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0" r:id="rId1"/>
  </p:sldMasterIdLst>
  <p:notesMasterIdLst>
    <p:notesMasterId r:id="rId43"/>
  </p:notesMasterIdLst>
  <p:handoutMasterIdLst>
    <p:handoutMasterId r:id="rId44"/>
  </p:handoutMasterIdLst>
  <p:sldIdLst>
    <p:sldId id="337" r:id="rId2"/>
    <p:sldId id="356" r:id="rId3"/>
    <p:sldId id="339" r:id="rId4"/>
    <p:sldId id="357" r:id="rId5"/>
    <p:sldId id="351" r:id="rId6"/>
    <p:sldId id="310" r:id="rId7"/>
    <p:sldId id="363" r:id="rId8"/>
    <p:sldId id="281" r:id="rId9"/>
    <p:sldId id="350" r:id="rId10"/>
    <p:sldId id="274" r:id="rId11"/>
    <p:sldId id="306" r:id="rId12"/>
    <p:sldId id="307" r:id="rId13"/>
    <p:sldId id="346" r:id="rId14"/>
    <p:sldId id="347" r:id="rId15"/>
    <p:sldId id="308" r:id="rId16"/>
    <p:sldId id="309" r:id="rId17"/>
    <p:sldId id="352" r:id="rId18"/>
    <p:sldId id="315" r:id="rId19"/>
    <p:sldId id="317" r:id="rId20"/>
    <p:sldId id="364" r:id="rId21"/>
    <p:sldId id="365" r:id="rId22"/>
    <p:sldId id="318" r:id="rId23"/>
    <p:sldId id="319" r:id="rId24"/>
    <p:sldId id="320" r:id="rId25"/>
    <p:sldId id="321" r:id="rId26"/>
    <p:sldId id="323" r:id="rId27"/>
    <p:sldId id="325" r:id="rId28"/>
    <p:sldId id="326" r:id="rId29"/>
    <p:sldId id="327" r:id="rId30"/>
    <p:sldId id="354" r:id="rId31"/>
    <p:sldId id="329" r:id="rId32"/>
    <p:sldId id="330" r:id="rId33"/>
    <p:sldId id="331" r:id="rId34"/>
    <p:sldId id="332" r:id="rId35"/>
    <p:sldId id="333" r:id="rId36"/>
    <p:sldId id="334" r:id="rId37"/>
    <p:sldId id="335" r:id="rId38"/>
    <p:sldId id="336" r:id="rId39"/>
    <p:sldId id="359" r:id="rId40"/>
    <p:sldId id="362" r:id="rId41"/>
    <p:sldId id="265" r:id="rId42"/>
  </p:sldIdLst>
  <p:sldSz cx="10693400" cy="7561263"/>
  <p:notesSz cx="6810375" cy="9942513"/>
  <p:defaultTextStyle>
    <a:defPPr>
      <a:defRPr lang="en-US"/>
    </a:defPPr>
    <a:lvl1pPr marL="0" algn="l" defTabSz="1018824" rtl="0" eaLnBrk="1" latinLnBrk="0" hangingPunct="1">
      <a:defRPr sz="2000" kern="1200">
        <a:solidFill>
          <a:schemeClr val="tx1"/>
        </a:solidFill>
        <a:latin typeface="+mn-lt"/>
        <a:ea typeface="+mn-ea"/>
        <a:cs typeface="+mn-cs"/>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6" userDrawn="1">
          <p15:clr>
            <a:srgbClr val="A4A3A4"/>
          </p15:clr>
        </p15:guide>
        <p15:guide id="2" orient="horz" pos="4546">
          <p15:clr>
            <a:srgbClr val="A4A3A4"/>
          </p15:clr>
        </p15:guide>
        <p15:guide id="3" orient="horz" pos="518" userDrawn="1">
          <p15:clr>
            <a:srgbClr val="A4A3A4"/>
          </p15:clr>
        </p15:guide>
        <p15:guide id="5" orient="horz" pos="4252">
          <p15:clr>
            <a:srgbClr val="A4A3A4"/>
          </p15:clr>
        </p15:guide>
        <p15:guide id="8" orient="horz" pos="4320" userDrawn="1">
          <p15:clr>
            <a:srgbClr val="A4A3A4"/>
          </p15:clr>
        </p15:guide>
        <p15:guide id="9" orient="horz" pos="1061">
          <p15:clr>
            <a:srgbClr val="A4A3A4"/>
          </p15:clr>
        </p15:guide>
        <p15:guide id="10" orient="horz" pos="979" userDrawn="1">
          <p15:clr>
            <a:srgbClr val="A4A3A4"/>
          </p15:clr>
        </p15:guide>
        <p15:guide id="12" pos="357">
          <p15:clr>
            <a:srgbClr val="A4A3A4"/>
          </p15:clr>
        </p15:guide>
        <p15:guide id="13" pos="6380" userDrawn="1">
          <p15:clr>
            <a:srgbClr val="A4A3A4"/>
          </p15:clr>
        </p15:guide>
        <p15:guide id="14" pos="3413" userDrawn="1">
          <p15:clr>
            <a:srgbClr val="A4A3A4"/>
          </p15:clr>
        </p15:guide>
        <p15:guide id="15" pos="332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8C6D"/>
    <a:srgbClr val="D5D1C5"/>
    <a:srgbClr val="A32020"/>
    <a:srgbClr val="3F3F3F"/>
    <a:srgbClr val="424242"/>
    <a:srgbClr val="EAE8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D073F8-1565-44D7-B386-08B59EADF2EE}">
  <a:tblStyle styleId="{69D073F8-1565-44D7-B386-08B59EADF2EE}" styleName="PwC Table">
    <a:wholeTbl>
      <a:tcTxStyle>
        <a:fontRef idx="major">
          <a:prstClr val="black"/>
        </a:fontRef>
        <a:schemeClr val="dk1"/>
      </a:tcTxStyle>
      <a:tcStyle>
        <a:tcBdr>
          <a:left>
            <a:ln>
              <a:noFill/>
            </a:ln>
          </a:left>
          <a:right>
            <a:ln>
              <a:noFill/>
            </a:ln>
          </a:right>
          <a:top>
            <a:ln>
              <a:noFill/>
            </a:ln>
          </a:top>
          <a:bottom>
            <a:ln>
              <a:noFill/>
            </a:ln>
          </a:bottom>
          <a:insideH>
            <a:ln>
              <a:noFill/>
            </a:ln>
          </a:insideH>
          <a:insideV>
            <a:ln>
              <a:noFill/>
            </a:ln>
          </a:insideV>
        </a:tcBdr>
        <a:fill>
          <a:noFill/>
        </a:fill>
      </a:tcStyle>
    </a:wholeTbl>
    <a:band1H>
      <a:tcStyle>
        <a:tcBdr>
          <a:bottom>
            <a:ln w="38100" cmpd="sng">
              <a:noFill/>
            </a:ln>
          </a:bottom>
        </a:tcBdr>
      </a:tcStyle>
    </a:band1H>
    <a:band2H>
      <a:tcStyle>
        <a:tcBdr>
          <a:bottom>
            <a:ln w="38100" cmpd="sng">
              <a:noFill/>
            </a:ln>
          </a:bottom>
        </a:tcBdr>
      </a:tcStyle>
    </a:band2H>
    <a:firstCol>
      <a:tcTxStyle i="on">
        <a:fontRef idx="major">
          <a:prstClr val="black"/>
        </a:fontRef>
        <a:schemeClr val="dk1"/>
      </a:tcTxStyle>
      <a:tcStyle>
        <a:tcBdr/>
        <a:fill>
          <a:noFill/>
        </a:fill>
      </a:tcStyle>
    </a:firstCol>
    <a:firstRow>
      <a:tcTxStyle b="on">
        <a:fontRef idx="major">
          <a:prstClr val="black"/>
        </a:fontRef>
        <a:schemeClr val="dk2"/>
      </a:tcTxStyle>
      <a:tcStyle>
        <a:tcBdr>
          <a:bottom>
            <a:ln w="38100" cmpd="sng">
              <a:no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225" autoAdjust="0"/>
    <p:restoredTop sz="96586" autoAdjust="0"/>
  </p:normalViewPr>
  <p:slideViewPr>
    <p:cSldViewPr snapToObjects="1">
      <p:cViewPr varScale="1">
        <p:scale>
          <a:sx n="80" d="100"/>
          <a:sy n="80" d="100"/>
        </p:scale>
        <p:origin x="996" y="102"/>
      </p:cViewPr>
      <p:guideLst>
        <p:guide orient="horz" pos="416"/>
        <p:guide orient="horz" pos="4546"/>
        <p:guide orient="horz" pos="518"/>
        <p:guide orient="horz" pos="4252"/>
        <p:guide orient="horz" pos="4320"/>
        <p:guide orient="horz" pos="1061"/>
        <p:guide orient="horz" pos="979"/>
        <p:guide pos="357"/>
        <p:guide pos="6380"/>
        <p:guide pos="3413"/>
        <p:guide pos="3323"/>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7126"/>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sz="quarter" idx="1"/>
          </p:nvPr>
        </p:nvSpPr>
        <p:spPr>
          <a:xfrm>
            <a:off x="3857636" y="0"/>
            <a:ext cx="2951163" cy="497126"/>
          </a:xfrm>
          <a:prstGeom prst="rect">
            <a:avLst/>
          </a:prstGeom>
        </p:spPr>
        <p:txBody>
          <a:bodyPr vert="horz" lIns="91440" tIns="45720" rIns="91440" bIns="45720" rtlCol="0"/>
          <a:lstStyle>
            <a:lvl1pPr algn="r">
              <a:defRPr sz="1200"/>
            </a:lvl1pPr>
          </a:lstStyle>
          <a:p>
            <a:fld id="{3470BF7A-4758-4A7B-AFAD-092D50A6A410}" type="datetimeFigureOut">
              <a:rPr lang="en-GB" smtClean="0"/>
              <a:t>02/10/2016</a:t>
            </a:fld>
            <a:endParaRPr lang="en-GB" dirty="0"/>
          </a:p>
        </p:txBody>
      </p:sp>
      <p:sp>
        <p:nvSpPr>
          <p:cNvPr id="4" name="Footer Placeholder 3"/>
          <p:cNvSpPr>
            <a:spLocks noGrp="1"/>
          </p:cNvSpPr>
          <p:nvPr>
            <p:ph type="ftr" sz="quarter" idx="2"/>
          </p:nvPr>
        </p:nvSpPr>
        <p:spPr>
          <a:xfrm>
            <a:off x="0" y="9443662"/>
            <a:ext cx="2951163" cy="497126"/>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p:cNvSpPr>
            <a:spLocks noGrp="1"/>
          </p:cNvSpPr>
          <p:nvPr>
            <p:ph type="sldNum" sz="quarter" idx="3"/>
          </p:nvPr>
        </p:nvSpPr>
        <p:spPr>
          <a:xfrm>
            <a:off x="3857636" y="9443662"/>
            <a:ext cx="2951163" cy="497126"/>
          </a:xfrm>
          <a:prstGeom prst="rect">
            <a:avLst/>
          </a:prstGeom>
        </p:spPr>
        <p:txBody>
          <a:bodyPr vert="horz" lIns="91440" tIns="45720" rIns="91440" bIns="45720" rtlCol="0" anchor="b"/>
          <a:lstStyle>
            <a:lvl1pPr algn="r">
              <a:defRPr sz="1200"/>
            </a:lvl1pPr>
          </a:lstStyle>
          <a:p>
            <a:fld id="{D3E9C4CC-3812-4E44-A77D-C679C24F58CF}" type="slidenum">
              <a:rPr lang="en-GB" smtClean="0"/>
              <a:t>‹#›</a:t>
            </a:fld>
            <a:endParaRPr lang="en-GB" dirty="0"/>
          </a:p>
        </p:txBody>
      </p:sp>
    </p:spTree>
    <p:extLst>
      <p:ext uri="{BB962C8B-B14F-4D97-AF65-F5344CB8AC3E}">
        <p14:creationId xmlns:p14="http://schemas.microsoft.com/office/powerpoint/2010/main" val="23681809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51163" cy="497126"/>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57636" y="0"/>
            <a:ext cx="2951163" cy="497126"/>
          </a:xfrm>
          <a:prstGeom prst="rect">
            <a:avLst/>
          </a:prstGeom>
        </p:spPr>
        <p:txBody>
          <a:bodyPr vert="horz" lIns="91440" tIns="45720" rIns="91440" bIns="45720" rtlCol="0"/>
          <a:lstStyle>
            <a:lvl1pPr algn="r">
              <a:defRPr sz="1200"/>
            </a:lvl1pPr>
          </a:lstStyle>
          <a:p>
            <a:fld id="{416B9FA3-0B3D-4699-8696-1174BE157FCC}" type="datetimeFigureOut">
              <a:rPr lang="en-GB" smtClean="0"/>
              <a:pPr/>
              <a:t>02/10/2016</a:t>
            </a:fld>
            <a:endParaRPr lang="en-GB" dirty="0"/>
          </a:p>
        </p:txBody>
      </p:sp>
      <p:sp>
        <p:nvSpPr>
          <p:cNvPr id="4" name="Slide Image Placeholder 3"/>
          <p:cNvSpPr>
            <a:spLocks noGrp="1" noRot="1" noChangeAspect="1"/>
          </p:cNvSpPr>
          <p:nvPr>
            <p:ph type="sldImg" idx="2"/>
          </p:nvPr>
        </p:nvSpPr>
        <p:spPr>
          <a:xfrm>
            <a:off x="769938" y="746125"/>
            <a:ext cx="5270500" cy="372745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1038" y="4722694"/>
            <a:ext cx="5448300" cy="4474131"/>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 name="Footer Placeholder 5"/>
          <p:cNvSpPr>
            <a:spLocks noGrp="1"/>
          </p:cNvSpPr>
          <p:nvPr>
            <p:ph type="ftr" sz="quarter" idx="4"/>
          </p:nvPr>
        </p:nvSpPr>
        <p:spPr>
          <a:xfrm>
            <a:off x="0" y="9443662"/>
            <a:ext cx="2951163" cy="497126"/>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57636" y="9443662"/>
            <a:ext cx="2951163" cy="497126"/>
          </a:xfrm>
          <a:prstGeom prst="rect">
            <a:avLst/>
          </a:prstGeom>
        </p:spPr>
        <p:txBody>
          <a:bodyPr vert="horz" lIns="91440" tIns="45720" rIns="91440" bIns="45720" rtlCol="0" anchor="b"/>
          <a:lstStyle>
            <a:lvl1pPr algn="r">
              <a:defRPr sz="1200"/>
            </a:lvl1pPr>
          </a:lstStyle>
          <a:p>
            <a:fld id="{6B2C06E8-48A6-4E03-8711-C45C0018F498}" type="slidenum">
              <a:rPr lang="en-GB" smtClean="0"/>
              <a:pPr/>
              <a:t>‹#›</a:t>
            </a:fld>
            <a:endParaRPr lang="en-GB" dirty="0"/>
          </a:p>
        </p:txBody>
      </p:sp>
    </p:spTree>
    <p:extLst>
      <p:ext uri="{BB962C8B-B14F-4D97-AF65-F5344CB8AC3E}">
        <p14:creationId xmlns:p14="http://schemas.microsoft.com/office/powerpoint/2010/main" val="3159765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7525" y="811213"/>
            <a:ext cx="5729288" cy="4052887"/>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B2C06E8-48A6-4E03-8711-C45C0018F498}" type="slidenum">
              <a:rPr lang="en-GB" smtClean="0"/>
              <a:pPr/>
              <a:t>1</a:t>
            </a:fld>
            <a:endParaRPr lang="en-GB" dirty="0"/>
          </a:p>
        </p:txBody>
      </p:sp>
    </p:spTree>
    <p:extLst>
      <p:ext uri="{BB962C8B-B14F-4D97-AF65-F5344CB8AC3E}">
        <p14:creationId xmlns:p14="http://schemas.microsoft.com/office/powerpoint/2010/main" val="264260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B2C06E8-48A6-4E03-8711-C45C0018F498}" type="slidenum">
              <a:rPr lang="en-GB" smtClean="0"/>
              <a:pPr/>
              <a:t>4</a:t>
            </a:fld>
            <a:endParaRPr lang="en-GB" dirty="0"/>
          </a:p>
        </p:txBody>
      </p:sp>
    </p:spTree>
    <p:extLst>
      <p:ext uri="{BB962C8B-B14F-4D97-AF65-F5344CB8AC3E}">
        <p14:creationId xmlns:p14="http://schemas.microsoft.com/office/powerpoint/2010/main" val="2169007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B2C06E8-48A6-4E03-8711-C45C0018F498}" type="slidenum">
              <a:rPr lang="en-GB" smtClean="0"/>
              <a:pPr/>
              <a:t>7</a:t>
            </a:fld>
            <a:endParaRPr lang="en-GB" dirty="0"/>
          </a:p>
        </p:txBody>
      </p:sp>
    </p:spTree>
    <p:extLst>
      <p:ext uri="{BB962C8B-B14F-4D97-AF65-F5344CB8AC3E}">
        <p14:creationId xmlns:p14="http://schemas.microsoft.com/office/powerpoint/2010/main" val="4173630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B2C06E8-48A6-4E03-8711-C45C0018F498}" type="slidenum">
              <a:rPr lang="en-GB" smtClean="0"/>
              <a:pPr/>
              <a:t>11</a:t>
            </a:fld>
            <a:endParaRPr lang="en-GB" dirty="0"/>
          </a:p>
        </p:txBody>
      </p:sp>
    </p:spTree>
    <p:extLst>
      <p:ext uri="{BB962C8B-B14F-4D97-AF65-F5344CB8AC3E}">
        <p14:creationId xmlns:p14="http://schemas.microsoft.com/office/powerpoint/2010/main" val="1289421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B2C06E8-48A6-4E03-8711-C45C0018F498}" type="slidenum">
              <a:rPr lang="en-GB" smtClean="0"/>
              <a:pPr/>
              <a:t>12</a:t>
            </a:fld>
            <a:endParaRPr lang="en-GB" dirty="0"/>
          </a:p>
        </p:txBody>
      </p:sp>
    </p:spTree>
    <p:extLst>
      <p:ext uri="{BB962C8B-B14F-4D97-AF65-F5344CB8AC3E}">
        <p14:creationId xmlns:p14="http://schemas.microsoft.com/office/powerpoint/2010/main" val="4161029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6B2C06E8-48A6-4E03-8711-C45C0018F498}" type="slidenum">
              <a:rPr lang="en-GB" smtClean="0"/>
              <a:pPr/>
              <a:t>13</a:t>
            </a:fld>
            <a:endParaRPr lang="en-GB" dirty="0"/>
          </a:p>
        </p:txBody>
      </p:sp>
    </p:spTree>
    <p:extLst>
      <p:ext uri="{BB962C8B-B14F-4D97-AF65-F5344CB8AC3E}">
        <p14:creationId xmlns:p14="http://schemas.microsoft.com/office/powerpoint/2010/main" val="839954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5300" y="804863"/>
            <a:ext cx="5681663" cy="4017962"/>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6B2C06E8-48A6-4E03-8711-C45C0018F498}" type="slidenum">
              <a:rPr lang="en-GB" smtClean="0"/>
              <a:pPr/>
              <a:t>30</a:t>
            </a:fld>
            <a:endParaRPr lang="en-GB" dirty="0"/>
          </a:p>
        </p:txBody>
      </p:sp>
    </p:spTree>
    <p:extLst>
      <p:ext uri="{BB962C8B-B14F-4D97-AF65-F5344CB8AC3E}">
        <p14:creationId xmlns:p14="http://schemas.microsoft.com/office/powerpoint/2010/main" val="1383768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grpSp>
        <p:nvGrpSpPr>
          <p:cNvPr id="2" name="Group 124"/>
          <p:cNvGrpSpPr/>
          <p:nvPr/>
        </p:nvGrpSpPr>
        <p:grpSpPr>
          <a:xfrm>
            <a:off x="2025265" y="0"/>
            <a:ext cx="8668135" cy="6597573"/>
            <a:chOff x="1905000" y="0"/>
            <a:chExt cx="8153400" cy="6781800"/>
          </a:xfrm>
        </p:grpSpPr>
        <p:sp>
          <p:nvSpPr>
            <p:cNvPr id="126" name="Rectangle 159"/>
            <p:cNvSpPr>
              <a:spLocks noChangeArrowheads="1"/>
            </p:cNvSpPr>
            <p:nvPr userDrawn="1"/>
          </p:nvSpPr>
          <p:spPr bwMode="gray">
            <a:xfrm>
              <a:off x="8915400" y="3200400"/>
              <a:ext cx="609600" cy="3581400"/>
            </a:xfrm>
            <a:prstGeom prst="rect">
              <a:avLst/>
            </a:prstGeom>
            <a:solidFill>
              <a:srgbClr val="E88C1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27" name="Rectangle 153"/>
            <p:cNvSpPr>
              <a:spLocks noChangeArrowheads="1"/>
            </p:cNvSpPr>
            <p:nvPr/>
          </p:nvSpPr>
          <p:spPr bwMode="gray">
            <a:xfrm>
              <a:off x="9525000" y="3200400"/>
              <a:ext cx="533400" cy="3581400"/>
            </a:xfrm>
            <a:prstGeom prst="rect">
              <a:avLst/>
            </a:prstGeom>
            <a:solidFill>
              <a:srgbClr val="F3BC8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28" name="Rectangle 156"/>
            <p:cNvSpPr>
              <a:spLocks noChangeArrowheads="1"/>
            </p:cNvSpPr>
            <p:nvPr/>
          </p:nvSpPr>
          <p:spPr bwMode="gray">
            <a:xfrm>
              <a:off x="1905000" y="0"/>
              <a:ext cx="6248400" cy="990600"/>
            </a:xfrm>
            <a:prstGeom prst="rect">
              <a:avLst/>
            </a:prstGeom>
            <a:solidFill>
              <a:srgbClr val="EE9C3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29" name="Rectangle 160"/>
            <p:cNvSpPr>
              <a:spLocks noChangeArrowheads="1"/>
            </p:cNvSpPr>
            <p:nvPr userDrawn="1"/>
          </p:nvSpPr>
          <p:spPr bwMode="gray">
            <a:xfrm>
              <a:off x="8127647" y="3200400"/>
              <a:ext cx="787753" cy="3581400"/>
            </a:xfrm>
            <a:prstGeom prst="rect">
              <a:avLst/>
            </a:prstGeom>
            <a:solidFill>
              <a:srgbClr val="D1390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30" name="Rectangle 129"/>
            <p:cNvSpPr/>
            <p:nvPr userDrawn="1"/>
          </p:nvSpPr>
          <p:spPr bwMode="gray">
            <a:xfrm>
              <a:off x="1905000" y="3195320"/>
              <a:ext cx="6248400" cy="3586480"/>
            </a:xfrm>
            <a:prstGeom prst="rect">
              <a:avLst/>
            </a:prstGeom>
            <a:solidFill>
              <a:srgbClr val="C22303"/>
            </a:solidFill>
            <a:ln w="0">
              <a:noFill/>
              <a:prstDash val="solid"/>
              <a:round/>
              <a:headEnd/>
              <a:tailEnd/>
            </a:ln>
          </p:spPr>
          <p:txBody>
            <a:bodyPr vert="horz" wrap="square" lIns="91440" tIns="45720" rIns="91440" bIns="45720" numCol="1" anchor="t" anchorCtr="0" compatLnSpc="1">
              <a:prstTxWarp prst="textNoShape">
                <a:avLst/>
              </a:prstTxWarp>
            </a:bodyPr>
            <a:lstStyle/>
            <a:p>
              <a:pPr marL="0" algn="l" defTabSz="1018705" rtl="0" eaLnBrk="1" latinLnBrk="0" hangingPunct="1"/>
              <a:endParaRPr lang="en-GB" sz="2000" kern="1200" noProof="0" dirty="0">
                <a:solidFill>
                  <a:schemeClr val="tx1"/>
                </a:solidFill>
                <a:latin typeface="+mn-lt"/>
                <a:ea typeface="+mn-ea"/>
                <a:cs typeface="+mn-cs"/>
              </a:endParaRPr>
            </a:p>
          </p:txBody>
        </p:sp>
        <p:sp>
          <p:nvSpPr>
            <p:cNvPr id="131" name="Rectangle 155"/>
            <p:cNvSpPr>
              <a:spLocks noChangeArrowheads="1"/>
            </p:cNvSpPr>
            <p:nvPr userDrawn="1"/>
          </p:nvSpPr>
          <p:spPr bwMode="gray">
            <a:xfrm>
              <a:off x="8127649" y="990600"/>
              <a:ext cx="787751" cy="2209800"/>
            </a:xfrm>
            <a:prstGeom prst="rect">
              <a:avLst/>
            </a:prstGeom>
            <a:solidFill>
              <a:srgbClr val="E669A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132" name="Rectangle 158"/>
            <p:cNvSpPr>
              <a:spLocks noChangeArrowheads="1"/>
            </p:cNvSpPr>
            <p:nvPr userDrawn="1"/>
          </p:nvSpPr>
          <p:spPr bwMode="gray">
            <a:xfrm>
              <a:off x="1905000" y="990600"/>
              <a:ext cx="6248400" cy="2209800"/>
            </a:xfrm>
            <a:prstGeom prst="rect">
              <a:avLst/>
            </a:prstGeom>
            <a:solidFill>
              <a:srgbClr val="D74021"/>
            </a:solidFill>
            <a:ln w="0">
              <a:noFill/>
              <a:prstDash val="solid"/>
              <a:miter lim="800000"/>
              <a:headEnd/>
              <a:tailEnd/>
            </a:ln>
          </p:spPr>
          <p:txBody>
            <a:bodyPr vert="horz" wrap="square" lIns="0" tIns="0" rIns="0" bIns="0" numCol="1" anchor="t" anchorCtr="0" compatLnSpc="1">
              <a:prstTxWarp prst="textNoShape">
                <a:avLst/>
              </a:prstTxWarp>
            </a:bodyPr>
            <a:lstStyle/>
            <a:p>
              <a:endParaRPr lang="en-GB" noProof="0" dirty="0"/>
            </a:p>
          </p:txBody>
        </p:sp>
      </p:grpSp>
      <p:sp>
        <p:nvSpPr>
          <p:cNvPr id="15" name="Title 1"/>
          <p:cNvSpPr>
            <a:spLocks noGrp="1"/>
          </p:cNvSpPr>
          <p:nvPr>
            <p:ph type="ctrTitle" hasCustomPrompt="1"/>
          </p:nvPr>
        </p:nvSpPr>
        <p:spPr bwMode="white">
          <a:xfrm>
            <a:off x="2187288" y="1111950"/>
            <a:ext cx="6318827" cy="889561"/>
          </a:xfrm>
        </p:spPr>
        <p:txBody>
          <a:bodyPr anchor="t" anchorCtr="0">
            <a:noAutofit/>
          </a:bodyPr>
          <a:lstStyle>
            <a:lvl1pPr>
              <a:lnSpc>
                <a:spcPct val="90000"/>
              </a:lnSpc>
              <a:defRPr sz="3200" b="1" i="1" baseline="0">
                <a:solidFill>
                  <a:schemeClr val="bg1"/>
                </a:solidFill>
              </a:defRPr>
            </a:lvl1pPr>
          </a:lstStyle>
          <a:p>
            <a:r>
              <a:rPr lang="en-GB" noProof="0" dirty="0" smtClean="0"/>
              <a:t>Click to add the report’s main title</a:t>
            </a:r>
            <a:endParaRPr lang="en-GB" noProof="0" dirty="0"/>
          </a:p>
        </p:txBody>
      </p:sp>
      <p:sp>
        <p:nvSpPr>
          <p:cNvPr id="18" name="Subtitle 2"/>
          <p:cNvSpPr>
            <a:spLocks noGrp="1"/>
          </p:cNvSpPr>
          <p:nvPr>
            <p:ph type="subTitle" idx="1" hasCustomPrompt="1"/>
          </p:nvPr>
        </p:nvSpPr>
        <p:spPr bwMode="white">
          <a:xfrm>
            <a:off x="2187288" y="2149771"/>
            <a:ext cx="6318826" cy="889561"/>
          </a:xfrm>
        </p:spPr>
        <p:txBody>
          <a:bodyPr>
            <a:noAutofit/>
          </a:bodyPr>
          <a:lstStyle>
            <a:lvl1pPr marL="0" indent="0" algn="l">
              <a:lnSpc>
                <a:spcPct val="90000"/>
              </a:lnSpc>
              <a:spcAft>
                <a:spcPts val="0"/>
              </a:spcAft>
              <a:buNone/>
              <a:defRPr sz="3200" baseline="0">
                <a:solidFill>
                  <a:schemeClr val="bg1"/>
                </a:solidFill>
                <a:latin typeface="+mj-lt"/>
              </a:defRPr>
            </a:lvl1pPr>
            <a:lvl2pPr marL="0" indent="0" algn="l">
              <a:buNone/>
              <a:defRPr sz="2000">
                <a:solidFill>
                  <a:schemeClr val="bg1"/>
                </a:solidFill>
                <a:latin typeface="+mj-lt"/>
              </a:defRPr>
            </a:lvl2pPr>
            <a:lvl3pPr marL="509352" indent="0" algn="l">
              <a:buNone/>
              <a:defRPr sz="2000">
                <a:solidFill>
                  <a:schemeClr val="bg1"/>
                </a:solidFill>
                <a:latin typeface="+mj-lt"/>
              </a:defRPr>
            </a:lvl3pPr>
            <a:lvl4pPr marL="1018705" indent="0" algn="l">
              <a:buNone/>
              <a:defRPr sz="2000">
                <a:solidFill>
                  <a:schemeClr val="bg1"/>
                </a:solidFill>
                <a:latin typeface="+mj-lt"/>
              </a:defRPr>
            </a:lvl4pPr>
            <a:lvl5pPr marL="1528058" indent="0" algn="l">
              <a:buNone/>
              <a:defRPr sz="2000">
                <a:solidFill>
                  <a:schemeClr val="bg1"/>
                </a:solidFill>
                <a:latin typeface="+mj-lt"/>
              </a:defRPr>
            </a:lvl5pPr>
            <a:lvl6pPr marL="2037411" indent="0" algn="l">
              <a:buNone/>
              <a:defRPr sz="2000">
                <a:solidFill>
                  <a:schemeClr val="bg1"/>
                </a:solidFill>
                <a:latin typeface="+mj-lt"/>
              </a:defRPr>
            </a:lvl6pPr>
            <a:lvl7pPr marL="2546764" indent="0" algn="l">
              <a:buNone/>
              <a:defRPr sz="2000">
                <a:solidFill>
                  <a:schemeClr val="bg1"/>
                </a:solidFill>
                <a:latin typeface="+mj-lt"/>
              </a:defRPr>
            </a:lvl7pPr>
            <a:lvl8pPr marL="3056116" indent="0" algn="l">
              <a:buNone/>
              <a:defRPr sz="2000">
                <a:solidFill>
                  <a:schemeClr val="bg1"/>
                </a:solidFill>
                <a:latin typeface="+mj-lt"/>
              </a:defRPr>
            </a:lvl8pPr>
            <a:lvl9pPr marL="3565469" indent="0" algn="l">
              <a:buNone/>
              <a:defRPr sz="2000">
                <a:solidFill>
                  <a:schemeClr val="bg1"/>
                </a:solidFill>
                <a:latin typeface="+mj-lt"/>
              </a:defRPr>
            </a:lvl9pPr>
          </a:lstStyle>
          <a:p>
            <a:r>
              <a:rPr lang="en-GB" noProof="0" dirty="0" smtClean="0"/>
              <a:t>Subtitle and date (move higher if title is only one line)</a:t>
            </a:r>
          </a:p>
        </p:txBody>
      </p:sp>
      <p:sp>
        <p:nvSpPr>
          <p:cNvPr id="21" name="Text Placeholder 31"/>
          <p:cNvSpPr>
            <a:spLocks noGrp="1"/>
          </p:cNvSpPr>
          <p:nvPr>
            <p:ph type="body" sz="quarter" idx="10" hasCustomPrompt="1"/>
          </p:nvPr>
        </p:nvSpPr>
        <p:spPr bwMode="white">
          <a:xfrm>
            <a:off x="2187287" y="518911"/>
            <a:ext cx="2223309" cy="184666"/>
          </a:xfrm>
        </p:spPr>
        <p:txBody>
          <a:bodyPr>
            <a:noAutofit/>
          </a:bodyPr>
          <a:lstStyle>
            <a:lvl1pPr>
              <a:defRPr sz="1100">
                <a:solidFill>
                  <a:schemeClr val="bg1"/>
                </a:solidFill>
                <a:latin typeface="Arial" pitchFamily="34" charset="0"/>
                <a:cs typeface="Arial" pitchFamily="34" charset="0"/>
              </a:defRPr>
            </a:lvl1pPr>
            <a:lvl2pPr>
              <a:defRPr sz="1100">
                <a:solidFill>
                  <a:schemeClr val="bg1"/>
                </a:solidFill>
                <a:latin typeface="Arial" pitchFamily="34" charset="0"/>
                <a:cs typeface="Arial" pitchFamily="34" charset="0"/>
              </a:defRPr>
            </a:lvl2pPr>
            <a:lvl3pPr>
              <a:defRPr sz="1100">
                <a:solidFill>
                  <a:schemeClr val="bg1"/>
                </a:solidFill>
                <a:latin typeface="Arial" pitchFamily="34" charset="0"/>
                <a:cs typeface="Arial" pitchFamily="34" charset="0"/>
              </a:defRPr>
            </a:lvl3pPr>
            <a:lvl4pPr>
              <a:defRPr sz="1100">
                <a:solidFill>
                  <a:schemeClr val="bg1"/>
                </a:solidFill>
                <a:latin typeface="Arial" pitchFamily="34" charset="0"/>
                <a:cs typeface="Arial" pitchFamily="34" charset="0"/>
              </a:defRPr>
            </a:lvl4pPr>
            <a:lvl5pPr>
              <a:defRPr sz="1100">
                <a:solidFill>
                  <a:schemeClr val="bg1"/>
                </a:solidFill>
                <a:latin typeface="Arial" pitchFamily="34" charset="0"/>
                <a:cs typeface="Arial" pitchFamily="34" charset="0"/>
              </a:defRPr>
            </a:lvl5pPr>
          </a:lstStyle>
          <a:p>
            <a:pPr lvl="0"/>
            <a:r>
              <a:rPr lang="en-GB" noProof="0" dirty="0" err="1" smtClean="0"/>
              <a:t>www.pwc.com</a:t>
            </a:r>
            <a:endParaRPr lang="en-GB" noProof="0" dirty="0"/>
          </a:p>
        </p:txBody>
      </p:sp>
      <p:grpSp>
        <p:nvGrpSpPr>
          <p:cNvPr id="3" name="Group 59"/>
          <p:cNvGrpSpPr/>
          <p:nvPr/>
        </p:nvGrpSpPr>
        <p:grpSpPr>
          <a:xfrm>
            <a:off x="1117946" y="6597573"/>
            <a:ext cx="1069340" cy="593040"/>
            <a:chOff x="1051560" y="6781800"/>
            <a:chExt cx="1005840" cy="609600"/>
          </a:xfrm>
        </p:grpSpPr>
        <p:sp>
          <p:nvSpPr>
            <p:cNvPr id="19" name="Rectangle 37"/>
            <p:cNvSpPr>
              <a:spLocks noChangeArrowheads="1"/>
            </p:cNvSpPr>
            <p:nvPr userDrawn="1"/>
          </p:nvSpPr>
          <p:spPr bwMode="black">
            <a:xfrm>
              <a:off x="1648968" y="6781800"/>
              <a:ext cx="256032" cy="54864"/>
            </a:xfrm>
            <a:prstGeom prst="rect">
              <a:avLst/>
            </a:prstGeom>
            <a:solidFill>
              <a:srgbClr val="A10000"/>
            </a:solidFill>
            <a:ln w="0">
              <a:solidFill>
                <a:srgbClr val="A1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23" name="Freeform 7"/>
            <p:cNvSpPr>
              <a:spLocks noEditPoints="1"/>
            </p:cNvSpPr>
            <p:nvPr userDrawn="1"/>
          </p:nvSpPr>
          <p:spPr bwMode="black">
            <a:xfrm>
              <a:off x="1051560" y="7000790"/>
              <a:ext cx="1005840" cy="390610"/>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dirty="0"/>
            </a:p>
          </p:txBody>
        </p:sp>
      </p:gr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Two and Left Text">
    <p:spTree>
      <p:nvGrpSpPr>
        <p:cNvPr id="1" name=""/>
        <p:cNvGrpSpPr/>
        <p:nvPr/>
      </p:nvGrpSpPr>
      <p:grpSpPr>
        <a:xfrm>
          <a:off x="0" y="0"/>
          <a:ext cx="0" cy="0"/>
          <a:chOff x="0" y="0"/>
          <a:chExt cx="0" cy="0"/>
        </a:xfrm>
      </p:grpSpPr>
      <p:sp>
        <p:nvSpPr>
          <p:cNvPr id="28" name="Content Placeholder 26"/>
          <p:cNvSpPr>
            <a:spLocks noGrp="1"/>
          </p:cNvSpPr>
          <p:nvPr>
            <p:ph sz="quarter" idx="14"/>
          </p:nvPr>
        </p:nvSpPr>
        <p:spPr>
          <a:xfrm>
            <a:off x="5427711" y="2149771"/>
            <a:ext cx="4698615" cy="2075641"/>
          </a:xfrm>
        </p:spPr>
        <p:txBody>
          <a:bodyPr/>
          <a:lstStyle/>
          <a:p>
            <a:pPr lvl="0"/>
            <a:r>
              <a:rPr lang="en-GB" noProof="0" dirty="0" smtClean="0"/>
              <a:t>Click to edit Master text styles</a:t>
            </a:r>
          </a:p>
        </p:txBody>
      </p:sp>
      <p:sp>
        <p:nvSpPr>
          <p:cNvPr id="31" name="Content Placeholder 26"/>
          <p:cNvSpPr>
            <a:spLocks noGrp="1"/>
          </p:cNvSpPr>
          <p:nvPr>
            <p:ph sz="quarter" idx="15"/>
          </p:nvPr>
        </p:nvSpPr>
        <p:spPr>
          <a:xfrm>
            <a:off x="5427711" y="4373671"/>
            <a:ext cx="4698615" cy="2075641"/>
          </a:xfrm>
        </p:spPr>
        <p:txBody>
          <a:bodyPr/>
          <a:lstStyle/>
          <a:p>
            <a:pPr lvl="0"/>
            <a:r>
              <a:rPr lang="en-GB" noProof="0" dirty="0" smtClean="0"/>
              <a:t>Click to edit Master text styles</a:t>
            </a:r>
          </a:p>
        </p:txBody>
      </p:sp>
      <p:sp>
        <p:nvSpPr>
          <p:cNvPr id="13" name="Text Placeholder 12"/>
          <p:cNvSpPr>
            <a:spLocks noGrp="1"/>
          </p:cNvSpPr>
          <p:nvPr>
            <p:ph type="body" sz="quarter" idx="16"/>
          </p:nvPr>
        </p:nvSpPr>
        <p:spPr>
          <a:xfrm>
            <a:off x="567074" y="2149772"/>
            <a:ext cx="4698615" cy="4299542"/>
          </a:xfrm>
        </p:spPr>
        <p:txBody>
          <a:bodyPr/>
          <a:lstStyle/>
          <a:p>
            <a:pPr lvl="0"/>
            <a:r>
              <a:rPr lang="en-GB" noProof="0" dirty="0" smtClean="0"/>
              <a:t>Click to edit Master text styles</a:t>
            </a:r>
          </a:p>
        </p:txBody>
      </p:sp>
      <p:sp>
        <p:nvSpPr>
          <p:cNvPr id="22" name="Footer Placeholder 4"/>
          <p:cNvSpPr>
            <a:spLocks noGrp="1"/>
          </p:cNvSpPr>
          <p:nvPr>
            <p:ph type="ftr" sz="quarter" idx="3"/>
          </p:nvPr>
        </p:nvSpPr>
        <p:spPr>
          <a:xfrm>
            <a:off x="567074" y="6894094"/>
            <a:ext cx="6145957" cy="148259"/>
          </a:xfrm>
          <a:prstGeom prst="rect">
            <a:avLst/>
          </a:prstGeom>
        </p:spPr>
        <p:txBody>
          <a:bodyPr vert="horz" lIns="0" tIns="0" rIns="0" bIns="0" anchor="b" anchorCtr="0">
            <a:noAutofit/>
          </a:bodyPr>
          <a:lstStyle>
            <a:lvl1pPr algn="l">
              <a:defRPr sz="900">
                <a:solidFill>
                  <a:schemeClr val="tx1"/>
                </a:solidFill>
                <a:latin typeface="Arial" pitchFamily="34" charset="0"/>
                <a:cs typeface="Arial" pitchFamily="34" charset="0"/>
              </a:defRPr>
            </a:lvl1pPr>
          </a:lstStyle>
          <a:p>
            <a:r>
              <a:rPr lang="en-US" dirty="0" smtClean="0"/>
              <a:t>Trade and transaction reporting review</a:t>
            </a:r>
            <a:endParaRPr lang="en-GB" dirty="0"/>
          </a:p>
        </p:txBody>
      </p:sp>
      <p:sp>
        <p:nvSpPr>
          <p:cNvPr id="14" name="Slide Number Placeholder 5"/>
          <p:cNvSpPr>
            <a:spLocks noGrp="1"/>
          </p:cNvSpPr>
          <p:nvPr>
            <p:ph type="sldNum" sz="quarter" idx="4"/>
          </p:nvPr>
        </p:nvSpPr>
        <p:spPr>
          <a:xfrm>
            <a:off x="8344093" y="7042354"/>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fld id="{FEBD7F86-1881-4698-8703-FB80B0800997}" type="slidenum">
              <a:rPr lang="en-GB" smtClean="0"/>
              <a:pPr/>
              <a:t>‹#›</a:t>
            </a:fld>
            <a:endParaRPr lang="en-GB" dirty="0"/>
          </a:p>
        </p:txBody>
      </p:sp>
      <p:sp>
        <p:nvSpPr>
          <p:cNvPr id="18" name="Date Placeholder 3"/>
          <p:cNvSpPr>
            <a:spLocks noGrp="1"/>
          </p:cNvSpPr>
          <p:nvPr>
            <p:ph type="dt" sz="half" idx="2"/>
          </p:nvPr>
        </p:nvSpPr>
        <p:spPr>
          <a:xfrm>
            <a:off x="8344093" y="6894093"/>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r>
              <a:rPr lang="en-US" dirty="0" smtClean="0"/>
              <a:t>July 2016</a:t>
            </a:r>
            <a:endParaRPr lang="en-GB" dirty="0"/>
          </a:p>
        </p:txBody>
      </p:sp>
      <p:sp>
        <p:nvSpPr>
          <p:cNvPr id="15" name="Title Placeholder 1"/>
          <p:cNvSpPr>
            <a:spLocks noGrp="1"/>
          </p:cNvSpPr>
          <p:nvPr>
            <p:ph type="title"/>
          </p:nvPr>
        </p:nvSpPr>
        <p:spPr>
          <a:xfrm>
            <a:off x="567075" y="769050"/>
            <a:ext cx="9559252" cy="889561"/>
          </a:xfrm>
          <a:prstGeom prst="rect">
            <a:avLst/>
          </a:prstGeom>
        </p:spPr>
        <p:txBody>
          <a:bodyPr vert="horz" lIns="0" tIns="0" rIns="0" bIns="0" rtlCol="0" anchor="t" anchorCtr="0">
            <a:noAutofit/>
          </a:bodyPr>
          <a:lstStyle/>
          <a:p>
            <a:r>
              <a:rPr lang="en-GB" noProof="0" dirty="0" smtClean="0"/>
              <a:t>Click to edit Master title style</a:t>
            </a:r>
            <a:endParaRPr lang="en-GB" noProof="0" dirty="0"/>
          </a:p>
        </p:txBody>
      </p:sp>
      <p:cxnSp>
        <p:nvCxnSpPr>
          <p:cNvPr id="17" name="Shape 24"/>
          <p:cNvCxnSpPr/>
          <p:nvPr userDrawn="1"/>
        </p:nvCxnSpPr>
        <p:spPr>
          <a:xfrm flipV="1">
            <a:off x="405054" y="656821"/>
            <a:ext cx="9721275" cy="144000"/>
          </a:xfrm>
          <a:prstGeom prst="bentConnector3">
            <a:avLst>
              <a:gd name="adj1" fmla="val 0"/>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and RightText">
    <p:spTree>
      <p:nvGrpSpPr>
        <p:cNvPr id="1" name=""/>
        <p:cNvGrpSpPr/>
        <p:nvPr/>
      </p:nvGrpSpPr>
      <p:grpSpPr>
        <a:xfrm>
          <a:off x="0" y="0"/>
          <a:ext cx="0" cy="0"/>
          <a:chOff x="0" y="0"/>
          <a:chExt cx="0" cy="0"/>
        </a:xfrm>
      </p:grpSpPr>
      <p:sp>
        <p:nvSpPr>
          <p:cNvPr id="28" name="Content Placeholder 26"/>
          <p:cNvSpPr>
            <a:spLocks noGrp="1"/>
          </p:cNvSpPr>
          <p:nvPr>
            <p:ph sz="quarter" idx="14"/>
          </p:nvPr>
        </p:nvSpPr>
        <p:spPr>
          <a:xfrm>
            <a:off x="567074" y="2149771"/>
            <a:ext cx="4698615" cy="2075641"/>
          </a:xfrm>
        </p:spPr>
        <p:txBody>
          <a:bodyPr/>
          <a:lstStyle/>
          <a:p>
            <a:pPr lvl="0"/>
            <a:r>
              <a:rPr lang="en-GB" noProof="0" dirty="0" smtClean="0"/>
              <a:t>Click to edit Master text styles</a:t>
            </a:r>
          </a:p>
        </p:txBody>
      </p:sp>
      <p:sp>
        <p:nvSpPr>
          <p:cNvPr id="31" name="Content Placeholder 26"/>
          <p:cNvSpPr>
            <a:spLocks noGrp="1"/>
          </p:cNvSpPr>
          <p:nvPr>
            <p:ph sz="quarter" idx="15"/>
          </p:nvPr>
        </p:nvSpPr>
        <p:spPr>
          <a:xfrm>
            <a:off x="567074" y="4373671"/>
            <a:ext cx="4698615" cy="2075641"/>
          </a:xfrm>
        </p:spPr>
        <p:txBody>
          <a:bodyPr/>
          <a:lstStyle/>
          <a:p>
            <a:pPr lvl="0"/>
            <a:r>
              <a:rPr lang="en-GB" noProof="0" dirty="0" smtClean="0"/>
              <a:t>Click to edit Master text styles</a:t>
            </a:r>
          </a:p>
        </p:txBody>
      </p:sp>
      <p:sp>
        <p:nvSpPr>
          <p:cNvPr id="13" name="Text Placeholder 12"/>
          <p:cNvSpPr>
            <a:spLocks noGrp="1"/>
          </p:cNvSpPr>
          <p:nvPr>
            <p:ph type="body" sz="quarter" idx="16"/>
          </p:nvPr>
        </p:nvSpPr>
        <p:spPr>
          <a:xfrm>
            <a:off x="5427711" y="2149772"/>
            <a:ext cx="4698615" cy="4299542"/>
          </a:xfrm>
        </p:spPr>
        <p:txBody>
          <a:bodyPr/>
          <a:lstStyle/>
          <a:p>
            <a:pPr lvl="0"/>
            <a:r>
              <a:rPr lang="en-GB" noProof="0" dirty="0" smtClean="0"/>
              <a:t>Click to edit Master text styles</a:t>
            </a:r>
          </a:p>
        </p:txBody>
      </p:sp>
      <p:sp>
        <p:nvSpPr>
          <p:cNvPr id="22" name="Footer Placeholder 4"/>
          <p:cNvSpPr>
            <a:spLocks noGrp="1"/>
          </p:cNvSpPr>
          <p:nvPr>
            <p:ph type="ftr" sz="quarter" idx="3"/>
          </p:nvPr>
        </p:nvSpPr>
        <p:spPr>
          <a:xfrm>
            <a:off x="567074" y="6894094"/>
            <a:ext cx="6145957" cy="148259"/>
          </a:xfrm>
          <a:prstGeom prst="rect">
            <a:avLst/>
          </a:prstGeom>
        </p:spPr>
        <p:txBody>
          <a:bodyPr vert="horz" lIns="0" tIns="0" rIns="0" bIns="0" anchor="b" anchorCtr="0">
            <a:noAutofit/>
          </a:bodyPr>
          <a:lstStyle>
            <a:lvl1pPr algn="l">
              <a:defRPr sz="900">
                <a:solidFill>
                  <a:schemeClr val="tx1"/>
                </a:solidFill>
                <a:latin typeface="Arial" pitchFamily="34" charset="0"/>
                <a:cs typeface="Arial" pitchFamily="34" charset="0"/>
              </a:defRPr>
            </a:lvl1pPr>
          </a:lstStyle>
          <a:p>
            <a:r>
              <a:rPr lang="en-US" dirty="0" smtClean="0"/>
              <a:t>Trade and transaction reporting review</a:t>
            </a:r>
            <a:endParaRPr lang="en-GB" dirty="0"/>
          </a:p>
        </p:txBody>
      </p:sp>
      <p:sp>
        <p:nvSpPr>
          <p:cNvPr id="14" name="Slide Number Placeholder 5"/>
          <p:cNvSpPr>
            <a:spLocks noGrp="1"/>
          </p:cNvSpPr>
          <p:nvPr>
            <p:ph type="sldNum" sz="quarter" idx="4"/>
          </p:nvPr>
        </p:nvSpPr>
        <p:spPr>
          <a:xfrm>
            <a:off x="8344093" y="7042354"/>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fld id="{FEBD7F86-1881-4698-8703-FB80B0800997}" type="slidenum">
              <a:rPr lang="en-GB" smtClean="0"/>
              <a:pPr/>
              <a:t>‹#›</a:t>
            </a:fld>
            <a:endParaRPr lang="en-GB" dirty="0"/>
          </a:p>
        </p:txBody>
      </p:sp>
      <p:sp>
        <p:nvSpPr>
          <p:cNvPr id="18" name="Date Placeholder 3"/>
          <p:cNvSpPr>
            <a:spLocks noGrp="1"/>
          </p:cNvSpPr>
          <p:nvPr>
            <p:ph type="dt" sz="half" idx="2"/>
          </p:nvPr>
        </p:nvSpPr>
        <p:spPr>
          <a:xfrm>
            <a:off x="8344093" y="6894093"/>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r>
              <a:rPr lang="en-US" dirty="0" smtClean="0"/>
              <a:t>July 2016</a:t>
            </a:r>
            <a:endParaRPr lang="en-GB" dirty="0"/>
          </a:p>
        </p:txBody>
      </p:sp>
      <p:sp>
        <p:nvSpPr>
          <p:cNvPr id="15" name="Title Placeholder 1"/>
          <p:cNvSpPr>
            <a:spLocks noGrp="1"/>
          </p:cNvSpPr>
          <p:nvPr>
            <p:ph type="title"/>
          </p:nvPr>
        </p:nvSpPr>
        <p:spPr>
          <a:xfrm>
            <a:off x="567075" y="769050"/>
            <a:ext cx="9559252" cy="889561"/>
          </a:xfrm>
          <a:prstGeom prst="rect">
            <a:avLst/>
          </a:prstGeom>
        </p:spPr>
        <p:txBody>
          <a:bodyPr vert="horz" lIns="0" tIns="0" rIns="0" bIns="0" rtlCol="0" anchor="t" anchorCtr="0">
            <a:noAutofit/>
          </a:bodyPr>
          <a:lstStyle/>
          <a:p>
            <a:r>
              <a:rPr lang="en-GB" noProof="0" dirty="0" smtClean="0"/>
              <a:t>Click to edit Master title style</a:t>
            </a:r>
            <a:endParaRPr lang="en-GB" noProof="0" dirty="0"/>
          </a:p>
        </p:txBody>
      </p:sp>
      <p:cxnSp>
        <p:nvCxnSpPr>
          <p:cNvPr id="17" name="Shape 24"/>
          <p:cNvCxnSpPr/>
          <p:nvPr userDrawn="1"/>
        </p:nvCxnSpPr>
        <p:spPr>
          <a:xfrm flipV="1">
            <a:off x="405054" y="656821"/>
            <a:ext cx="9721275" cy="144000"/>
          </a:xfrm>
          <a:prstGeom prst="bentConnector3">
            <a:avLst>
              <a:gd name="adj1" fmla="val 0"/>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One with Impact">
    <p:spTree>
      <p:nvGrpSpPr>
        <p:cNvPr id="1" name=""/>
        <p:cNvGrpSpPr/>
        <p:nvPr/>
      </p:nvGrpSpPr>
      <p:grpSpPr>
        <a:xfrm>
          <a:off x="0" y="0"/>
          <a:ext cx="0" cy="0"/>
          <a:chOff x="0" y="0"/>
          <a:chExt cx="0" cy="0"/>
        </a:xfrm>
      </p:grpSpPr>
      <p:sp>
        <p:nvSpPr>
          <p:cNvPr id="2" name="Title 1"/>
          <p:cNvSpPr>
            <a:spLocks noGrp="1"/>
          </p:cNvSpPr>
          <p:nvPr>
            <p:ph type="title"/>
          </p:nvPr>
        </p:nvSpPr>
        <p:spPr>
          <a:xfrm>
            <a:off x="3807499" y="1111950"/>
            <a:ext cx="6318827" cy="889561"/>
          </a:xfrm>
        </p:spPr>
        <p:txBody>
          <a:bodyPr/>
          <a:lstStyle>
            <a:lvl1pPr>
              <a:defRPr/>
            </a:lvl1pPr>
          </a:lstStyle>
          <a:p>
            <a:r>
              <a:rPr lang="en-GB" noProof="1" smtClean="0"/>
              <a:t>Click to edit Master title style</a:t>
            </a:r>
            <a:endParaRPr lang="en-GB" noProof="1"/>
          </a:p>
        </p:txBody>
      </p:sp>
      <p:sp>
        <p:nvSpPr>
          <p:cNvPr id="31" name="Content Placeholder 26"/>
          <p:cNvSpPr>
            <a:spLocks noGrp="1"/>
          </p:cNvSpPr>
          <p:nvPr>
            <p:ph sz="quarter" idx="15"/>
          </p:nvPr>
        </p:nvSpPr>
        <p:spPr>
          <a:xfrm>
            <a:off x="3807499" y="2149772"/>
            <a:ext cx="6318827" cy="4299542"/>
          </a:xfrm>
        </p:spPr>
        <p:txBody>
          <a:bodyPr/>
          <a:lstStyle>
            <a:lvl1pPr>
              <a:defRPr baseline="0"/>
            </a:lvl1pPr>
          </a:lstStyle>
          <a:p>
            <a:pPr lvl="0"/>
            <a:r>
              <a:rPr lang="en-GB" noProof="1" smtClean="0"/>
              <a:t>Click to edit Master text styles</a:t>
            </a:r>
          </a:p>
          <a:p>
            <a:pPr lvl="1"/>
            <a:r>
              <a:rPr lang="en-GB" noProof="1" smtClean="0"/>
              <a:t>Second level</a:t>
            </a:r>
          </a:p>
          <a:p>
            <a:pPr lvl="2"/>
            <a:r>
              <a:rPr lang="en-GB" noProof="1" smtClean="0"/>
              <a:t>Third level</a:t>
            </a:r>
          </a:p>
          <a:p>
            <a:pPr lvl="3"/>
            <a:r>
              <a:rPr lang="en-GB" noProof="1" smtClean="0"/>
              <a:t>Fourth level</a:t>
            </a:r>
          </a:p>
          <a:p>
            <a:pPr lvl="4"/>
            <a:r>
              <a:rPr lang="en-GB" noProof="1" smtClean="0"/>
              <a:t>Fifth level</a:t>
            </a:r>
            <a:endParaRPr lang="en-GB" noProof="1"/>
          </a:p>
        </p:txBody>
      </p:sp>
      <p:sp>
        <p:nvSpPr>
          <p:cNvPr id="12" name="Text Placeholder 11"/>
          <p:cNvSpPr>
            <a:spLocks noGrp="1"/>
          </p:cNvSpPr>
          <p:nvPr>
            <p:ph type="body" sz="quarter" idx="16"/>
          </p:nvPr>
        </p:nvSpPr>
        <p:spPr>
          <a:xfrm>
            <a:off x="567074" y="2149771"/>
            <a:ext cx="3078403" cy="2075641"/>
          </a:xfrm>
        </p:spPr>
        <p:txBody>
          <a:bodyPr/>
          <a:lstStyle>
            <a:lvl1pPr>
              <a:defRPr sz="2000" b="1" i="1" baseline="0">
                <a:solidFill>
                  <a:schemeClr val="tx2"/>
                </a:solidFill>
              </a:defRPr>
            </a:lvl1pPr>
          </a:lstStyle>
          <a:p>
            <a:pPr lvl="0"/>
            <a:r>
              <a:rPr lang="en-GB" noProof="1" smtClean="0"/>
              <a:t>Click to edit Master text styles</a:t>
            </a:r>
          </a:p>
        </p:txBody>
      </p:sp>
      <p:cxnSp>
        <p:nvCxnSpPr>
          <p:cNvPr id="30" name="Shape 29"/>
          <p:cNvCxnSpPr/>
          <p:nvPr/>
        </p:nvCxnSpPr>
        <p:spPr>
          <a:xfrm rot="5400000" flipH="1" flipV="1">
            <a:off x="6803509" y="-2120209"/>
            <a:ext cx="168027" cy="6484089"/>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Footer Placeholder 4"/>
          <p:cNvSpPr>
            <a:spLocks noGrp="1"/>
          </p:cNvSpPr>
          <p:nvPr>
            <p:ph type="ftr" sz="quarter" idx="3"/>
          </p:nvPr>
        </p:nvSpPr>
        <p:spPr>
          <a:xfrm>
            <a:off x="567074" y="6894094"/>
            <a:ext cx="6145957" cy="148259"/>
          </a:xfrm>
          <a:prstGeom prst="rect">
            <a:avLst/>
          </a:prstGeom>
        </p:spPr>
        <p:txBody>
          <a:bodyPr vert="horz" lIns="0" tIns="0" rIns="0" bIns="0" anchor="b" anchorCtr="0">
            <a:noAutofit/>
          </a:bodyPr>
          <a:lstStyle>
            <a:lvl1pPr algn="l">
              <a:defRPr sz="900">
                <a:solidFill>
                  <a:schemeClr val="tx1"/>
                </a:solidFill>
                <a:latin typeface="Arial" pitchFamily="34" charset="0"/>
                <a:cs typeface="Arial" pitchFamily="34" charset="0"/>
              </a:defRPr>
            </a:lvl1pPr>
          </a:lstStyle>
          <a:p>
            <a:r>
              <a:rPr lang="en-US" dirty="0" smtClean="0"/>
              <a:t>Trade and transaction reporting review</a:t>
            </a:r>
            <a:endParaRPr lang="en-GB" dirty="0"/>
          </a:p>
        </p:txBody>
      </p:sp>
      <p:sp>
        <p:nvSpPr>
          <p:cNvPr id="15" name="Slide Number Placeholder 5"/>
          <p:cNvSpPr>
            <a:spLocks noGrp="1"/>
          </p:cNvSpPr>
          <p:nvPr>
            <p:ph type="sldNum" sz="quarter" idx="4"/>
          </p:nvPr>
        </p:nvSpPr>
        <p:spPr>
          <a:xfrm>
            <a:off x="8344093" y="7042354"/>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fld id="{FEBD7F86-1881-4698-8703-FB80B0800997}" type="slidenum">
              <a:rPr lang="en-GB" smtClean="0"/>
              <a:pPr/>
              <a:t>‹#›</a:t>
            </a:fld>
            <a:endParaRPr lang="en-GB" dirty="0"/>
          </a:p>
        </p:txBody>
      </p:sp>
      <p:sp>
        <p:nvSpPr>
          <p:cNvPr id="16" name="Date Placeholder 3"/>
          <p:cNvSpPr>
            <a:spLocks noGrp="1"/>
          </p:cNvSpPr>
          <p:nvPr>
            <p:ph type="dt" sz="half" idx="2"/>
          </p:nvPr>
        </p:nvSpPr>
        <p:spPr>
          <a:xfrm>
            <a:off x="8344093" y="6894093"/>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r>
              <a:rPr lang="en-US" dirty="0" smtClean="0"/>
              <a:t>July 2016</a:t>
            </a:r>
            <a:endParaRPr lang="en-GB" dirty="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Title with Footers">
    <p:spTree>
      <p:nvGrpSpPr>
        <p:cNvPr id="1" name=""/>
        <p:cNvGrpSpPr/>
        <p:nvPr/>
      </p:nvGrpSpPr>
      <p:grpSpPr>
        <a:xfrm>
          <a:off x="0" y="0"/>
          <a:ext cx="0" cy="0"/>
          <a:chOff x="0" y="0"/>
          <a:chExt cx="0" cy="0"/>
        </a:xfrm>
      </p:grpSpPr>
      <p:sp>
        <p:nvSpPr>
          <p:cNvPr id="19" name="Footer Placeholder 4"/>
          <p:cNvSpPr>
            <a:spLocks noGrp="1"/>
          </p:cNvSpPr>
          <p:nvPr>
            <p:ph type="ftr" sz="quarter" idx="3"/>
          </p:nvPr>
        </p:nvSpPr>
        <p:spPr>
          <a:xfrm>
            <a:off x="567075" y="6894094"/>
            <a:ext cx="6145957" cy="148259"/>
          </a:xfrm>
          <a:prstGeom prst="rect">
            <a:avLst/>
          </a:prstGeom>
        </p:spPr>
        <p:txBody>
          <a:bodyPr vert="horz" lIns="0" tIns="0" rIns="0" bIns="0" anchor="b" anchorCtr="0">
            <a:noAutofit/>
          </a:bodyPr>
          <a:lstStyle>
            <a:lvl1pPr algn="l">
              <a:defRPr sz="900">
                <a:solidFill>
                  <a:schemeClr val="tx1"/>
                </a:solidFill>
                <a:latin typeface="Arial" pitchFamily="34" charset="0"/>
                <a:cs typeface="Arial" pitchFamily="34" charset="0"/>
              </a:defRPr>
            </a:lvl1pPr>
          </a:lstStyle>
          <a:p>
            <a:r>
              <a:rPr lang="en-US" dirty="0" smtClean="0"/>
              <a:t>Trade and transaction reporting review</a:t>
            </a:r>
            <a:endParaRPr lang="en-GB" dirty="0"/>
          </a:p>
        </p:txBody>
      </p:sp>
      <p:sp>
        <p:nvSpPr>
          <p:cNvPr id="10" name="Slide Number Placeholder 5"/>
          <p:cNvSpPr>
            <a:spLocks noGrp="1"/>
          </p:cNvSpPr>
          <p:nvPr>
            <p:ph type="sldNum" sz="quarter" idx="4"/>
          </p:nvPr>
        </p:nvSpPr>
        <p:spPr>
          <a:xfrm>
            <a:off x="8344093" y="7042354"/>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fld id="{FEBD7F86-1881-4698-8703-FB80B0800997}" type="slidenum">
              <a:rPr lang="en-GB" smtClean="0"/>
              <a:pPr/>
              <a:t>‹#›</a:t>
            </a:fld>
            <a:endParaRPr lang="en-GB" dirty="0"/>
          </a:p>
        </p:txBody>
      </p:sp>
      <p:sp>
        <p:nvSpPr>
          <p:cNvPr id="11" name="Date Placeholder 3"/>
          <p:cNvSpPr>
            <a:spLocks noGrp="1"/>
          </p:cNvSpPr>
          <p:nvPr>
            <p:ph type="dt" sz="half" idx="2"/>
          </p:nvPr>
        </p:nvSpPr>
        <p:spPr>
          <a:xfrm>
            <a:off x="8344093" y="6894093"/>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r>
              <a:rPr lang="en-US" dirty="0" smtClean="0"/>
              <a:t>July 2016</a:t>
            </a:r>
            <a:endParaRPr lang="en-GB" dirty="0"/>
          </a:p>
        </p:txBody>
      </p:sp>
      <p:sp>
        <p:nvSpPr>
          <p:cNvPr id="8" name="Title Placeholder 1"/>
          <p:cNvSpPr>
            <a:spLocks noGrp="1"/>
          </p:cNvSpPr>
          <p:nvPr>
            <p:ph type="title"/>
          </p:nvPr>
        </p:nvSpPr>
        <p:spPr>
          <a:xfrm>
            <a:off x="567075" y="769050"/>
            <a:ext cx="9559252" cy="889561"/>
          </a:xfrm>
          <a:prstGeom prst="rect">
            <a:avLst/>
          </a:prstGeom>
        </p:spPr>
        <p:txBody>
          <a:bodyPr vert="horz" lIns="0" tIns="0" rIns="0" bIns="0" rtlCol="0" anchor="t" anchorCtr="0">
            <a:noAutofit/>
          </a:bodyPr>
          <a:lstStyle/>
          <a:p>
            <a:r>
              <a:rPr lang="en-GB" noProof="0" dirty="0" smtClean="0"/>
              <a:t>Click to edit Master title style</a:t>
            </a:r>
            <a:endParaRPr lang="en-GB" noProof="0" dirty="0"/>
          </a:p>
        </p:txBody>
      </p:sp>
      <p:cxnSp>
        <p:nvCxnSpPr>
          <p:cNvPr id="13" name="Shape 24"/>
          <p:cNvCxnSpPr/>
          <p:nvPr userDrawn="1"/>
        </p:nvCxnSpPr>
        <p:spPr>
          <a:xfrm flipV="1">
            <a:off x="405054" y="656821"/>
            <a:ext cx="9721275" cy="144000"/>
          </a:xfrm>
          <a:prstGeom prst="bentConnector3">
            <a:avLst>
              <a:gd name="adj1" fmla="val 0"/>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nt: 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67075" y="769050"/>
            <a:ext cx="9559252" cy="889561"/>
          </a:xfrm>
          <a:prstGeom prst="rect">
            <a:avLst/>
          </a:prstGeom>
        </p:spPr>
        <p:txBody>
          <a:bodyPr vert="horz" lIns="0" tIns="0" rIns="0" bIns="0" rtlCol="0" anchor="t" anchorCtr="0">
            <a:noAutofit/>
          </a:bodyPr>
          <a:lstStyle/>
          <a:p>
            <a:r>
              <a:rPr lang="en-GB" noProof="0" dirty="0" smtClean="0"/>
              <a:t>Click to edit Master title style</a:t>
            </a:r>
            <a:endParaRPr lang="en-GB" noProof="0" dirty="0"/>
          </a:p>
        </p:txBody>
      </p:sp>
      <p:cxnSp>
        <p:nvCxnSpPr>
          <p:cNvPr id="5" name="Shape 24"/>
          <p:cNvCxnSpPr/>
          <p:nvPr userDrawn="1"/>
        </p:nvCxnSpPr>
        <p:spPr>
          <a:xfrm flipV="1">
            <a:off x="405054" y="656821"/>
            <a:ext cx="9721275" cy="144000"/>
          </a:xfrm>
          <a:prstGeom prst="bentConnector3">
            <a:avLst>
              <a:gd name="adj1" fmla="val 0"/>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Empty with Footers">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8344093" y="7042354"/>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fld id="{FEBD7F86-1881-4698-8703-FB80B0800997}" type="slidenum">
              <a:rPr lang="en-GB" smtClean="0"/>
              <a:pPr/>
              <a:t>‹#›</a:t>
            </a:fld>
            <a:endParaRPr lang="en-GB" dirty="0"/>
          </a:p>
        </p:txBody>
      </p:sp>
      <p:sp>
        <p:nvSpPr>
          <p:cNvPr id="11" name="Date Placeholder 3"/>
          <p:cNvSpPr>
            <a:spLocks noGrp="1"/>
          </p:cNvSpPr>
          <p:nvPr>
            <p:ph type="dt" sz="half" idx="2"/>
          </p:nvPr>
        </p:nvSpPr>
        <p:spPr>
          <a:xfrm>
            <a:off x="8344093" y="6894093"/>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r>
              <a:rPr lang="en-US" dirty="0" smtClean="0"/>
              <a:t>July 2016</a:t>
            </a:r>
            <a:endParaRPr lang="en-GB" dirty="0"/>
          </a:p>
        </p:txBody>
      </p:sp>
      <p:sp>
        <p:nvSpPr>
          <p:cNvPr id="5" name="Footer Placeholder 4"/>
          <p:cNvSpPr>
            <a:spLocks noGrp="1"/>
          </p:cNvSpPr>
          <p:nvPr>
            <p:ph type="ftr" sz="quarter" idx="3"/>
          </p:nvPr>
        </p:nvSpPr>
        <p:spPr>
          <a:xfrm>
            <a:off x="567075" y="6894094"/>
            <a:ext cx="6145957" cy="148259"/>
          </a:xfrm>
          <a:prstGeom prst="rect">
            <a:avLst/>
          </a:prstGeom>
        </p:spPr>
        <p:txBody>
          <a:bodyPr vert="horz" lIns="0" tIns="0" rIns="0" bIns="0" anchor="b" anchorCtr="0">
            <a:noAutofit/>
          </a:bodyPr>
          <a:lstStyle>
            <a:lvl1pPr algn="l">
              <a:defRPr sz="900">
                <a:solidFill>
                  <a:schemeClr val="tx1"/>
                </a:solidFill>
                <a:latin typeface="Arial" pitchFamily="34" charset="0"/>
                <a:cs typeface="Arial" pitchFamily="34" charset="0"/>
              </a:defRPr>
            </a:lvl1pPr>
          </a:lstStyle>
          <a:p>
            <a:r>
              <a:rPr lang="en-US" dirty="0" smtClean="0"/>
              <a:t>Trade and transaction reporting review</a:t>
            </a:r>
            <a:endParaRPr lang="en-GB"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Key point">
    <p:bg>
      <p:bgPr>
        <a:solidFill>
          <a:schemeClr val="bg1"/>
        </a:solidFill>
        <a:effectLst/>
      </p:bgPr>
    </p:bg>
    <p:spTree>
      <p:nvGrpSpPr>
        <p:cNvPr id="1" name=""/>
        <p:cNvGrpSpPr/>
        <p:nvPr/>
      </p:nvGrpSpPr>
      <p:grpSpPr>
        <a:xfrm>
          <a:off x="0" y="0"/>
          <a:ext cx="0" cy="0"/>
          <a:chOff x="0" y="0"/>
          <a:chExt cx="0" cy="0"/>
        </a:xfrm>
      </p:grpSpPr>
      <p:sp>
        <p:nvSpPr>
          <p:cNvPr id="15" name="Content Placeholder 26"/>
          <p:cNvSpPr>
            <a:spLocks noGrp="1"/>
          </p:cNvSpPr>
          <p:nvPr>
            <p:ph sz="quarter" idx="15"/>
          </p:nvPr>
        </p:nvSpPr>
        <p:spPr>
          <a:xfrm>
            <a:off x="567074" y="2149772"/>
            <a:ext cx="9559252" cy="4299542"/>
          </a:xfrm>
        </p:spPr>
        <p:txBody>
          <a:bodyPr/>
          <a:lstStyle>
            <a:lvl1pPr>
              <a:defRPr sz="3200" baseline="0">
                <a:solidFill>
                  <a:schemeClr val="tx2"/>
                </a:solidFill>
              </a:defRPr>
            </a:lvl1pPr>
            <a:lvl2pPr>
              <a:buClr>
                <a:schemeClr val="tx2"/>
              </a:buClr>
              <a:defRPr sz="3200">
                <a:solidFill>
                  <a:schemeClr val="tx2"/>
                </a:solidFill>
              </a:defRPr>
            </a:lvl2pPr>
            <a:lvl3pPr>
              <a:buClr>
                <a:schemeClr val="tx2"/>
              </a:buClr>
              <a:defRPr sz="3200">
                <a:solidFill>
                  <a:schemeClr val="tx2"/>
                </a:solidFill>
              </a:defRPr>
            </a:lvl3pPr>
            <a:lvl4pPr>
              <a:buClr>
                <a:schemeClr val="tx2"/>
              </a:buClr>
              <a:defRPr sz="3200">
                <a:solidFill>
                  <a:schemeClr val="tx2"/>
                </a:solidFill>
              </a:defRPr>
            </a:lvl4pPr>
            <a:lvl5pPr>
              <a:buClr>
                <a:schemeClr val="tx2"/>
              </a:buClr>
              <a:defRPr sz="3200">
                <a:solidFill>
                  <a:schemeClr val="tx2"/>
                </a:solidFill>
              </a:defRPr>
            </a:lvl5pPr>
            <a:lvl6pPr>
              <a:buClr>
                <a:schemeClr val="tx2"/>
              </a:buClr>
              <a:defRPr sz="3600" baseline="0">
                <a:solidFill>
                  <a:schemeClr val="tx2"/>
                </a:solidFill>
              </a:defRPr>
            </a:lvl6pPr>
            <a:lvl7pPr>
              <a:buClr>
                <a:schemeClr val="tx2"/>
              </a:buClr>
              <a:buAutoNum type="alphaLcPeriod"/>
              <a:defRPr sz="3600" baseline="0">
                <a:solidFill>
                  <a:schemeClr val="tx2"/>
                </a:solidFill>
              </a:defRPr>
            </a:lvl7pPr>
            <a:lvl8pPr>
              <a:buClr>
                <a:schemeClr val="tx2"/>
              </a:buClr>
              <a:buNone/>
              <a:defRPr sz="3600">
                <a:solidFill>
                  <a:schemeClr val="tx2"/>
                </a:solidFill>
              </a:defRPr>
            </a:lvl8pPr>
            <a:lvl9pPr>
              <a:defRPr sz="3600"/>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6" name="Title Placeholder 1"/>
          <p:cNvSpPr>
            <a:spLocks noGrp="1"/>
          </p:cNvSpPr>
          <p:nvPr>
            <p:ph type="title"/>
          </p:nvPr>
        </p:nvSpPr>
        <p:spPr>
          <a:xfrm>
            <a:off x="567075" y="1111950"/>
            <a:ext cx="9559252" cy="889561"/>
          </a:xfrm>
          <a:prstGeom prst="rect">
            <a:avLst/>
          </a:prstGeom>
        </p:spPr>
        <p:txBody>
          <a:bodyPr vert="horz" lIns="0" tIns="0" rIns="0" bIns="0" rtlCol="0" anchor="t" anchorCtr="0">
            <a:noAutofit/>
          </a:bodyPr>
          <a:lstStyle/>
          <a:p>
            <a:r>
              <a:rPr lang="en-GB" noProof="0" dirty="0" smtClean="0"/>
              <a:t>Click to edit Master title style</a:t>
            </a:r>
            <a:endParaRPr lang="en-GB" noProof="0" dirty="0"/>
          </a:p>
        </p:txBody>
      </p:sp>
      <p:cxnSp>
        <p:nvCxnSpPr>
          <p:cNvPr id="17" name="Shape 24"/>
          <p:cNvCxnSpPr/>
          <p:nvPr/>
        </p:nvCxnSpPr>
        <p:spPr>
          <a:xfrm flipV="1">
            <a:off x="405054" y="1037821"/>
            <a:ext cx="9721275" cy="169015"/>
          </a:xfrm>
          <a:prstGeom prst="bentConnector3">
            <a:avLst>
              <a:gd name="adj1" fmla="val 0"/>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Footer Placeholder 4"/>
          <p:cNvSpPr>
            <a:spLocks noGrp="1"/>
          </p:cNvSpPr>
          <p:nvPr>
            <p:ph type="ftr" sz="quarter" idx="3"/>
          </p:nvPr>
        </p:nvSpPr>
        <p:spPr>
          <a:xfrm>
            <a:off x="567074" y="6894094"/>
            <a:ext cx="6145957" cy="148259"/>
          </a:xfrm>
          <a:prstGeom prst="rect">
            <a:avLst/>
          </a:prstGeom>
        </p:spPr>
        <p:txBody>
          <a:bodyPr vert="horz" lIns="0" tIns="0" rIns="0" bIns="0" anchor="b" anchorCtr="0">
            <a:noAutofit/>
          </a:bodyPr>
          <a:lstStyle>
            <a:lvl1pPr algn="l">
              <a:defRPr sz="900">
                <a:solidFill>
                  <a:schemeClr val="tx1"/>
                </a:solidFill>
                <a:latin typeface="Arial" pitchFamily="34" charset="0"/>
                <a:cs typeface="Arial" pitchFamily="34" charset="0"/>
              </a:defRPr>
            </a:lvl1pPr>
          </a:lstStyle>
          <a:p>
            <a:r>
              <a:rPr lang="en-US" dirty="0" smtClean="0"/>
              <a:t>Trade and transaction reporting review</a:t>
            </a:r>
            <a:endParaRPr lang="en-GB" dirty="0"/>
          </a:p>
        </p:txBody>
      </p:sp>
      <p:sp>
        <p:nvSpPr>
          <p:cNvPr id="9" name="Slide Number Placeholder 5"/>
          <p:cNvSpPr>
            <a:spLocks noGrp="1"/>
          </p:cNvSpPr>
          <p:nvPr>
            <p:ph type="sldNum" sz="quarter" idx="4"/>
          </p:nvPr>
        </p:nvSpPr>
        <p:spPr>
          <a:xfrm>
            <a:off x="8344093" y="7042354"/>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fld id="{FEBD7F86-1881-4698-8703-FB80B0800997}" type="slidenum">
              <a:rPr lang="en-GB" smtClean="0"/>
              <a:pPr/>
              <a:t>‹#›</a:t>
            </a:fld>
            <a:endParaRPr lang="en-GB" dirty="0"/>
          </a:p>
        </p:txBody>
      </p:sp>
      <p:sp>
        <p:nvSpPr>
          <p:cNvPr id="10" name="Date Placeholder 3"/>
          <p:cNvSpPr>
            <a:spLocks noGrp="1"/>
          </p:cNvSpPr>
          <p:nvPr>
            <p:ph type="dt" sz="half" idx="2"/>
          </p:nvPr>
        </p:nvSpPr>
        <p:spPr>
          <a:xfrm>
            <a:off x="8344093" y="6894093"/>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r>
              <a:rPr lang="en-US" dirty="0" smtClean="0"/>
              <a:t>July 2016</a:t>
            </a:r>
            <a:endParaRPr lang="en-GB"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Key point Colour">
    <p:bg>
      <p:bgPr>
        <a:solidFill>
          <a:schemeClr val="tx2"/>
        </a:solidFill>
        <a:effectLst/>
      </p:bgPr>
    </p:bg>
    <p:spTree>
      <p:nvGrpSpPr>
        <p:cNvPr id="1" name=""/>
        <p:cNvGrpSpPr/>
        <p:nvPr/>
      </p:nvGrpSpPr>
      <p:grpSpPr>
        <a:xfrm>
          <a:off x="0" y="0"/>
          <a:ext cx="0" cy="0"/>
          <a:chOff x="0" y="0"/>
          <a:chExt cx="0" cy="0"/>
        </a:xfrm>
      </p:grpSpPr>
      <p:sp>
        <p:nvSpPr>
          <p:cNvPr id="15" name="Content Placeholder 26"/>
          <p:cNvSpPr>
            <a:spLocks noGrp="1"/>
          </p:cNvSpPr>
          <p:nvPr>
            <p:ph sz="quarter" idx="15"/>
          </p:nvPr>
        </p:nvSpPr>
        <p:spPr>
          <a:xfrm>
            <a:off x="567074" y="2149772"/>
            <a:ext cx="9559252" cy="4299542"/>
          </a:xfrm>
        </p:spPr>
        <p:txBody>
          <a:bodyPr/>
          <a:lstStyle>
            <a:lvl1pPr>
              <a:defRPr sz="3200" baseline="0">
                <a:solidFill>
                  <a:schemeClr val="bg1"/>
                </a:solidFill>
              </a:defRPr>
            </a:lvl1pPr>
            <a:lvl2pPr>
              <a:buClr>
                <a:schemeClr val="bg1"/>
              </a:buClr>
              <a:defRPr sz="3200">
                <a:solidFill>
                  <a:schemeClr val="bg1"/>
                </a:solidFill>
              </a:defRPr>
            </a:lvl2pPr>
            <a:lvl3pPr>
              <a:buClr>
                <a:schemeClr val="tx2"/>
              </a:buClr>
              <a:defRPr sz="3200">
                <a:solidFill>
                  <a:schemeClr val="bg1"/>
                </a:solidFill>
              </a:defRPr>
            </a:lvl3pPr>
            <a:lvl4pPr>
              <a:buClr>
                <a:schemeClr val="bg1"/>
              </a:buClr>
              <a:defRPr sz="3200">
                <a:solidFill>
                  <a:schemeClr val="bg1"/>
                </a:solidFill>
              </a:defRPr>
            </a:lvl4pPr>
            <a:lvl5pPr>
              <a:buClr>
                <a:schemeClr val="bg1"/>
              </a:buClr>
              <a:defRPr sz="3200">
                <a:solidFill>
                  <a:schemeClr val="bg1"/>
                </a:solidFill>
              </a:defRPr>
            </a:lvl5pPr>
            <a:lvl6pPr>
              <a:buClr>
                <a:schemeClr val="bg1"/>
              </a:buClr>
              <a:defRPr sz="3200" baseline="0">
                <a:solidFill>
                  <a:schemeClr val="bg1"/>
                </a:solidFill>
              </a:defRPr>
            </a:lvl6pPr>
            <a:lvl7pPr>
              <a:buClr>
                <a:schemeClr val="bg1"/>
              </a:buClr>
              <a:buAutoNum type="alphaLcPeriod"/>
              <a:defRPr sz="3200" baseline="0">
                <a:solidFill>
                  <a:schemeClr val="bg1"/>
                </a:solidFill>
              </a:defRPr>
            </a:lvl7pPr>
            <a:lvl8pPr marL="685720" indent="-228574">
              <a:buClr>
                <a:schemeClr val="bg1"/>
              </a:buClr>
              <a:buFont typeface="+mj-lt"/>
              <a:buAutoNum type="romanLcPeriod"/>
              <a:defRPr sz="3200">
                <a:solidFill>
                  <a:schemeClr val="bg1"/>
                </a:solidFill>
              </a:defRPr>
            </a:lvl8pPr>
            <a:lvl9pPr>
              <a:defRPr sz="3200">
                <a:solidFill>
                  <a:schemeClr val="bg1"/>
                </a:solidFill>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6" name="Title Placeholder 1"/>
          <p:cNvSpPr>
            <a:spLocks noGrp="1"/>
          </p:cNvSpPr>
          <p:nvPr>
            <p:ph type="title"/>
          </p:nvPr>
        </p:nvSpPr>
        <p:spPr>
          <a:xfrm>
            <a:off x="567075" y="1111950"/>
            <a:ext cx="9559252" cy="889561"/>
          </a:xfrm>
          <a:prstGeom prst="rect">
            <a:avLst/>
          </a:prstGeom>
        </p:spPr>
        <p:txBody>
          <a:bodyPr vert="horz" lIns="0" tIns="0" rIns="0" bIns="0" rtlCol="0" anchor="t" anchorCtr="0">
            <a:noAutofit/>
          </a:bodyPr>
          <a:lstStyle>
            <a:lvl1pPr>
              <a:defRPr>
                <a:solidFill>
                  <a:schemeClr val="bg1"/>
                </a:solidFill>
              </a:defRPr>
            </a:lvl1pPr>
          </a:lstStyle>
          <a:p>
            <a:r>
              <a:rPr lang="en-GB" noProof="0" dirty="0" smtClean="0"/>
              <a:t>Click to edit Master title style</a:t>
            </a:r>
            <a:endParaRPr lang="en-GB" noProof="0" dirty="0"/>
          </a:p>
        </p:txBody>
      </p:sp>
      <p:cxnSp>
        <p:nvCxnSpPr>
          <p:cNvPr id="17" name="Shape 24"/>
          <p:cNvCxnSpPr/>
          <p:nvPr/>
        </p:nvCxnSpPr>
        <p:spPr>
          <a:xfrm flipV="1">
            <a:off x="405054" y="1037821"/>
            <a:ext cx="9721275" cy="169015"/>
          </a:xfrm>
          <a:prstGeom prst="bentConnector3">
            <a:avLst>
              <a:gd name="adj1"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Footer Placeholder 4"/>
          <p:cNvSpPr>
            <a:spLocks noGrp="1"/>
          </p:cNvSpPr>
          <p:nvPr>
            <p:ph type="ftr" sz="quarter" idx="3"/>
          </p:nvPr>
        </p:nvSpPr>
        <p:spPr>
          <a:xfrm>
            <a:off x="573389" y="6894094"/>
            <a:ext cx="6145957" cy="148259"/>
          </a:xfrm>
          <a:prstGeom prst="rect">
            <a:avLst/>
          </a:prstGeom>
        </p:spPr>
        <p:txBody>
          <a:bodyPr vert="horz" lIns="0" tIns="0" rIns="0" bIns="0" anchor="b" anchorCtr="0">
            <a:noAutofit/>
          </a:bodyPr>
          <a:lstStyle>
            <a:lvl1pPr algn="l">
              <a:defRPr sz="1000">
                <a:solidFill>
                  <a:schemeClr val="bg1"/>
                </a:solidFill>
                <a:latin typeface="Arial" pitchFamily="34" charset="0"/>
                <a:cs typeface="Arial" pitchFamily="34" charset="0"/>
              </a:defRPr>
            </a:lvl1pPr>
          </a:lstStyle>
          <a:p>
            <a:r>
              <a:rPr lang="en-US" dirty="0" smtClean="0"/>
              <a:t>Trade and transaction reporting review</a:t>
            </a:r>
            <a:endParaRPr lang="en-GB" dirty="0"/>
          </a:p>
        </p:txBody>
      </p:sp>
      <p:sp>
        <p:nvSpPr>
          <p:cNvPr id="9" name="Slide Number Placeholder 5"/>
          <p:cNvSpPr>
            <a:spLocks noGrp="1"/>
          </p:cNvSpPr>
          <p:nvPr>
            <p:ph type="sldNum" sz="quarter" idx="4"/>
          </p:nvPr>
        </p:nvSpPr>
        <p:spPr>
          <a:xfrm>
            <a:off x="8344093" y="7042354"/>
            <a:ext cx="1782233" cy="148260"/>
          </a:xfrm>
          <a:prstGeom prst="rect">
            <a:avLst/>
          </a:prstGeom>
        </p:spPr>
        <p:txBody>
          <a:bodyPr lIns="0" tIns="0" rIns="0" bIns="0" anchor="t" anchorCtr="0">
            <a:noAutofit/>
          </a:bodyPr>
          <a:lstStyle>
            <a:lvl1pPr algn="r">
              <a:defRPr sz="1000">
                <a:solidFill>
                  <a:schemeClr val="bg1"/>
                </a:solidFill>
                <a:latin typeface="Arial" pitchFamily="34" charset="0"/>
                <a:cs typeface="Arial" pitchFamily="34" charset="0"/>
              </a:defRPr>
            </a:lvl1pPr>
          </a:lstStyle>
          <a:p>
            <a:fld id="{FEBD7F86-1881-4698-8703-FB80B0800997}" type="slidenum">
              <a:rPr lang="en-GB" smtClean="0"/>
              <a:pPr/>
              <a:t>‹#›</a:t>
            </a:fld>
            <a:endParaRPr lang="en-GB" dirty="0"/>
          </a:p>
        </p:txBody>
      </p:sp>
      <p:sp>
        <p:nvSpPr>
          <p:cNvPr id="10" name="Date Placeholder 3"/>
          <p:cNvSpPr>
            <a:spLocks noGrp="1"/>
          </p:cNvSpPr>
          <p:nvPr>
            <p:ph type="dt" sz="half" idx="2"/>
          </p:nvPr>
        </p:nvSpPr>
        <p:spPr>
          <a:xfrm>
            <a:off x="8344093" y="6894093"/>
            <a:ext cx="1782233" cy="148260"/>
          </a:xfrm>
          <a:prstGeom prst="rect">
            <a:avLst/>
          </a:prstGeom>
        </p:spPr>
        <p:txBody>
          <a:bodyPr lIns="0" tIns="0" rIns="0" bIns="0" anchor="t" anchorCtr="0">
            <a:noAutofit/>
          </a:bodyPr>
          <a:lstStyle>
            <a:lvl1pPr algn="r">
              <a:defRPr sz="1000">
                <a:solidFill>
                  <a:schemeClr val="bg1"/>
                </a:solidFill>
                <a:latin typeface="Arial" pitchFamily="34" charset="0"/>
                <a:cs typeface="Arial" pitchFamily="34" charset="0"/>
              </a:defRPr>
            </a:lvl1pPr>
          </a:lstStyle>
          <a:p>
            <a:r>
              <a:rPr lang="en-US" dirty="0" smtClean="0"/>
              <a:t>July 2016</a:t>
            </a:r>
            <a:endParaRPr lang="en-GB" dirty="0"/>
          </a:p>
        </p:txBody>
      </p:sp>
      <p:sp>
        <p:nvSpPr>
          <p:cNvPr id="11" name="PwCFirm"/>
          <p:cNvSpPr txBox="1"/>
          <p:nvPr userDrawn="1"/>
        </p:nvSpPr>
        <p:spPr>
          <a:xfrm>
            <a:off x="567074" y="7042354"/>
            <a:ext cx="3078403" cy="148260"/>
          </a:xfrm>
          <a:prstGeom prst="rect">
            <a:avLst/>
          </a:prstGeom>
          <a:noFill/>
        </p:spPr>
        <p:txBody>
          <a:bodyPr vert="horz" wrap="square" lIns="0" tIns="0" rIns="0" bIns="0" rtlCol="0" anchor="t" anchorCtr="0">
            <a:noAutofit/>
          </a:bodyPr>
          <a:lstStyle/>
          <a:p>
            <a:r>
              <a:rPr lang="en-GB" sz="1000" noProof="0" dirty="0" smtClean="0">
                <a:solidFill>
                  <a:schemeClr val="bg1"/>
                </a:solidFill>
                <a:latin typeface="Arial" pitchFamily="34" charset="0"/>
                <a:cs typeface="Arial" pitchFamily="34" charset="0"/>
              </a:rPr>
              <a:t>PwC</a:t>
            </a:r>
            <a:endParaRPr lang="en-GB" sz="1000" noProof="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57" name="Title 1"/>
          <p:cNvSpPr>
            <a:spLocks noGrp="1"/>
          </p:cNvSpPr>
          <p:nvPr>
            <p:ph type="ctrTitle"/>
          </p:nvPr>
        </p:nvSpPr>
        <p:spPr bwMode="black">
          <a:xfrm>
            <a:off x="567074" y="1260211"/>
            <a:ext cx="9559252" cy="444780"/>
          </a:xfrm>
        </p:spPr>
        <p:txBody>
          <a:bodyPr anchor="t" anchorCtr="0">
            <a:noAutofit/>
          </a:bodyPr>
          <a:lstStyle>
            <a:lvl1pPr>
              <a:lnSpc>
                <a:spcPct val="90000"/>
              </a:lnSpc>
              <a:defRPr sz="3200">
                <a:solidFill>
                  <a:schemeClr val="tx1"/>
                </a:solidFill>
              </a:defRPr>
            </a:lvl1pPr>
          </a:lstStyle>
          <a:p>
            <a:r>
              <a:rPr lang="en-GB" noProof="0" dirty="0" smtClean="0"/>
              <a:t>Click to edit Master title style</a:t>
            </a:r>
          </a:p>
        </p:txBody>
      </p:sp>
      <p:sp>
        <p:nvSpPr>
          <p:cNvPr id="58" name="Subtitle 2"/>
          <p:cNvSpPr>
            <a:spLocks noGrp="1"/>
          </p:cNvSpPr>
          <p:nvPr>
            <p:ph type="subTitle" idx="1"/>
          </p:nvPr>
        </p:nvSpPr>
        <p:spPr bwMode="black">
          <a:xfrm>
            <a:off x="567074" y="1704991"/>
            <a:ext cx="9559252" cy="444780"/>
          </a:xfrm>
        </p:spPr>
        <p:txBody>
          <a:bodyPr>
            <a:noAutofit/>
          </a:bodyPr>
          <a:lstStyle>
            <a:lvl1pPr marL="0" indent="0" algn="l">
              <a:lnSpc>
                <a:spcPct val="90000"/>
              </a:lnSpc>
              <a:buNone/>
              <a:defRPr sz="3200">
                <a:solidFill>
                  <a:schemeClr val="tx1"/>
                </a:solidFill>
              </a:defRPr>
            </a:lvl1pPr>
            <a:lvl2pPr marL="509352" indent="0" algn="ctr">
              <a:buNone/>
              <a:defRPr>
                <a:solidFill>
                  <a:schemeClr val="tx1">
                    <a:tint val="75000"/>
                  </a:schemeClr>
                </a:solidFill>
              </a:defRPr>
            </a:lvl2pPr>
            <a:lvl3pPr marL="1018705" indent="0" algn="ctr">
              <a:buNone/>
              <a:defRPr>
                <a:solidFill>
                  <a:schemeClr val="tx1">
                    <a:tint val="75000"/>
                  </a:schemeClr>
                </a:solidFill>
              </a:defRPr>
            </a:lvl3pPr>
            <a:lvl4pPr marL="1528058" indent="0" algn="ctr">
              <a:buNone/>
              <a:defRPr>
                <a:solidFill>
                  <a:schemeClr val="tx1">
                    <a:tint val="75000"/>
                  </a:schemeClr>
                </a:solidFill>
              </a:defRPr>
            </a:lvl4pPr>
            <a:lvl5pPr marL="2037411" indent="0" algn="ctr">
              <a:buNone/>
              <a:defRPr>
                <a:solidFill>
                  <a:schemeClr val="tx1">
                    <a:tint val="75000"/>
                  </a:schemeClr>
                </a:solidFill>
              </a:defRPr>
            </a:lvl5pPr>
            <a:lvl6pPr marL="2546764" indent="0" algn="ctr">
              <a:buNone/>
              <a:defRPr>
                <a:solidFill>
                  <a:schemeClr val="tx1">
                    <a:tint val="75000"/>
                  </a:schemeClr>
                </a:solidFill>
              </a:defRPr>
            </a:lvl6pPr>
            <a:lvl7pPr marL="3056116" indent="0" algn="ctr">
              <a:buNone/>
              <a:defRPr>
                <a:solidFill>
                  <a:schemeClr val="tx1">
                    <a:tint val="75000"/>
                  </a:schemeClr>
                </a:solidFill>
              </a:defRPr>
            </a:lvl7pPr>
            <a:lvl8pPr marL="3565469" indent="0" algn="ctr">
              <a:buNone/>
              <a:defRPr>
                <a:solidFill>
                  <a:schemeClr val="tx1">
                    <a:tint val="75000"/>
                  </a:schemeClr>
                </a:solidFill>
              </a:defRPr>
            </a:lvl8pPr>
            <a:lvl9pPr marL="4074821" indent="0" algn="ctr">
              <a:buNone/>
              <a:defRPr>
                <a:solidFill>
                  <a:schemeClr val="tx1">
                    <a:tint val="75000"/>
                  </a:schemeClr>
                </a:solidFill>
              </a:defRPr>
            </a:lvl9pPr>
          </a:lstStyle>
          <a:p>
            <a:r>
              <a:rPr lang="en-GB" noProof="0" dirty="0" smtClean="0"/>
              <a:t>Click to edit Master subtitle style</a:t>
            </a:r>
          </a:p>
        </p:txBody>
      </p:sp>
      <p:cxnSp>
        <p:nvCxnSpPr>
          <p:cNvPr id="9" name="Shape 24"/>
          <p:cNvCxnSpPr/>
          <p:nvPr/>
        </p:nvCxnSpPr>
        <p:spPr>
          <a:xfrm flipV="1">
            <a:off x="405054" y="1037821"/>
            <a:ext cx="9721275" cy="169015"/>
          </a:xfrm>
          <a:prstGeom prst="bentConnector3">
            <a:avLst>
              <a:gd name="adj1" fmla="val 0"/>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Footer Placeholder 4"/>
          <p:cNvSpPr>
            <a:spLocks noGrp="1"/>
          </p:cNvSpPr>
          <p:nvPr>
            <p:ph type="ftr" sz="quarter" idx="3"/>
          </p:nvPr>
        </p:nvSpPr>
        <p:spPr>
          <a:xfrm>
            <a:off x="567074" y="6894094"/>
            <a:ext cx="6145957" cy="148259"/>
          </a:xfrm>
          <a:prstGeom prst="rect">
            <a:avLst/>
          </a:prstGeom>
        </p:spPr>
        <p:txBody>
          <a:bodyPr vert="horz" lIns="0" tIns="0" rIns="0" bIns="0" anchor="b" anchorCtr="0">
            <a:noAutofit/>
          </a:bodyPr>
          <a:lstStyle>
            <a:lvl1pPr algn="l">
              <a:defRPr sz="1000">
                <a:solidFill>
                  <a:schemeClr val="tx1"/>
                </a:solidFill>
                <a:latin typeface="Arial" pitchFamily="34" charset="0"/>
                <a:cs typeface="Arial" pitchFamily="34" charset="0"/>
              </a:defRPr>
            </a:lvl1pPr>
          </a:lstStyle>
          <a:p>
            <a:r>
              <a:rPr lang="en-US" dirty="0" smtClean="0"/>
              <a:t>Trade and transaction reporting review</a:t>
            </a:r>
            <a:endParaRPr lang="en-GB" dirty="0"/>
          </a:p>
        </p:txBody>
      </p:sp>
      <p:sp>
        <p:nvSpPr>
          <p:cNvPr id="11" name="Slide Number Placeholder 5"/>
          <p:cNvSpPr>
            <a:spLocks noGrp="1"/>
          </p:cNvSpPr>
          <p:nvPr>
            <p:ph type="sldNum" sz="quarter" idx="4"/>
          </p:nvPr>
        </p:nvSpPr>
        <p:spPr>
          <a:xfrm>
            <a:off x="8344093" y="7042354"/>
            <a:ext cx="1782233" cy="14826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fld id="{FEBD7F86-1881-4698-8703-FB80B0800997}" type="slidenum">
              <a:rPr lang="en-GB" smtClean="0"/>
              <a:pPr/>
              <a:t>‹#›</a:t>
            </a:fld>
            <a:endParaRPr lang="en-GB" dirty="0"/>
          </a:p>
        </p:txBody>
      </p:sp>
      <p:sp>
        <p:nvSpPr>
          <p:cNvPr id="12" name="Date Placeholder 3"/>
          <p:cNvSpPr>
            <a:spLocks noGrp="1"/>
          </p:cNvSpPr>
          <p:nvPr>
            <p:ph type="dt" sz="half" idx="2"/>
          </p:nvPr>
        </p:nvSpPr>
        <p:spPr>
          <a:xfrm>
            <a:off x="8344093" y="6894093"/>
            <a:ext cx="1782233" cy="148260"/>
          </a:xfrm>
          <a:prstGeom prst="rect">
            <a:avLst/>
          </a:prstGeom>
        </p:spPr>
        <p:txBody>
          <a:bodyPr lIns="0" tIns="0" rIns="0" bIns="0" anchor="t" anchorCtr="0">
            <a:noAutofit/>
          </a:bodyPr>
          <a:lstStyle>
            <a:lvl1pPr algn="r">
              <a:defRPr sz="1000">
                <a:solidFill>
                  <a:schemeClr val="tx1"/>
                </a:solidFill>
                <a:latin typeface="Arial" pitchFamily="34" charset="0"/>
                <a:cs typeface="Arial" pitchFamily="34" charset="0"/>
              </a:defRPr>
            </a:lvl1pPr>
          </a:lstStyle>
          <a:p>
            <a:r>
              <a:rPr lang="en-US" dirty="0" smtClean="0"/>
              <a:t>July 2016</a:t>
            </a:r>
            <a:endParaRPr lang="en-GB"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One">
    <p:spTree>
      <p:nvGrpSpPr>
        <p:cNvPr id="1" name=""/>
        <p:cNvGrpSpPr/>
        <p:nvPr/>
      </p:nvGrpSpPr>
      <p:grpSpPr>
        <a:xfrm>
          <a:off x="0" y="0"/>
          <a:ext cx="0" cy="0"/>
          <a:chOff x="0" y="0"/>
          <a:chExt cx="0" cy="0"/>
        </a:xfrm>
      </p:grpSpPr>
      <p:sp>
        <p:nvSpPr>
          <p:cNvPr id="16" name="Title Placeholder 1"/>
          <p:cNvSpPr>
            <a:spLocks noGrp="1"/>
          </p:cNvSpPr>
          <p:nvPr>
            <p:ph type="title"/>
          </p:nvPr>
        </p:nvSpPr>
        <p:spPr>
          <a:xfrm>
            <a:off x="567075" y="769050"/>
            <a:ext cx="9559252" cy="783525"/>
          </a:xfrm>
          <a:prstGeom prst="rect">
            <a:avLst/>
          </a:prstGeom>
        </p:spPr>
        <p:txBody>
          <a:bodyPr vert="horz" lIns="0" tIns="0" rIns="0" bIns="0" rtlCol="0" anchor="t" anchorCtr="0">
            <a:noAutofit/>
          </a:bodyPr>
          <a:lstStyle/>
          <a:p>
            <a:r>
              <a:rPr lang="en-GB" noProof="0" dirty="0" smtClean="0"/>
              <a:t>Click to edit Master title style</a:t>
            </a:r>
            <a:endParaRPr lang="en-GB" noProof="0" dirty="0"/>
          </a:p>
        </p:txBody>
      </p:sp>
      <p:sp>
        <p:nvSpPr>
          <p:cNvPr id="19" name="Content Placeholder 18"/>
          <p:cNvSpPr>
            <a:spLocks noGrp="1"/>
          </p:cNvSpPr>
          <p:nvPr>
            <p:ph sz="quarter" idx="10"/>
          </p:nvPr>
        </p:nvSpPr>
        <p:spPr>
          <a:xfrm>
            <a:off x="567074" y="1676401"/>
            <a:ext cx="9559252" cy="4799012"/>
          </a:xfrm>
        </p:spPr>
        <p:txBody>
          <a:bodyPr/>
          <a:lstStyle>
            <a:lvl5pPr>
              <a:defRPr/>
            </a:lvl5pPr>
            <a:lvl6pPr>
              <a:defRPr/>
            </a:lvl6pPr>
            <a:lvl7pPr>
              <a:defRPr/>
            </a:lvl7pPr>
            <a:lvl8pPr>
              <a:defRPr/>
            </a:lvl8pPr>
            <a:lvl9pPr>
              <a:defRPr/>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p>
        </p:txBody>
      </p:sp>
      <p:cxnSp>
        <p:nvCxnSpPr>
          <p:cNvPr id="25" name="Shape 24"/>
          <p:cNvCxnSpPr/>
          <p:nvPr/>
        </p:nvCxnSpPr>
        <p:spPr>
          <a:xfrm flipV="1">
            <a:off x="405054" y="656821"/>
            <a:ext cx="9721275" cy="144000"/>
          </a:xfrm>
          <a:prstGeom prst="bentConnector3">
            <a:avLst>
              <a:gd name="adj1" fmla="val 0"/>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Footer Placeholder 4"/>
          <p:cNvSpPr>
            <a:spLocks noGrp="1"/>
          </p:cNvSpPr>
          <p:nvPr>
            <p:ph type="ftr" sz="quarter" idx="3"/>
          </p:nvPr>
        </p:nvSpPr>
        <p:spPr>
          <a:xfrm>
            <a:off x="567075" y="6894094"/>
            <a:ext cx="3555490" cy="148259"/>
          </a:xfrm>
          <a:prstGeom prst="rect">
            <a:avLst/>
          </a:prstGeom>
        </p:spPr>
        <p:txBody>
          <a:bodyPr vert="horz" lIns="0" tIns="0" rIns="0" bIns="0" anchor="b" anchorCtr="0">
            <a:noAutofit/>
          </a:bodyPr>
          <a:lstStyle>
            <a:lvl1pPr algn="l">
              <a:defRPr sz="900">
                <a:solidFill>
                  <a:schemeClr val="tx1"/>
                </a:solidFill>
                <a:latin typeface="Arial" pitchFamily="34" charset="0"/>
                <a:cs typeface="Arial" pitchFamily="34" charset="0"/>
              </a:defRPr>
            </a:lvl1pPr>
          </a:lstStyle>
          <a:p>
            <a:r>
              <a:rPr lang="en-US" dirty="0" smtClean="0"/>
              <a:t>Trade and transaction reporting review</a:t>
            </a:r>
            <a:endParaRPr lang="en-GB" dirty="0"/>
          </a:p>
        </p:txBody>
      </p:sp>
      <p:sp>
        <p:nvSpPr>
          <p:cNvPr id="10" name="Slide Number Placeholder 5"/>
          <p:cNvSpPr>
            <a:spLocks noGrp="1"/>
          </p:cNvSpPr>
          <p:nvPr>
            <p:ph type="sldNum" sz="quarter" idx="4"/>
          </p:nvPr>
        </p:nvSpPr>
        <p:spPr>
          <a:xfrm>
            <a:off x="8344093" y="7042354"/>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fld id="{FEBD7F86-1881-4698-8703-FB80B0800997}" type="slidenum">
              <a:rPr lang="en-GB" smtClean="0"/>
              <a:pPr/>
              <a:t>‹#›</a:t>
            </a:fld>
            <a:endParaRPr lang="en-GB" dirty="0"/>
          </a:p>
        </p:txBody>
      </p:sp>
      <p:sp>
        <p:nvSpPr>
          <p:cNvPr id="12" name="Date Placeholder 3"/>
          <p:cNvSpPr>
            <a:spLocks noGrp="1"/>
          </p:cNvSpPr>
          <p:nvPr>
            <p:ph type="dt" sz="half" idx="2"/>
          </p:nvPr>
        </p:nvSpPr>
        <p:spPr>
          <a:xfrm>
            <a:off x="8344093" y="6894093"/>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r>
              <a:rPr lang="en-US" dirty="0" smtClean="0"/>
              <a:t>July 2016</a:t>
            </a:r>
            <a:endParaRPr lang="en-GB"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Colour">
    <p:bg>
      <p:bgPr>
        <a:solidFill>
          <a:schemeClr val="tx2"/>
        </a:solidFill>
        <a:effectLst/>
      </p:bgPr>
    </p:bg>
    <p:spTree>
      <p:nvGrpSpPr>
        <p:cNvPr id="1" name=""/>
        <p:cNvGrpSpPr/>
        <p:nvPr/>
      </p:nvGrpSpPr>
      <p:grpSpPr>
        <a:xfrm>
          <a:off x="0" y="0"/>
          <a:ext cx="0" cy="0"/>
          <a:chOff x="0" y="0"/>
          <a:chExt cx="0" cy="0"/>
        </a:xfrm>
      </p:grpSpPr>
      <p:sp>
        <p:nvSpPr>
          <p:cNvPr id="15" name="Footer Placeholder 4"/>
          <p:cNvSpPr>
            <a:spLocks noGrp="1"/>
          </p:cNvSpPr>
          <p:nvPr>
            <p:ph type="ftr" sz="quarter" idx="3"/>
          </p:nvPr>
        </p:nvSpPr>
        <p:spPr>
          <a:xfrm>
            <a:off x="567075" y="6894094"/>
            <a:ext cx="6145957" cy="148259"/>
          </a:xfrm>
          <a:prstGeom prst="rect">
            <a:avLst/>
          </a:prstGeom>
        </p:spPr>
        <p:txBody>
          <a:bodyPr vert="horz" lIns="0" tIns="0" rIns="0" bIns="0" anchor="b" anchorCtr="0">
            <a:noAutofit/>
          </a:bodyPr>
          <a:lstStyle>
            <a:lvl1pPr algn="l">
              <a:defRPr sz="900">
                <a:solidFill>
                  <a:schemeClr val="bg1"/>
                </a:solidFill>
                <a:latin typeface="Arial" pitchFamily="34" charset="0"/>
                <a:cs typeface="Arial" pitchFamily="34" charset="0"/>
              </a:defRPr>
            </a:lvl1pPr>
          </a:lstStyle>
          <a:p>
            <a:r>
              <a:rPr lang="en-US" dirty="0" smtClean="0"/>
              <a:t>Trade and transaction reporting review</a:t>
            </a:r>
            <a:endParaRPr lang="en-GB" dirty="0"/>
          </a:p>
        </p:txBody>
      </p:sp>
      <p:sp>
        <p:nvSpPr>
          <p:cNvPr id="16" name="Slide Number Placeholder 5"/>
          <p:cNvSpPr>
            <a:spLocks noGrp="1"/>
          </p:cNvSpPr>
          <p:nvPr>
            <p:ph type="sldNum" sz="quarter" idx="4"/>
          </p:nvPr>
        </p:nvSpPr>
        <p:spPr>
          <a:xfrm>
            <a:off x="8344093" y="7042354"/>
            <a:ext cx="1782233" cy="148260"/>
          </a:xfrm>
          <a:prstGeom prst="rect">
            <a:avLst/>
          </a:prstGeom>
        </p:spPr>
        <p:txBody>
          <a:bodyPr lIns="0" tIns="0" rIns="0" bIns="0" anchor="t" anchorCtr="0">
            <a:noAutofit/>
          </a:bodyPr>
          <a:lstStyle>
            <a:lvl1pPr algn="r">
              <a:defRPr sz="900">
                <a:solidFill>
                  <a:schemeClr val="bg1"/>
                </a:solidFill>
                <a:latin typeface="Arial" pitchFamily="34" charset="0"/>
                <a:cs typeface="Arial" pitchFamily="34" charset="0"/>
              </a:defRPr>
            </a:lvl1pPr>
          </a:lstStyle>
          <a:p>
            <a:fld id="{FEBD7F86-1881-4698-8703-FB80B0800997}" type="slidenum">
              <a:rPr lang="en-GB" smtClean="0"/>
              <a:pPr/>
              <a:t>‹#›</a:t>
            </a:fld>
            <a:endParaRPr lang="en-GB" dirty="0"/>
          </a:p>
        </p:txBody>
      </p:sp>
      <p:sp>
        <p:nvSpPr>
          <p:cNvPr id="17" name="Date Placeholder 3"/>
          <p:cNvSpPr>
            <a:spLocks noGrp="1"/>
          </p:cNvSpPr>
          <p:nvPr>
            <p:ph type="dt" sz="half" idx="2"/>
          </p:nvPr>
        </p:nvSpPr>
        <p:spPr>
          <a:xfrm>
            <a:off x="8344093" y="6894093"/>
            <a:ext cx="1782233" cy="148260"/>
          </a:xfrm>
          <a:prstGeom prst="rect">
            <a:avLst/>
          </a:prstGeom>
        </p:spPr>
        <p:txBody>
          <a:bodyPr lIns="0" tIns="0" rIns="0" bIns="0" anchor="t" anchorCtr="0">
            <a:noAutofit/>
          </a:bodyPr>
          <a:lstStyle>
            <a:lvl1pPr algn="r">
              <a:defRPr sz="900">
                <a:solidFill>
                  <a:schemeClr val="bg1"/>
                </a:solidFill>
                <a:latin typeface="Arial" pitchFamily="34" charset="0"/>
                <a:cs typeface="Arial" pitchFamily="34" charset="0"/>
              </a:defRPr>
            </a:lvl1pPr>
          </a:lstStyle>
          <a:p>
            <a:r>
              <a:rPr lang="en-US" dirty="0" smtClean="0"/>
              <a:t>July 2016</a:t>
            </a:r>
            <a:endParaRPr lang="en-GB" dirty="0"/>
          </a:p>
        </p:txBody>
      </p:sp>
      <p:sp>
        <p:nvSpPr>
          <p:cNvPr id="11" name="PwCFirm"/>
          <p:cNvSpPr txBox="1"/>
          <p:nvPr userDrawn="1"/>
        </p:nvSpPr>
        <p:spPr>
          <a:xfrm>
            <a:off x="567074" y="7042354"/>
            <a:ext cx="3078403" cy="148260"/>
          </a:xfrm>
          <a:prstGeom prst="rect">
            <a:avLst/>
          </a:prstGeom>
          <a:noFill/>
        </p:spPr>
        <p:txBody>
          <a:bodyPr vert="horz" wrap="square" lIns="0" tIns="0" rIns="0" bIns="0" rtlCol="0" anchor="t" anchorCtr="0">
            <a:noAutofit/>
          </a:bodyPr>
          <a:lstStyle/>
          <a:p>
            <a:r>
              <a:rPr lang="en-GB" sz="900" noProof="0" dirty="0" smtClean="0">
                <a:solidFill>
                  <a:schemeClr val="bg1"/>
                </a:solidFill>
                <a:latin typeface="Arial" pitchFamily="34" charset="0"/>
                <a:cs typeface="Arial" pitchFamily="34" charset="0"/>
              </a:rPr>
              <a:t>PwC</a:t>
            </a:r>
            <a:endParaRPr lang="en-GB" sz="900" noProof="0" dirty="0">
              <a:solidFill>
                <a:schemeClr val="bg1"/>
              </a:solidFill>
              <a:latin typeface="Arial" pitchFamily="34" charset="0"/>
              <a:cs typeface="Arial" pitchFamily="34" charset="0"/>
            </a:endParaRPr>
          </a:p>
        </p:txBody>
      </p:sp>
      <p:sp>
        <p:nvSpPr>
          <p:cNvPr id="13" name="Title Placeholder 1"/>
          <p:cNvSpPr>
            <a:spLocks noGrp="1"/>
          </p:cNvSpPr>
          <p:nvPr>
            <p:ph type="title"/>
          </p:nvPr>
        </p:nvSpPr>
        <p:spPr>
          <a:xfrm>
            <a:off x="567075" y="769050"/>
            <a:ext cx="9559252" cy="889561"/>
          </a:xfrm>
          <a:prstGeom prst="rect">
            <a:avLst/>
          </a:prstGeom>
        </p:spPr>
        <p:txBody>
          <a:bodyPr vert="horz" lIns="0" tIns="0" rIns="0" bIns="0" rtlCol="0" anchor="t" anchorCtr="0">
            <a:noAutofit/>
          </a:bodyPr>
          <a:lstStyle>
            <a:lvl1pPr>
              <a:defRPr sz="3200">
                <a:solidFill>
                  <a:schemeClr val="bg2"/>
                </a:solidFill>
              </a:defRPr>
            </a:lvl1pPr>
          </a:lstStyle>
          <a:p>
            <a:r>
              <a:rPr lang="en-GB" noProof="0" dirty="0" smtClean="0"/>
              <a:t>Click to edit Master title style</a:t>
            </a:r>
            <a:endParaRPr lang="en-GB" noProof="0" dirty="0"/>
          </a:p>
        </p:txBody>
      </p:sp>
      <p:cxnSp>
        <p:nvCxnSpPr>
          <p:cNvPr id="14" name="Shape 24"/>
          <p:cNvCxnSpPr/>
          <p:nvPr userDrawn="1"/>
        </p:nvCxnSpPr>
        <p:spPr>
          <a:xfrm flipV="1">
            <a:off x="405054" y="656821"/>
            <a:ext cx="9721275" cy="144000"/>
          </a:xfrm>
          <a:prstGeom prst="bentConnector3">
            <a:avLst>
              <a:gd name="adj1"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Colour">
    <p:bg>
      <p:bgPr>
        <a:solidFill>
          <a:schemeClr val="tx2"/>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4"/>
          </p:nvPr>
        </p:nvSpPr>
        <p:spPr>
          <a:xfrm>
            <a:off x="8344093" y="7042354"/>
            <a:ext cx="1782233" cy="148260"/>
          </a:xfrm>
          <a:prstGeom prst="rect">
            <a:avLst/>
          </a:prstGeom>
        </p:spPr>
        <p:txBody>
          <a:bodyPr lIns="0" tIns="0" rIns="0" bIns="0" anchor="t" anchorCtr="0">
            <a:noAutofit/>
          </a:bodyPr>
          <a:lstStyle>
            <a:lvl1pPr algn="r">
              <a:defRPr sz="900">
                <a:solidFill>
                  <a:schemeClr val="bg1"/>
                </a:solidFill>
                <a:latin typeface="Arial" pitchFamily="34" charset="0"/>
                <a:cs typeface="Arial" pitchFamily="34" charset="0"/>
              </a:defRPr>
            </a:lvl1pPr>
          </a:lstStyle>
          <a:p>
            <a:fld id="{FEBD7F86-1881-4698-8703-FB80B0800997}" type="slidenum">
              <a:rPr lang="en-GB" smtClean="0"/>
              <a:pPr/>
              <a:t>‹#›</a:t>
            </a:fld>
            <a:endParaRPr lang="en-GB" dirty="0"/>
          </a:p>
        </p:txBody>
      </p:sp>
      <p:sp>
        <p:nvSpPr>
          <p:cNvPr id="17" name="Date Placeholder 3"/>
          <p:cNvSpPr>
            <a:spLocks noGrp="1"/>
          </p:cNvSpPr>
          <p:nvPr>
            <p:ph type="dt" sz="half" idx="2"/>
          </p:nvPr>
        </p:nvSpPr>
        <p:spPr>
          <a:xfrm>
            <a:off x="8344093" y="6894093"/>
            <a:ext cx="1782233" cy="148260"/>
          </a:xfrm>
          <a:prstGeom prst="rect">
            <a:avLst/>
          </a:prstGeom>
        </p:spPr>
        <p:txBody>
          <a:bodyPr lIns="0" tIns="0" rIns="0" bIns="0" anchor="t" anchorCtr="0">
            <a:noAutofit/>
          </a:bodyPr>
          <a:lstStyle>
            <a:lvl1pPr algn="r">
              <a:defRPr sz="900">
                <a:solidFill>
                  <a:schemeClr val="bg1"/>
                </a:solidFill>
                <a:latin typeface="Arial" pitchFamily="34" charset="0"/>
                <a:cs typeface="Arial" pitchFamily="34" charset="0"/>
              </a:defRPr>
            </a:lvl1pPr>
          </a:lstStyle>
          <a:p>
            <a:r>
              <a:rPr lang="en-US" dirty="0" smtClean="0"/>
              <a:t>July 2016</a:t>
            </a:r>
            <a:endParaRPr lang="en-GB" dirty="0"/>
          </a:p>
        </p:txBody>
      </p:sp>
      <p:sp>
        <p:nvSpPr>
          <p:cNvPr id="11" name="PwCFirm"/>
          <p:cNvSpPr txBox="1"/>
          <p:nvPr userDrawn="1"/>
        </p:nvSpPr>
        <p:spPr>
          <a:xfrm>
            <a:off x="567074" y="7042354"/>
            <a:ext cx="3078403" cy="148260"/>
          </a:xfrm>
          <a:prstGeom prst="rect">
            <a:avLst/>
          </a:prstGeom>
          <a:noFill/>
        </p:spPr>
        <p:txBody>
          <a:bodyPr vert="horz" wrap="square" lIns="0" tIns="0" rIns="0" bIns="0" rtlCol="0" anchor="t" anchorCtr="0">
            <a:noAutofit/>
          </a:bodyPr>
          <a:lstStyle/>
          <a:p>
            <a:r>
              <a:rPr lang="en-GB" sz="900" noProof="0" dirty="0" smtClean="0">
                <a:solidFill>
                  <a:schemeClr val="bg1"/>
                </a:solidFill>
                <a:latin typeface="Arial" pitchFamily="34" charset="0"/>
                <a:cs typeface="Arial" pitchFamily="34" charset="0"/>
              </a:rPr>
              <a:t>PwC</a:t>
            </a:r>
            <a:endParaRPr lang="en-GB" sz="900" noProof="0" dirty="0">
              <a:solidFill>
                <a:schemeClr val="bg1"/>
              </a:solidFill>
              <a:latin typeface="Arial" pitchFamily="34" charset="0"/>
              <a:cs typeface="Arial" pitchFamily="34" charset="0"/>
            </a:endParaRPr>
          </a:p>
        </p:txBody>
      </p:sp>
      <p:sp>
        <p:nvSpPr>
          <p:cNvPr id="13" name="Title Placeholder 1"/>
          <p:cNvSpPr>
            <a:spLocks noGrp="1"/>
          </p:cNvSpPr>
          <p:nvPr>
            <p:ph type="title"/>
          </p:nvPr>
        </p:nvSpPr>
        <p:spPr>
          <a:xfrm>
            <a:off x="3790329" y="1931504"/>
            <a:ext cx="6336000" cy="889561"/>
          </a:xfrm>
          <a:prstGeom prst="rect">
            <a:avLst/>
          </a:prstGeom>
        </p:spPr>
        <p:txBody>
          <a:bodyPr vert="horz" lIns="0" tIns="0" rIns="0" bIns="0" rtlCol="0" anchor="t" anchorCtr="0">
            <a:noAutofit/>
          </a:bodyPr>
          <a:lstStyle>
            <a:lvl1pPr>
              <a:defRPr sz="3200">
                <a:solidFill>
                  <a:schemeClr val="bg2"/>
                </a:solidFill>
              </a:defRPr>
            </a:lvl1pPr>
          </a:lstStyle>
          <a:p>
            <a:r>
              <a:rPr lang="en-GB" noProof="0" dirty="0" smtClean="0"/>
              <a:t>Click to edit Master title style</a:t>
            </a:r>
            <a:endParaRPr lang="en-GB" noProof="0" dirty="0"/>
          </a:p>
        </p:txBody>
      </p:sp>
      <p:cxnSp>
        <p:nvCxnSpPr>
          <p:cNvPr id="14" name="Shape 24"/>
          <p:cNvCxnSpPr/>
          <p:nvPr userDrawn="1"/>
        </p:nvCxnSpPr>
        <p:spPr>
          <a:xfrm flipV="1">
            <a:off x="3646329" y="1819275"/>
            <a:ext cx="6480000" cy="144000"/>
          </a:xfrm>
          <a:prstGeom prst="bentConnector3">
            <a:avLst>
              <a:gd name="adj1"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Footer Placeholder 4"/>
          <p:cNvSpPr>
            <a:spLocks noGrp="1"/>
          </p:cNvSpPr>
          <p:nvPr>
            <p:ph type="ftr" sz="quarter" idx="3"/>
          </p:nvPr>
        </p:nvSpPr>
        <p:spPr>
          <a:xfrm>
            <a:off x="567075" y="6894094"/>
            <a:ext cx="6145957" cy="148259"/>
          </a:xfrm>
          <a:prstGeom prst="rect">
            <a:avLst/>
          </a:prstGeom>
        </p:spPr>
        <p:txBody>
          <a:bodyPr vert="horz" lIns="0" tIns="0" rIns="0" bIns="0" anchor="b" anchorCtr="0">
            <a:noAutofit/>
          </a:bodyPr>
          <a:lstStyle>
            <a:lvl1pPr algn="l">
              <a:defRPr sz="900">
                <a:solidFill>
                  <a:schemeClr val="bg1"/>
                </a:solidFill>
                <a:latin typeface="Arial" pitchFamily="34" charset="0"/>
                <a:cs typeface="Arial" pitchFamily="34" charset="0"/>
              </a:defRPr>
            </a:lvl1pPr>
          </a:lstStyle>
          <a:p>
            <a:r>
              <a:rPr lang="en-US" dirty="0" smtClean="0"/>
              <a:t>Trade and transaction reporting review</a:t>
            </a:r>
            <a:endParaRPr lang="en-GB" dirty="0"/>
          </a:p>
        </p:txBody>
      </p:sp>
    </p:spTree>
    <p:extLst>
      <p:ext uri="{BB962C8B-B14F-4D97-AF65-F5344CB8AC3E}">
        <p14:creationId xmlns:p14="http://schemas.microsoft.com/office/powerpoint/2010/main" val="364565648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ection Divider: Colour with Content">
    <p:bg>
      <p:bgPr>
        <a:solidFill>
          <a:schemeClr val="tx2"/>
        </a:solidFill>
        <a:effectLst/>
      </p:bgPr>
    </p:bg>
    <p:spTree>
      <p:nvGrpSpPr>
        <p:cNvPr id="1" name=""/>
        <p:cNvGrpSpPr/>
        <p:nvPr/>
      </p:nvGrpSpPr>
      <p:grpSpPr>
        <a:xfrm>
          <a:off x="0" y="0"/>
          <a:ext cx="0" cy="0"/>
          <a:chOff x="0" y="0"/>
          <a:chExt cx="0" cy="0"/>
        </a:xfrm>
      </p:grpSpPr>
      <p:sp>
        <p:nvSpPr>
          <p:cNvPr id="57" name="Title 1"/>
          <p:cNvSpPr>
            <a:spLocks noGrp="1"/>
          </p:cNvSpPr>
          <p:nvPr>
            <p:ph type="ctrTitle"/>
          </p:nvPr>
        </p:nvSpPr>
        <p:spPr bwMode="black">
          <a:xfrm>
            <a:off x="567074" y="1260211"/>
            <a:ext cx="9559252" cy="444780"/>
          </a:xfrm>
        </p:spPr>
        <p:txBody>
          <a:bodyPr anchor="t" anchorCtr="0">
            <a:noAutofit/>
          </a:bodyPr>
          <a:lstStyle>
            <a:lvl1pPr>
              <a:lnSpc>
                <a:spcPct val="90000"/>
              </a:lnSpc>
              <a:defRPr sz="3200">
                <a:solidFill>
                  <a:schemeClr val="bg1"/>
                </a:solidFill>
                <a:latin typeface="+mj-lt"/>
              </a:defRPr>
            </a:lvl1pPr>
          </a:lstStyle>
          <a:p>
            <a:r>
              <a:rPr lang="en-GB" noProof="0" dirty="0" smtClean="0"/>
              <a:t>Click to edit Master title style</a:t>
            </a:r>
          </a:p>
        </p:txBody>
      </p:sp>
      <p:sp>
        <p:nvSpPr>
          <p:cNvPr id="58" name="Subtitle 2"/>
          <p:cNvSpPr>
            <a:spLocks noGrp="1"/>
          </p:cNvSpPr>
          <p:nvPr>
            <p:ph type="subTitle" idx="1"/>
          </p:nvPr>
        </p:nvSpPr>
        <p:spPr bwMode="black">
          <a:xfrm>
            <a:off x="567074" y="1704991"/>
            <a:ext cx="9559252" cy="444780"/>
          </a:xfrm>
        </p:spPr>
        <p:txBody>
          <a:bodyPr>
            <a:noAutofit/>
          </a:bodyPr>
          <a:lstStyle>
            <a:lvl1pPr marL="0" indent="0" algn="l">
              <a:lnSpc>
                <a:spcPct val="90000"/>
              </a:lnSpc>
              <a:buNone/>
              <a:defRPr sz="3200">
                <a:solidFill>
                  <a:schemeClr val="bg1"/>
                </a:solidFill>
                <a:latin typeface="+mj-lt"/>
              </a:defRPr>
            </a:lvl1pPr>
            <a:lvl2pPr marL="509352" indent="0" algn="ctr">
              <a:buNone/>
              <a:defRPr>
                <a:solidFill>
                  <a:schemeClr val="tx1">
                    <a:tint val="75000"/>
                  </a:schemeClr>
                </a:solidFill>
              </a:defRPr>
            </a:lvl2pPr>
            <a:lvl3pPr marL="1018705" indent="0" algn="ctr">
              <a:buNone/>
              <a:defRPr>
                <a:solidFill>
                  <a:schemeClr val="tx1">
                    <a:tint val="75000"/>
                  </a:schemeClr>
                </a:solidFill>
              </a:defRPr>
            </a:lvl3pPr>
            <a:lvl4pPr marL="1528058" indent="0" algn="ctr">
              <a:buNone/>
              <a:defRPr>
                <a:solidFill>
                  <a:schemeClr val="tx1">
                    <a:tint val="75000"/>
                  </a:schemeClr>
                </a:solidFill>
              </a:defRPr>
            </a:lvl4pPr>
            <a:lvl5pPr marL="2037411" indent="0" algn="ctr">
              <a:buNone/>
              <a:defRPr>
                <a:solidFill>
                  <a:schemeClr val="tx1">
                    <a:tint val="75000"/>
                  </a:schemeClr>
                </a:solidFill>
              </a:defRPr>
            </a:lvl5pPr>
            <a:lvl6pPr marL="2546764" indent="0" algn="ctr">
              <a:buNone/>
              <a:defRPr>
                <a:solidFill>
                  <a:schemeClr val="tx1">
                    <a:tint val="75000"/>
                  </a:schemeClr>
                </a:solidFill>
              </a:defRPr>
            </a:lvl6pPr>
            <a:lvl7pPr marL="3056116" indent="0" algn="ctr">
              <a:buNone/>
              <a:defRPr>
                <a:solidFill>
                  <a:schemeClr val="tx1">
                    <a:tint val="75000"/>
                  </a:schemeClr>
                </a:solidFill>
              </a:defRPr>
            </a:lvl7pPr>
            <a:lvl8pPr marL="3565469" indent="0" algn="ctr">
              <a:buNone/>
              <a:defRPr>
                <a:solidFill>
                  <a:schemeClr val="tx1">
                    <a:tint val="75000"/>
                  </a:schemeClr>
                </a:solidFill>
              </a:defRPr>
            </a:lvl8pPr>
            <a:lvl9pPr marL="4074821" indent="0" algn="ctr">
              <a:buNone/>
              <a:defRPr>
                <a:solidFill>
                  <a:schemeClr val="tx1">
                    <a:tint val="75000"/>
                  </a:schemeClr>
                </a:solidFill>
              </a:defRPr>
            </a:lvl9pPr>
          </a:lstStyle>
          <a:p>
            <a:r>
              <a:rPr lang="en-GB" noProof="0" dirty="0" smtClean="0"/>
              <a:t>Click to edit Master subtitle style</a:t>
            </a:r>
          </a:p>
        </p:txBody>
      </p:sp>
      <p:cxnSp>
        <p:nvCxnSpPr>
          <p:cNvPr id="9" name="Shape 24"/>
          <p:cNvCxnSpPr/>
          <p:nvPr/>
        </p:nvCxnSpPr>
        <p:spPr>
          <a:xfrm flipV="1">
            <a:off x="405054" y="1037821"/>
            <a:ext cx="9721275" cy="169015"/>
          </a:xfrm>
          <a:prstGeom prst="bentConnector3">
            <a:avLst>
              <a:gd name="adj1" fmla="val 0"/>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ooter Placeholder 4"/>
          <p:cNvSpPr>
            <a:spLocks noGrp="1"/>
          </p:cNvSpPr>
          <p:nvPr>
            <p:ph type="ftr" sz="quarter" idx="3"/>
          </p:nvPr>
        </p:nvSpPr>
        <p:spPr>
          <a:xfrm>
            <a:off x="573389" y="6894094"/>
            <a:ext cx="6145957" cy="148259"/>
          </a:xfrm>
          <a:prstGeom prst="rect">
            <a:avLst/>
          </a:prstGeom>
        </p:spPr>
        <p:txBody>
          <a:bodyPr vert="horz" lIns="0" tIns="0" rIns="0" bIns="0" anchor="b" anchorCtr="0">
            <a:noAutofit/>
          </a:bodyPr>
          <a:lstStyle>
            <a:lvl1pPr algn="l">
              <a:defRPr sz="1000">
                <a:solidFill>
                  <a:schemeClr val="bg1"/>
                </a:solidFill>
                <a:latin typeface="Arial" pitchFamily="34" charset="0"/>
                <a:cs typeface="Arial" pitchFamily="34" charset="0"/>
              </a:defRPr>
            </a:lvl1pPr>
          </a:lstStyle>
          <a:p>
            <a:r>
              <a:rPr lang="en-US" dirty="0" smtClean="0"/>
              <a:t>Trade and transaction reporting review</a:t>
            </a:r>
            <a:endParaRPr lang="en-GB" dirty="0"/>
          </a:p>
        </p:txBody>
      </p:sp>
      <p:sp>
        <p:nvSpPr>
          <p:cNvPr id="11" name="Content Placeholder 19"/>
          <p:cNvSpPr>
            <a:spLocks noGrp="1"/>
          </p:cNvSpPr>
          <p:nvPr>
            <p:ph sz="quarter" idx="13"/>
          </p:nvPr>
        </p:nvSpPr>
        <p:spPr>
          <a:xfrm>
            <a:off x="567077" y="2891072"/>
            <a:ext cx="4698616" cy="3558241"/>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Slide Number Placeholder 5"/>
          <p:cNvSpPr>
            <a:spLocks noGrp="1"/>
          </p:cNvSpPr>
          <p:nvPr>
            <p:ph type="sldNum" sz="quarter" idx="4"/>
          </p:nvPr>
        </p:nvSpPr>
        <p:spPr>
          <a:xfrm>
            <a:off x="8344093" y="7042354"/>
            <a:ext cx="1782233" cy="148260"/>
          </a:xfrm>
          <a:prstGeom prst="rect">
            <a:avLst/>
          </a:prstGeom>
        </p:spPr>
        <p:txBody>
          <a:bodyPr lIns="0" tIns="0" rIns="0" bIns="0" anchor="t" anchorCtr="0">
            <a:noAutofit/>
          </a:bodyPr>
          <a:lstStyle>
            <a:lvl1pPr algn="r">
              <a:defRPr sz="1000">
                <a:solidFill>
                  <a:schemeClr val="bg1"/>
                </a:solidFill>
                <a:latin typeface="Arial" pitchFamily="34" charset="0"/>
                <a:cs typeface="Arial" pitchFamily="34" charset="0"/>
              </a:defRPr>
            </a:lvl1pPr>
          </a:lstStyle>
          <a:p>
            <a:fld id="{FEBD7F86-1881-4698-8703-FB80B0800997}" type="slidenum">
              <a:rPr lang="en-GB" smtClean="0"/>
              <a:pPr/>
              <a:t>‹#›</a:t>
            </a:fld>
            <a:endParaRPr lang="en-GB" dirty="0"/>
          </a:p>
        </p:txBody>
      </p:sp>
      <p:sp>
        <p:nvSpPr>
          <p:cNvPr id="16" name="Date Placeholder 3"/>
          <p:cNvSpPr>
            <a:spLocks noGrp="1"/>
          </p:cNvSpPr>
          <p:nvPr>
            <p:ph type="dt" sz="half" idx="2"/>
          </p:nvPr>
        </p:nvSpPr>
        <p:spPr>
          <a:xfrm>
            <a:off x="8344093" y="6894093"/>
            <a:ext cx="1782233" cy="148260"/>
          </a:xfrm>
          <a:prstGeom prst="rect">
            <a:avLst/>
          </a:prstGeom>
        </p:spPr>
        <p:txBody>
          <a:bodyPr lIns="0" tIns="0" rIns="0" bIns="0" anchor="t" anchorCtr="0">
            <a:noAutofit/>
          </a:bodyPr>
          <a:lstStyle>
            <a:lvl1pPr algn="r">
              <a:defRPr sz="1000">
                <a:solidFill>
                  <a:schemeClr val="bg1"/>
                </a:solidFill>
                <a:latin typeface="Arial" pitchFamily="34" charset="0"/>
                <a:cs typeface="Arial" pitchFamily="34" charset="0"/>
              </a:defRPr>
            </a:lvl1pPr>
          </a:lstStyle>
          <a:p>
            <a:r>
              <a:rPr lang="en-US" dirty="0" smtClean="0"/>
              <a:t>July 2016</a:t>
            </a:r>
            <a:endParaRPr lang="en-GB" dirty="0"/>
          </a:p>
        </p:txBody>
      </p:sp>
      <p:sp>
        <p:nvSpPr>
          <p:cNvPr id="13" name="PwCFirm"/>
          <p:cNvSpPr txBox="1"/>
          <p:nvPr userDrawn="1"/>
        </p:nvSpPr>
        <p:spPr>
          <a:xfrm>
            <a:off x="567074" y="7042354"/>
            <a:ext cx="3078403" cy="148260"/>
          </a:xfrm>
          <a:prstGeom prst="rect">
            <a:avLst/>
          </a:prstGeom>
          <a:noFill/>
        </p:spPr>
        <p:txBody>
          <a:bodyPr vert="horz" wrap="square" lIns="0" tIns="0" rIns="0" bIns="0" rtlCol="0" anchor="t" anchorCtr="0">
            <a:noAutofit/>
          </a:bodyPr>
          <a:lstStyle/>
          <a:p>
            <a:r>
              <a:rPr lang="en-GB" sz="1000" noProof="0" dirty="0" smtClean="0">
                <a:solidFill>
                  <a:schemeClr val="bg1"/>
                </a:solidFill>
                <a:latin typeface="Arial" pitchFamily="34" charset="0"/>
                <a:cs typeface="Arial" pitchFamily="34" charset="0"/>
              </a:rPr>
              <a:t>PwC</a:t>
            </a:r>
            <a:endParaRPr lang="en-GB" sz="1000" noProof="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over Slide: Fixed Logo">
    <p:spTree>
      <p:nvGrpSpPr>
        <p:cNvPr id="1" name=""/>
        <p:cNvGrpSpPr/>
        <p:nvPr/>
      </p:nvGrpSpPr>
      <p:grpSpPr>
        <a:xfrm>
          <a:off x="0" y="0"/>
          <a:ext cx="0" cy="0"/>
          <a:chOff x="0" y="0"/>
          <a:chExt cx="0" cy="0"/>
        </a:xfrm>
      </p:grpSpPr>
      <p:grpSp>
        <p:nvGrpSpPr>
          <p:cNvPr id="2" name="Group 73"/>
          <p:cNvGrpSpPr/>
          <p:nvPr/>
        </p:nvGrpSpPr>
        <p:grpSpPr>
          <a:xfrm>
            <a:off x="2030329" y="6101832"/>
            <a:ext cx="567074" cy="494200"/>
            <a:chOff x="1905000" y="5715000"/>
            <a:chExt cx="445770" cy="381000"/>
          </a:xfrm>
        </p:grpSpPr>
        <p:sp>
          <p:nvSpPr>
            <p:cNvPr id="2073" name="Rectangle 25"/>
            <p:cNvSpPr>
              <a:spLocks noChangeArrowheads="1"/>
            </p:cNvSpPr>
            <p:nvPr userDrawn="1"/>
          </p:nvSpPr>
          <p:spPr bwMode="gray">
            <a:xfrm>
              <a:off x="2293620" y="5988118"/>
              <a:ext cx="57150" cy="107882"/>
            </a:xfrm>
            <a:prstGeom prst="rect">
              <a:avLst/>
            </a:prstGeom>
            <a:solidFill>
              <a:srgbClr val="F445F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2074" name="Rectangle 26"/>
            <p:cNvSpPr>
              <a:spLocks noChangeArrowheads="1"/>
            </p:cNvSpPr>
            <p:nvPr userDrawn="1"/>
          </p:nvSpPr>
          <p:spPr bwMode="gray">
            <a:xfrm>
              <a:off x="2132171" y="5757333"/>
              <a:ext cx="44291" cy="66914"/>
            </a:xfrm>
            <a:prstGeom prst="rect">
              <a:avLst/>
            </a:prstGeom>
            <a:solidFill>
              <a:srgbClr val="F6B67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2075" name="Rectangle 27"/>
            <p:cNvSpPr>
              <a:spLocks noChangeArrowheads="1"/>
            </p:cNvSpPr>
            <p:nvPr userDrawn="1"/>
          </p:nvSpPr>
          <p:spPr bwMode="gray">
            <a:xfrm>
              <a:off x="1905000" y="5715000"/>
              <a:ext cx="227171" cy="42333"/>
            </a:xfrm>
            <a:prstGeom prst="rect">
              <a:avLst/>
            </a:prstGeom>
            <a:solidFill>
              <a:srgbClr val="F48F1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2076" name="Rectangle 28"/>
            <p:cNvSpPr>
              <a:spLocks noChangeArrowheads="1"/>
            </p:cNvSpPr>
            <p:nvPr userDrawn="1"/>
          </p:nvSpPr>
          <p:spPr bwMode="gray">
            <a:xfrm>
              <a:off x="1905000" y="5757333"/>
              <a:ext cx="227171" cy="66914"/>
            </a:xfrm>
            <a:prstGeom prst="rect">
              <a:avLst/>
            </a:prstGeom>
            <a:solidFill>
              <a:srgbClr val="EB660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2077" name="Rectangle 29"/>
            <p:cNvSpPr>
              <a:spLocks noChangeArrowheads="1"/>
            </p:cNvSpPr>
            <p:nvPr userDrawn="1"/>
          </p:nvSpPr>
          <p:spPr bwMode="gray">
            <a:xfrm>
              <a:off x="2176462" y="5824247"/>
              <a:ext cx="117158" cy="163871"/>
            </a:xfrm>
            <a:prstGeom prst="rect">
              <a:avLst/>
            </a:prstGeom>
            <a:solidFill>
              <a:srgbClr val="F3BF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2078" name="Rectangle 30"/>
            <p:cNvSpPr>
              <a:spLocks noChangeArrowheads="1"/>
            </p:cNvSpPr>
            <p:nvPr userDrawn="1"/>
          </p:nvSpPr>
          <p:spPr bwMode="gray">
            <a:xfrm>
              <a:off x="2176462" y="5988118"/>
              <a:ext cx="117158" cy="107882"/>
            </a:xfrm>
            <a:prstGeom prst="rect">
              <a:avLst/>
            </a:prstGeom>
            <a:solidFill>
              <a:srgbClr val="E934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2079" name="Rectangle 31"/>
            <p:cNvSpPr>
              <a:spLocks noChangeArrowheads="1"/>
            </p:cNvSpPr>
            <p:nvPr userDrawn="1"/>
          </p:nvSpPr>
          <p:spPr bwMode="gray">
            <a:xfrm>
              <a:off x="2132171" y="5824247"/>
              <a:ext cx="44291" cy="163871"/>
            </a:xfrm>
            <a:prstGeom prst="rect">
              <a:avLst/>
            </a:prstGeom>
            <a:solidFill>
              <a:srgbClr val="EA88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2080" name="Rectangle 32"/>
            <p:cNvSpPr>
              <a:spLocks noChangeArrowheads="1"/>
            </p:cNvSpPr>
            <p:nvPr userDrawn="1"/>
          </p:nvSpPr>
          <p:spPr bwMode="gray">
            <a:xfrm>
              <a:off x="2132171" y="5988118"/>
              <a:ext cx="44291" cy="107882"/>
            </a:xfrm>
            <a:prstGeom prst="rect">
              <a:avLst/>
            </a:prstGeom>
            <a:solidFill>
              <a:srgbClr val="E025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2081" name="Freeform 33"/>
            <p:cNvSpPr>
              <a:spLocks/>
            </p:cNvSpPr>
            <p:nvPr userDrawn="1"/>
          </p:nvSpPr>
          <p:spPr bwMode="gray">
            <a:xfrm>
              <a:off x="1905000" y="5824247"/>
              <a:ext cx="227171" cy="163871"/>
            </a:xfrm>
            <a:custGeom>
              <a:avLst/>
              <a:gdLst/>
              <a:ahLst/>
              <a:cxnLst>
                <a:cxn ang="0">
                  <a:pos x="0" y="0"/>
                </a:cxn>
                <a:cxn ang="0">
                  <a:pos x="159" y="0"/>
                </a:cxn>
                <a:cxn ang="0">
                  <a:pos x="159" y="120"/>
                </a:cxn>
                <a:cxn ang="0">
                  <a:pos x="99" y="120"/>
                </a:cxn>
                <a:cxn ang="0">
                  <a:pos x="99" y="80"/>
                </a:cxn>
                <a:cxn ang="0">
                  <a:pos x="0" y="80"/>
                </a:cxn>
                <a:cxn ang="0">
                  <a:pos x="0" y="0"/>
                </a:cxn>
              </a:cxnLst>
              <a:rect l="0" t="0" r="r" b="b"/>
              <a:pathLst>
                <a:path w="159" h="120">
                  <a:moveTo>
                    <a:pt x="0" y="0"/>
                  </a:moveTo>
                  <a:lnTo>
                    <a:pt x="159" y="0"/>
                  </a:lnTo>
                  <a:lnTo>
                    <a:pt x="159" y="120"/>
                  </a:lnTo>
                  <a:lnTo>
                    <a:pt x="99" y="120"/>
                  </a:lnTo>
                  <a:lnTo>
                    <a:pt x="99" y="80"/>
                  </a:lnTo>
                  <a:lnTo>
                    <a:pt x="0" y="80"/>
                  </a:lnTo>
                  <a:lnTo>
                    <a:pt x="0" y="0"/>
                  </a:lnTo>
                  <a:close/>
                </a:path>
              </a:pathLst>
            </a:custGeom>
            <a:solidFill>
              <a:srgbClr val="E04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2082" name="Rectangle 34"/>
            <p:cNvSpPr>
              <a:spLocks noChangeArrowheads="1"/>
            </p:cNvSpPr>
            <p:nvPr userDrawn="1"/>
          </p:nvSpPr>
          <p:spPr bwMode="gray">
            <a:xfrm>
              <a:off x="2046446" y="5988118"/>
              <a:ext cx="85725" cy="107882"/>
            </a:xfrm>
            <a:prstGeom prst="rect">
              <a:avLst/>
            </a:prstGeom>
            <a:solidFill>
              <a:srgbClr val="D614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2083" name="Rectangle 35"/>
            <p:cNvSpPr>
              <a:spLocks noChangeArrowheads="1"/>
            </p:cNvSpPr>
            <p:nvPr userDrawn="1"/>
          </p:nvSpPr>
          <p:spPr bwMode="gray">
            <a:xfrm>
              <a:off x="1905000" y="5933495"/>
              <a:ext cx="141446" cy="54624"/>
            </a:xfrm>
            <a:prstGeom prst="rect">
              <a:avLst/>
            </a:prstGeom>
            <a:solidFill>
              <a:srgbClr val="C93C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2084" name="Rectangle 36"/>
            <p:cNvSpPr>
              <a:spLocks noChangeArrowheads="1"/>
            </p:cNvSpPr>
            <p:nvPr userDrawn="1"/>
          </p:nvSpPr>
          <p:spPr bwMode="gray">
            <a:xfrm>
              <a:off x="1905000" y="5988118"/>
              <a:ext cx="141446" cy="107882"/>
            </a:xfrm>
            <a:prstGeom prst="rect">
              <a:avLst/>
            </a:prstGeom>
            <a:solidFill>
              <a:srgbClr val="C01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29" name="Rectangle 25"/>
            <p:cNvSpPr>
              <a:spLocks noChangeArrowheads="1"/>
            </p:cNvSpPr>
            <p:nvPr/>
          </p:nvSpPr>
          <p:spPr bwMode="gray">
            <a:xfrm>
              <a:off x="2293620" y="5988118"/>
              <a:ext cx="57150" cy="107882"/>
            </a:xfrm>
            <a:prstGeom prst="rect">
              <a:avLst/>
            </a:prstGeom>
            <a:solidFill>
              <a:srgbClr val="F445F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30" name="Rectangle 26"/>
            <p:cNvSpPr>
              <a:spLocks noChangeArrowheads="1"/>
            </p:cNvSpPr>
            <p:nvPr/>
          </p:nvSpPr>
          <p:spPr bwMode="gray">
            <a:xfrm>
              <a:off x="2132171" y="5757333"/>
              <a:ext cx="44291" cy="66914"/>
            </a:xfrm>
            <a:prstGeom prst="rect">
              <a:avLst/>
            </a:prstGeom>
            <a:solidFill>
              <a:srgbClr val="F6B67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32" name="Rectangle 27"/>
            <p:cNvSpPr>
              <a:spLocks noChangeArrowheads="1"/>
            </p:cNvSpPr>
            <p:nvPr/>
          </p:nvSpPr>
          <p:spPr bwMode="gray">
            <a:xfrm>
              <a:off x="1905000" y="5715000"/>
              <a:ext cx="227171" cy="42333"/>
            </a:xfrm>
            <a:prstGeom prst="rect">
              <a:avLst/>
            </a:prstGeom>
            <a:solidFill>
              <a:srgbClr val="F48F1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33" name="Rectangle 28"/>
            <p:cNvSpPr>
              <a:spLocks noChangeArrowheads="1"/>
            </p:cNvSpPr>
            <p:nvPr/>
          </p:nvSpPr>
          <p:spPr bwMode="gray">
            <a:xfrm>
              <a:off x="1905000" y="5757333"/>
              <a:ext cx="227171" cy="66914"/>
            </a:xfrm>
            <a:prstGeom prst="rect">
              <a:avLst/>
            </a:prstGeom>
            <a:solidFill>
              <a:srgbClr val="EB660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34" name="Rectangle 29"/>
            <p:cNvSpPr>
              <a:spLocks noChangeArrowheads="1"/>
            </p:cNvSpPr>
            <p:nvPr/>
          </p:nvSpPr>
          <p:spPr bwMode="gray">
            <a:xfrm>
              <a:off x="2176462" y="5824247"/>
              <a:ext cx="117158" cy="163871"/>
            </a:xfrm>
            <a:prstGeom prst="rect">
              <a:avLst/>
            </a:prstGeom>
            <a:solidFill>
              <a:srgbClr val="F3BF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35" name="Rectangle 30"/>
            <p:cNvSpPr>
              <a:spLocks noChangeArrowheads="1"/>
            </p:cNvSpPr>
            <p:nvPr/>
          </p:nvSpPr>
          <p:spPr bwMode="gray">
            <a:xfrm>
              <a:off x="2176462" y="5988118"/>
              <a:ext cx="117158" cy="107882"/>
            </a:xfrm>
            <a:prstGeom prst="rect">
              <a:avLst/>
            </a:prstGeom>
            <a:solidFill>
              <a:srgbClr val="E9340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36" name="Rectangle 31"/>
            <p:cNvSpPr>
              <a:spLocks noChangeArrowheads="1"/>
            </p:cNvSpPr>
            <p:nvPr/>
          </p:nvSpPr>
          <p:spPr bwMode="gray">
            <a:xfrm>
              <a:off x="2132171" y="5824247"/>
              <a:ext cx="44291" cy="163871"/>
            </a:xfrm>
            <a:prstGeom prst="rect">
              <a:avLst/>
            </a:prstGeom>
            <a:solidFill>
              <a:srgbClr val="EA88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38" name="Rectangle 32"/>
            <p:cNvSpPr>
              <a:spLocks noChangeArrowheads="1"/>
            </p:cNvSpPr>
            <p:nvPr/>
          </p:nvSpPr>
          <p:spPr bwMode="gray">
            <a:xfrm>
              <a:off x="2132171" y="5988118"/>
              <a:ext cx="44291" cy="107882"/>
            </a:xfrm>
            <a:prstGeom prst="rect">
              <a:avLst/>
            </a:prstGeom>
            <a:solidFill>
              <a:srgbClr val="E0250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39" name="Freeform 33"/>
            <p:cNvSpPr>
              <a:spLocks/>
            </p:cNvSpPr>
            <p:nvPr/>
          </p:nvSpPr>
          <p:spPr bwMode="gray">
            <a:xfrm>
              <a:off x="1905000" y="5824247"/>
              <a:ext cx="227171" cy="163871"/>
            </a:xfrm>
            <a:custGeom>
              <a:avLst/>
              <a:gdLst/>
              <a:ahLst/>
              <a:cxnLst>
                <a:cxn ang="0">
                  <a:pos x="0" y="0"/>
                </a:cxn>
                <a:cxn ang="0">
                  <a:pos x="159" y="0"/>
                </a:cxn>
                <a:cxn ang="0">
                  <a:pos x="159" y="120"/>
                </a:cxn>
                <a:cxn ang="0">
                  <a:pos x="99" y="120"/>
                </a:cxn>
                <a:cxn ang="0">
                  <a:pos x="99" y="80"/>
                </a:cxn>
                <a:cxn ang="0">
                  <a:pos x="0" y="80"/>
                </a:cxn>
                <a:cxn ang="0">
                  <a:pos x="0" y="0"/>
                </a:cxn>
              </a:cxnLst>
              <a:rect l="0" t="0" r="r" b="b"/>
              <a:pathLst>
                <a:path w="159" h="120">
                  <a:moveTo>
                    <a:pt x="0" y="0"/>
                  </a:moveTo>
                  <a:lnTo>
                    <a:pt x="159" y="0"/>
                  </a:lnTo>
                  <a:lnTo>
                    <a:pt x="159" y="120"/>
                  </a:lnTo>
                  <a:lnTo>
                    <a:pt x="99" y="120"/>
                  </a:lnTo>
                  <a:lnTo>
                    <a:pt x="99" y="80"/>
                  </a:lnTo>
                  <a:lnTo>
                    <a:pt x="0" y="80"/>
                  </a:lnTo>
                  <a:lnTo>
                    <a:pt x="0" y="0"/>
                  </a:lnTo>
                  <a:close/>
                </a:path>
              </a:pathLst>
            </a:custGeom>
            <a:solidFill>
              <a:srgbClr val="E04C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40" name="Rectangle 34"/>
            <p:cNvSpPr>
              <a:spLocks noChangeArrowheads="1"/>
            </p:cNvSpPr>
            <p:nvPr/>
          </p:nvSpPr>
          <p:spPr bwMode="gray">
            <a:xfrm>
              <a:off x="2046446" y="5988118"/>
              <a:ext cx="85725" cy="107882"/>
            </a:xfrm>
            <a:prstGeom prst="rect">
              <a:avLst/>
            </a:prstGeom>
            <a:solidFill>
              <a:srgbClr val="D614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41" name="Rectangle 35"/>
            <p:cNvSpPr>
              <a:spLocks noChangeArrowheads="1"/>
            </p:cNvSpPr>
            <p:nvPr/>
          </p:nvSpPr>
          <p:spPr bwMode="gray">
            <a:xfrm>
              <a:off x="1905000" y="5933495"/>
              <a:ext cx="141446" cy="54624"/>
            </a:xfrm>
            <a:prstGeom prst="rect">
              <a:avLst/>
            </a:prstGeom>
            <a:solidFill>
              <a:srgbClr val="C93C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42" name="Rectangle 36"/>
            <p:cNvSpPr>
              <a:spLocks noChangeArrowheads="1"/>
            </p:cNvSpPr>
            <p:nvPr/>
          </p:nvSpPr>
          <p:spPr bwMode="gray">
            <a:xfrm>
              <a:off x="1905000" y="5988118"/>
              <a:ext cx="141446" cy="107882"/>
            </a:xfrm>
            <a:prstGeom prst="rect">
              <a:avLst/>
            </a:prstGeom>
            <a:solidFill>
              <a:srgbClr val="C01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grpSp>
      <p:cxnSp>
        <p:nvCxnSpPr>
          <p:cNvPr id="141" name="Shape 140"/>
          <p:cNvCxnSpPr/>
          <p:nvPr/>
        </p:nvCxnSpPr>
        <p:spPr>
          <a:xfrm rot="5400000" flipH="1" flipV="1">
            <a:off x="5983417" y="-2918824"/>
            <a:ext cx="168027" cy="809782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Title 1"/>
          <p:cNvSpPr>
            <a:spLocks noGrp="1"/>
          </p:cNvSpPr>
          <p:nvPr>
            <p:ph type="ctrTitle" hasCustomPrompt="1"/>
          </p:nvPr>
        </p:nvSpPr>
        <p:spPr bwMode="black">
          <a:xfrm>
            <a:off x="2187288" y="1111950"/>
            <a:ext cx="6318827" cy="889561"/>
          </a:xfrm>
        </p:spPr>
        <p:txBody>
          <a:bodyPr anchor="t" anchorCtr="0">
            <a:noAutofit/>
          </a:bodyPr>
          <a:lstStyle>
            <a:lvl1pPr>
              <a:lnSpc>
                <a:spcPct val="90000"/>
              </a:lnSpc>
              <a:defRPr sz="3200" b="1" i="1" baseline="0">
                <a:solidFill>
                  <a:schemeClr val="tx1"/>
                </a:solidFill>
              </a:defRPr>
            </a:lvl1pPr>
          </a:lstStyle>
          <a:p>
            <a:r>
              <a:rPr lang="en-GB" noProof="0" dirty="0" smtClean="0"/>
              <a:t>Click to add the report’s main title</a:t>
            </a:r>
            <a:endParaRPr lang="en-GB" noProof="0" dirty="0"/>
          </a:p>
        </p:txBody>
      </p:sp>
      <p:sp>
        <p:nvSpPr>
          <p:cNvPr id="43" name="Subtitle 2"/>
          <p:cNvSpPr>
            <a:spLocks noGrp="1"/>
          </p:cNvSpPr>
          <p:nvPr>
            <p:ph type="subTitle" idx="1" hasCustomPrompt="1"/>
          </p:nvPr>
        </p:nvSpPr>
        <p:spPr bwMode="black">
          <a:xfrm>
            <a:off x="2187288" y="2149771"/>
            <a:ext cx="6318826" cy="889561"/>
          </a:xfrm>
        </p:spPr>
        <p:txBody>
          <a:bodyPr>
            <a:noAutofit/>
          </a:bodyPr>
          <a:lstStyle>
            <a:lvl1pPr marL="0" indent="0" algn="l">
              <a:lnSpc>
                <a:spcPct val="90000"/>
              </a:lnSpc>
              <a:spcAft>
                <a:spcPts val="0"/>
              </a:spcAft>
              <a:buNone/>
              <a:defRPr sz="3200" baseline="0">
                <a:solidFill>
                  <a:schemeClr val="tx1"/>
                </a:solidFill>
                <a:latin typeface="+mj-lt"/>
              </a:defRPr>
            </a:lvl1pPr>
            <a:lvl2pPr marL="0" indent="0" algn="l">
              <a:buNone/>
              <a:defRPr sz="2000">
                <a:solidFill>
                  <a:schemeClr val="bg1"/>
                </a:solidFill>
                <a:latin typeface="+mj-lt"/>
              </a:defRPr>
            </a:lvl2pPr>
            <a:lvl3pPr marL="509352" indent="0" algn="l">
              <a:buNone/>
              <a:defRPr sz="2000">
                <a:solidFill>
                  <a:schemeClr val="bg1"/>
                </a:solidFill>
                <a:latin typeface="+mj-lt"/>
              </a:defRPr>
            </a:lvl3pPr>
            <a:lvl4pPr marL="1018705" indent="0" algn="l">
              <a:buNone/>
              <a:defRPr sz="2000">
                <a:solidFill>
                  <a:schemeClr val="bg1"/>
                </a:solidFill>
                <a:latin typeface="+mj-lt"/>
              </a:defRPr>
            </a:lvl4pPr>
            <a:lvl5pPr marL="1528058" indent="0" algn="l">
              <a:buNone/>
              <a:defRPr sz="2000">
                <a:solidFill>
                  <a:schemeClr val="bg1"/>
                </a:solidFill>
                <a:latin typeface="+mj-lt"/>
              </a:defRPr>
            </a:lvl5pPr>
            <a:lvl6pPr marL="2037411" indent="0" algn="l">
              <a:buNone/>
              <a:defRPr sz="2000">
                <a:solidFill>
                  <a:schemeClr val="bg1"/>
                </a:solidFill>
                <a:latin typeface="+mj-lt"/>
              </a:defRPr>
            </a:lvl6pPr>
            <a:lvl7pPr marL="2546764" indent="0" algn="l">
              <a:buNone/>
              <a:defRPr sz="2000">
                <a:solidFill>
                  <a:schemeClr val="bg1"/>
                </a:solidFill>
                <a:latin typeface="+mj-lt"/>
              </a:defRPr>
            </a:lvl7pPr>
            <a:lvl8pPr marL="3056116" indent="0" algn="l">
              <a:buNone/>
              <a:defRPr sz="2000">
                <a:solidFill>
                  <a:schemeClr val="bg1"/>
                </a:solidFill>
                <a:latin typeface="+mj-lt"/>
              </a:defRPr>
            </a:lvl8pPr>
            <a:lvl9pPr marL="3565469" indent="0" algn="l">
              <a:buNone/>
              <a:defRPr sz="2000">
                <a:solidFill>
                  <a:schemeClr val="bg1"/>
                </a:solidFill>
                <a:latin typeface="+mj-lt"/>
              </a:defRPr>
            </a:lvl9pPr>
          </a:lstStyle>
          <a:p>
            <a:r>
              <a:rPr lang="en-GB" noProof="0" dirty="0" smtClean="0"/>
              <a:t>Subtitle and date (move higher if title is only one line)</a:t>
            </a:r>
          </a:p>
        </p:txBody>
      </p:sp>
      <p:sp>
        <p:nvSpPr>
          <p:cNvPr id="45" name="Text Placeholder 31"/>
          <p:cNvSpPr>
            <a:spLocks noGrp="1"/>
          </p:cNvSpPr>
          <p:nvPr>
            <p:ph type="body" sz="quarter" idx="10" hasCustomPrompt="1"/>
          </p:nvPr>
        </p:nvSpPr>
        <p:spPr bwMode="black">
          <a:xfrm>
            <a:off x="2187287" y="518911"/>
            <a:ext cx="4860636" cy="148260"/>
          </a:xfrm>
        </p:spPr>
        <p:txBody>
          <a:bodyPr/>
          <a:lstStyle>
            <a:lvl1pPr>
              <a:defRPr sz="1200">
                <a:solidFill>
                  <a:schemeClr val="tx1"/>
                </a:solidFill>
                <a:latin typeface="Arial" pitchFamily="34" charset="0"/>
                <a:cs typeface="Arial" pitchFamily="34" charset="0"/>
              </a:defRPr>
            </a:lvl1pPr>
            <a:lvl2pPr>
              <a:defRPr sz="1100">
                <a:solidFill>
                  <a:schemeClr val="bg1"/>
                </a:solidFill>
                <a:latin typeface="Arial" pitchFamily="34" charset="0"/>
                <a:cs typeface="Arial" pitchFamily="34" charset="0"/>
              </a:defRPr>
            </a:lvl2pPr>
            <a:lvl3pPr>
              <a:defRPr sz="1100">
                <a:solidFill>
                  <a:schemeClr val="bg1"/>
                </a:solidFill>
                <a:latin typeface="Arial" pitchFamily="34" charset="0"/>
                <a:cs typeface="Arial" pitchFamily="34" charset="0"/>
              </a:defRPr>
            </a:lvl3pPr>
            <a:lvl4pPr>
              <a:defRPr sz="1100">
                <a:solidFill>
                  <a:schemeClr val="bg1"/>
                </a:solidFill>
                <a:latin typeface="Arial" pitchFamily="34" charset="0"/>
                <a:cs typeface="Arial" pitchFamily="34" charset="0"/>
              </a:defRPr>
            </a:lvl4pPr>
            <a:lvl5pPr>
              <a:defRPr sz="1100">
                <a:solidFill>
                  <a:schemeClr val="bg1"/>
                </a:solidFill>
                <a:latin typeface="Arial" pitchFamily="34" charset="0"/>
                <a:cs typeface="Arial" pitchFamily="34" charset="0"/>
              </a:defRPr>
            </a:lvl5pPr>
          </a:lstStyle>
          <a:p>
            <a:pPr lvl="0"/>
            <a:r>
              <a:rPr lang="en-GB" noProof="0" dirty="0" err="1" smtClean="0"/>
              <a:t>www.pwc.com</a:t>
            </a:r>
            <a:endParaRPr lang="en-GB" noProof="0" dirty="0"/>
          </a:p>
        </p:txBody>
      </p:sp>
      <p:grpSp>
        <p:nvGrpSpPr>
          <p:cNvPr id="3" name="Group 45"/>
          <p:cNvGrpSpPr/>
          <p:nvPr/>
        </p:nvGrpSpPr>
        <p:grpSpPr>
          <a:xfrm>
            <a:off x="1117946" y="6597573"/>
            <a:ext cx="1069340" cy="593040"/>
            <a:chOff x="1051560" y="6781800"/>
            <a:chExt cx="1005840" cy="609600"/>
          </a:xfrm>
        </p:grpSpPr>
        <p:sp>
          <p:nvSpPr>
            <p:cNvPr id="48" name="Rectangle 37"/>
            <p:cNvSpPr>
              <a:spLocks noChangeArrowheads="1"/>
            </p:cNvSpPr>
            <p:nvPr userDrawn="1"/>
          </p:nvSpPr>
          <p:spPr bwMode="black">
            <a:xfrm>
              <a:off x="1648968" y="6781800"/>
              <a:ext cx="256032" cy="54864"/>
            </a:xfrm>
            <a:prstGeom prst="rect">
              <a:avLst/>
            </a:prstGeom>
            <a:solidFill>
              <a:srgbClr val="A10000"/>
            </a:solidFill>
            <a:ln w="0">
              <a:solidFill>
                <a:srgbClr val="A1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49" name="Freeform 7"/>
            <p:cNvSpPr>
              <a:spLocks noEditPoints="1"/>
            </p:cNvSpPr>
            <p:nvPr userDrawn="1"/>
          </p:nvSpPr>
          <p:spPr bwMode="black">
            <a:xfrm>
              <a:off x="1051560" y="7000790"/>
              <a:ext cx="1005840" cy="390610"/>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dirty="0"/>
            </a:p>
          </p:txBody>
        </p:sp>
      </p:gr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ver Slide: Client Logo">
    <p:spTree>
      <p:nvGrpSpPr>
        <p:cNvPr id="1" name=""/>
        <p:cNvGrpSpPr/>
        <p:nvPr/>
      </p:nvGrpSpPr>
      <p:grpSpPr>
        <a:xfrm>
          <a:off x="0" y="0"/>
          <a:ext cx="0" cy="0"/>
          <a:chOff x="0" y="0"/>
          <a:chExt cx="0" cy="0"/>
        </a:xfrm>
      </p:grpSpPr>
      <p:grpSp>
        <p:nvGrpSpPr>
          <p:cNvPr id="2" name="Group 64"/>
          <p:cNvGrpSpPr/>
          <p:nvPr/>
        </p:nvGrpSpPr>
        <p:grpSpPr>
          <a:xfrm>
            <a:off x="2025265" y="0"/>
            <a:ext cx="8668135" cy="6597573"/>
            <a:chOff x="1905000" y="0"/>
            <a:chExt cx="8153400" cy="6781800"/>
          </a:xfrm>
        </p:grpSpPr>
        <p:sp>
          <p:nvSpPr>
            <p:cNvPr id="58" name="Rectangle 159"/>
            <p:cNvSpPr>
              <a:spLocks noChangeArrowheads="1"/>
            </p:cNvSpPr>
            <p:nvPr userDrawn="1"/>
          </p:nvSpPr>
          <p:spPr bwMode="gray">
            <a:xfrm>
              <a:off x="8915400" y="3200400"/>
              <a:ext cx="609600" cy="3581400"/>
            </a:xfrm>
            <a:prstGeom prst="rect">
              <a:avLst/>
            </a:prstGeom>
            <a:solidFill>
              <a:srgbClr val="E88C1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59" name="Rectangle 153"/>
            <p:cNvSpPr>
              <a:spLocks noChangeArrowheads="1"/>
            </p:cNvSpPr>
            <p:nvPr/>
          </p:nvSpPr>
          <p:spPr bwMode="gray">
            <a:xfrm>
              <a:off x="9525000" y="3200400"/>
              <a:ext cx="533400" cy="3581400"/>
            </a:xfrm>
            <a:prstGeom prst="rect">
              <a:avLst/>
            </a:prstGeom>
            <a:solidFill>
              <a:srgbClr val="F3BC8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60" name="Rectangle 156"/>
            <p:cNvSpPr>
              <a:spLocks noChangeArrowheads="1"/>
            </p:cNvSpPr>
            <p:nvPr/>
          </p:nvSpPr>
          <p:spPr bwMode="gray">
            <a:xfrm>
              <a:off x="1905000" y="0"/>
              <a:ext cx="6248400" cy="990600"/>
            </a:xfrm>
            <a:prstGeom prst="rect">
              <a:avLst/>
            </a:prstGeom>
            <a:solidFill>
              <a:srgbClr val="EE9C3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61" name="Rectangle 160"/>
            <p:cNvSpPr>
              <a:spLocks noChangeArrowheads="1"/>
            </p:cNvSpPr>
            <p:nvPr userDrawn="1"/>
          </p:nvSpPr>
          <p:spPr bwMode="gray">
            <a:xfrm>
              <a:off x="8127647" y="3200400"/>
              <a:ext cx="787753" cy="3581400"/>
            </a:xfrm>
            <a:prstGeom prst="rect">
              <a:avLst/>
            </a:prstGeom>
            <a:solidFill>
              <a:srgbClr val="D1390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62" name="Rectangle 61"/>
            <p:cNvSpPr/>
            <p:nvPr userDrawn="1"/>
          </p:nvSpPr>
          <p:spPr bwMode="gray">
            <a:xfrm>
              <a:off x="1905000" y="3195320"/>
              <a:ext cx="6248400" cy="3586480"/>
            </a:xfrm>
            <a:prstGeom prst="rect">
              <a:avLst/>
            </a:prstGeom>
            <a:solidFill>
              <a:srgbClr val="C22303"/>
            </a:solidFill>
            <a:ln w="0">
              <a:noFill/>
              <a:prstDash val="solid"/>
              <a:round/>
              <a:headEnd/>
              <a:tailEnd/>
            </a:ln>
          </p:spPr>
          <p:txBody>
            <a:bodyPr vert="horz" wrap="square" lIns="91440" tIns="45720" rIns="91440" bIns="45720" numCol="1" anchor="t" anchorCtr="0" compatLnSpc="1">
              <a:prstTxWarp prst="textNoShape">
                <a:avLst/>
              </a:prstTxWarp>
            </a:bodyPr>
            <a:lstStyle/>
            <a:p>
              <a:pPr marL="0" algn="l" defTabSz="1018705" rtl="0" eaLnBrk="1" latinLnBrk="0" hangingPunct="1"/>
              <a:endParaRPr lang="en-GB" sz="2000" kern="1200" noProof="0" dirty="0">
                <a:solidFill>
                  <a:schemeClr val="tx1"/>
                </a:solidFill>
                <a:latin typeface="+mn-lt"/>
                <a:ea typeface="+mn-ea"/>
                <a:cs typeface="+mn-cs"/>
              </a:endParaRPr>
            </a:p>
          </p:txBody>
        </p:sp>
        <p:sp>
          <p:nvSpPr>
            <p:cNvPr id="63" name="Rectangle 155"/>
            <p:cNvSpPr>
              <a:spLocks noChangeArrowheads="1"/>
            </p:cNvSpPr>
            <p:nvPr userDrawn="1"/>
          </p:nvSpPr>
          <p:spPr bwMode="gray">
            <a:xfrm>
              <a:off x="8127649" y="990600"/>
              <a:ext cx="787751" cy="2209800"/>
            </a:xfrm>
            <a:prstGeom prst="rect">
              <a:avLst/>
            </a:prstGeom>
            <a:solidFill>
              <a:srgbClr val="E669A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64" name="Rectangle 158"/>
            <p:cNvSpPr>
              <a:spLocks noChangeArrowheads="1"/>
            </p:cNvSpPr>
            <p:nvPr userDrawn="1"/>
          </p:nvSpPr>
          <p:spPr bwMode="gray">
            <a:xfrm>
              <a:off x="1905000" y="990600"/>
              <a:ext cx="6248400" cy="2209800"/>
            </a:xfrm>
            <a:prstGeom prst="rect">
              <a:avLst/>
            </a:prstGeom>
            <a:solidFill>
              <a:srgbClr val="D74021"/>
            </a:solidFill>
            <a:ln w="0">
              <a:noFill/>
              <a:prstDash val="solid"/>
              <a:miter lim="800000"/>
              <a:headEnd/>
              <a:tailEnd/>
            </a:ln>
          </p:spPr>
          <p:txBody>
            <a:bodyPr vert="horz" wrap="square" lIns="0" tIns="0" rIns="0" bIns="0" numCol="1" anchor="t" anchorCtr="0" compatLnSpc="1">
              <a:prstTxWarp prst="textNoShape">
                <a:avLst/>
              </a:prstTxWarp>
            </a:bodyPr>
            <a:lstStyle/>
            <a:p>
              <a:endParaRPr lang="en-GB" noProof="0" dirty="0"/>
            </a:p>
          </p:txBody>
        </p:sp>
      </p:grpSp>
      <p:sp>
        <p:nvSpPr>
          <p:cNvPr id="31" name="Picture Placeholder 76"/>
          <p:cNvSpPr>
            <a:spLocks noGrp="1"/>
          </p:cNvSpPr>
          <p:nvPr>
            <p:ph type="pic" sz="quarter" idx="13"/>
          </p:nvPr>
        </p:nvSpPr>
        <p:spPr>
          <a:xfrm>
            <a:off x="712894" y="3276547"/>
            <a:ext cx="1069340" cy="840140"/>
          </a:xfrm>
        </p:spPr>
        <p:txBody>
          <a:bodyPr/>
          <a:lstStyle>
            <a:lvl1pPr>
              <a:defRPr sz="1600"/>
            </a:lvl1pPr>
          </a:lstStyle>
          <a:p>
            <a:r>
              <a:rPr lang="en-US" noProof="0" dirty="0" smtClean="0"/>
              <a:t>Click icon to add picture</a:t>
            </a:r>
            <a:endParaRPr lang="en-GB" noProof="0" dirty="0"/>
          </a:p>
        </p:txBody>
      </p:sp>
      <p:grpSp>
        <p:nvGrpSpPr>
          <p:cNvPr id="3" name="Group 31"/>
          <p:cNvGrpSpPr/>
          <p:nvPr/>
        </p:nvGrpSpPr>
        <p:grpSpPr>
          <a:xfrm>
            <a:off x="571961" y="3115242"/>
            <a:ext cx="1414738" cy="166726"/>
            <a:chOff x="489087" y="2521685"/>
            <a:chExt cx="1209752" cy="151219"/>
          </a:xfrm>
        </p:grpSpPr>
        <p:cxnSp>
          <p:nvCxnSpPr>
            <p:cNvPr id="33" name="Straight Connector 32"/>
            <p:cNvCxnSpPr/>
            <p:nvPr userDrawn="1"/>
          </p:nvCxnSpPr>
          <p:spPr>
            <a:xfrm rot="10800000">
              <a:off x="489087" y="2521686"/>
              <a:ext cx="1209752"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rot="5400000">
              <a:off x="413478" y="2597295"/>
              <a:ext cx="151219"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48" name="Title 1"/>
          <p:cNvSpPr>
            <a:spLocks noGrp="1"/>
          </p:cNvSpPr>
          <p:nvPr>
            <p:ph type="ctrTitle" hasCustomPrompt="1"/>
          </p:nvPr>
        </p:nvSpPr>
        <p:spPr bwMode="white">
          <a:xfrm>
            <a:off x="2187288" y="1111950"/>
            <a:ext cx="6318827" cy="889561"/>
          </a:xfrm>
        </p:spPr>
        <p:txBody>
          <a:bodyPr anchor="t" anchorCtr="0">
            <a:noAutofit/>
          </a:bodyPr>
          <a:lstStyle>
            <a:lvl1pPr>
              <a:lnSpc>
                <a:spcPct val="90000"/>
              </a:lnSpc>
              <a:defRPr sz="3200" b="1" i="1" baseline="0">
                <a:solidFill>
                  <a:schemeClr val="bg1"/>
                </a:solidFill>
              </a:defRPr>
            </a:lvl1pPr>
          </a:lstStyle>
          <a:p>
            <a:r>
              <a:rPr lang="en-GB" noProof="0" dirty="0" smtClean="0"/>
              <a:t>Click to add the report’s main title</a:t>
            </a:r>
            <a:endParaRPr lang="en-GB" noProof="0" dirty="0"/>
          </a:p>
        </p:txBody>
      </p:sp>
      <p:sp>
        <p:nvSpPr>
          <p:cNvPr id="51" name="Subtitle 2"/>
          <p:cNvSpPr>
            <a:spLocks noGrp="1"/>
          </p:cNvSpPr>
          <p:nvPr>
            <p:ph type="subTitle" idx="1" hasCustomPrompt="1"/>
          </p:nvPr>
        </p:nvSpPr>
        <p:spPr bwMode="white">
          <a:xfrm>
            <a:off x="2187288" y="2149771"/>
            <a:ext cx="6318826" cy="889561"/>
          </a:xfrm>
        </p:spPr>
        <p:txBody>
          <a:bodyPr>
            <a:noAutofit/>
          </a:bodyPr>
          <a:lstStyle>
            <a:lvl1pPr marL="0" indent="0" algn="l">
              <a:lnSpc>
                <a:spcPct val="90000"/>
              </a:lnSpc>
              <a:spcAft>
                <a:spcPts val="0"/>
              </a:spcAft>
              <a:buNone/>
              <a:defRPr sz="3200" baseline="0">
                <a:solidFill>
                  <a:schemeClr val="bg1"/>
                </a:solidFill>
                <a:latin typeface="+mj-lt"/>
              </a:defRPr>
            </a:lvl1pPr>
            <a:lvl2pPr marL="0" indent="0" algn="l">
              <a:buNone/>
              <a:defRPr sz="2000">
                <a:solidFill>
                  <a:schemeClr val="bg1"/>
                </a:solidFill>
                <a:latin typeface="+mj-lt"/>
              </a:defRPr>
            </a:lvl2pPr>
            <a:lvl3pPr marL="509352" indent="0" algn="l">
              <a:buNone/>
              <a:defRPr sz="2000">
                <a:solidFill>
                  <a:schemeClr val="bg1"/>
                </a:solidFill>
                <a:latin typeface="+mj-lt"/>
              </a:defRPr>
            </a:lvl3pPr>
            <a:lvl4pPr marL="1018705" indent="0" algn="l">
              <a:buNone/>
              <a:defRPr sz="2000">
                <a:solidFill>
                  <a:schemeClr val="bg1"/>
                </a:solidFill>
                <a:latin typeface="+mj-lt"/>
              </a:defRPr>
            </a:lvl4pPr>
            <a:lvl5pPr marL="1528058" indent="0" algn="l">
              <a:buNone/>
              <a:defRPr sz="2000">
                <a:solidFill>
                  <a:schemeClr val="bg1"/>
                </a:solidFill>
                <a:latin typeface="+mj-lt"/>
              </a:defRPr>
            </a:lvl5pPr>
            <a:lvl6pPr marL="2037411" indent="0" algn="l">
              <a:buNone/>
              <a:defRPr sz="2000">
                <a:solidFill>
                  <a:schemeClr val="bg1"/>
                </a:solidFill>
                <a:latin typeface="+mj-lt"/>
              </a:defRPr>
            </a:lvl6pPr>
            <a:lvl7pPr marL="2546764" indent="0" algn="l">
              <a:buNone/>
              <a:defRPr sz="2000">
                <a:solidFill>
                  <a:schemeClr val="bg1"/>
                </a:solidFill>
                <a:latin typeface="+mj-lt"/>
              </a:defRPr>
            </a:lvl7pPr>
            <a:lvl8pPr marL="3056116" indent="0" algn="l">
              <a:buNone/>
              <a:defRPr sz="2000">
                <a:solidFill>
                  <a:schemeClr val="bg1"/>
                </a:solidFill>
                <a:latin typeface="+mj-lt"/>
              </a:defRPr>
            </a:lvl8pPr>
            <a:lvl9pPr marL="3565469" indent="0" algn="l">
              <a:buNone/>
              <a:defRPr sz="2000">
                <a:solidFill>
                  <a:schemeClr val="bg1"/>
                </a:solidFill>
                <a:latin typeface="+mj-lt"/>
              </a:defRPr>
            </a:lvl9pPr>
          </a:lstStyle>
          <a:p>
            <a:r>
              <a:rPr lang="en-GB" noProof="0" dirty="0" smtClean="0"/>
              <a:t>Subtitle and date (move higher if title is only one line)</a:t>
            </a:r>
          </a:p>
        </p:txBody>
      </p:sp>
      <p:sp>
        <p:nvSpPr>
          <p:cNvPr id="52" name="Text Placeholder 31"/>
          <p:cNvSpPr>
            <a:spLocks noGrp="1"/>
          </p:cNvSpPr>
          <p:nvPr>
            <p:ph type="body" sz="quarter" idx="10" hasCustomPrompt="1"/>
          </p:nvPr>
        </p:nvSpPr>
        <p:spPr bwMode="white">
          <a:xfrm>
            <a:off x="2187287" y="518911"/>
            <a:ext cx="4860636" cy="148260"/>
          </a:xfrm>
        </p:spPr>
        <p:txBody>
          <a:bodyPr/>
          <a:lstStyle>
            <a:lvl1pPr>
              <a:defRPr sz="1200">
                <a:solidFill>
                  <a:schemeClr val="bg1"/>
                </a:solidFill>
                <a:latin typeface="Arial" pitchFamily="34" charset="0"/>
                <a:cs typeface="Arial" pitchFamily="34" charset="0"/>
              </a:defRPr>
            </a:lvl1pPr>
            <a:lvl2pPr>
              <a:defRPr sz="1100">
                <a:solidFill>
                  <a:schemeClr val="bg1"/>
                </a:solidFill>
                <a:latin typeface="Arial" pitchFamily="34" charset="0"/>
                <a:cs typeface="Arial" pitchFamily="34" charset="0"/>
              </a:defRPr>
            </a:lvl2pPr>
            <a:lvl3pPr>
              <a:defRPr sz="1100">
                <a:solidFill>
                  <a:schemeClr val="bg1"/>
                </a:solidFill>
                <a:latin typeface="Arial" pitchFamily="34" charset="0"/>
                <a:cs typeface="Arial" pitchFamily="34" charset="0"/>
              </a:defRPr>
            </a:lvl3pPr>
            <a:lvl4pPr>
              <a:defRPr sz="1100">
                <a:solidFill>
                  <a:schemeClr val="bg1"/>
                </a:solidFill>
                <a:latin typeface="Arial" pitchFamily="34" charset="0"/>
                <a:cs typeface="Arial" pitchFamily="34" charset="0"/>
              </a:defRPr>
            </a:lvl4pPr>
            <a:lvl5pPr>
              <a:defRPr sz="1100">
                <a:solidFill>
                  <a:schemeClr val="bg1"/>
                </a:solidFill>
                <a:latin typeface="Arial" pitchFamily="34" charset="0"/>
                <a:cs typeface="Arial" pitchFamily="34" charset="0"/>
              </a:defRPr>
            </a:lvl5pPr>
          </a:lstStyle>
          <a:p>
            <a:pPr lvl="0"/>
            <a:r>
              <a:rPr lang="en-GB" noProof="0" dirty="0" err="1" smtClean="0"/>
              <a:t>www.pwc.com</a:t>
            </a:r>
            <a:endParaRPr lang="en-GB" noProof="0" dirty="0"/>
          </a:p>
        </p:txBody>
      </p:sp>
      <p:grpSp>
        <p:nvGrpSpPr>
          <p:cNvPr id="4" name="Group 52"/>
          <p:cNvGrpSpPr/>
          <p:nvPr/>
        </p:nvGrpSpPr>
        <p:grpSpPr>
          <a:xfrm>
            <a:off x="1117946" y="6597573"/>
            <a:ext cx="1069340" cy="593040"/>
            <a:chOff x="1051560" y="6781800"/>
            <a:chExt cx="1005840" cy="609600"/>
          </a:xfrm>
        </p:grpSpPr>
        <p:sp>
          <p:nvSpPr>
            <p:cNvPr id="54" name="Rectangle 37"/>
            <p:cNvSpPr>
              <a:spLocks noChangeArrowheads="1"/>
            </p:cNvSpPr>
            <p:nvPr userDrawn="1"/>
          </p:nvSpPr>
          <p:spPr bwMode="black">
            <a:xfrm>
              <a:off x="1648968" y="6781800"/>
              <a:ext cx="256032" cy="54864"/>
            </a:xfrm>
            <a:prstGeom prst="rect">
              <a:avLst/>
            </a:prstGeom>
            <a:solidFill>
              <a:srgbClr val="A10000"/>
            </a:solidFill>
            <a:ln w="0">
              <a:solidFill>
                <a:srgbClr val="A1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55" name="Freeform 7"/>
            <p:cNvSpPr>
              <a:spLocks noEditPoints="1"/>
            </p:cNvSpPr>
            <p:nvPr userDrawn="1"/>
          </p:nvSpPr>
          <p:spPr bwMode="black">
            <a:xfrm>
              <a:off x="1051560" y="7000790"/>
              <a:ext cx="1005840" cy="390610"/>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dirty="0"/>
            </a:p>
          </p:txBody>
        </p:sp>
      </p:gr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ver Slide: Picture">
    <p:spTree>
      <p:nvGrpSpPr>
        <p:cNvPr id="1" name=""/>
        <p:cNvGrpSpPr/>
        <p:nvPr/>
      </p:nvGrpSpPr>
      <p:grpSpPr>
        <a:xfrm>
          <a:off x="0" y="0"/>
          <a:ext cx="0" cy="0"/>
          <a:chOff x="0" y="0"/>
          <a:chExt cx="0" cy="0"/>
        </a:xfrm>
      </p:grpSpPr>
      <p:grpSp>
        <p:nvGrpSpPr>
          <p:cNvPr id="2" name="Group 84"/>
          <p:cNvGrpSpPr/>
          <p:nvPr/>
        </p:nvGrpSpPr>
        <p:grpSpPr>
          <a:xfrm>
            <a:off x="2025265" y="0"/>
            <a:ext cx="8668135" cy="6597573"/>
            <a:chOff x="1905000" y="0"/>
            <a:chExt cx="8153400" cy="6781800"/>
          </a:xfrm>
        </p:grpSpPr>
        <p:sp>
          <p:nvSpPr>
            <p:cNvPr id="86" name="Rectangle 159"/>
            <p:cNvSpPr>
              <a:spLocks noChangeArrowheads="1"/>
            </p:cNvSpPr>
            <p:nvPr userDrawn="1"/>
          </p:nvSpPr>
          <p:spPr bwMode="gray">
            <a:xfrm>
              <a:off x="8915400" y="3200400"/>
              <a:ext cx="609600" cy="3581400"/>
            </a:xfrm>
            <a:prstGeom prst="rect">
              <a:avLst/>
            </a:prstGeom>
            <a:solidFill>
              <a:srgbClr val="E88C1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87" name="Rectangle 153"/>
            <p:cNvSpPr>
              <a:spLocks noChangeArrowheads="1"/>
            </p:cNvSpPr>
            <p:nvPr/>
          </p:nvSpPr>
          <p:spPr bwMode="gray">
            <a:xfrm>
              <a:off x="9525000" y="3200400"/>
              <a:ext cx="533400" cy="3581400"/>
            </a:xfrm>
            <a:prstGeom prst="rect">
              <a:avLst/>
            </a:prstGeom>
            <a:solidFill>
              <a:srgbClr val="F3BC8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88" name="Rectangle 156"/>
            <p:cNvSpPr>
              <a:spLocks noChangeArrowheads="1"/>
            </p:cNvSpPr>
            <p:nvPr/>
          </p:nvSpPr>
          <p:spPr bwMode="gray">
            <a:xfrm>
              <a:off x="1905000" y="0"/>
              <a:ext cx="6248400" cy="990600"/>
            </a:xfrm>
            <a:prstGeom prst="rect">
              <a:avLst/>
            </a:prstGeom>
            <a:solidFill>
              <a:srgbClr val="EE9C3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89" name="Rectangle 160"/>
            <p:cNvSpPr>
              <a:spLocks noChangeArrowheads="1"/>
            </p:cNvSpPr>
            <p:nvPr userDrawn="1"/>
          </p:nvSpPr>
          <p:spPr bwMode="gray">
            <a:xfrm>
              <a:off x="8127647" y="3200400"/>
              <a:ext cx="787753" cy="3581400"/>
            </a:xfrm>
            <a:prstGeom prst="rect">
              <a:avLst/>
            </a:prstGeom>
            <a:solidFill>
              <a:srgbClr val="D1390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90" name="Rectangle 89"/>
            <p:cNvSpPr/>
            <p:nvPr userDrawn="1"/>
          </p:nvSpPr>
          <p:spPr bwMode="gray">
            <a:xfrm>
              <a:off x="1905000" y="3195320"/>
              <a:ext cx="6248400" cy="3586480"/>
            </a:xfrm>
            <a:prstGeom prst="rect">
              <a:avLst/>
            </a:prstGeom>
            <a:solidFill>
              <a:srgbClr val="C22303"/>
            </a:solidFill>
            <a:ln w="0">
              <a:noFill/>
              <a:prstDash val="solid"/>
              <a:round/>
              <a:headEnd/>
              <a:tailEnd/>
            </a:ln>
          </p:spPr>
          <p:txBody>
            <a:bodyPr vert="horz" wrap="square" lIns="91440" tIns="45720" rIns="91440" bIns="45720" numCol="1" anchor="t" anchorCtr="0" compatLnSpc="1">
              <a:prstTxWarp prst="textNoShape">
                <a:avLst/>
              </a:prstTxWarp>
            </a:bodyPr>
            <a:lstStyle/>
            <a:p>
              <a:pPr marL="0" algn="l" defTabSz="1018705" rtl="0" eaLnBrk="1" latinLnBrk="0" hangingPunct="1"/>
              <a:endParaRPr lang="en-GB" sz="2000" kern="1200" noProof="0" dirty="0">
                <a:solidFill>
                  <a:schemeClr val="tx1"/>
                </a:solidFill>
                <a:latin typeface="+mn-lt"/>
                <a:ea typeface="+mn-ea"/>
                <a:cs typeface="+mn-cs"/>
              </a:endParaRPr>
            </a:p>
          </p:txBody>
        </p:sp>
        <p:sp>
          <p:nvSpPr>
            <p:cNvPr id="91" name="Rectangle 155"/>
            <p:cNvSpPr>
              <a:spLocks noChangeArrowheads="1"/>
            </p:cNvSpPr>
            <p:nvPr userDrawn="1"/>
          </p:nvSpPr>
          <p:spPr bwMode="gray">
            <a:xfrm>
              <a:off x="8127649" y="990600"/>
              <a:ext cx="787751" cy="2209800"/>
            </a:xfrm>
            <a:prstGeom prst="rect">
              <a:avLst/>
            </a:prstGeom>
            <a:solidFill>
              <a:srgbClr val="E669A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92" name="Rectangle 158"/>
            <p:cNvSpPr>
              <a:spLocks noChangeArrowheads="1"/>
            </p:cNvSpPr>
            <p:nvPr userDrawn="1"/>
          </p:nvSpPr>
          <p:spPr bwMode="gray">
            <a:xfrm>
              <a:off x="1905000" y="990600"/>
              <a:ext cx="6248400" cy="2209800"/>
            </a:xfrm>
            <a:prstGeom prst="rect">
              <a:avLst/>
            </a:prstGeom>
            <a:solidFill>
              <a:srgbClr val="D74021"/>
            </a:solidFill>
            <a:ln w="0">
              <a:noFill/>
              <a:prstDash val="solid"/>
              <a:miter lim="800000"/>
              <a:headEnd/>
              <a:tailEnd/>
            </a:ln>
          </p:spPr>
          <p:txBody>
            <a:bodyPr vert="horz" wrap="square" lIns="0" tIns="0" rIns="0" bIns="0" numCol="1" anchor="t" anchorCtr="0" compatLnSpc="1">
              <a:prstTxWarp prst="textNoShape">
                <a:avLst/>
              </a:prstTxWarp>
            </a:bodyPr>
            <a:lstStyle/>
            <a:p>
              <a:endParaRPr lang="en-GB" noProof="0" dirty="0"/>
            </a:p>
          </p:txBody>
        </p:sp>
      </p:grpSp>
      <p:sp>
        <p:nvSpPr>
          <p:cNvPr id="39" name="Title 1"/>
          <p:cNvSpPr>
            <a:spLocks noGrp="1"/>
          </p:cNvSpPr>
          <p:nvPr>
            <p:ph type="ctrTitle" hasCustomPrompt="1"/>
          </p:nvPr>
        </p:nvSpPr>
        <p:spPr bwMode="white">
          <a:xfrm>
            <a:off x="2187288" y="1111950"/>
            <a:ext cx="6318827" cy="889561"/>
          </a:xfrm>
        </p:spPr>
        <p:txBody>
          <a:bodyPr anchor="t" anchorCtr="0">
            <a:noAutofit/>
          </a:bodyPr>
          <a:lstStyle>
            <a:lvl1pPr>
              <a:lnSpc>
                <a:spcPct val="90000"/>
              </a:lnSpc>
              <a:defRPr sz="3200" b="1" i="1" baseline="0">
                <a:solidFill>
                  <a:schemeClr val="bg1"/>
                </a:solidFill>
              </a:defRPr>
            </a:lvl1pPr>
          </a:lstStyle>
          <a:p>
            <a:r>
              <a:rPr lang="en-GB" noProof="0" dirty="0" smtClean="0"/>
              <a:t>Click to add the report’s main title</a:t>
            </a:r>
            <a:endParaRPr lang="en-GB" noProof="0" dirty="0"/>
          </a:p>
        </p:txBody>
      </p:sp>
      <p:sp>
        <p:nvSpPr>
          <p:cNvPr id="40" name="Subtitle 2"/>
          <p:cNvSpPr>
            <a:spLocks noGrp="1"/>
          </p:cNvSpPr>
          <p:nvPr>
            <p:ph type="subTitle" idx="1" hasCustomPrompt="1"/>
          </p:nvPr>
        </p:nvSpPr>
        <p:spPr bwMode="white">
          <a:xfrm>
            <a:off x="2187288" y="2149771"/>
            <a:ext cx="6318826" cy="889561"/>
          </a:xfrm>
        </p:spPr>
        <p:txBody>
          <a:bodyPr>
            <a:noAutofit/>
          </a:bodyPr>
          <a:lstStyle>
            <a:lvl1pPr marL="0" indent="0" algn="l">
              <a:lnSpc>
                <a:spcPct val="90000"/>
              </a:lnSpc>
              <a:spcAft>
                <a:spcPts val="0"/>
              </a:spcAft>
              <a:buNone/>
              <a:defRPr sz="3200" baseline="0">
                <a:solidFill>
                  <a:schemeClr val="bg1"/>
                </a:solidFill>
                <a:latin typeface="+mj-lt"/>
              </a:defRPr>
            </a:lvl1pPr>
            <a:lvl2pPr marL="0" indent="0" algn="l">
              <a:buNone/>
              <a:defRPr sz="2000">
                <a:solidFill>
                  <a:schemeClr val="bg1"/>
                </a:solidFill>
                <a:latin typeface="+mj-lt"/>
              </a:defRPr>
            </a:lvl2pPr>
            <a:lvl3pPr marL="509352" indent="0" algn="l">
              <a:buNone/>
              <a:defRPr sz="2000">
                <a:solidFill>
                  <a:schemeClr val="bg1"/>
                </a:solidFill>
                <a:latin typeface="+mj-lt"/>
              </a:defRPr>
            </a:lvl3pPr>
            <a:lvl4pPr marL="1018705" indent="0" algn="l">
              <a:buNone/>
              <a:defRPr sz="2000">
                <a:solidFill>
                  <a:schemeClr val="bg1"/>
                </a:solidFill>
                <a:latin typeface="+mj-lt"/>
              </a:defRPr>
            </a:lvl4pPr>
            <a:lvl5pPr marL="1528058" indent="0" algn="l">
              <a:buNone/>
              <a:defRPr sz="2000">
                <a:solidFill>
                  <a:schemeClr val="bg1"/>
                </a:solidFill>
                <a:latin typeface="+mj-lt"/>
              </a:defRPr>
            </a:lvl5pPr>
            <a:lvl6pPr marL="2037411" indent="0" algn="l">
              <a:buNone/>
              <a:defRPr sz="2000">
                <a:solidFill>
                  <a:schemeClr val="bg1"/>
                </a:solidFill>
                <a:latin typeface="+mj-lt"/>
              </a:defRPr>
            </a:lvl6pPr>
            <a:lvl7pPr marL="2546764" indent="0" algn="l">
              <a:buNone/>
              <a:defRPr sz="2000">
                <a:solidFill>
                  <a:schemeClr val="bg1"/>
                </a:solidFill>
                <a:latin typeface="+mj-lt"/>
              </a:defRPr>
            </a:lvl7pPr>
            <a:lvl8pPr marL="3056116" indent="0" algn="l">
              <a:buNone/>
              <a:defRPr sz="2000">
                <a:solidFill>
                  <a:schemeClr val="bg1"/>
                </a:solidFill>
                <a:latin typeface="+mj-lt"/>
              </a:defRPr>
            </a:lvl8pPr>
            <a:lvl9pPr marL="3565469" indent="0" algn="l">
              <a:buNone/>
              <a:defRPr sz="2000">
                <a:solidFill>
                  <a:schemeClr val="bg1"/>
                </a:solidFill>
                <a:latin typeface="+mj-lt"/>
              </a:defRPr>
            </a:lvl9pPr>
          </a:lstStyle>
          <a:p>
            <a:r>
              <a:rPr lang="en-GB" noProof="0" dirty="0" smtClean="0"/>
              <a:t>Subtitle and date (move higher if title is only one line)</a:t>
            </a:r>
          </a:p>
        </p:txBody>
      </p:sp>
      <p:sp>
        <p:nvSpPr>
          <p:cNvPr id="41" name="Text Placeholder 31"/>
          <p:cNvSpPr>
            <a:spLocks noGrp="1"/>
          </p:cNvSpPr>
          <p:nvPr>
            <p:ph type="body" sz="quarter" idx="10" hasCustomPrompt="1"/>
          </p:nvPr>
        </p:nvSpPr>
        <p:spPr bwMode="white">
          <a:xfrm>
            <a:off x="2187287" y="518911"/>
            <a:ext cx="4860636" cy="148260"/>
          </a:xfrm>
        </p:spPr>
        <p:txBody>
          <a:bodyPr/>
          <a:lstStyle>
            <a:lvl1pPr>
              <a:defRPr sz="1200">
                <a:solidFill>
                  <a:schemeClr val="bg1"/>
                </a:solidFill>
                <a:latin typeface="Arial" pitchFamily="34" charset="0"/>
                <a:cs typeface="Arial" pitchFamily="34" charset="0"/>
              </a:defRPr>
            </a:lvl1pPr>
            <a:lvl2pPr>
              <a:defRPr sz="1100">
                <a:solidFill>
                  <a:schemeClr val="bg1"/>
                </a:solidFill>
                <a:latin typeface="Arial" pitchFamily="34" charset="0"/>
                <a:cs typeface="Arial" pitchFamily="34" charset="0"/>
              </a:defRPr>
            </a:lvl2pPr>
            <a:lvl3pPr>
              <a:defRPr sz="1100">
                <a:solidFill>
                  <a:schemeClr val="bg1"/>
                </a:solidFill>
                <a:latin typeface="Arial" pitchFamily="34" charset="0"/>
                <a:cs typeface="Arial" pitchFamily="34" charset="0"/>
              </a:defRPr>
            </a:lvl3pPr>
            <a:lvl4pPr>
              <a:defRPr sz="1100">
                <a:solidFill>
                  <a:schemeClr val="bg1"/>
                </a:solidFill>
                <a:latin typeface="Arial" pitchFamily="34" charset="0"/>
                <a:cs typeface="Arial" pitchFamily="34" charset="0"/>
              </a:defRPr>
            </a:lvl4pPr>
            <a:lvl5pPr>
              <a:defRPr sz="1100">
                <a:solidFill>
                  <a:schemeClr val="bg1"/>
                </a:solidFill>
                <a:latin typeface="Arial" pitchFamily="34" charset="0"/>
                <a:cs typeface="Arial" pitchFamily="34" charset="0"/>
              </a:defRPr>
            </a:lvl5pPr>
          </a:lstStyle>
          <a:p>
            <a:pPr lvl="0"/>
            <a:r>
              <a:rPr lang="en-GB" noProof="0" dirty="0" err="1" smtClean="0"/>
              <a:t>www.pwc.com</a:t>
            </a:r>
            <a:endParaRPr lang="en-GB" noProof="0" dirty="0"/>
          </a:p>
        </p:txBody>
      </p:sp>
      <p:grpSp>
        <p:nvGrpSpPr>
          <p:cNvPr id="3" name="Group 41"/>
          <p:cNvGrpSpPr/>
          <p:nvPr/>
        </p:nvGrpSpPr>
        <p:grpSpPr>
          <a:xfrm>
            <a:off x="1117946" y="6597573"/>
            <a:ext cx="1069340" cy="593040"/>
            <a:chOff x="1051560" y="6781800"/>
            <a:chExt cx="1005840" cy="609600"/>
          </a:xfrm>
        </p:grpSpPr>
        <p:sp>
          <p:nvSpPr>
            <p:cNvPr id="43" name="Rectangle 37"/>
            <p:cNvSpPr>
              <a:spLocks noChangeArrowheads="1"/>
            </p:cNvSpPr>
            <p:nvPr userDrawn="1"/>
          </p:nvSpPr>
          <p:spPr bwMode="black">
            <a:xfrm>
              <a:off x="1648968" y="6781800"/>
              <a:ext cx="256032" cy="54864"/>
            </a:xfrm>
            <a:prstGeom prst="rect">
              <a:avLst/>
            </a:prstGeom>
            <a:solidFill>
              <a:srgbClr val="A10000"/>
            </a:solidFill>
            <a:ln w="0">
              <a:solidFill>
                <a:srgbClr val="A1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p>
          </p:txBody>
        </p:sp>
        <p:sp>
          <p:nvSpPr>
            <p:cNvPr id="44" name="Freeform 7"/>
            <p:cNvSpPr>
              <a:spLocks noEditPoints="1"/>
            </p:cNvSpPr>
            <p:nvPr userDrawn="1"/>
          </p:nvSpPr>
          <p:spPr bwMode="black">
            <a:xfrm>
              <a:off x="1051560" y="7000790"/>
              <a:ext cx="1005840" cy="390610"/>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dirty="0"/>
            </a:p>
          </p:txBody>
        </p:sp>
      </p:grpSp>
      <p:sp>
        <p:nvSpPr>
          <p:cNvPr id="66" name="Picture Placeholder 65"/>
          <p:cNvSpPr>
            <a:spLocks noGrp="1"/>
          </p:cNvSpPr>
          <p:nvPr>
            <p:ph type="pic" sz="quarter" idx="11"/>
          </p:nvPr>
        </p:nvSpPr>
        <p:spPr>
          <a:xfrm>
            <a:off x="2025265" y="3113461"/>
            <a:ext cx="7452976" cy="3484111"/>
          </a:xfrm>
        </p:spPr>
        <p:txBody>
          <a:bodyPr/>
          <a:lstStyle/>
          <a:p>
            <a:r>
              <a:rPr lang="en-US" dirty="0" smtClean="0"/>
              <a:t>Click icon to add picture</a:t>
            </a:r>
            <a:endParaRPr lang="en-GB" dirty="0"/>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over Slide: Colour">
    <p:spTree>
      <p:nvGrpSpPr>
        <p:cNvPr id="1" name=""/>
        <p:cNvGrpSpPr/>
        <p:nvPr/>
      </p:nvGrpSpPr>
      <p:grpSpPr>
        <a:xfrm>
          <a:off x="0" y="0"/>
          <a:ext cx="0" cy="0"/>
          <a:chOff x="0" y="0"/>
          <a:chExt cx="0" cy="0"/>
        </a:xfrm>
      </p:grpSpPr>
      <p:sp>
        <p:nvSpPr>
          <p:cNvPr id="82" name="Rectangle 649"/>
          <p:cNvSpPr>
            <a:spLocks noChangeArrowheads="1"/>
          </p:cNvSpPr>
          <p:nvPr/>
        </p:nvSpPr>
        <p:spPr bwMode="gray">
          <a:xfrm>
            <a:off x="8643832" y="963691"/>
            <a:ext cx="2049568" cy="5633882"/>
          </a:xfrm>
          <a:prstGeom prst="rect">
            <a:avLst/>
          </a:prstGeom>
          <a:solidFill>
            <a:schemeClr val="tx2">
              <a:lumMod val="40000"/>
              <a:lumOff val="60000"/>
            </a:schemeClr>
          </a:solidFill>
          <a:ln w="0">
            <a:noFill/>
            <a:prstDash val="solid"/>
            <a:miter lim="800000"/>
            <a:headEnd/>
            <a:tailEnd/>
          </a:ln>
        </p:spPr>
        <p:txBody>
          <a:bodyPr vert="horz" wrap="square" lIns="101870" tIns="50935" rIns="101870" bIns="50935" numCol="1" anchor="t" anchorCtr="0" compatLnSpc="1">
            <a:prstTxWarp prst="textNoShape">
              <a:avLst/>
            </a:prstTxWarp>
          </a:bodyPr>
          <a:lstStyle/>
          <a:p>
            <a:endParaRPr lang="en-GB" noProof="0" dirty="0"/>
          </a:p>
        </p:txBody>
      </p:sp>
      <p:sp>
        <p:nvSpPr>
          <p:cNvPr id="81" name="Rectangle 648"/>
          <p:cNvSpPr>
            <a:spLocks noChangeArrowheads="1"/>
          </p:cNvSpPr>
          <p:nvPr/>
        </p:nvSpPr>
        <p:spPr bwMode="gray">
          <a:xfrm>
            <a:off x="2025265" y="1"/>
            <a:ext cx="6642870" cy="963690"/>
          </a:xfrm>
          <a:prstGeom prst="rect">
            <a:avLst/>
          </a:prstGeom>
          <a:solidFill>
            <a:schemeClr val="tx2">
              <a:lumMod val="60000"/>
              <a:lumOff val="40000"/>
            </a:schemeClr>
          </a:solidFill>
          <a:ln w="0">
            <a:noFill/>
            <a:prstDash val="solid"/>
            <a:miter lim="800000"/>
            <a:headEnd/>
            <a:tailEnd/>
          </a:ln>
        </p:spPr>
        <p:txBody>
          <a:bodyPr vert="horz" wrap="square" lIns="101870" tIns="50935" rIns="101870" bIns="50935" numCol="1" anchor="t" anchorCtr="0" compatLnSpc="1">
            <a:prstTxWarp prst="textNoShape">
              <a:avLst/>
            </a:prstTxWarp>
          </a:bodyPr>
          <a:lstStyle/>
          <a:p>
            <a:endParaRPr lang="en-GB" noProof="0" dirty="0"/>
          </a:p>
        </p:txBody>
      </p:sp>
      <p:sp>
        <p:nvSpPr>
          <p:cNvPr id="83" name="Rectangle 650"/>
          <p:cNvSpPr>
            <a:spLocks noChangeArrowheads="1"/>
          </p:cNvSpPr>
          <p:nvPr/>
        </p:nvSpPr>
        <p:spPr bwMode="gray">
          <a:xfrm>
            <a:off x="2025265" y="963691"/>
            <a:ext cx="6642870" cy="5633882"/>
          </a:xfrm>
          <a:prstGeom prst="rect">
            <a:avLst/>
          </a:prstGeom>
          <a:solidFill>
            <a:schemeClr val="tx2"/>
          </a:solidFill>
          <a:ln w="0">
            <a:noFill/>
            <a:prstDash val="solid"/>
            <a:miter lim="800000"/>
            <a:headEnd/>
            <a:tailEnd/>
          </a:ln>
        </p:spPr>
        <p:txBody>
          <a:bodyPr vert="horz" wrap="square" lIns="101870" tIns="50935" rIns="101870" bIns="50935" numCol="1" anchor="t" anchorCtr="0" compatLnSpc="1">
            <a:prstTxWarp prst="textNoShape">
              <a:avLst/>
            </a:prstTxWarp>
          </a:bodyPr>
          <a:lstStyle/>
          <a:p>
            <a:endParaRPr lang="en-GB" noProof="0" dirty="0"/>
          </a:p>
        </p:txBody>
      </p:sp>
      <p:grpSp>
        <p:nvGrpSpPr>
          <p:cNvPr id="2" name="Group 15"/>
          <p:cNvGrpSpPr/>
          <p:nvPr/>
        </p:nvGrpSpPr>
        <p:grpSpPr>
          <a:xfrm>
            <a:off x="1117946" y="6597573"/>
            <a:ext cx="1069340" cy="593040"/>
            <a:chOff x="1051560" y="6781800"/>
            <a:chExt cx="1005840" cy="609600"/>
          </a:xfrm>
        </p:grpSpPr>
        <p:sp>
          <p:nvSpPr>
            <p:cNvPr id="12" name="Rectangle 37"/>
            <p:cNvSpPr>
              <a:spLocks noChangeArrowheads="1"/>
            </p:cNvSpPr>
            <p:nvPr userDrawn="1"/>
          </p:nvSpPr>
          <p:spPr bwMode="black">
            <a:xfrm>
              <a:off x="1648968" y="6781800"/>
              <a:ext cx="256032" cy="54864"/>
            </a:xfrm>
            <a:prstGeom prst="rect">
              <a:avLst/>
            </a:prstGeom>
            <a:solidFill>
              <a:schemeClr val="tx2"/>
            </a:solidFill>
            <a:ln w="0">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GB" noProof="0" dirty="0">
                <a:solidFill>
                  <a:schemeClr val="tx2"/>
                </a:solidFill>
              </a:endParaRPr>
            </a:p>
          </p:txBody>
        </p:sp>
        <p:sp>
          <p:nvSpPr>
            <p:cNvPr id="13" name="Freeform 7"/>
            <p:cNvSpPr>
              <a:spLocks noEditPoints="1"/>
            </p:cNvSpPr>
            <p:nvPr userDrawn="1"/>
          </p:nvSpPr>
          <p:spPr bwMode="black">
            <a:xfrm>
              <a:off x="1051560" y="7000790"/>
              <a:ext cx="1005840" cy="390610"/>
            </a:xfrm>
            <a:custGeom>
              <a:avLst/>
              <a:gdLst/>
              <a:ahLst/>
              <a:cxnLst>
                <a:cxn ang="0">
                  <a:pos x="581" y="233"/>
                </a:cxn>
                <a:cxn ang="0">
                  <a:pos x="538" y="949"/>
                </a:cxn>
                <a:cxn ang="0">
                  <a:pos x="630" y="946"/>
                </a:cxn>
                <a:cxn ang="0">
                  <a:pos x="793" y="880"/>
                </a:cxn>
                <a:cxn ang="0">
                  <a:pos x="886" y="728"/>
                </a:cxn>
                <a:cxn ang="0">
                  <a:pos x="905" y="505"/>
                </a:cxn>
                <a:cxn ang="0">
                  <a:pos x="850" y="329"/>
                </a:cxn>
                <a:cxn ang="0">
                  <a:pos x="727" y="241"/>
                </a:cxn>
                <a:cxn ang="0">
                  <a:pos x="521" y="3"/>
                </a:cxn>
                <a:cxn ang="0">
                  <a:pos x="643" y="74"/>
                </a:cxn>
                <a:cxn ang="0">
                  <a:pos x="761" y="24"/>
                </a:cxn>
                <a:cxn ang="0">
                  <a:pos x="855" y="9"/>
                </a:cxn>
                <a:cxn ang="0">
                  <a:pos x="1026" y="40"/>
                </a:cxn>
                <a:cxn ang="0">
                  <a:pos x="1180" y="172"/>
                </a:cxn>
                <a:cxn ang="0">
                  <a:pos x="1265" y="383"/>
                </a:cxn>
                <a:cxn ang="0">
                  <a:pos x="1265" y="641"/>
                </a:cxn>
                <a:cxn ang="0">
                  <a:pos x="1175" y="857"/>
                </a:cxn>
                <a:cxn ang="0">
                  <a:pos x="1005" y="1006"/>
                </a:cxn>
                <a:cxn ang="0">
                  <a:pos x="766" y="1074"/>
                </a:cxn>
                <a:cxn ang="0">
                  <a:pos x="601" y="1074"/>
                </a:cxn>
                <a:cxn ang="0">
                  <a:pos x="692" y="1447"/>
                </a:cxn>
                <a:cxn ang="0">
                  <a:pos x="171" y="1408"/>
                </a:cxn>
                <a:cxn ang="0">
                  <a:pos x="413" y="3"/>
                </a:cxn>
                <a:cxn ang="0">
                  <a:pos x="3876" y="20"/>
                </a:cxn>
                <a:cxn ang="0">
                  <a:pos x="4036" y="100"/>
                </a:cxn>
                <a:cxn ang="0">
                  <a:pos x="4113" y="232"/>
                </a:cxn>
                <a:cxn ang="0">
                  <a:pos x="4091" y="362"/>
                </a:cxn>
                <a:cxn ang="0">
                  <a:pos x="3995" y="436"/>
                </a:cxn>
                <a:cxn ang="0">
                  <a:pos x="3859" y="438"/>
                </a:cxn>
                <a:cxn ang="0">
                  <a:pos x="3757" y="114"/>
                </a:cxn>
                <a:cxn ang="0">
                  <a:pos x="3597" y="187"/>
                </a:cxn>
                <a:cxn ang="0">
                  <a:pos x="3508" y="339"/>
                </a:cxn>
                <a:cxn ang="0">
                  <a:pos x="3489" y="565"/>
                </a:cxn>
                <a:cxn ang="0">
                  <a:pos x="3547" y="753"/>
                </a:cxn>
                <a:cxn ang="0">
                  <a:pos x="3668" y="869"/>
                </a:cxn>
                <a:cxn ang="0">
                  <a:pos x="3821" y="896"/>
                </a:cxn>
                <a:cxn ang="0">
                  <a:pos x="3931" y="872"/>
                </a:cxn>
                <a:cxn ang="0">
                  <a:pos x="4079" y="810"/>
                </a:cxn>
                <a:cxn ang="0">
                  <a:pos x="4016" y="1024"/>
                </a:cxn>
                <a:cxn ang="0">
                  <a:pos x="3830" y="1080"/>
                </a:cxn>
                <a:cxn ang="0">
                  <a:pos x="3651" y="1095"/>
                </a:cxn>
                <a:cxn ang="0">
                  <a:pos x="3426" y="1060"/>
                </a:cxn>
                <a:cxn ang="0">
                  <a:pos x="3255" y="947"/>
                </a:cxn>
                <a:cxn ang="0">
                  <a:pos x="3140" y="772"/>
                </a:cxn>
                <a:cxn ang="0">
                  <a:pos x="3101" y="561"/>
                </a:cxn>
                <a:cxn ang="0">
                  <a:pos x="3153" y="318"/>
                </a:cxn>
                <a:cxn ang="0">
                  <a:pos x="3293" y="135"/>
                </a:cxn>
                <a:cxn ang="0">
                  <a:pos x="3508" y="27"/>
                </a:cxn>
                <a:cxn ang="0">
                  <a:pos x="2910" y="0"/>
                </a:cxn>
                <a:cxn ang="0">
                  <a:pos x="3040" y="52"/>
                </a:cxn>
                <a:cxn ang="0">
                  <a:pos x="3093" y="178"/>
                </a:cxn>
                <a:cxn ang="0">
                  <a:pos x="3071" y="277"/>
                </a:cxn>
                <a:cxn ang="0">
                  <a:pos x="3004" y="393"/>
                </a:cxn>
                <a:cxn ang="0">
                  <a:pos x="2876" y="561"/>
                </a:cxn>
                <a:cxn ang="0">
                  <a:pos x="1784" y="1078"/>
                </a:cxn>
                <a:cxn ang="0">
                  <a:pos x="1313" y="118"/>
                </a:cxn>
                <a:cxn ang="0">
                  <a:pos x="2247" y="25"/>
                </a:cxn>
                <a:cxn ang="0">
                  <a:pos x="2759" y="62"/>
                </a:cxn>
                <a:cxn ang="0">
                  <a:pos x="2872" y="4"/>
                </a:cxn>
              </a:cxnLst>
              <a:rect l="0" t="0" r="r" b="b"/>
              <a:pathLst>
                <a:path w="4127" h="1544">
                  <a:moveTo>
                    <a:pt x="640" y="229"/>
                  </a:moveTo>
                  <a:lnTo>
                    <a:pt x="622" y="229"/>
                  </a:lnTo>
                  <a:lnTo>
                    <a:pt x="603" y="230"/>
                  </a:lnTo>
                  <a:lnTo>
                    <a:pt x="581" y="233"/>
                  </a:lnTo>
                  <a:lnTo>
                    <a:pt x="553" y="235"/>
                  </a:lnTo>
                  <a:lnTo>
                    <a:pt x="521" y="241"/>
                  </a:lnTo>
                  <a:lnTo>
                    <a:pt x="521" y="947"/>
                  </a:lnTo>
                  <a:lnTo>
                    <a:pt x="538" y="949"/>
                  </a:lnTo>
                  <a:lnTo>
                    <a:pt x="553" y="949"/>
                  </a:lnTo>
                  <a:lnTo>
                    <a:pt x="566" y="949"/>
                  </a:lnTo>
                  <a:lnTo>
                    <a:pt x="578" y="949"/>
                  </a:lnTo>
                  <a:lnTo>
                    <a:pt x="630" y="946"/>
                  </a:lnTo>
                  <a:lnTo>
                    <a:pt x="677" y="937"/>
                  </a:lnTo>
                  <a:lnTo>
                    <a:pt x="720" y="924"/>
                  </a:lnTo>
                  <a:lnTo>
                    <a:pt x="758" y="905"/>
                  </a:lnTo>
                  <a:lnTo>
                    <a:pt x="793" y="880"/>
                  </a:lnTo>
                  <a:lnTo>
                    <a:pt x="824" y="850"/>
                  </a:lnTo>
                  <a:lnTo>
                    <a:pt x="849" y="815"/>
                  </a:lnTo>
                  <a:lnTo>
                    <a:pt x="870" y="775"/>
                  </a:lnTo>
                  <a:lnTo>
                    <a:pt x="886" y="728"/>
                  </a:lnTo>
                  <a:lnTo>
                    <a:pt x="897" y="678"/>
                  </a:lnTo>
                  <a:lnTo>
                    <a:pt x="905" y="622"/>
                  </a:lnTo>
                  <a:lnTo>
                    <a:pt x="907" y="561"/>
                  </a:lnTo>
                  <a:lnTo>
                    <a:pt x="905" y="505"/>
                  </a:lnTo>
                  <a:lnTo>
                    <a:pt x="897" y="452"/>
                  </a:lnTo>
                  <a:lnTo>
                    <a:pt x="886" y="407"/>
                  </a:lnTo>
                  <a:lnTo>
                    <a:pt x="870" y="366"/>
                  </a:lnTo>
                  <a:lnTo>
                    <a:pt x="850" y="329"/>
                  </a:lnTo>
                  <a:lnTo>
                    <a:pt x="826" y="299"/>
                  </a:lnTo>
                  <a:lnTo>
                    <a:pt x="797" y="274"/>
                  </a:lnTo>
                  <a:lnTo>
                    <a:pt x="763" y="254"/>
                  </a:lnTo>
                  <a:lnTo>
                    <a:pt x="727" y="241"/>
                  </a:lnTo>
                  <a:lnTo>
                    <a:pt x="686" y="232"/>
                  </a:lnTo>
                  <a:lnTo>
                    <a:pt x="640" y="229"/>
                  </a:lnTo>
                  <a:close/>
                  <a:moveTo>
                    <a:pt x="413" y="3"/>
                  </a:moveTo>
                  <a:lnTo>
                    <a:pt x="521" y="3"/>
                  </a:lnTo>
                  <a:lnTo>
                    <a:pt x="521" y="143"/>
                  </a:lnTo>
                  <a:lnTo>
                    <a:pt x="566" y="117"/>
                  </a:lnTo>
                  <a:lnTo>
                    <a:pt x="607" y="93"/>
                  </a:lnTo>
                  <a:lnTo>
                    <a:pt x="643" y="74"/>
                  </a:lnTo>
                  <a:lnTo>
                    <a:pt x="677" y="57"/>
                  </a:lnTo>
                  <a:lnTo>
                    <a:pt x="707" y="44"/>
                  </a:lnTo>
                  <a:lnTo>
                    <a:pt x="735" y="33"/>
                  </a:lnTo>
                  <a:lnTo>
                    <a:pt x="761" y="24"/>
                  </a:lnTo>
                  <a:lnTo>
                    <a:pt x="785" y="18"/>
                  </a:lnTo>
                  <a:lnTo>
                    <a:pt x="809" y="13"/>
                  </a:lnTo>
                  <a:lnTo>
                    <a:pt x="831" y="10"/>
                  </a:lnTo>
                  <a:lnTo>
                    <a:pt x="855" y="9"/>
                  </a:lnTo>
                  <a:lnTo>
                    <a:pt x="879" y="8"/>
                  </a:lnTo>
                  <a:lnTo>
                    <a:pt x="931" y="12"/>
                  </a:lnTo>
                  <a:lnTo>
                    <a:pt x="980" y="23"/>
                  </a:lnTo>
                  <a:lnTo>
                    <a:pt x="1026" y="40"/>
                  </a:lnTo>
                  <a:lnTo>
                    <a:pt x="1070" y="64"/>
                  </a:lnTo>
                  <a:lnTo>
                    <a:pt x="1110" y="94"/>
                  </a:lnTo>
                  <a:lnTo>
                    <a:pt x="1148" y="130"/>
                  </a:lnTo>
                  <a:lnTo>
                    <a:pt x="1180" y="172"/>
                  </a:lnTo>
                  <a:lnTo>
                    <a:pt x="1209" y="218"/>
                  </a:lnTo>
                  <a:lnTo>
                    <a:pt x="1233" y="268"/>
                  </a:lnTo>
                  <a:lnTo>
                    <a:pt x="1252" y="324"/>
                  </a:lnTo>
                  <a:lnTo>
                    <a:pt x="1265" y="383"/>
                  </a:lnTo>
                  <a:lnTo>
                    <a:pt x="1274" y="446"/>
                  </a:lnTo>
                  <a:lnTo>
                    <a:pt x="1278" y="512"/>
                  </a:lnTo>
                  <a:lnTo>
                    <a:pt x="1274" y="578"/>
                  </a:lnTo>
                  <a:lnTo>
                    <a:pt x="1265" y="641"/>
                  </a:lnTo>
                  <a:lnTo>
                    <a:pt x="1252" y="701"/>
                  </a:lnTo>
                  <a:lnTo>
                    <a:pt x="1232" y="756"/>
                  </a:lnTo>
                  <a:lnTo>
                    <a:pt x="1205" y="809"/>
                  </a:lnTo>
                  <a:lnTo>
                    <a:pt x="1175" y="857"/>
                  </a:lnTo>
                  <a:lnTo>
                    <a:pt x="1140" y="901"/>
                  </a:lnTo>
                  <a:lnTo>
                    <a:pt x="1099" y="941"/>
                  </a:lnTo>
                  <a:lnTo>
                    <a:pt x="1054" y="976"/>
                  </a:lnTo>
                  <a:lnTo>
                    <a:pt x="1005" y="1006"/>
                  </a:lnTo>
                  <a:lnTo>
                    <a:pt x="951" y="1031"/>
                  </a:lnTo>
                  <a:lnTo>
                    <a:pt x="894" y="1051"/>
                  </a:lnTo>
                  <a:lnTo>
                    <a:pt x="831" y="1065"/>
                  </a:lnTo>
                  <a:lnTo>
                    <a:pt x="766" y="1074"/>
                  </a:lnTo>
                  <a:lnTo>
                    <a:pt x="696" y="1078"/>
                  </a:lnTo>
                  <a:lnTo>
                    <a:pt x="670" y="1078"/>
                  </a:lnTo>
                  <a:lnTo>
                    <a:pt x="637" y="1076"/>
                  </a:lnTo>
                  <a:lnTo>
                    <a:pt x="601" y="1074"/>
                  </a:lnTo>
                  <a:lnTo>
                    <a:pt x="561" y="1071"/>
                  </a:lnTo>
                  <a:lnTo>
                    <a:pt x="521" y="1068"/>
                  </a:lnTo>
                  <a:lnTo>
                    <a:pt x="521" y="1408"/>
                  </a:lnTo>
                  <a:lnTo>
                    <a:pt x="692" y="1447"/>
                  </a:lnTo>
                  <a:lnTo>
                    <a:pt x="692" y="1544"/>
                  </a:lnTo>
                  <a:lnTo>
                    <a:pt x="18" y="1544"/>
                  </a:lnTo>
                  <a:lnTo>
                    <a:pt x="18" y="1447"/>
                  </a:lnTo>
                  <a:lnTo>
                    <a:pt x="171" y="1408"/>
                  </a:lnTo>
                  <a:lnTo>
                    <a:pt x="171" y="229"/>
                  </a:lnTo>
                  <a:lnTo>
                    <a:pt x="0" y="229"/>
                  </a:lnTo>
                  <a:lnTo>
                    <a:pt x="0" y="128"/>
                  </a:lnTo>
                  <a:lnTo>
                    <a:pt x="413" y="3"/>
                  </a:lnTo>
                  <a:close/>
                  <a:moveTo>
                    <a:pt x="3711" y="0"/>
                  </a:moveTo>
                  <a:lnTo>
                    <a:pt x="3770" y="3"/>
                  </a:lnTo>
                  <a:lnTo>
                    <a:pt x="3825" y="9"/>
                  </a:lnTo>
                  <a:lnTo>
                    <a:pt x="3876" y="20"/>
                  </a:lnTo>
                  <a:lnTo>
                    <a:pt x="3923" y="34"/>
                  </a:lnTo>
                  <a:lnTo>
                    <a:pt x="3965" y="53"/>
                  </a:lnTo>
                  <a:lnTo>
                    <a:pt x="4004" y="75"/>
                  </a:lnTo>
                  <a:lnTo>
                    <a:pt x="4036" y="100"/>
                  </a:lnTo>
                  <a:lnTo>
                    <a:pt x="4064" y="129"/>
                  </a:lnTo>
                  <a:lnTo>
                    <a:pt x="4086" y="160"/>
                  </a:lnTo>
                  <a:lnTo>
                    <a:pt x="4103" y="194"/>
                  </a:lnTo>
                  <a:lnTo>
                    <a:pt x="4113" y="232"/>
                  </a:lnTo>
                  <a:lnTo>
                    <a:pt x="4117" y="271"/>
                  </a:lnTo>
                  <a:lnTo>
                    <a:pt x="4114" y="304"/>
                  </a:lnTo>
                  <a:lnTo>
                    <a:pt x="4105" y="334"/>
                  </a:lnTo>
                  <a:lnTo>
                    <a:pt x="4091" y="362"/>
                  </a:lnTo>
                  <a:lnTo>
                    <a:pt x="4074" y="387"/>
                  </a:lnTo>
                  <a:lnTo>
                    <a:pt x="4051" y="407"/>
                  </a:lnTo>
                  <a:lnTo>
                    <a:pt x="4025" y="423"/>
                  </a:lnTo>
                  <a:lnTo>
                    <a:pt x="3995" y="436"/>
                  </a:lnTo>
                  <a:lnTo>
                    <a:pt x="3961" y="443"/>
                  </a:lnTo>
                  <a:lnTo>
                    <a:pt x="3925" y="446"/>
                  </a:lnTo>
                  <a:lnTo>
                    <a:pt x="3891" y="444"/>
                  </a:lnTo>
                  <a:lnTo>
                    <a:pt x="3859" y="438"/>
                  </a:lnTo>
                  <a:lnTo>
                    <a:pt x="3826" y="428"/>
                  </a:lnTo>
                  <a:lnTo>
                    <a:pt x="3792" y="413"/>
                  </a:lnTo>
                  <a:lnTo>
                    <a:pt x="3757" y="394"/>
                  </a:lnTo>
                  <a:lnTo>
                    <a:pt x="3757" y="114"/>
                  </a:lnTo>
                  <a:lnTo>
                    <a:pt x="3711" y="125"/>
                  </a:lnTo>
                  <a:lnTo>
                    <a:pt x="3668" y="140"/>
                  </a:lnTo>
                  <a:lnTo>
                    <a:pt x="3631" y="162"/>
                  </a:lnTo>
                  <a:lnTo>
                    <a:pt x="3597" y="187"/>
                  </a:lnTo>
                  <a:lnTo>
                    <a:pt x="3568" y="218"/>
                  </a:lnTo>
                  <a:lnTo>
                    <a:pt x="3543" y="253"/>
                  </a:lnTo>
                  <a:lnTo>
                    <a:pt x="3523" y="294"/>
                  </a:lnTo>
                  <a:lnTo>
                    <a:pt x="3508" y="339"/>
                  </a:lnTo>
                  <a:lnTo>
                    <a:pt x="3497" y="391"/>
                  </a:lnTo>
                  <a:lnTo>
                    <a:pt x="3489" y="447"/>
                  </a:lnTo>
                  <a:lnTo>
                    <a:pt x="3487" y="507"/>
                  </a:lnTo>
                  <a:lnTo>
                    <a:pt x="3489" y="565"/>
                  </a:lnTo>
                  <a:lnTo>
                    <a:pt x="3497" y="617"/>
                  </a:lnTo>
                  <a:lnTo>
                    <a:pt x="3509" y="667"/>
                  </a:lnTo>
                  <a:lnTo>
                    <a:pt x="3526" y="712"/>
                  </a:lnTo>
                  <a:lnTo>
                    <a:pt x="3547" y="753"/>
                  </a:lnTo>
                  <a:lnTo>
                    <a:pt x="3571" y="790"/>
                  </a:lnTo>
                  <a:lnTo>
                    <a:pt x="3600" y="821"/>
                  </a:lnTo>
                  <a:lnTo>
                    <a:pt x="3632" y="847"/>
                  </a:lnTo>
                  <a:lnTo>
                    <a:pt x="3668" y="869"/>
                  </a:lnTo>
                  <a:lnTo>
                    <a:pt x="3707" y="885"/>
                  </a:lnTo>
                  <a:lnTo>
                    <a:pt x="3750" y="894"/>
                  </a:lnTo>
                  <a:lnTo>
                    <a:pt x="3795" y="897"/>
                  </a:lnTo>
                  <a:lnTo>
                    <a:pt x="3821" y="896"/>
                  </a:lnTo>
                  <a:lnTo>
                    <a:pt x="3847" y="894"/>
                  </a:lnTo>
                  <a:lnTo>
                    <a:pt x="3874" y="889"/>
                  </a:lnTo>
                  <a:lnTo>
                    <a:pt x="3901" y="881"/>
                  </a:lnTo>
                  <a:lnTo>
                    <a:pt x="3931" y="872"/>
                  </a:lnTo>
                  <a:lnTo>
                    <a:pt x="3964" y="861"/>
                  </a:lnTo>
                  <a:lnTo>
                    <a:pt x="3999" y="846"/>
                  </a:lnTo>
                  <a:lnTo>
                    <a:pt x="4036" y="830"/>
                  </a:lnTo>
                  <a:lnTo>
                    <a:pt x="4079" y="810"/>
                  </a:lnTo>
                  <a:lnTo>
                    <a:pt x="4127" y="787"/>
                  </a:lnTo>
                  <a:lnTo>
                    <a:pt x="4127" y="976"/>
                  </a:lnTo>
                  <a:lnTo>
                    <a:pt x="4069" y="1001"/>
                  </a:lnTo>
                  <a:lnTo>
                    <a:pt x="4016" y="1024"/>
                  </a:lnTo>
                  <a:lnTo>
                    <a:pt x="3966" y="1041"/>
                  </a:lnTo>
                  <a:lnTo>
                    <a:pt x="3919" y="1058"/>
                  </a:lnTo>
                  <a:lnTo>
                    <a:pt x="3874" y="1070"/>
                  </a:lnTo>
                  <a:lnTo>
                    <a:pt x="3830" y="1080"/>
                  </a:lnTo>
                  <a:lnTo>
                    <a:pt x="3786" y="1086"/>
                  </a:lnTo>
                  <a:lnTo>
                    <a:pt x="3742" y="1091"/>
                  </a:lnTo>
                  <a:lnTo>
                    <a:pt x="3697" y="1094"/>
                  </a:lnTo>
                  <a:lnTo>
                    <a:pt x="3651" y="1095"/>
                  </a:lnTo>
                  <a:lnTo>
                    <a:pt x="3588" y="1093"/>
                  </a:lnTo>
                  <a:lnTo>
                    <a:pt x="3530" y="1086"/>
                  </a:lnTo>
                  <a:lnTo>
                    <a:pt x="3476" y="1075"/>
                  </a:lnTo>
                  <a:lnTo>
                    <a:pt x="3426" y="1060"/>
                  </a:lnTo>
                  <a:lnTo>
                    <a:pt x="3378" y="1039"/>
                  </a:lnTo>
                  <a:lnTo>
                    <a:pt x="3334" y="1014"/>
                  </a:lnTo>
                  <a:lnTo>
                    <a:pt x="3294" y="984"/>
                  </a:lnTo>
                  <a:lnTo>
                    <a:pt x="3255" y="947"/>
                  </a:lnTo>
                  <a:lnTo>
                    <a:pt x="3219" y="907"/>
                  </a:lnTo>
                  <a:lnTo>
                    <a:pt x="3188" y="865"/>
                  </a:lnTo>
                  <a:lnTo>
                    <a:pt x="3162" y="820"/>
                  </a:lnTo>
                  <a:lnTo>
                    <a:pt x="3140" y="772"/>
                  </a:lnTo>
                  <a:lnTo>
                    <a:pt x="3124" y="722"/>
                  </a:lnTo>
                  <a:lnTo>
                    <a:pt x="3111" y="670"/>
                  </a:lnTo>
                  <a:lnTo>
                    <a:pt x="3104" y="616"/>
                  </a:lnTo>
                  <a:lnTo>
                    <a:pt x="3101" y="561"/>
                  </a:lnTo>
                  <a:lnTo>
                    <a:pt x="3105" y="494"/>
                  </a:lnTo>
                  <a:lnTo>
                    <a:pt x="3115" y="433"/>
                  </a:lnTo>
                  <a:lnTo>
                    <a:pt x="3130" y="373"/>
                  </a:lnTo>
                  <a:lnTo>
                    <a:pt x="3153" y="318"/>
                  </a:lnTo>
                  <a:lnTo>
                    <a:pt x="3179" y="267"/>
                  </a:lnTo>
                  <a:lnTo>
                    <a:pt x="3213" y="219"/>
                  </a:lnTo>
                  <a:lnTo>
                    <a:pt x="3250" y="175"/>
                  </a:lnTo>
                  <a:lnTo>
                    <a:pt x="3293" y="135"/>
                  </a:lnTo>
                  <a:lnTo>
                    <a:pt x="3341" y="102"/>
                  </a:lnTo>
                  <a:lnTo>
                    <a:pt x="3392" y="72"/>
                  </a:lnTo>
                  <a:lnTo>
                    <a:pt x="3448" y="47"/>
                  </a:lnTo>
                  <a:lnTo>
                    <a:pt x="3508" y="27"/>
                  </a:lnTo>
                  <a:lnTo>
                    <a:pt x="3573" y="12"/>
                  </a:lnTo>
                  <a:lnTo>
                    <a:pt x="3640" y="3"/>
                  </a:lnTo>
                  <a:lnTo>
                    <a:pt x="3711" y="0"/>
                  </a:lnTo>
                  <a:close/>
                  <a:moveTo>
                    <a:pt x="2910" y="0"/>
                  </a:moveTo>
                  <a:lnTo>
                    <a:pt x="2948" y="4"/>
                  </a:lnTo>
                  <a:lnTo>
                    <a:pt x="2983" y="14"/>
                  </a:lnTo>
                  <a:lnTo>
                    <a:pt x="3014" y="30"/>
                  </a:lnTo>
                  <a:lnTo>
                    <a:pt x="3040" y="52"/>
                  </a:lnTo>
                  <a:lnTo>
                    <a:pt x="3063" y="78"/>
                  </a:lnTo>
                  <a:lnTo>
                    <a:pt x="3079" y="109"/>
                  </a:lnTo>
                  <a:lnTo>
                    <a:pt x="3089" y="142"/>
                  </a:lnTo>
                  <a:lnTo>
                    <a:pt x="3093" y="178"/>
                  </a:lnTo>
                  <a:lnTo>
                    <a:pt x="3091" y="203"/>
                  </a:lnTo>
                  <a:lnTo>
                    <a:pt x="3088" y="227"/>
                  </a:lnTo>
                  <a:lnTo>
                    <a:pt x="3081" y="252"/>
                  </a:lnTo>
                  <a:lnTo>
                    <a:pt x="3071" y="277"/>
                  </a:lnTo>
                  <a:lnTo>
                    <a:pt x="3060" y="303"/>
                  </a:lnTo>
                  <a:lnTo>
                    <a:pt x="3044" y="331"/>
                  </a:lnTo>
                  <a:lnTo>
                    <a:pt x="3025" y="361"/>
                  </a:lnTo>
                  <a:lnTo>
                    <a:pt x="3004" y="393"/>
                  </a:lnTo>
                  <a:lnTo>
                    <a:pt x="2978" y="429"/>
                  </a:lnTo>
                  <a:lnTo>
                    <a:pt x="2948" y="468"/>
                  </a:lnTo>
                  <a:lnTo>
                    <a:pt x="2914" y="512"/>
                  </a:lnTo>
                  <a:lnTo>
                    <a:pt x="2876" y="561"/>
                  </a:lnTo>
                  <a:lnTo>
                    <a:pt x="2472" y="1078"/>
                  </a:lnTo>
                  <a:lnTo>
                    <a:pt x="2182" y="1078"/>
                  </a:lnTo>
                  <a:lnTo>
                    <a:pt x="2182" y="424"/>
                  </a:lnTo>
                  <a:lnTo>
                    <a:pt x="1784" y="1078"/>
                  </a:lnTo>
                  <a:lnTo>
                    <a:pt x="1518" y="1078"/>
                  </a:lnTo>
                  <a:lnTo>
                    <a:pt x="1518" y="234"/>
                  </a:lnTo>
                  <a:lnTo>
                    <a:pt x="1313" y="214"/>
                  </a:lnTo>
                  <a:lnTo>
                    <a:pt x="1313" y="118"/>
                  </a:lnTo>
                  <a:lnTo>
                    <a:pt x="1690" y="25"/>
                  </a:lnTo>
                  <a:lnTo>
                    <a:pt x="1832" y="25"/>
                  </a:lnTo>
                  <a:lnTo>
                    <a:pt x="1832" y="713"/>
                  </a:lnTo>
                  <a:lnTo>
                    <a:pt x="2247" y="25"/>
                  </a:lnTo>
                  <a:lnTo>
                    <a:pt x="2497" y="25"/>
                  </a:lnTo>
                  <a:lnTo>
                    <a:pt x="2497" y="822"/>
                  </a:lnTo>
                  <a:lnTo>
                    <a:pt x="2759" y="473"/>
                  </a:lnTo>
                  <a:lnTo>
                    <a:pt x="2759" y="62"/>
                  </a:lnTo>
                  <a:lnTo>
                    <a:pt x="2779" y="44"/>
                  </a:lnTo>
                  <a:lnTo>
                    <a:pt x="2806" y="27"/>
                  </a:lnTo>
                  <a:lnTo>
                    <a:pt x="2837" y="13"/>
                  </a:lnTo>
                  <a:lnTo>
                    <a:pt x="2872" y="4"/>
                  </a:lnTo>
                  <a:lnTo>
                    <a:pt x="291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noProof="0" dirty="0"/>
            </a:p>
          </p:txBody>
        </p:sp>
      </p:grpSp>
      <p:sp>
        <p:nvSpPr>
          <p:cNvPr id="17" name="Title 1"/>
          <p:cNvSpPr>
            <a:spLocks noGrp="1"/>
          </p:cNvSpPr>
          <p:nvPr>
            <p:ph type="ctrTitle" hasCustomPrompt="1"/>
          </p:nvPr>
        </p:nvSpPr>
        <p:spPr bwMode="white">
          <a:xfrm>
            <a:off x="2187288" y="1111950"/>
            <a:ext cx="6318827" cy="889561"/>
          </a:xfrm>
        </p:spPr>
        <p:txBody>
          <a:bodyPr anchor="t" anchorCtr="0">
            <a:noAutofit/>
          </a:bodyPr>
          <a:lstStyle>
            <a:lvl1pPr>
              <a:lnSpc>
                <a:spcPct val="90000"/>
              </a:lnSpc>
              <a:defRPr sz="3200" b="1" i="1" baseline="0">
                <a:solidFill>
                  <a:schemeClr val="bg1"/>
                </a:solidFill>
              </a:defRPr>
            </a:lvl1pPr>
          </a:lstStyle>
          <a:p>
            <a:r>
              <a:rPr lang="en-GB" noProof="0" dirty="0" smtClean="0"/>
              <a:t>Click to add the report’s main title</a:t>
            </a:r>
            <a:endParaRPr lang="en-GB" noProof="0" dirty="0"/>
          </a:p>
        </p:txBody>
      </p:sp>
      <p:sp>
        <p:nvSpPr>
          <p:cNvPr id="18" name="Subtitle 2"/>
          <p:cNvSpPr>
            <a:spLocks noGrp="1"/>
          </p:cNvSpPr>
          <p:nvPr>
            <p:ph type="subTitle" idx="1" hasCustomPrompt="1"/>
          </p:nvPr>
        </p:nvSpPr>
        <p:spPr bwMode="white">
          <a:xfrm>
            <a:off x="2187288" y="2149771"/>
            <a:ext cx="6318826" cy="889561"/>
          </a:xfrm>
        </p:spPr>
        <p:txBody>
          <a:bodyPr>
            <a:noAutofit/>
          </a:bodyPr>
          <a:lstStyle>
            <a:lvl1pPr marL="0" indent="0" algn="l">
              <a:lnSpc>
                <a:spcPct val="90000"/>
              </a:lnSpc>
              <a:spcAft>
                <a:spcPts val="0"/>
              </a:spcAft>
              <a:buNone/>
              <a:defRPr sz="3200" baseline="0">
                <a:solidFill>
                  <a:schemeClr val="bg1"/>
                </a:solidFill>
                <a:latin typeface="+mj-lt"/>
              </a:defRPr>
            </a:lvl1pPr>
            <a:lvl2pPr marL="0" indent="0" algn="l">
              <a:buNone/>
              <a:defRPr sz="2000">
                <a:solidFill>
                  <a:schemeClr val="bg1"/>
                </a:solidFill>
                <a:latin typeface="+mj-lt"/>
              </a:defRPr>
            </a:lvl2pPr>
            <a:lvl3pPr marL="509352" indent="0" algn="l">
              <a:buNone/>
              <a:defRPr sz="2000">
                <a:solidFill>
                  <a:schemeClr val="bg1"/>
                </a:solidFill>
                <a:latin typeface="+mj-lt"/>
              </a:defRPr>
            </a:lvl3pPr>
            <a:lvl4pPr marL="1018705" indent="0" algn="l">
              <a:buNone/>
              <a:defRPr sz="2000">
                <a:solidFill>
                  <a:schemeClr val="bg1"/>
                </a:solidFill>
                <a:latin typeface="+mj-lt"/>
              </a:defRPr>
            </a:lvl4pPr>
            <a:lvl5pPr marL="1528058" indent="0" algn="l">
              <a:buNone/>
              <a:defRPr sz="2000">
                <a:solidFill>
                  <a:schemeClr val="bg1"/>
                </a:solidFill>
                <a:latin typeface="+mj-lt"/>
              </a:defRPr>
            </a:lvl5pPr>
            <a:lvl6pPr marL="2037411" indent="0" algn="l">
              <a:buNone/>
              <a:defRPr sz="2000">
                <a:solidFill>
                  <a:schemeClr val="bg1"/>
                </a:solidFill>
                <a:latin typeface="+mj-lt"/>
              </a:defRPr>
            </a:lvl6pPr>
            <a:lvl7pPr marL="2546764" indent="0" algn="l">
              <a:buNone/>
              <a:defRPr sz="2000">
                <a:solidFill>
                  <a:schemeClr val="bg1"/>
                </a:solidFill>
                <a:latin typeface="+mj-lt"/>
              </a:defRPr>
            </a:lvl7pPr>
            <a:lvl8pPr marL="3056116" indent="0" algn="l">
              <a:buNone/>
              <a:defRPr sz="2000">
                <a:solidFill>
                  <a:schemeClr val="bg1"/>
                </a:solidFill>
                <a:latin typeface="+mj-lt"/>
              </a:defRPr>
            </a:lvl8pPr>
            <a:lvl9pPr marL="3565469" indent="0" algn="l">
              <a:buNone/>
              <a:defRPr sz="2000">
                <a:solidFill>
                  <a:schemeClr val="bg1"/>
                </a:solidFill>
                <a:latin typeface="+mj-lt"/>
              </a:defRPr>
            </a:lvl9pPr>
          </a:lstStyle>
          <a:p>
            <a:r>
              <a:rPr lang="en-GB" noProof="0" dirty="0" smtClean="0"/>
              <a:t>Subtitle and date (move higher if title is only one line)</a:t>
            </a:r>
          </a:p>
        </p:txBody>
      </p:sp>
      <p:sp>
        <p:nvSpPr>
          <p:cNvPr id="19" name="Text Placeholder 31"/>
          <p:cNvSpPr>
            <a:spLocks noGrp="1"/>
          </p:cNvSpPr>
          <p:nvPr>
            <p:ph type="body" sz="quarter" idx="10" hasCustomPrompt="1"/>
          </p:nvPr>
        </p:nvSpPr>
        <p:spPr bwMode="white">
          <a:xfrm>
            <a:off x="2187287" y="518911"/>
            <a:ext cx="4860636" cy="148260"/>
          </a:xfrm>
        </p:spPr>
        <p:txBody>
          <a:bodyPr/>
          <a:lstStyle>
            <a:lvl1pPr>
              <a:defRPr sz="1200">
                <a:solidFill>
                  <a:schemeClr val="bg1"/>
                </a:solidFill>
                <a:latin typeface="Arial" pitchFamily="34" charset="0"/>
                <a:cs typeface="Arial" pitchFamily="34" charset="0"/>
              </a:defRPr>
            </a:lvl1pPr>
            <a:lvl2pPr>
              <a:defRPr sz="1100">
                <a:solidFill>
                  <a:schemeClr val="bg1"/>
                </a:solidFill>
                <a:latin typeface="Arial" pitchFamily="34" charset="0"/>
                <a:cs typeface="Arial" pitchFamily="34" charset="0"/>
              </a:defRPr>
            </a:lvl2pPr>
            <a:lvl3pPr>
              <a:defRPr sz="1100">
                <a:solidFill>
                  <a:schemeClr val="bg1"/>
                </a:solidFill>
                <a:latin typeface="Arial" pitchFamily="34" charset="0"/>
                <a:cs typeface="Arial" pitchFamily="34" charset="0"/>
              </a:defRPr>
            </a:lvl3pPr>
            <a:lvl4pPr>
              <a:defRPr sz="1100">
                <a:solidFill>
                  <a:schemeClr val="bg1"/>
                </a:solidFill>
                <a:latin typeface="Arial" pitchFamily="34" charset="0"/>
                <a:cs typeface="Arial" pitchFamily="34" charset="0"/>
              </a:defRPr>
            </a:lvl4pPr>
            <a:lvl5pPr>
              <a:defRPr sz="1100">
                <a:solidFill>
                  <a:schemeClr val="bg1"/>
                </a:solidFill>
                <a:latin typeface="Arial" pitchFamily="34" charset="0"/>
                <a:cs typeface="Arial" pitchFamily="34" charset="0"/>
              </a:defRPr>
            </a:lvl5pPr>
          </a:lstStyle>
          <a:p>
            <a:pPr lvl="0"/>
            <a:r>
              <a:rPr lang="en-GB" noProof="0" dirty="0" err="1" smtClean="0"/>
              <a:t>www.pwc.com</a:t>
            </a:r>
            <a:endParaRPr lang="en-GB" noProof="0" dirty="0"/>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losing Statement">
    <p:spTree>
      <p:nvGrpSpPr>
        <p:cNvPr id="1" name=""/>
        <p:cNvGrpSpPr/>
        <p:nvPr/>
      </p:nvGrpSpPr>
      <p:grpSpPr>
        <a:xfrm>
          <a:off x="0" y="0"/>
          <a:ext cx="0" cy="0"/>
          <a:chOff x="0" y="0"/>
          <a:chExt cx="0" cy="0"/>
        </a:xfrm>
      </p:grpSpPr>
      <p:sp>
        <p:nvSpPr>
          <p:cNvPr id="11" name="Text Placeholder 10"/>
          <p:cNvSpPr>
            <a:spLocks noGrp="1"/>
          </p:cNvSpPr>
          <p:nvPr>
            <p:ph type="body" sz="quarter" idx="10" hasCustomPrompt="1"/>
          </p:nvPr>
        </p:nvSpPr>
        <p:spPr>
          <a:xfrm>
            <a:off x="567073" y="6449314"/>
            <a:ext cx="9558000" cy="741300"/>
          </a:xfrm>
        </p:spPr>
        <p:txBody>
          <a:bodyPr anchor="b"/>
          <a:lstStyle>
            <a:lvl1pPr algn="l">
              <a:defRPr sz="900">
                <a:latin typeface="Arial" pitchFamily="34" charset="0"/>
                <a:cs typeface="Arial" pitchFamily="34" charset="0"/>
              </a:defRPr>
            </a:lvl1pPr>
          </a:lstStyle>
          <a:p>
            <a:pPr lvl="0"/>
            <a:r>
              <a:rPr lang="en-GB" noProof="0" dirty="0" smtClean="0"/>
              <a:t>Add legal and copyright disclaimers here.</a:t>
            </a:r>
            <a:endParaRPr lang="en-GB" noProof="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Two">
    <p:spTree>
      <p:nvGrpSpPr>
        <p:cNvPr id="1" name=""/>
        <p:cNvGrpSpPr/>
        <p:nvPr/>
      </p:nvGrpSpPr>
      <p:grpSpPr>
        <a:xfrm>
          <a:off x="0" y="0"/>
          <a:ext cx="0" cy="0"/>
          <a:chOff x="0" y="0"/>
          <a:chExt cx="0" cy="0"/>
        </a:xfrm>
      </p:grpSpPr>
      <p:sp>
        <p:nvSpPr>
          <p:cNvPr id="28" name="Content Placeholder 26"/>
          <p:cNvSpPr>
            <a:spLocks noGrp="1"/>
          </p:cNvSpPr>
          <p:nvPr>
            <p:ph sz="quarter" idx="14"/>
          </p:nvPr>
        </p:nvSpPr>
        <p:spPr>
          <a:xfrm>
            <a:off x="567074" y="1806575"/>
            <a:ext cx="4690514" cy="4669200"/>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1" name="Content Placeholder 26"/>
          <p:cNvSpPr>
            <a:spLocks noGrp="1"/>
          </p:cNvSpPr>
          <p:nvPr>
            <p:ph sz="quarter" idx="15"/>
          </p:nvPr>
        </p:nvSpPr>
        <p:spPr>
          <a:xfrm>
            <a:off x="5435815" y="1806575"/>
            <a:ext cx="4690512" cy="4669200"/>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8" name="Footer Placeholder 4"/>
          <p:cNvSpPr>
            <a:spLocks noGrp="1"/>
          </p:cNvSpPr>
          <p:nvPr>
            <p:ph type="ftr" sz="quarter" idx="3"/>
          </p:nvPr>
        </p:nvSpPr>
        <p:spPr>
          <a:xfrm>
            <a:off x="567074" y="6894094"/>
            <a:ext cx="6145957" cy="148259"/>
          </a:xfrm>
          <a:prstGeom prst="rect">
            <a:avLst/>
          </a:prstGeom>
        </p:spPr>
        <p:txBody>
          <a:bodyPr vert="horz" lIns="0" tIns="0" rIns="0" bIns="0" anchor="b" anchorCtr="0">
            <a:noAutofit/>
          </a:bodyPr>
          <a:lstStyle>
            <a:lvl1pPr algn="l">
              <a:defRPr sz="900">
                <a:solidFill>
                  <a:schemeClr val="tx1"/>
                </a:solidFill>
                <a:latin typeface="Arial" pitchFamily="34" charset="0"/>
                <a:cs typeface="Arial" pitchFamily="34" charset="0"/>
              </a:defRPr>
            </a:lvl1pPr>
          </a:lstStyle>
          <a:p>
            <a:r>
              <a:rPr lang="en-US" dirty="0" smtClean="0"/>
              <a:t>Trade and transaction reporting review</a:t>
            </a:r>
            <a:endParaRPr lang="en-GB" dirty="0"/>
          </a:p>
        </p:txBody>
      </p:sp>
      <p:sp>
        <p:nvSpPr>
          <p:cNvPr id="13" name="Slide Number Placeholder 5"/>
          <p:cNvSpPr>
            <a:spLocks noGrp="1"/>
          </p:cNvSpPr>
          <p:nvPr>
            <p:ph type="sldNum" sz="quarter" idx="4"/>
          </p:nvPr>
        </p:nvSpPr>
        <p:spPr>
          <a:xfrm>
            <a:off x="8344093" y="7042354"/>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fld id="{FEBD7F86-1881-4698-8703-FB80B0800997}" type="slidenum">
              <a:rPr lang="en-GB" smtClean="0"/>
              <a:pPr/>
              <a:t>‹#›</a:t>
            </a:fld>
            <a:endParaRPr lang="en-GB" dirty="0"/>
          </a:p>
        </p:txBody>
      </p:sp>
      <p:sp>
        <p:nvSpPr>
          <p:cNvPr id="14" name="Date Placeholder 3"/>
          <p:cNvSpPr>
            <a:spLocks noGrp="1"/>
          </p:cNvSpPr>
          <p:nvPr>
            <p:ph type="dt" sz="half" idx="2"/>
          </p:nvPr>
        </p:nvSpPr>
        <p:spPr>
          <a:xfrm>
            <a:off x="8344093" y="6894093"/>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r>
              <a:rPr lang="en-US" dirty="0" smtClean="0"/>
              <a:t>July 2016</a:t>
            </a:r>
            <a:endParaRPr lang="en-GB" dirty="0"/>
          </a:p>
        </p:txBody>
      </p:sp>
      <p:sp>
        <p:nvSpPr>
          <p:cNvPr id="11" name="Title Placeholder 1"/>
          <p:cNvSpPr>
            <a:spLocks noGrp="1"/>
          </p:cNvSpPr>
          <p:nvPr>
            <p:ph type="title"/>
          </p:nvPr>
        </p:nvSpPr>
        <p:spPr>
          <a:xfrm>
            <a:off x="567075" y="769050"/>
            <a:ext cx="9559252" cy="889561"/>
          </a:xfrm>
          <a:prstGeom prst="rect">
            <a:avLst/>
          </a:prstGeom>
        </p:spPr>
        <p:txBody>
          <a:bodyPr vert="horz" lIns="0" tIns="0" rIns="0" bIns="0" rtlCol="0" anchor="t" anchorCtr="0">
            <a:noAutofit/>
          </a:bodyPr>
          <a:lstStyle/>
          <a:p>
            <a:r>
              <a:rPr lang="en-GB" noProof="0" dirty="0" smtClean="0"/>
              <a:t>Click to edit Master title style</a:t>
            </a:r>
            <a:endParaRPr lang="en-GB" noProof="0" dirty="0"/>
          </a:p>
        </p:txBody>
      </p:sp>
      <p:cxnSp>
        <p:nvCxnSpPr>
          <p:cNvPr id="16" name="Shape 24"/>
          <p:cNvCxnSpPr/>
          <p:nvPr userDrawn="1"/>
        </p:nvCxnSpPr>
        <p:spPr>
          <a:xfrm flipV="1">
            <a:off x="405054" y="656821"/>
            <a:ext cx="9721275" cy="144000"/>
          </a:xfrm>
          <a:prstGeom prst="bentConnector3">
            <a:avLst>
              <a:gd name="adj1" fmla="val 0"/>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hree">
    <p:spTree>
      <p:nvGrpSpPr>
        <p:cNvPr id="1" name=""/>
        <p:cNvGrpSpPr/>
        <p:nvPr/>
      </p:nvGrpSpPr>
      <p:grpSpPr>
        <a:xfrm>
          <a:off x="0" y="0"/>
          <a:ext cx="0" cy="0"/>
          <a:chOff x="0" y="0"/>
          <a:chExt cx="0" cy="0"/>
        </a:xfrm>
      </p:grpSpPr>
      <p:sp>
        <p:nvSpPr>
          <p:cNvPr id="27" name="Content Placeholder 26"/>
          <p:cNvSpPr>
            <a:spLocks noGrp="1"/>
          </p:cNvSpPr>
          <p:nvPr>
            <p:ph sz="quarter" idx="13"/>
          </p:nvPr>
        </p:nvSpPr>
        <p:spPr>
          <a:xfrm>
            <a:off x="567074" y="1806577"/>
            <a:ext cx="3078403" cy="4669200"/>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8" name="Content Placeholder 26"/>
          <p:cNvSpPr>
            <a:spLocks noGrp="1"/>
          </p:cNvSpPr>
          <p:nvPr>
            <p:ph sz="quarter" idx="14"/>
          </p:nvPr>
        </p:nvSpPr>
        <p:spPr>
          <a:xfrm>
            <a:off x="3807499" y="1806577"/>
            <a:ext cx="3078403" cy="4669200"/>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1" name="Content Placeholder 26"/>
          <p:cNvSpPr>
            <a:spLocks noGrp="1"/>
          </p:cNvSpPr>
          <p:nvPr>
            <p:ph sz="quarter" idx="15"/>
          </p:nvPr>
        </p:nvSpPr>
        <p:spPr>
          <a:xfrm>
            <a:off x="7047923" y="1806574"/>
            <a:ext cx="3078403" cy="4669200"/>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6" name="Footer Placeholder 4"/>
          <p:cNvSpPr>
            <a:spLocks noGrp="1"/>
          </p:cNvSpPr>
          <p:nvPr>
            <p:ph type="ftr" sz="quarter" idx="3"/>
          </p:nvPr>
        </p:nvSpPr>
        <p:spPr>
          <a:xfrm>
            <a:off x="567074" y="6894094"/>
            <a:ext cx="6145957" cy="148259"/>
          </a:xfrm>
          <a:prstGeom prst="rect">
            <a:avLst/>
          </a:prstGeom>
        </p:spPr>
        <p:txBody>
          <a:bodyPr vert="horz" lIns="0" tIns="0" rIns="0" bIns="0" anchor="b" anchorCtr="0">
            <a:noAutofit/>
          </a:bodyPr>
          <a:lstStyle>
            <a:lvl1pPr algn="l">
              <a:defRPr sz="900">
                <a:solidFill>
                  <a:schemeClr val="tx1"/>
                </a:solidFill>
                <a:latin typeface="Arial" pitchFamily="34" charset="0"/>
                <a:cs typeface="Arial" pitchFamily="34" charset="0"/>
              </a:defRPr>
            </a:lvl1pPr>
          </a:lstStyle>
          <a:p>
            <a:r>
              <a:rPr lang="en-US" dirty="0" smtClean="0"/>
              <a:t>Trade and transaction reporting review</a:t>
            </a:r>
            <a:endParaRPr lang="en-GB" dirty="0"/>
          </a:p>
        </p:txBody>
      </p:sp>
      <p:sp>
        <p:nvSpPr>
          <p:cNvPr id="17" name="Slide Number Placeholder 5"/>
          <p:cNvSpPr>
            <a:spLocks noGrp="1"/>
          </p:cNvSpPr>
          <p:nvPr>
            <p:ph type="sldNum" sz="quarter" idx="4"/>
          </p:nvPr>
        </p:nvSpPr>
        <p:spPr>
          <a:xfrm>
            <a:off x="8344093" y="7042354"/>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fld id="{FEBD7F86-1881-4698-8703-FB80B0800997}" type="slidenum">
              <a:rPr lang="en-GB" smtClean="0"/>
              <a:pPr/>
              <a:t>‹#›</a:t>
            </a:fld>
            <a:endParaRPr lang="en-GB" dirty="0"/>
          </a:p>
        </p:txBody>
      </p:sp>
      <p:sp>
        <p:nvSpPr>
          <p:cNvPr id="18" name="Date Placeholder 3"/>
          <p:cNvSpPr>
            <a:spLocks noGrp="1"/>
          </p:cNvSpPr>
          <p:nvPr>
            <p:ph type="dt" sz="half" idx="2"/>
          </p:nvPr>
        </p:nvSpPr>
        <p:spPr>
          <a:xfrm>
            <a:off x="8344093" y="6894093"/>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r>
              <a:rPr lang="en-US" dirty="0" smtClean="0"/>
              <a:t>July 2016</a:t>
            </a:r>
            <a:endParaRPr lang="en-GB" dirty="0"/>
          </a:p>
        </p:txBody>
      </p:sp>
      <p:sp>
        <p:nvSpPr>
          <p:cNvPr id="12" name="Title Placeholder 1"/>
          <p:cNvSpPr>
            <a:spLocks noGrp="1"/>
          </p:cNvSpPr>
          <p:nvPr>
            <p:ph type="title"/>
          </p:nvPr>
        </p:nvSpPr>
        <p:spPr>
          <a:xfrm>
            <a:off x="567075" y="769050"/>
            <a:ext cx="9559252" cy="889561"/>
          </a:xfrm>
          <a:prstGeom prst="rect">
            <a:avLst/>
          </a:prstGeom>
        </p:spPr>
        <p:txBody>
          <a:bodyPr vert="horz" lIns="0" tIns="0" rIns="0" bIns="0" rtlCol="0" anchor="t" anchorCtr="0">
            <a:noAutofit/>
          </a:bodyPr>
          <a:lstStyle/>
          <a:p>
            <a:r>
              <a:rPr lang="en-GB" noProof="0" dirty="0" smtClean="0"/>
              <a:t>Click to edit Master title style</a:t>
            </a:r>
            <a:endParaRPr lang="en-GB" noProof="0" dirty="0"/>
          </a:p>
        </p:txBody>
      </p:sp>
      <p:cxnSp>
        <p:nvCxnSpPr>
          <p:cNvPr id="15" name="Shape 24"/>
          <p:cNvCxnSpPr/>
          <p:nvPr userDrawn="1"/>
        </p:nvCxnSpPr>
        <p:spPr>
          <a:xfrm flipV="1">
            <a:off x="405054" y="656821"/>
            <a:ext cx="9721275" cy="144000"/>
          </a:xfrm>
          <a:prstGeom prst="bentConnector3">
            <a:avLst>
              <a:gd name="adj1" fmla="val 0"/>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Four">
    <p:spTree>
      <p:nvGrpSpPr>
        <p:cNvPr id="1" name=""/>
        <p:cNvGrpSpPr/>
        <p:nvPr/>
      </p:nvGrpSpPr>
      <p:grpSpPr>
        <a:xfrm>
          <a:off x="0" y="0"/>
          <a:ext cx="0" cy="0"/>
          <a:chOff x="0" y="0"/>
          <a:chExt cx="0" cy="0"/>
        </a:xfrm>
      </p:grpSpPr>
      <p:sp>
        <p:nvSpPr>
          <p:cNvPr id="27" name="Content Placeholder 26"/>
          <p:cNvSpPr>
            <a:spLocks noGrp="1"/>
          </p:cNvSpPr>
          <p:nvPr>
            <p:ph sz="quarter" idx="13"/>
          </p:nvPr>
        </p:nvSpPr>
        <p:spPr>
          <a:xfrm>
            <a:off x="567074" y="1798750"/>
            <a:ext cx="4698615" cy="2232000"/>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8" name="Content Placeholder 26"/>
          <p:cNvSpPr>
            <a:spLocks noGrp="1"/>
          </p:cNvSpPr>
          <p:nvPr>
            <p:ph sz="quarter" idx="14"/>
          </p:nvPr>
        </p:nvSpPr>
        <p:spPr>
          <a:xfrm>
            <a:off x="5427711" y="1798747"/>
            <a:ext cx="4698615" cy="2232000"/>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1" name="Content Placeholder 26"/>
          <p:cNvSpPr>
            <a:spLocks noGrp="1"/>
          </p:cNvSpPr>
          <p:nvPr>
            <p:ph sz="quarter" idx="15"/>
          </p:nvPr>
        </p:nvSpPr>
        <p:spPr>
          <a:xfrm>
            <a:off x="567074" y="4219476"/>
            <a:ext cx="4698615" cy="2232000"/>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3" name="Content Placeholder 12"/>
          <p:cNvSpPr>
            <a:spLocks noGrp="1"/>
          </p:cNvSpPr>
          <p:nvPr>
            <p:ph sz="quarter" idx="16"/>
          </p:nvPr>
        </p:nvSpPr>
        <p:spPr>
          <a:xfrm>
            <a:off x="5427711" y="4219474"/>
            <a:ext cx="4698615" cy="2232000"/>
          </a:xfr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7" name="Footer Placeholder 4"/>
          <p:cNvSpPr>
            <a:spLocks noGrp="1"/>
          </p:cNvSpPr>
          <p:nvPr>
            <p:ph type="ftr" sz="quarter" idx="3"/>
          </p:nvPr>
        </p:nvSpPr>
        <p:spPr>
          <a:xfrm>
            <a:off x="567074" y="6894094"/>
            <a:ext cx="6145957" cy="148259"/>
          </a:xfrm>
          <a:prstGeom prst="rect">
            <a:avLst/>
          </a:prstGeom>
        </p:spPr>
        <p:txBody>
          <a:bodyPr vert="horz" lIns="0" tIns="0" rIns="0" bIns="0" anchor="b" anchorCtr="0">
            <a:noAutofit/>
          </a:bodyPr>
          <a:lstStyle>
            <a:lvl1pPr algn="l">
              <a:defRPr sz="900">
                <a:solidFill>
                  <a:schemeClr val="tx1"/>
                </a:solidFill>
                <a:latin typeface="Arial" pitchFamily="34" charset="0"/>
                <a:cs typeface="Arial" pitchFamily="34" charset="0"/>
              </a:defRPr>
            </a:lvl1pPr>
          </a:lstStyle>
          <a:p>
            <a:r>
              <a:rPr lang="en-US" dirty="0" smtClean="0"/>
              <a:t>Trade and transaction reporting review</a:t>
            </a:r>
            <a:endParaRPr lang="en-GB" dirty="0"/>
          </a:p>
        </p:txBody>
      </p:sp>
      <p:sp>
        <p:nvSpPr>
          <p:cNvPr id="18" name="Slide Number Placeholder 5"/>
          <p:cNvSpPr>
            <a:spLocks noGrp="1"/>
          </p:cNvSpPr>
          <p:nvPr>
            <p:ph type="sldNum" sz="quarter" idx="4"/>
          </p:nvPr>
        </p:nvSpPr>
        <p:spPr>
          <a:xfrm>
            <a:off x="8344093" y="7042354"/>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fld id="{FEBD7F86-1881-4698-8703-FB80B0800997}" type="slidenum">
              <a:rPr lang="en-GB" smtClean="0"/>
              <a:pPr/>
              <a:t>‹#›</a:t>
            </a:fld>
            <a:endParaRPr lang="en-GB" dirty="0"/>
          </a:p>
        </p:txBody>
      </p:sp>
      <p:sp>
        <p:nvSpPr>
          <p:cNvPr id="19" name="Date Placeholder 3"/>
          <p:cNvSpPr>
            <a:spLocks noGrp="1"/>
          </p:cNvSpPr>
          <p:nvPr>
            <p:ph type="dt" sz="half" idx="2"/>
          </p:nvPr>
        </p:nvSpPr>
        <p:spPr>
          <a:xfrm>
            <a:off x="8344093" y="6894093"/>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r>
              <a:rPr lang="en-US" dirty="0" smtClean="0"/>
              <a:t>July 2016</a:t>
            </a:r>
            <a:endParaRPr lang="en-GB" dirty="0"/>
          </a:p>
        </p:txBody>
      </p:sp>
      <p:sp>
        <p:nvSpPr>
          <p:cNvPr id="12" name="Title Placeholder 1"/>
          <p:cNvSpPr>
            <a:spLocks noGrp="1"/>
          </p:cNvSpPr>
          <p:nvPr>
            <p:ph type="title"/>
          </p:nvPr>
        </p:nvSpPr>
        <p:spPr>
          <a:xfrm>
            <a:off x="567075" y="769050"/>
            <a:ext cx="9559252" cy="889561"/>
          </a:xfrm>
          <a:prstGeom prst="rect">
            <a:avLst/>
          </a:prstGeom>
        </p:spPr>
        <p:txBody>
          <a:bodyPr vert="horz" lIns="0" tIns="0" rIns="0" bIns="0" rtlCol="0" anchor="t" anchorCtr="0">
            <a:noAutofit/>
          </a:bodyPr>
          <a:lstStyle/>
          <a:p>
            <a:r>
              <a:rPr lang="en-GB" noProof="0" dirty="0" smtClean="0"/>
              <a:t>Click to edit Master title style</a:t>
            </a:r>
            <a:endParaRPr lang="en-GB" noProof="0" dirty="0"/>
          </a:p>
        </p:txBody>
      </p:sp>
      <p:cxnSp>
        <p:nvCxnSpPr>
          <p:cNvPr id="16" name="Shape 24"/>
          <p:cNvCxnSpPr/>
          <p:nvPr userDrawn="1"/>
        </p:nvCxnSpPr>
        <p:spPr>
          <a:xfrm flipV="1">
            <a:off x="405054" y="656821"/>
            <a:ext cx="9721275" cy="144000"/>
          </a:xfrm>
          <a:prstGeom prst="bentConnector3">
            <a:avLst>
              <a:gd name="adj1" fmla="val 0"/>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ix">
    <p:spTree>
      <p:nvGrpSpPr>
        <p:cNvPr id="1" name=""/>
        <p:cNvGrpSpPr/>
        <p:nvPr/>
      </p:nvGrpSpPr>
      <p:grpSpPr>
        <a:xfrm>
          <a:off x="0" y="0"/>
          <a:ext cx="0" cy="0"/>
          <a:chOff x="0" y="0"/>
          <a:chExt cx="0" cy="0"/>
        </a:xfrm>
      </p:grpSpPr>
      <p:sp>
        <p:nvSpPr>
          <p:cNvPr id="27" name="Content Placeholder 26"/>
          <p:cNvSpPr>
            <a:spLocks noGrp="1"/>
          </p:cNvSpPr>
          <p:nvPr>
            <p:ph sz="quarter" idx="13"/>
          </p:nvPr>
        </p:nvSpPr>
        <p:spPr>
          <a:xfrm>
            <a:off x="567074" y="2149773"/>
            <a:ext cx="3078403" cy="2075640"/>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8" name="Content Placeholder 26"/>
          <p:cNvSpPr>
            <a:spLocks noGrp="1"/>
          </p:cNvSpPr>
          <p:nvPr>
            <p:ph sz="quarter" idx="14"/>
          </p:nvPr>
        </p:nvSpPr>
        <p:spPr>
          <a:xfrm>
            <a:off x="3807499" y="2149771"/>
            <a:ext cx="3078403" cy="2075641"/>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1" name="Content Placeholder 26"/>
          <p:cNvSpPr>
            <a:spLocks noGrp="1"/>
          </p:cNvSpPr>
          <p:nvPr>
            <p:ph sz="quarter" idx="15"/>
          </p:nvPr>
        </p:nvSpPr>
        <p:spPr>
          <a:xfrm>
            <a:off x="7047923" y="2149771"/>
            <a:ext cx="3078403" cy="2075641"/>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3" name="Content Placeholder 12"/>
          <p:cNvSpPr>
            <a:spLocks noGrp="1"/>
          </p:cNvSpPr>
          <p:nvPr>
            <p:ph sz="quarter" idx="16"/>
          </p:nvPr>
        </p:nvSpPr>
        <p:spPr>
          <a:xfrm>
            <a:off x="567074" y="4373671"/>
            <a:ext cx="3078403" cy="2075641"/>
          </a:xfr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7" name="Footer Placeholder 4"/>
          <p:cNvSpPr>
            <a:spLocks noGrp="1"/>
          </p:cNvSpPr>
          <p:nvPr>
            <p:ph type="ftr" sz="quarter" idx="3"/>
          </p:nvPr>
        </p:nvSpPr>
        <p:spPr>
          <a:xfrm>
            <a:off x="567074" y="6894094"/>
            <a:ext cx="6145957" cy="148259"/>
          </a:xfrm>
          <a:prstGeom prst="rect">
            <a:avLst/>
          </a:prstGeom>
        </p:spPr>
        <p:txBody>
          <a:bodyPr vert="horz" lIns="0" tIns="0" rIns="0" bIns="0" anchor="b" anchorCtr="0">
            <a:noAutofit/>
          </a:bodyPr>
          <a:lstStyle>
            <a:lvl1pPr algn="l">
              <a:defRPr sz="900">
                <a:solidFill>
                  <a:schemeClr val="tx1"/>
                </a:solidFill>
                <a:latin typeface="Arial" pitchFamily="34" charset="0"/>
                <a:cs typeface="Arial" pitchFamily="34" charset="0"/>
              </a:defRPr>
            </a:lvl1pPr>
          </a:lstStyle>
          <a:p>
            <a:r>
              <a:rPr lang="en-US" dirty="0" smtClean="0"/>
              <a:t>Trade and transaction reporting review</a:t>
            </a:r>
            <a:endParaRPr lang="en-GB" dirty="0"/>
          </a:p>
        </p:txBody>
      </p:sp>
      <p:sp>
        <p:nvSpPr>
          <p:cNvPr id="19" name="Content Placeholder 18"/>
          <p:cNvSpPr>
            <a:spLocks noGrp="1"/>
          </p:cNvSpPr>
          <p:nvPr>
            <p:ph sz="quarter" idx="17"/>
          </p:nvPr>
        </p:nvSpPr>
        <p:spPr>
          <a:xfrm>
            <a:off x="3807499" y="4373671"/>
            <a:ext cx="3078403" cy="2075641"/>
          </a:xfr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21" name="Content Placeholder 20"/>
          <p:cNvSpPr>
            <a:spLocks noGrp="1"/>
          </p:cNvSpPr>
          <p:nvPr>
            <p:ph sz="quarter" idx="18"/>
          </p:nvPr>
        </p:nvSpPr>
        <p:spPr>
          <a:xfrm>
            <a:off x="7047923" y="4373671"/>
            <a:ext cx="3078403" cy="2075641"/>
          </a:xfrm>
        </p:spPr>
        <p:txBody>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8" name="Slide Number Placeholder 5"/>
          <p:cNvSpPr>
            <a:spLocks noGrp="1"/>
          </p:cNvSpPr>
          <p:nvPr>
            <p:ph type="sldNum" sz="quarter" idx="4"/>
          </p:nvPr>
        </p:nvSpPr>
        <p:spPr>
          <a:xfrm>
            <a:off x="8344093" y="7042354"/>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fld id="{FEBD7F86-1881-4698-8703-FB80B0800997}" type="slidenum">
              <a:rPr lang="en-GB" smtClean="0"/>
              <a:pPr/>
              <a:t>‹#›</a:t>
            </a:fld>
            <a:endParaRPr lang="en-GB" dirty="0"/>
          </a:p>
        </p:txBody>
      </p:sp>
      <p:sp>
        <p:nvSpPr>
          <p:cNvPr id="20" name="Date Placeholder 3"/>
          <p:cNvSpPr>
            <a:spLocks noGrp="1"/>
          </p:cNvSpPr>
          <p:nvPr>
            <p:ph type="dt" sz="half" idx="2"/>
          </p:nvPr>
        </p:nvSpPr>
        <p:spPr>
          <a:xfrm>
            <a:off x="8344093" y="6894093"/>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r>
              <a:rPr lang="en-US" dirty="0" smtClean="0"/>
              <a:t>July 2016</a:t>
            </a:r>
            <a:endParaRPr lang="en-GB" dirty="0"/>
          </a:p>
        </p:txBody>
      </p:sp>
      <p:sp>
        <p:nvSpPr>
          <p:cNvPr id="16" name="Title Placeholder 1"/>
          <p:cNvSpPr>
            <a:spLocks noGrp="1"/>
          </p:cNvSpPr>
          <p:nvPr>
            <p:ph type="title"/>
          </p:nvPr>
        </p:nvSpPr>
        <p:spPr>
          <a:xfrm>
            <a:off x="567075" y="769050"/>
            <a:ext cx="9559252" cy="889561"/>
          </a:xfrm>
          <a:prstGeom prst="rect">
            <a:avLst/>
          </a:prstGeom>
        </p:spPr>
        <p:txBody>
          <a:bodyPr vert="horz" lIns="0" tIns="0" rIns="0" bIns="0" rtlCol="0" anchor="t" anchorCtr="0">
            <a:noAutofit/>
          </a:bodyPr>
          <a:lstStyle/>
          <a:p>
            <a:r>
              <a:rPr lang="en-GB" noProof="0" dirty="0" smtClean="0"/>
              <a:t>Click to edit Master title style</a:t>
            </a:r>
            <a:endParaRPr lang="en-GB" noProof="0" dirty="0"/>
          </a:p>
        </p:txBody>
      </p:sp>
      <p:cxnSp>
        <p:nvCxnSpPr>
          <p:cNvPr id="22" name="Shape 24"/>
          <p:cNvCxnSpPr/>
          <p:nvPr userDrawn="1"/>
        </p:nvCxnSpPr>
        <p:spPr>
          <a:xfrm flipV="1">
            <a:off x="405054" y="656821"/>
            <a:ext cx="9721275" cy="144000"/>
          </a:xfrm>
          <a:prstGeom prst="bentConnector3">
            <a:avLst>
              <a:gd name="adj1" fmla="val 0"/>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Two under Text">
    <p:spTree>
      <p:nvGrpSpPr>
        <p:cNvPr id="1" name=""/>
        <p:cNvGrpSpPr/>
        <p:nvPr/>
      </p:nvGrpSpPr>
      <p:grpSpPr>
        <a:xfrm>
          <a:off x="0" y="0"/>
          <a:ext cx="0" cy="0"/>
          <a:chOff x="0" y="0"/>
          <a:chExt cx="0" cy="0"/>
        </a:xfrm>
      </p:grpSpPr>
      <p:sp>
        <p:nvSpPr>
          <p:cNvPr id="28" name="Content Placeholder 26"/>
          <p:cNvSpPr>
            <a:spLocks noGrp="1"/>
          </p:cNvSpPr>
          <p:nvPr>
            <p:ph sz="quarter" idx="14"/>
          </p:nvPr>
        </p:nvSpPr>
        <p:spPr>
          <a:xfrm>
            <a:off x="567074" y="3632371"/>
            <a:ext cx="4698615" cy="2816941"/>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1" name="Content Placeholder 26"/>
          <p:cNvSpPr>
            <a:spLocks noGrp="1"/>
          </p:cNvSpPr>
          <p:nvPr>
            <p:ph sz="quarter" idx="15"/>
          </p:nvPr>
        </p:nvSpPr>
        <p:spPr>
          <a:xfrm>
            <a:off x="5427711" y="3632371"/>
            <a:ext cx="4698615" cy="2816941"/>
          </a:xfrm>
        </p:spPr>
        <p:txBody>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3" name="Text Placeholder 12"/>
          <p:cNvSpPr>
            <a:spLocks noGrp="1"/>
          </p:cNvSpPr>
          <p:nvPr>
            <p:ph type="body" sz="quarter" idx="16"/>
          </p:nvPr>
        </p:nvSpPr>
        <p:spPr>
          <a:xfrm>
            <a:off x="567074" y="2149772"/>
            <a:ext cx="9559252" cy="1334341"/>
          </a:xfrm>
        </p:spPr>
        <p:txBody>
          <a:bodyPr/>
          <a:lstStyle/>
          <a:p>
            <a:pPr lvl="0"/>
            <a:r>
              <a:rPr lang="en-GB" noProof="0" dirty="0" smtClean="0"/>
              <a:t>Click to edit Master text styles</a:t>
            </a:r>
          </a:p>
        </p:txBody>
      </p:sp>
      <p:sp>
        <p:nvSpPr>
          <p:cNvPr id="19" name="Footer Placeholder 4"/>
          <p:cNvSpPr>
            <a:spLocks noGrp="1"/>
          </p:cNvSpPr>
          <p:nvPr>
            <p:ph type="ftr" sz="quarter" idx="3"/>
          </p:nvPr>
        </p:nvSpPr>
        <p:spPr>
          <a:xfrm>
            <a:off x="567074" y="6894094"/>
            <a:ext cx="6145957" cy="148259"/>
          </a:xfrm>
          <a:prstGeom prst="rect">
            <a:avLst/>
          </a:prstGeom>
        </p:spPr>
        <p:txBody>
          <a:bodyPr vert="horz" lIns="0" tIns="0" rIns="0" bIns="0" anchor="b" anchorCtr="0">
            <a:noAutofit/>
          </a:bodyPr>
          <a:lstStyle>
            <a:lvl1pPr algn="l">
              <a:defRPr sz="900">
                <a:solidFill>
                  <a:schemeClr val="tx1"/>
                </a:solidFill>
                <a:latin typeface="Arial" pitchFamily="34" charset="0"/>
                <a:cs typeface="Arial" pitchFamily="34" charset="0"/>
              </a:defRPr>
            </a:lvl1pPr>
          </a:lstStyle>
          <a:p>
            <a:r>
              <a:rPr lang="en-US" dirty="0" smtClean="0"/>
              <a:t>Trade and transaction reporting review</a:t>
            </a:r>
            <a:endParaRPr lang="en-GB" dirty="0"/>
          </a:p>
        </p:txBody>
      </p:sp>
      <p:sp>
        <p:nvSpPr>
          <p:cNvPr id="14" name="Slide Number Placeholder 5"/>
          <p:cNvSpPr>
            <a:spLocks noGrp="1"/>
          </p:cNvSpPr>
          <p:nvPr>
            <p:ph type="sldNum" sz="quarter" idx="4"/>
          </p:nvPr>
        </p:nvSpPr>
        <p:spPr>
          <a:xfrm>
            <a:off x="8344093" y="7042354"/>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fld id="{FEBD7F86-1881-4698-8703-FB80B0800997}" type="slidenum">
              <a:rPr lang="en-GB" smtClean="0"/>
              <a:pPr/>
              <a:t>‹#›</a:t>
            </a:fld>
            <a:endParaRPr lang="en-GB" dirty="0"/>
          </a:p>
        </p:txBody>
      </p:sp>
      <p:sp>
        <p:nvSpPr>
          <p:cNvPr id="17" name="Date Placeholder 3"/>
          <p:cNvSpPr>
            <a:spLocks noGrp="1"/>
          </p:cNvSpPr>
          <p:nvPr>
            <p:ph type="dt" sz="half" idx="2"/>
          </p:nvPr>
        </p:nvSpPr>
        <p:spPr>
          <a:xfrm>
            <a:off x="8344093" y="6894093"/>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r>
              <a:rPr lang="en-US" dirty="0" smtClean="0"/>
              <a:t>July 2016</a:t>
            </a:r>
            <a:endParaRPr lang="en-GB" dirty="0"/>
          </a:p>
        </p:txBody>
      </p:sp>
      <p:sp>
        <p:nvSpPr>
          <p:cNvPr id="15" name="Title Placeholder 1"/>
          <p:cNvSpPr>
            <a:spLocks noGrp="1"/>
          </p:cNvSpPr>
          <p:nvPr>
            <p:ph type="title"/>
          </p:nvPr>
        </p:nvSpPr>
        <p:spPr>
          <a:xfrm>
            <a:off x="567075" y="769050"/>
            <a:ext cx="9559252" cy="889561"/>
          </a:xfrm>
          <a:prstGeom prst="rect">
            <a:avLst/>
          </a:prstGeom>
        </p:spPr>
        <p:txBody>
          <a:bodyPr vert="horz" lIns="0" tIns="0" rIns="0" bIns="0" rtlCol="0" anchor="t" anchorCtr="0">
            <a:noAutofit/>
          </a:bodyPr>
          <a:lstStyle/>
          <a:p>
            <a:r>
              <a:rPr lang="en-GB" noProof="0" dirty="0" smtClean="0"/>
              <a:t>Click to edit Master title style</a:t>
            </a:r>
            <a:endParaRPr lang="en-GB" noProof="0" dirty="0"/>
          </a:p>
        </p:txBody>
      </p:sp>
      <p:cxnSp>
        <p:nvCxnSpPr>
          <p:cNvPr id="18" name="Shape 24"/>
          <p:cNvCxnSpPr/>
          <p:nvPr userDrawn="1"/>
        </p:nvCxnSpPr>
        <p:spPr>
          <a:xfrm flipV="1">
            <a:off x="405054" y="656821"/>
            <a:ext cx="9721275" cy="144000"/>
          </a:xfrm>
          <a:prstGeom prst="bentConnector3">
            <a:avLst>
              <a:gd name="adj1" fmla="val 0"/>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Large Left">
    <p:spTree>
      <p:nvGrpSpPr>
        <p:cNvPr id="1" name=""/>
        <p:cNvGrpSpPr/>
        <p:nvPr/>
      </p:nvGrpSpPr>
      <p:grpSpPr>
        <a:xfrm>
          <a:off x="0" y="0"/>
          <a:ext cx="0" cy="0"/>
          <a:chOff x="0" y="0"/>
          <a:chExt cx="0" cy="0"/>
        </a:xfrm>
      </p:grpSpPr>
      <p:sp>
        <p:nvSpPr>
          <p:cNvPr id="28" name="Content Placeholder 26"/>
          <p:cNvSpPr>
            <a:spLocks noGrp="1"/>
          </p:cNvSpPr>
          <p:nvPr>
            <p:ph sz="quarter" idx="14"/>
          </p:nvPr>
        </p:nvSpPr>
        <p:spPr>
          <a:xfrm>
            <a:off x="7047923" y="2149771"/>
            <a:ext cx="3078403" cy="2075641"/>
          </a:xfrm>
        </p:spPr>
        <p:txBody>
          <a:bodyPr/>
          <a:lstStyle/>
          <a:p>
            <a:pPr lvl="0"/>
            <a:r>
              <a:rPr lang="en-GB" noProof="0" dirty="0" smtClean="0"/>
              <a:t>Click to edit Master text styles</a:t>
            </a:r>
          </a:p>
        </p:txBody>
      </p:sp>
      <p:sp>
        <p:nvSpPr>
          <p:cNvPr id="31" name="Content Placeholder 26"/>
          <p:cNvSpPr>
            <a:spLocks noGrp="1"/>
          </p:cNvSpPr>
          <p:nvPr>
            <p:ph sz="quarter" idx="15"/>
          </p:nvPr>
        </p:nvSpPr>
        <p:spPr>
          <a:xfrm>
            <a:off x="7047923" y="4373671"/>
            <a:ext cx="3078403" cy="2075641"/>
          </a:xfrm>
        </p:spPr>
        <p:txBody>
          <a:bodyPr/>
          <a:lstStyle/>
          <a:p>
            <a:pPr lvl="0"/>
            <a:r>
              <a:rPr lang="en-GB" noProof="0" dirty="0" smtClean="0"/>
              <a:t>Click to edit Master text styles</a:t>
            </a:r>
          </a:p>
        </p:txBody>
      </p:sp>
      <p:sp>
        <p:nvSpPr>
          <p:cNvPr id="13" name="Text Placeholder 12"/>
          <p:cNvSpPr>
            <a:spLocks noGrp="1"/>
          </p:cNvSpPr>
          <p:nvPr>
            <p:ph type="body" sz="quarter" idx="16"/>
          </p:nvPr>
        </p:nvSpPr>
        <p:spPr>
          <a:xfrm>
            <a:off x="567075" y="2149772"/>
            <a:ext cx="6318827" cy="4299542"/>
          </a:xfrm>
        </p:spPr>
        <p:txBody>
          <a:bodyPr/>
          <a:lstStyle/>
          <a:p>
            <a:pPr lvl="0"/>
            <a:r>
              <a:rPr lang="en-GB" noProof="0" dirty="0" smtClean="0"/>
              <a:t>Click to edit Master text styles</a:t>
            </a:r>
          </a:p>
        </p:txBody>
      </p:sp>
      <p:sp>
        <p:nvSpPr>
          <p:cNvPr id="22" name="Footer Placeholder 4"/>
          <p:cNvSpPr>
            <a:spLocks noGrp="1"/>
          </p:cNvSpPr>
          <p:nvPr>
            <p:ph type="ftr" sz="quarter" idx="3"/>
          </p:nvPr>
        </p:nvSpPr>
        <p:spPr>
          <a:xfrm>
            <a:off x="567075" y="6894094"/>
            <a:ext cx="6145957" cy="148259"/>
          </a:xfrm>
          <a:prstGeom prst="rect">
            <a:avLst/>
          </a:prstGeom>
        </p:spPr>
        <p:txBody>
          <a:bodyPr vert="horz" lIns="0" tIns="0" rIns="0" bIns="0" anchor="b" anchorCtr="0">
            <a:noAutofit/>
          </a:bodyPr>
          <a:lstStyle>
            <a:lvl1pPr algn="l">
              <a:defRPr sz="900">
                <a:solidFill>
                  <a:schemeClr val="tx1"/>
                </a:solidFill>
                <a:latin typeface="Arial" pitchFamily="34" charset="0"/>
                <a:cs typeface="Arial" pitchFamily="34" charset="0"/>
              </a:defRPr>
            </a:lvl1pPr>
          </a:lstStyle>
          <a:p>
            <a:r>
              <a:rPr lang="en-US" dirty="0" smtClean="0"/>
              <a:t>Trade and transaction reporting review</a:t>
            </a:r>
            <a:endParaRPr lang="en-GB" dirty="0"/>
          </a:p>
        </p:txBody>
      </p:sp>
      <p:sp>
        <p:nvSpPr>
          <p:cNvPr id="14" name="Slide Number Placeholder 5"/>
          <p:cNvSpPr>
            <a:spLocks noGrp="1"/>
          </p:cNvSpPr>
          <p:nvPr>
            <p:ph type="sldNum" sz="quarter" idx="4"/>
          </p:nvPr>
        </p:nvSpPr>
        <p:spPr>
          <a:xfrm>
            <a:off x="8344093" y="7042354"/>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fld id="{FEBD7F86-1881-4698-8703-FB80B0800997}" type="slidenum">
              <a:rPr lang="en-GB" smtClean="0"/>
              <a:pPr/>
              <a:t>‹#›</a:t>
            </a:fld>
            <a:endParaRPr lang="en-GB" dirty="0"/>
          </a:p>
        </p:txBody>
      </p:sp>
      <p:sp>
        <p:nvSpPr>
          <p:cNvPr id="18" name="Date Placeholder 3"/>
          <p:cNvSpPr>
            <a:spLocks noGrp="1"/>
          </p:cNvSpPr>
          <p:nvPr>
            <p:ph type="dt" sz="half" idx="2"/>
          </p:nvPr>
        </p:nvSpPr>
        <p:spPr>
          <a:xfrm>
            <a:off x="8344093" y="6894093"/>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r>
              <a:rPr lang="en-US" dirty="0" smtClean="0"/>
              <a:t>July 2016</a:t>
            </a:r>
            <a:endParaRPr lang="en-GB" dirty="0"/>
          </a:p>
        </p:txBody>
      </p:sp>
      <p:sp>
        <p:nvSpPr>
          <p:cNvPr id="15" name="Title Placeholder 1"/>
          <p:cNvSpPr>
            <a:spLocks noGrp="1"/>
          </p:cNvSpPr>
          <p:nvPr>
            <p:ph type="title"/>
          </p:nvPr>
        </p:nvSpPr>
        <p:spPr>
          <a:xfrm>
            <a:off x="567075" y="769050"/>
            <a:ext cx="9559252" cy="889561"/>
          </a:xfrm>
          <a:prstGeom prst="rect">
            <a:avLst/>
          </a:prstGeom>
        </p:spPr>
        <p:txBody>
          <a:bodyPr vert="horz" lIns="0" tIns="0" rIns="0" bIns="0" rtlCol="0" anchor="t" anchorCtr="0">
            <a:noAutofit/>
          </a:bodyPr>
          <a:lstStyle/>
          <a:p>
            <a:r>
              <a:rPr lang="en-GB" noProof="0" dirty="0" smtClean="0"/>
              <a:t>Click to edit Master title style</a:t>
            </a:r>
            <a:endParaRPr lang="en-GB" noProof="0" dirty="0"/>
          </a:p>
        </p:txBody>
      </p:sp>
      <p:cxnSp>
        <p:nvCxnSpPr>
          <p:cNvPr id="17" name="Shape 24"/>
          <p:cNvCxnSpPr/>
          <p:nvPr userDrawn="1"/>
        </p:nvCxnSpPr>
        <p:spPr>
          <a:xfrm flipV="1">
            <a:off x="405054" y="656821"/>
            <a:ext cx="9721275" cy="144000"/>
          </a:xfrm>
          <a:prstGeom prst="bentConnector3">
            <a:avLst>
              <a:gd name="adj1" fmla="val 0"/>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Large Right">
    <p:spTree>
      <p:nvGrpSpPr>
        <p:cNvPr id="1" name=""/>
        <p:cNvGrpSpPr/>
        <p:nvPr/>
      </p:nvGrpSpPr>
      <p:grpSpPr>
        <a:xfrm>
          <a:off x="0" y="0"/>
          <a:ext cx="0" cy="0"/>
          <a:chOff x="0" y="0"/>
          <a:chExt cx="0" cy="0"/>
        </a:xfrm>
      </p:grpSpPr>
      <p:sp>
        <p:nvSpPr>
          <p:cNvPr id="28" name="Content Placeholder 26"/>
          <p:cNvSpPr>
            <a:spLocks noGrp="1"/>
          </p:cNvSpPr>
          <p:nvPr>
            <p:ph sz="quarter" idx="14"/>
          </p:nvPr>
        </p:nvSpPr>
        <p:spPr>
          <a:xfrm>
            <a:off x="567074" y="2149771"/>
            <a:ext cx="3078403" cy="2075641"/>
          </a:xfrm>
        </p:spPr>
        <p:txBody>
          <a:bodyPr/>
          <a:lstStyle/>
          <a:p>
            <a:pPr lvl="0"/>
            <a:r>
              <a:rPr lang="en-GB" noProof="0" dirty="0" smtClean="0"/>
              <a:t>Click to edit Master text styles</a:t>
            </a:r>
          </a:p>
        </p:txBody>
      </p:sp>
      <p:sp>
        <p:nvSpPr>
          <p:cNvPr id="31" name="Content Placeholder 26"/>
          <p:cNvSpPr>
            <a:spLocks noGrp="1"/>
          </p:cNvSpPr>
          <p:nvPr>
            <p:ph sz="quarter" idx="15"/>
          </p:nvPr>
        </p:nvSpPr>
        <p:spPr>
          <a:xfrm>
            <a:off x="567074" y="4373671"/>
            <a:ext cx="3078403" cy="2075641"/>
          </a:xfrm>
        </p:spPr>
        <p:txBody>
          <a:bodyPr/>
          <a:lstStyle/>
          <a:p>
            <a:pPr lvl="0"/>
            <a:r>
              <a:rPr lang="en-GB" noProof="0" dirty="0" smtClean="0"/>
              <a:t>Click to edit Master text styles</a:t>
            </a:r>
          </a:p>
        </p:txBody>
      </p:sp>
      <p:sp>
        <p:nvSpPr>
          <p:cNvPr id="13" name="Text Placeholder 12"/>
          <p:cNvSpPr>
            <a:spLocks noGrp="1"/>
          </p:cNvSpPr>
          <p:nvPr>
            <p:ph type="body" sz="quarter" idx="16"/>
          </p:nvPr>
        </p:nvSpPr>
        <p:spPr>
          <a:xfrm>
            <a:off x="3807499" y="2149772"/>
            <a:ext cx="6318827" cy="4299542"/>
          </a:xfrm>
        </p:spPr>
        <p:txBody>
          <a:bodyPr/>
          <a:lstStyle/>
          <a:p>
            <a:pPr lvl="0"/>
            <a:r>
              <a:rPr lang="en-GB" noProof="0" dirty="0" smtClean="0"/>
              <a:t>Click to edit Master text styles</a:t>
            </a:r>
          </a:p>
        </p:txBody>
      </p:sp>
      <p:sp>
        <p:nvSpPr>
          <p:cNvPr id="22" name="Footer Placeholder 4"/>
          <p:cNvSpPr>
            <a:spLocks noGrp="1"/>
          </p:cNvSpPr>
          <p:nvPr>
            <p:ph type="ftr" sz="quarter" idx="3"/>
          </p:nvPr>
        </p:nvSpPr>
        <p:spPr>
          <a:xfrm>
            <a:off x="567074" y="6894094"/>
            <a:ext cx="6145957" cy="148259"/>
          </a:xfrm>
          <a:prstGeom prst="rect">
            <a:avLst/>
          </a:prstGeom>
        </p:spPr>
        <p:txBody>
          <a:bodyPr vert="horz" lIns="0" tIns="0" rIns="0" bIns="0" anchor="b" anchorCtr="0">
            <a:noAutofit/>
          </a:bodyPr>
          <a:lstStyle>
            <a:lvl1pPr algn="l">
              <a:defRPr sz="900">
                <a:solidFill>
                  <a:schemeClr val="tx1"/>
                </a:solidFill>
                <a:latin typeface="Arial" pitchFamily="34" charset="0"/>
                <a:cs typeface="Arial" pitchFamily="34" charset="0"/>
              </a:defRPr>
            </a:lvl1pPr>
          </a:lstStyle>
          <a:p>
            <a:r>
              <a:rPr lang="en-US" dirty="0" smtClean="0"/>
              <a:t>Trade and transaction reporting review</a:t>
            </a:r>
            <a:endParaRPr lang="en-GB" dirty="0"/>
          </a:p>
        </p:txBody>
      </p:sp>
      <p:sp>
        <p:nvSpPr>
          <p:cNvPr id="14" name="Slide Number Placeholder 5"/>
          <p:cNvSpPr>
            <a:spLocks noGrp="1"/>
          </p:cNvSpPr>
          <p:nvPr>
            <p:ph type="sldNum" sz="quarter" idx="4"/>
          </p:nvPr>
        </p:nvSpPr>
        <p:spPr>
          <a:xfrm>
            <a:off x="8344093" y="7042354"/>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fld id="{FEBD7F86-1881-4698-8703-FB80B0800997}" type="slidenum">
              <a:rPr lang="en-GB" smtClean="0"/>
              <a:pPr/>
              <a:t>‹#›</a:t>
            </a:fld>
            <a:endParaRPr lang="en-GB" dirty="0"/>
          </a:p>
        </p:txBody>
      </p:sp>
      <p:sp>
        <p:nvSpPr>
          <p:cNvPr id="18" name="Date Placeholder 3"/>
          <p:cNvSpPr>
            <a:spLocks noGrp="1"/>
          </p:cNvSpPr>
          <p:nvPr>
            <p:ph type="dt" sz="half" idx="2"/>
          </p:nvPr>
        </p:nvSpPr>
        <p:spPr>
          <a:xfrm>
            <a:off x="8344093" y="6894093"/>
            <a:ext cx="1782233" cy="148260"/>
          </a:xfrm>
          <a:prstGeom prst="rect">
            <a:avLst/>
          </a:prstGeom>
        </p:spPr>
        <p:txBody>
          <a:bodyPr lIns="0" tIns="0" rIns="0" bIns="0" anchor="t" anchorCtr="0">
            <a:noAutofit/>
          </a:bodyPr>
          <a:lstStyle>
            <a:lvl1pPr algn="r">
              <a:defRPr sz="900">
                <a:solidFill>
                  <a:schemeClr val="tx1"/>
                </a:solidFill>
                <a:latin typeface="Arial" pitchFamily="34" charset="0"/>
                <a:cs typeface="Arial" pitchFamily="34" charset="0"/>
              </a:defRPr>
            </a:lvl1pPr>
          </a:lstStyle>
          <a:p>
            <a:r>
              <a:rPr lang="en-US" dirty="0" smtClean="0"/>
              <a:t>July 2016</a:t>
            </a:r>
            <a:endParaRPr lang="en-GB" dirty="0"/>
          </a:p>
        </p:txBody>
      </p:sp>
      <p:sp>
        <p:nvSpPr>
          <p:cNvPr id="15" name="Title Placeholder 1"/>
          <p:cNvSpPr>
            <a:spLocks noGrp="1"/>
          </p:cNvSpPr>
          <p:nvPr>
            <p:ph type="title"/>
          </p:nvPr>
        </p:nvSpPr>
        <p:spPr>
          <a:xfrm>
            <a:off x="567075" y="769050"/>
            <a:ext cx="9559252" cy="889561"/>
          </a:xfrm>
          <a:prstGeom prst="rect">
            <a:avLst/>
          </a:prstGeom>
        </p:spPr>
        <p:txBody>
          <a:bodyPr vert="horz" lIns="0" tIns="0" rIns="0" bIns="0" rtlCol="0" anchor="t" anchorCtr="0">
            <a:noAutofit/>
          </a:bodyPr>
          <a:lstStyle/>
          <a:p>
            <a:r>
              <a:rPr lang="en-GB" noProof="0" dirty="0" smtClean="0"/>
              <a:t>Click to edit Master title style</a:t>
            </a:r>
            <a:endParaRPr lang="en-GB" noProof="0" dirty="0"/>
          </a:p>
        </p:txBody>
      </p:sp>
      <p:cxnSp>
        <p:nvCxnSpPr>
          <p:cNvPr id="17" name="Shape 24"/>
          <p:cNvCxnSpPr/>
          <p:nvPr userDrawn="1"/>
        </p:nvCxnSpPr>
        <p:spPr>
          <a:xfrm flipV="1">
            <a:off x="405054" y="656821"/>
            <a:ext cx="9721275" cy="144000"/>
          </a:xfrm>
          <a:prstGeom prst="bentConnector3">
            <a:avLst>
              <a:gd name="adj1" fmla="val 0"/>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7075" y="1111950"/>
            <a:ext cx="9559252" cy="889561"/>
          </a:xfrm>
          <a:prstGeom prst="rect">
            <a:avLst/>
          </a:prstGeom>
        </p:spPr>
        <p:txBody>
          <a:bodyPr vert="horz" lIns="0" tIns="0" rIns="0" bIns="0" rtlCol="0" anchor="t" anchorCtr="0">
            <a:noAutofit/>
          </a:bodyPr>
          <a:lstStyle/>
          <a:p>
            <a:r>
              <a:rPr lang="en-GB" noProof="0" dirty="0" smtClean="0"/>
              <a:t>Click to edit</a:t>
            </a:r>
            <a:br>
              <a:rPr lang="en-GB" noProof="0" dirty="0" smtClean="0"/>
            </a:br>
            <a:r>
              <a:rPr lang="en-GB" noProof="0" dirty="0" smtClean="0"/>
              <a:t>Master title style</a:t>
            </a:r>
            <a:endParaRPr lang="en-GB" noProof="0" dirty="0"/>
          </a:p>
        </p:txBody>
      </p:sp>
      <p:sp>
        <p:nvSpPr>
          <p:cNvPr id="3" name="Text Placeholder 2"/>
          <p:cNvSpPr>
            <a:spLocks noGrp="1"/>
          </p:cNvSpPr>
          <p:nvPr>
            <p:ph type="body" idx="1"/>
          </p:nvPr>
        </p:nvSpPr>
        <p:spPr>
          <a:xfrm>
            <a:off x="567074" y="2149772"/>
            <a:ext cx="9559252" cy="4299542"/>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49" name="Slide Number Placeholder 5"/>
          <p:cNvSpPr>
            <a:spLocks noGrp="1"/>
          </p:cNvSpPr>
          <p:nvPr>
            <p:ph type="sldNum" sz="quarter" idx="4"/>
          </p:nvPr>
        </p:nvSpPr>
        <p:spPr>
          <a:xfrm>
            <a:off x="8344093" y="7042354"/>
            <a:ext cx="1782233" cy="148260"/>
          </a:xfrm>
          <a:prstGeom prst="rect">
            <a:avLst/>
          </a:prstGeom>
        </p:spPr>
        <p:txBody>
          <a:bodyPr lIns="0" tIns="0" rIns="0" bIns="0" anchor="ctr" anchorCtr="0">
            <a:noAutofit/>
          </a:bodyPr>
          <a:lstStyle>
            <a:lvl1pPr algn="r">
              <a:defRPr sz="900">
                <a:solidFill>
                  <a:schemeClr val="tx1"/>
                </a:solidFill>
                <a:latin typeface="Arial" pitchFamily="34" charset="0"/>
                <a:cs typeface="Arial" pitchFamily="34" charset="0"/>
              </a:defRPr>
            </a:lvl1pPr>
          </a:lstStyle>
          <a:p>
            <a:fld id="{FEBD7F86-1881-4698-8703-FB80B0800997}" type="slidenum">
              <a:rPr lang="en-GB" smtClean="0"/>
              <a:pPr/>
              <a:t>‹#›</a:t>
            </a:fld>
            <a:endParaRPr lang="en-GB" dirty="0"/>
          </a:p>
        </p:txBody>
      </p:sp>
      <p:sp>
        <p:nvSpPr>
          <p:cNvPr id="50" name="Date Placeholder 3"/>
          <p:cNvSpPr>
            <a:spLocks noGrp="1"/>
          </p:cNvSpPr>
          <p:nvPr>
            <p:ph type="dt" sz="half" idx="2"/>
          </p:nvPr>
        </p:nvSpPr>
        <p:spPr>
          <a:xfrm>
            <a:off x="8344093" y="6894093"/>
            <a:ext cx="1782233" cy="148260"/>
          </a:xfrm>
          <a:prstGeom prst="rect">
            <a:avLst/>
          </a:prstGeom>
        </p:spPr>
        <p:txBody>
          <a:bodyPr lIns="0" tIns="0" rIns="0" bIns="0" anchor="ctr" anchorCtr="0">
            <a:noAutofit/>
          </a:bodyPr>
          <a:lstStyle>
            <a:lvl1pPr algn="r">
              <a:defRPr sz="900">
                <a:solidFill>
                  <a:schemeClr val="tx1"/>
                </a:solidFill>
                <a:latin typeface="Arial" pitchFamily="34" charset="0"/>
                <a:cs typeface="Arial" pitchFamily="34" charset="0"/>
              </a:defRPr>
            </a:lvl1pPr>
          </a:lstStyle>
          <a:p>
            <a:r>
              <a:rPr lang="en-US" dirty="0" smtClean="0"/>
              <a:t>July 2016</a:t>
            </a:r>
            <a:endParaRPr lang="en-GB" dirty="0"/>
          </a:p>
        </p:txBody>
      </p:sp>
      <p:sp>
        <p:nvSpPr>
          <p:cNvPr id="51" name="Footer Placeholder 4"/>
          <p:cNvSpPr>
            <a:spLocks noGrp="1"/>
          </p:cNvSpPr>
          <p:nvPr>
            <p:ph type="ftr" sz="quarter" idx="3"/>
          </p:nvPr>
        </p:nvSpPr>
        <p:spPr>
          <a:xfrm>
            <a:off x="567074" y="6894093"/>
            <a:ext cx="6145957" cy="148259"/>
          </a:xfrm>
          <a:prstGeom prst="rect">
            <a:avLst/>
          </a:prstGeom>
        </p:spPr>
        <p:txBody>
          <a:bodyPr vert="horz" lIns="0" tIns="0" rIns="0" bIns="0" anchor="ctr" anchorCtr="0">
            <a:noAutofit/>
          </a:bodyPr>
          <a:lstStyle>
            <a:lvl1pPr algn="l">
              <a:defRPr sz="900">
                <a:solidFill>
                  <a:schemeClr val="tx1"/>
                </a:solidFill>
                <a:latin typeface="Arial" pitchFamily="34" charset="0"/>
                <a:cs typeface="Arial" pitchFamily="34" charset="0"/>
              </a:defRPr>
            </a:lvl1pPr>
          </a:lstStyle>
          <a:p>
            <a:r>
              <a:rPr lang="en-US" dirty="0" smtClean="0"/>
              <a:t>Trade and transaction reporting review</a:t>
            </a:r>
            <a:endParaRPr lang="en-GB" dirty="0"/>
          </a:p>
        </p:txBody>
      </p:sp>
      <p:sp>
        <p:nvSpPr>
          <p:cNvPr id="7" name="PwCFirm"/>
          <p:cNvSpPr txBox="1"/>
          <p:nvPr userDrawn="1"/>
        </p:nvSpPr>
        <p:spPr>
          <a:xfrm>
            <a:off x="567074" y="7042354"/>
            <a:ext cx="3078403" cy="148260"/>
          </a:xfrm>
          <a:prstGeom prst="rect">
            <a:avLst/>
          </a:prstGeom>
          <a:noFill/>
        </p:spPr>
        <p:txBody>
          <a:bodyPr vert="horz" wrap="square" lIns="0" tIns="0" rIns="0" bIns="0" rtlCol="0" anchor="ctr" anchorCtr="0">
            <a:noAutofit/>
          </a:bodyPr>
          <a:lstStyle/>
          <a:p>
            <a:r>
              <a:rPr lang="en-GB" sz="900" noProof="0" dirty="0" smtClean="0">
                <a:latin typeface="Arial" pitchFamily="34" charset="0"/>
                <a:cs typeface="Arial" pitchFamily="34" charset="0"/>
              </a:rPr>
              <a:t>PwC</a:t>
            </a:r>
            <a:endParaRPr lang="en-GB" sz="900" noProof="0" dirty="0">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7" r:id="rId21"/>
    <p:sldLayoutId id="2147483671" r:id="rId22"/>
    <p:sldLayoutId id="2147483672" r:id="rId23"/>
    <p:sldLayoutId id="2147483673" r:id="rId24"/>
    <p:sldLayoutId id="2147483674" r:id="rId25"/>
    <p:sldLayoutId id="2147483675" r:id="rId26"/>
    <p:sldLayoutId id="2147483676" r:id="rId27"/>
  </p:sldLayoutIdLst>
  <p:timing>
    <p:tnLst>
      <p:par>
        <p:cTn id="1" dur="indefinite" restart="never" nodeType="tmRoot"/>
      </p:par>
    </p:tnLst>
  </p:timing>
  <p:hf hdr="0"/>
  <p:txStyles>
    <p:titleStyle>
      <a:lvl1pPr algn="l" defTabSz="1018705" rtl="0" eaLnBrk="1" latinLnBrk="0" hangingPunct="1">
        <a:lnSpc>
          <a:spcPct val="100000"/>
        </a:lnSpc>
        <a:spcBef>
          <a:spcPct val="0"/>
        </a:spcBef>
        <a:buNone/>
        <a:defRPr sz="2000" b="1" i="1" kern="1200">
          <a:solidFill>
            <a:schemeClr val="tx1"/>
          </a:solidFill>
          <a:latin typeface="+mj-lt"/>
          <a:ea typeface="+mj-ea"/>
          <a:cs typeface="+mj-cs"/>
        </a:defRPr>
      </a:lvl1pPr>
    </p:titleStyle>
    <p:body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172800" indent="-172800"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345600" indent="-172800"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554400" indent="-172800"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p:bodyStyle>
    <p:otherStyle>
      <a:defPPr>
        <a:defRPr lang="en-US"/>
      </a:defPPr>
      <a:lvl1pPr marL="0" algn="l" defTabSz="1018705" rtl="0" eaLnBrk="1" latinLnBrk="0" hangingPunct="1">
        <a:defRPr sz="2000" kern="1200">
          <a:solidFill>
            <a:schemeClr val="tx1"/>
          </a:solidFill>
          <a:latin typeface="+mn-lt"/>
          <a:ea typeface="+mn-ea"/>
          <a:cs typeface="+mn-cs"/>
        </a:defRPr>
      </a:lvl1pPr>
      <a:lvl2pPr marL="509352" algn="l" defTabSz="1018705" rtl="0" eaLnBrk="1" latinLnBrk="0" hangingPunct="1">
        <a:defRPr sz="2000" kern="1200">
          <a:solidFill>
            <a:schemeClr val="tx1"/>
          </a:solidFill>
          <a:latin typeface="+mn-lt"/>
          <a:ea typeface="+mn-ea"/>
          <a:cs typeface="+mn-cs"/>
        </a:defRPr>
      </a:lvl2pPr>
      <a:lvl3pPr marL="1018705" algn="l" defTabSz="1018705" rtl="0" eaLnBrk="1" latinLnBrk="0" hangingPunct="1">
        <a:defRPr sz="2000" kern="1200">
          <a:solidFill>
            <a:schemeClr val="tx1"/>
          </a:solidFill>
          <a:latin typeface="+mn-lt"/>
          <a:ea typeface="+mn-ea"/>
          <a:cs typeface="+mn-cs"/>
        </a:defRPr>
      </a:lvl3pPr>
      <a:lvl4pPr marL="1528058" algn="l" defTabSz="1018705" rtl="0" eaLnBrk="1" latinLnBrk="0" hangingPunct="1">
        <a:defRPr sz="2000" kern="1200">
          <a:solidFill>
            <a:schemeClr val="tx1"/>
          </a:solidFill>
          <a:latin typeface="+mn-lt"/>
          <a:ea typeface="+mn-ea"/>
          <a:cs typeface="+mn-cs"/>
        </a:defRPr>
      </a:lvl4pPr>
      <a:lvl5pPr marL="2037411" algn="l" defTabSz="1018705" rtl="0" eaLnBrk="1" latinLnBrk="0" hangingPunct="1">
        <a:defRPr sz="2000" kern="1200">
          <a:solidFill>
            <a:schemeClr val="tx1"/>
          </a:solidFill>
          <a:latin typeface="+mn-lt"/>
          <a:ea typeface="+mn-ea"/>
          <a:cs typeface="+mn-cs"/>
        </a:defRPr>
      </a:lvl5pPr>
      <a:lvl6pPr marL="2546764" algn="l" defTabSz="1018705" rtl="0" eaLnBrk="1" latinLnBrk="0" hangingPunct="1">
        <a:defRPr sz="2000" kern="1200">
          <a:solidFill>
            <a:schemeClr val="tx1"/>
          </a:solidFill>
          <a:latin typeface="+mn-lt"/>
          <a:ea typeface="+mn-ea"/>
          <a:cs typeface="+mn-cs"/>
        </a:defRPr>
      </a:lvl6pPr>
      <a:lvl7pPr marL="3056116" algn="l" defTabSz="1018705" rtl="0" eaLnBrk="1" latinLnBrk="0" hangingPunct="1">
        <a:defRPr sz="2000" kern="1200">
          <a:solidFill>
            <a:schemeClr val="tx1"/>
          </a:solidFill>
          <a:latin typeface="+mn-lt"/>
          <a:ea typeface="+mn-ea"/>
          <a:cs typeface="+mn-cs"/>
        </a:defRPr>
      </a:lvl7pPr>
      <a:lvl8pPr marL="3565469" algn="l" defTabSz="1018705" rtl="0" eaLnBrk="1" latinLnBrk="0" hangingPunct="1">
        <a:defRPr sz="2000" kern="1200">
          <a:solidFill>
            <a:schemeClr val="tx1"/>
          </a:solidFill>
          <a:latin typeface="+mn-lt"/>
          <a:ea typeface="+mn-ea"/>
          <a:cs typeface="+mn-cs"/>
        </a:defRPr>
      </a:lvl8pPr>
      <a:lvl9pPr marL="4074821" algn="l" defTabSz="1018705"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Regulatory Reporting</a:t>
            </a:r>
            <a:endParaRPr lang="en-GB" dirty="0"/>
          </a:p>
        </p:txBody>
      </p:sp>
      <p:sp>
        <p:nvSpPr>
          <p:cNvPr id="2" name="Subtitle 1"/>
          <p:cNvSpPr>
            <a:spLocks noGrp="1"/>
          </p:cNvSpPr>
          <p:nvPr>
            <p:ph type="subTitle" idx="1"/>
          </p:nvPr>
        </p:nvSpPr>
        <p:spPr/>
        <p:txBody>
          <a:bodyPr/>
          <a:lstStyle/>
          <a:p>
            <a:r>
              <a:rPr lang="en-US" dirty="0"/>
              <a:t>Trade and transaction reporting review</a:t>
            </a:r>
            <a:endParaRPr lang="en-GB" dirty="0"/>
          </a:p>
        </p:txBody>
      </p:sp>
      <p:sp>
        <p:nvSpPr>
          <p:cNvPr id="6" name="Text Placeholder 5"/>
          <p:cNvSpPr>
            <a:spLocks noGrp="1"/>
          </p:cNvSpPr>
          <p:nvPr>
            <p:ph type="body" sz="quarter" idx="10"/>
          </p:nvPr>
        </p:nvSpPr>
        <p:spPr/>
        <p:txBody>
          <a:bodyPr/>
          <a:lstStyle/>
          <a:p>
            <a:r>
              <a:rPr lang="en-GB" sz="900" dirty="0" smtClean="0"/>
              <a:t>www.pwc.co.uk</a:t>
            </a:r>
            <a:endParaRPr lang="en-GB" sz="900" dirty="0"/>
          </a:p>
        </p:txBody>
      </p:sp>
      <p:grpSp>
        <p:nvGrpSpPr>
          <p:cNvPr id="9" name="Group 8"/>
          <p:cNvGrpSpPr/>
          <p:nvPr/>
        </p:nvGrpSpPr>
        <p:grpSpPr>
          <a:xfrm>
            <a:off x="500841" y="2875279"/>
            <a:ext cx="1296000" cy="1166019"/>
            <a:chOff x="571961" y="3115242"/>
            <a:chExt cx="1296000" cy="1166019"/>
          </a:xfrm>
        </p:grpSpPr>
        <p:sp>
          <p:nvSpPr>
            <p:cNvPr id="10" name="Picture Placeholder 76"/>
            <p:cNvSpPr txBox="1">
              <a:spLocks/>
            </p:cNvSpPr>
            <p:nvPr/>
          </p:nvSpPr>
          <p:spPr>
            <a:xfrm>
              <a:off x="703420" y="3230760"/>
              <a:ext cx="1152000" cy="1050501"/>
            </a:xfrm>
            <a:prstGeom prst="rect">
              <a:avLst/>
            </a:prstGeom>
          </p:spPr>
          <p:txBody>
            <a:bodyPr lIns="0" tIns="0" rIns="0" bIns="0"/>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600" kern="1200">
                  <a:solidFill>
                    <a:schemeClr val="tx1"/>
                  </a:solidFill>
                  <a:latin typeface="Georgia" pitchFamily="18" charset="0"/>
                  <a:ea typeface="+mn-ea"/>
                  <a:cs typeface="+mn-cs"/>
                </a:defRPr>
              </a:lvl1pPr>
              <a:lvl2pPr marL="172800" indent="-172800" algn="l" defTabSz="1018705" rtl="0" eaLnBrk="1" latinLnBrk="0" hangingPunct="1">
                <a:lnSpc>
                  <a:spcPct val="100000"/>
                </a:lnSpc>
                <a:spcBef>
                  <a:spcPts val="0"/>
                </a:spcBef>
                <a:spcAft>
                  <a:spcPts val="599"/>
                </a:spcAft>
                <a:buClr>
                  <a:schemeClr val="tx1"/>
                </a:buClr>
                <a:buFont typeface="Georgia" pitchFamily="18" charset="0"/>
                <a:buChar char="•"/>
                <a:defRPr sz="1100" kern="1200">
                  <a:solidFill>
                    <a:schemeClr val="tx1"/>
                  </a:solidFill>
                  <a:latin typeface="Georgia" pitchFamily="18" charset="0"/>
                  <a:ea typeface="+mn-ea"/>
                  <a:cs typeface="+mn-cs"/>
                </a:defRPr>
              </a:lvl2pPr>
              <a:lvl3pPr marL="345600" indent="-172800" algn="l" defTabSz="1018705" rtl="0" eaLnBrk="1" latinLnBrk="0" hangingPunct="1">
                <a:lnSpc>
                  <a:spcPct val="100000"/>
                </a:lnSpc>
                <a:spcBef>
                  <a:spcPts val="0"/>
                </a:spcBef>
                <a:spcAft>
                  <a:spcPts val="599"/>
                </a:spcAft>
                <a:buClr>
                  <a:schemeClr val="tx1"/>
                </a:buClr>
                <a:buFont typeface="Georgia" pitchFamily="18" charset="0"/>
                <a:buChar char="-"/>
                <a:defRPr sz="1100" kern="1200">
                  <a:solidFill>
                    <a:schemeClr val="tx1"/>
                  </a:solidFill>
                  <a:latin typeface="Georgia" pitchFamily="18" charset="0"/>
                  <a:ea typeface="+mn-ea"/>
                  <a:cs typeface="+mn-cs"/>
                </a:defRPr>
              </a:lvl3pPr>
              <a:lvl4pPr marL="554400" indent="-172800" algn="l" defTabSz="1018705" rtl="0" eaLnBrk="1" latinLnBrk="0" hangingPunct="1">
                <a:lnSpc>
                  <a:spcPct val="100000"/>
                </a:lnSpc>
                <a:spcBef>
                  <a:spcPts val="0"/>
                </a:spcBef>
                <a:spcAft>
                  <a:spcPts val="599"/>
                </a:spcAft>
                <a:buClr>
                  <a:schemeClr val="tx1"/>
                </a:buClr>
                <a:buFont typeface="Georgia" pitchFamily="18" charset="0"/>
                <a:buChar char="◦"/>
                <a:defRPr sz="11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1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r>
                <a:rPr lang="en-US" sz="1050" b="1" i="1" dirty="0"/>
                <a:t>Morgan </a:t>
              </a:r>
              <a:r>
                <a:rPr lang="en-US" sz="1050" b="1" i="1" dirty="0" smtClean="0"/>
                <a:t>Stanley</a:t>
              </a:r>
            </a:p>
            <a:p>
              <a:r>
                <a:rPr lang="en-US" sz="1050" b="1" i="1" dirty="0" smtClean="0"/>
                <a:t>Our proposal response to you Regulatory Reporting RFP</a:t>
              </a:r>
            </a:p>
            <a:p>
              <a:r>
                <a:rPr lang="en-US" sz="1050" i="1" dirty="0" smtClean="0"/>
                <a:t>July </a:t>
              </a:r>
              <a:r>
                <a:rPr lang="en-US" sz="1050" i="1" dirty="0"/>
                <a:t>2016</a:t>
              </a:r>
            </a:p>
          </p:txBody>
        </p:sp>
        <p:grpSp>
          <p:nvGrpSpPr>
            <p:cNvPr id="11" name="Group 31"/>
            <p:cNvGrpSpPr/>
            <p:nvPr/>
          </p:nvGrpSpPr>
          <p:grpSpPr>
            <a:xfrm>
              <a:off x="571961" y="3115242"/>
              <a:ext cx="1296000" cy="144000"/>
              <a:chOff x="489087" y="2521685"/>
              <a:chExt cx="1209752" cy="151219"/>
            </a:xfrm>
          </p:grpSpPr>
          <p:cxnSp>
            <p:nvCxnSpPr>
              <p:cNvPr id="12" name="Straight Connector 11"/>
              <p:cNvCxnSpPr/>
              <p:nvPr userDrawn="1"/>
            </p:nvCxnSpPr>
            <p:spPr>
              <a:xfrm rot="10800000">
                <a:off x="489087" y="2521686"/>
                <a:ext cx="1209752" cy="0"/>
              </a:xfrm>
              <a:prstGeom prst="line">
                <a:avLst/>
              </a:prstGeom>
              <a:ln w="1270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rot="5400000">
                <a:off x="413478" y="2597295"/>
                <a:ext cx="151219" cy="0"/>
              </a:xfrm>
              <a:prstGeom prst="line">
                <a:avLst/>
              </a:prstGeom>
              <a:ln w="12700">
                <a:solidFill>
                  <a:schemeClr val="tx2"/>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502719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p:cNvPicPr>
            <a:picLocks noChangeAspect="1"/>
          </p:cNvPicPr>
          <p:nvPr/>
        </p:nvPicPr>
        <p:blipFill>
          <a:blip r:embed="rId2"/>
          <a:stretch>
            <a:fillRect/>
          </a:stretch>
        </p:blipFill>
        <p:spPr>
          <a:xfrm>
            <a:off x="8004209" y="178658"/>
            <a:ext cx="2294134" cy="384253"/>
          </a:xfrm>
          <a:prstGeom prst="rect">
            <a:avLst/>
          </a:prstGeom>
        </p:spPr>
      </p:pic>
      <p:sp>
        <p:nvSpPr>
          <p:cNvPr id="2" name="Title 1"/>
          <p:cNvSpPr>
            <a:spLocks noGrp="1"/>
          </p:cNvSpPr>
          <p:nvPr>
            <p:ph type="title"/>
          </p:nvPr>
        </p:nvSpPr>
        <p:spPr/>
        <p:txBody>
          <a:bodyPr/>
          <a:lstStyle/>
          <a:p>
            <a:r>
              <a:rPr lang="en-US" dirty="0"/>
              <a:t>Scoping and </a:t>
            </a:r>
            <a:r>
              <a:rPr lang="en-US" dirty="0" smtClean="0"/>
              <a:t>Diagnostics</a:t>
            </a:r>
            <a:br>
              <a:rPr lang="en-US" dirty="0" smtClean="0"/>
            </a:br>
            <a:r>
              <a:rPr lang="en-US" b="0" i="0" dirty="0"/>
              <a:t>Detailed </a:t>
            </a:r>
            <a:r>
              <a:rPr lang="en-US" b="0" i="0" dirty="0" smtClean="0"/>
              <a:t>approach</a:t>
            </a:r>
            <a:endParaRPr lang="en-US" b="0" i="0" dirty="0"/>
          </a:p>
        </p:txBody>
      </p:sp>
      <p:sp>
        <p:nvSpPr>
          <p:cNvPr id="4" name="Footer Placeholder 3"/>
          <p:cNvSpPr>
            <a:spLocks noGrp="1"/>
          </p:cNvSpPr>
          <p:nvPr>
            <p:ph type="ftr" sz="quarter" idx="3"/>
          </p:nvPr>
        </p:nvSpPr>
        <p:spPr/>
        <p:txBody>
          <a:bodyPr/>
          <a:lstStyle/>
          <a:p>
            <a:r>
              <a:rPr lang="en-US" dirty="0" smtClean="0"/>
              <a:t>Trade and transaction reporting review</a:t>
            </a:r>
            <a:endParaRPr lang="en-GB" dirty="0"/>
          </a:p>
        </p:txBody>
      </p:sp>
      <p:sp>
        <p:nvSpPr>
          <p:cNvPr id="5" name="Slide Number Placeholder 4"/>
          <p:cNvSpPr>
            <a:spLocks noGrp="1"/>
          </p:cNvSpPr>
          <p:nvPr>
            <p:ph type="sldNum" sz="quarter" idx="4"/>
          </p:nvPr>
        </p:nvSpPr>
        <p:spPr/>
        <p:txBody>
          <a:bodyPr/>
          <a:lstStyle/>
          <a:p>
            <a:fld id="{FEBD7F86-1881-4698-8703-FB80B0800997}" type="slidenum">
              <a:rPr lang="en-GB" smtClean="0"/>
              <a:pPr/>
              <a:t>10</a:t>
            </a:fld>
            <a:endParaRPr lang="en-GB" dirty="0"/>
          </a:p>
        </p:txBody>
      </p:sp>
      <p:sp>
        <p:nvSpPr>
          <p:cNvPr id="6" name="Date Placeholder 5"/>
          <p:cNvSpPr>
            <a:spLocks noGrp="1"/>
          </p:cNvSpPr>
          <p:nvPr>
            <p:ph type="dt" sz="half" idx="2"/>
          </p:nvPr>
        </p:nvSpPr>
        <p:spPr/>
        <p:txBody>
          <a:bodyPr/>
          <a:lstStyle/>
          <a:p>
            <a:r>
              <a:rPr lang="en-US" dirty="0" smtClean="0"/>
              <a:t>July 2016</a:t>
            </a:r>
            <a:endParaRPr lang="en-GB" dirty="0"/>
          </a:p>
        </p:txBody>
      </p:sp>
      <p:sp>
        <p:nvSpPr>
          <p:cNvPr id="7" name="Text Placeholder 1"/>
          <p:cNvSpPr txBox="1">
            <a:spLocks/>
          </p:cNvSpPr>
          <p:nvPr/>
        </p:nvSpPr>
        <p:spPr>
          <a:xfrm>
            <a:off x="2187575" y="1764407"/>
            <a:ext cx="7940675" cy="1300641"/>
          </a:xfrm>
          <a:prstGeom prst="rect">
            <a:avLst/>
          </a:prstGeom>
        </p:spPr>
        <p:txBody>
          <a:bodyPr vert="horz" lIns="0" tIns="0" rIns="0" bIns="0" rtlCol="0" anchor="t" anchorCtr="0">
            <a:noAutofit/>
          </a:bodyPr>
          <a:lstStyle>
            <a:lvl1pPr marL="0" indent="0" algn="l" defTabSz="1066114" rtl="0" eaLnBrk="1" latinLnBrk="0" hangingPunct="1">
              <a:lnSpc>
                <a:spcPct val="100000"/>
              </a:lnSpc>
              <a:spcBef>
                <a:spcPts val="600"/>
              </a:spcBef>
              <a:spcAft>
                <a:spcPts val="600"/>
              </a:spcAft>
              <a:buFont typeface="Arial" pitchFamily="34" charset="0"/>
              <a:buNone/>
              <a:defRPr kumimoji="0" lang="en-US" sz="1000" b="1" i="1" u="none" strike="noStrike" kern="1200" cap="none" spc="0" normalizeH="0" baseline="0" noProof="0" dirty="0" smtClean="0">
                <a:ln>
                  <a:noFill/>
                </a:ln>
                <a:solidFill>
                  <a:schemeClr val="accent1"/>
                </a:solidFill>
                <a:effectLst/>
                <a:uLnTx/>
                <a:uFillTx/>
                <a:latin typeface="+mj-lt"/>
                <a:ea typeface="+mn-ea"/>
                <a:cs typeface="Arial" pitchFamily="34" charset="0"/>
              </a:defRPr>
            </a:lvl1pPr>
            <a:lvl2pPr marL="0" indent="0" algn="l" defTabSz="1066114" rtl="0" eaLnBrk="1" latinLnBrk="0" hangingPunct="1">
              <a:lnSpc>
                <a:spcPct val="100000"/>
              </a:lnSpc>
              <a:spcBef>
                <a:spcPts val="0"/>
              </a:spcBef>
              <a:spcAft>
                <a:spcPts val="600"/>
              </a:spcAft>
              <a:buFont typeface="Arial" pitchFamily="34" charset="0"/>
              <a:buNone/>
              <a:defRPr kumimoji="0" lang="en-US" sz="1000" b="1" i="0" u="none" strike="noStrike" kern="1200" cap="none" spc="0" normalizeH="0" baseline="0" noProof="0" dirty="0" smtClean="0">
                <a:ln>
                  <a:noFill/>
                </a:ln>
                <a:solidFill>
                  <a:schemeClr val="accent1"/>
                </a:solidFill>
                <a:effectLst/>
                <a:uLnTx/>
                <a:uFillTx/>
                <a:latin typeface="+mj-lt"/>
                <a:ea typeface="+mn-ea"/>
                <a:cs typeface="Arial" pitchFamily="34" charset="0"/>
              </a:defRPr>
            </a:lvl2pPr>
            <a:lvl3pPr marL="0" indent="0" algn="l" defTabSz="1066114" rtl="0" eaLnBrk="1" latinLnBrk="0" hangingPunct="1">
              <a:lnSpc>
                <a:spcPct val="100000"/>
              </a:lnSpc>
              <a:spcBef>
                <a:spcPts val="0"/>
              </a:spcBef>
              <a:spcAft>
                <a:spcPts val="600"/>
              </a:spcAft>
              <a:buClr>
                <a:srgbClr val="97989A"/>
              </a:buClr>
              <a:buFont typeface="Arial" pitchFamily="34" charset="0"/>
              <a:buNone/>
              <a:defRPr kumimoji="0" lang="en-US" sz="1000" b="0" i="1" u="none" strike="noStrike" kern="1200" cap="none" spc="0" normalizeH="0" baseline="0" noProof="0" dirty="0" smtClean="0">
                <a:ln>
                  <a:noFill/>
                </a:ln>
                <a:solidFill>
                  <a:schemeClr val="accent1"/>
                </a:solidFill>
                <a:effectLst/>
                <a:uLnTx/>
                <a:uFillTx/>
                <a:latin typeface="+mj-lt"/>
                <a:ea typeface="+mn-ea"/>
                <a:cs typeface="Arial" pitchFamily="34" charset="0"/>
              </a:defRPr>
            </a:lvl3pPr>
            <a:lvl4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kumimoji="0" lang="en-US" sz="1000" b="1" i="0" u="none" strike="noStrike" kern="1200" cap="none" spc="0" normalizeH="0" baseline="0" noProof="0" dirty="0" smtClean="0">
                <a:ln>
                  <a:noFill/>
                </a:ln>
                <a:solidFill>
                  <a:schemeClr val="tx1"/>
                </a:solidFill>
                <a:effectLst/>
                <a:uLnTx/>
                <a:uFillTx/>
                <a:latin typeface="+mj-lt"/>
                <a:ea typeface="+mn-ea"/>
                <a:cs typeface="Arial" pitchFamily="34" charset="0"/>
              </a:defRPr>
            </a:lvl4pPr>
            <a:lvl5pPr marL="0" indent="0" algn="l" defTabSz="1066114" rtl="0" eaLnBrk="1" latinLnBrk="0" hangingPunct="1">
              <a:lnSpc>
                <a:spcPct val="100000"/>
              </a:lnSpc>
              <a:spcBef>
                <a:spcPts val="0"/>
              </a:spcBef>
              <a:spcAft>
                <a:spcPts val="600"/>
              </a:spcAft>
              <a:buClr>
                <a:srgbClr val="97989A"/>
              </a:buClr>
              <a:buFont typeface="Univers 45 Light" pitchFamily="2" charset="0"/>
              <a:buNone/>
              <a:defRPr kumimoji="0" lang="en-GB" sz="1000" b="0" i="1" u="none" strike="noStrike" kern="1200" cap="none" spc="0" normalizeH="0" baseline="0" noProof="0" dirty="0" smtClean="0">
                <a:ln>
                  <a:noFill/>
                </a:ln>
                <a:solidFill>
                  <a:schemeClr val="tx1"/>
                </a:solidFill>
                <a:effectLst/>
                <a:uLnTx/>
                <a:uFillTx/>
                <a:latin typeface="+mj-lt"/>
                <a:ea typeface="+mn-ea"/>
                <a:cs typeface="Arial" pitchFamily="34" charset="0"/>
              </a:defRPr>
            </a:lvl5pPr>
            <a:lvl6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sz="1000" kern="1200">
                <a:solidFill>
                  <a:schemeClr val="tx1"/>
                </a:solidFill>
                <a:latin typeface="+mj-lt"/>
                <a:ea typeface="+mn-ea"/>
                <a:cs typeface="+mn-cs"/>
              </a:defRPr>
            </a:lvl6pPr>
            <a:lvl7pPr marL="143975"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7pPr>
            <a:lvl8pPr marL="287949"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8pPr>
            <a:lvl9pPr marL="228600" indent="-228600" algn="l" defTabSz="1066114" rtl="0" eaLnBrk="1" latinLnBrk="0" hangingPunct="1">
              <a:lnSpc>
                <a:spcPct val="100000"/>
              </a:lnSpc>
              <a:spcBef>
                <a:spcPts val="0"/>
              </a:spcBef>
              <a:spcAft>
                <a:spcPts val="600"/>
              </a:spcAft>
              <a:buClrTx/>
              <a:buSzPct val="100000"/>
              <a:buFont typeface="+mj-lt"/>
              <a:buAutoNum type="arabicPeriod"/>
              <a:defRPr sz="1000" kern="1200" baseline="0">
                <a:solidFill>
                  <a:schemeClr val="tx1"/>
                </a:solidFill>
                <a:latin typeface="+mj-lt"/>
                <a:ea typeface="+mn-ea"/>
                <a:cs typeface="+mn-cs"/>
              </a:defRPr>
            </a:lvl9pPr>
          </a:lstStyle>
          <a:p>
            <a:pPr lvl="1">
              <a:defRPr/>
            </a:pPr>
            <a:r>
              <a:rPr lang="en-US" sz="900" b="0" dirty="0" smtClean="0">
                <a:solidFill>
                  <a:srgbClr val="000000"/>
                </a:solidFill>
              </a:rPr>
              <a:t>The </a:t>
            </a:r>
            <a:r>
              <a:rPr lang="en-US" sz="900" i="1" dirty="0" smtClean="0">
                <a:solidFill>
                  <a:srgbClr val="000000"/>
                </a:solidFill>
              </a:rPr>
              <a:t>core objectives </a:t>
            </a:r>
            <a:r>
              <a:rPr lang="en-US" sz="900" b="0" dirty="0" smtClean="0">
                <a:solidFill>
                  <a:srgbClr val="000000"/>
                </a:solidFill>
              </a:rPr>
              <a:t>of the Scoping and Diagnostic work are the following :</a:t>
            </a:r>
            <a:endParaRPr lang="en-US" sz="900" b="0" dirty="0">
              <a:solidFill>
                <a:srgbClr val="000000"/>
              </a:solidFill>
            </a:endParaRPr>
          </a:p>
          <a:p>
            <a:pPr marL="171450" lvl="1" indent="-171450">
              <a:buFont typeface="Arial" panose="020B0604020202020204" pitchFamily="34" charset="0"/>
              <a:buChar char="•"/>
              <a:defRPr/>
            </a:pPr>
            <a:r>
              <a:rPr lang="en-US" sz="900" b="0" dirty="0" smtClean="0">
                <a:solidFill>
                  <a:srgbClr val="000000"/>
                </a:solidFill>
              </a:rPr>
              <a:t>Rapidly </a:t>
            </a:r>
            <a:r>
              <a:rPr lang="en-US" sz="900" b="0" dirty="0">
                <a:solidFill>
                  <a:srgbClr val="000000"/>
                </a:solidFill>
              </a:rPr>
              <a:t>identify trade reporting errors using diagnostic tests which have been built up through our extensive experience of what others have got wrong in trade reporting.  This work is prioritized due to your requirement to identify “high risk” issues as rapidly as possible. This is something for which our diagnostic tests have been specifically </a:t>
            </a:r>
            <a:r>
              <a:rPr lang="en-US" sz="900" b="0" dirty="0" smtClean="0">
                <a:solidFill>
                  <a:srgbClr val="000000"/>
                </a:solidFill>
              </a:rPr>
              <a:t>designed</a:t>
            </a:r>
            <a:r>
              <a:rPr lang="en-US" sz="900" b="0" dirty="0">
                <a:solidFill>
                  <a:srgbClr val="000000"/>
                </a:solidFill>
              </a:rPr>
              <a:t>.</a:t>
            </a:r>
            <a:endParaRPr lang="en-US" sz="900" b="0" dirty="0" smtClean="0">
              <a:solidFill>
                <a:srgbClr val="000000"/>
              </a:solidFill>
            </a:endParaRPr>
          </a:p>
          <a:p>
            <a:pPr marL="171450" lvl="1" indent="-171450">
              <a:buFont typeface="Arial" panose="020B0604020202020204" pitchFamily="34" charset="0"/>
              <a:buChar char="•"/>
              <a:defRPr/>
            </a:pPr>
            <a:r>
              <a:rPr lang="en-US" sz="900" b="0" dirty="0" smtClean="0">
                <a:solidFill>
                  <a:srgbClr val="000000"/>
                </a:solidFill>
              </a:rPr>
              <a:t>Understand and document your business and trade booking models. This work is prioritized since </a:t>
            </a:r>
            <a:r>
              <a:rPr lang="en-US" sz="900" b="0" dirty="0">
                <a:solidFill>
                  <a:srgbClr val="000000"/>
                </a:solidFill>
              </a:rPr>
              <a:t>u</a:t>
            </a:r>
            <a:r>
              <a:rPr lang="en-US" sz="900" b="0" dirty="0" smtClean="0">
                <a:solidFill>
                  <a:srgbClr val="000000"/>
                </a:solidFill>
              </a:rPr>
              <a:t>p-front understanding of these models is essential for the proper execution of our ‘one-day’ test conducted as part of Task 1 and will underpin the work we perform around your rule interpretation in Task 2.</a:t>
            </a:r>
          </a:p>
          <a:p>
            <a:pPr marL="171450" lvl="1" indent="-171450">
              <a:buFont typeface="Arial" panose="020B0604020202020204" pitchFamily="34" charset="0"/>
              <a:buChar char="•"/>
              <a:defRPr/>
            </a:pPr>
            <a:r>
              <a:rPr lang="en-US" sz="900" b="0" dirty="0" smtClean="0">
                <a:solidFill>
                  <a:srgbClr val="000000"/>
                </a:solidFill>
              </a:rPr>
              <a:t>Set-up and mobilization of the project. </a:t>
            </a:r>
          </a:p>
        </p:txBody>
      </p:sp>
      <p:sp>
        <p:nvSpPr>
          <p:cNvPr id="8" name="Content Placeholder 2"/>
          <p:cNvSpPr txBox="1">
            <a:spLocks/>
          </p:cNvSpPr>
          <p:nvPr/>
        </p:nvSpPr>
        <p:spPr>
          <a:xfrm>
            <a:off x="1" y="1695995"/>
            <a:ext cx="2025649" cy="1386978"/>
          </a:xfrm>
          <a:prstGeom prst="rect">
            <a:avLst/>
          </a:prstGeom>
          <a:solidFill>
            <a:srgbClr val="968C6D"/>
          </a:solidFill>
          <a:ln>
            <a:solidFill>
              <a:srgbClr val="968C6D"/>
            </a:solidFill>
          </a:ln>
        </p:spPr>
        <p:txBody>
          <a:bodyPr vert="horz" wrap="square" lIns="432000" tIns="78363" rIns="123152" bIns="78363" rtlCol="0">
            <a:noAutofit/>
          </a:bodyPr>
          <a:lstStyle/>
          <a:p>
            <a:pPr indent="-360000" defTabSz="1066114">
              <a:spcAft>
                <a:spcPts val="1027"/>
              </a:spcAft>
              <a:buClr>
                <a:srgbClr val="000000"/>
              </a:buClr>
              <a:defRPr/>
            </a:pPr>
            <a:r>
              <a:rPr lang="en-US" sz="1000" b="1" dirty="0">
                <a:solidFill>
                  <a:srgbClr val="FFFFFF"/>
                </a:solidFill>
                <a:latin typeface="Georgia" pitchFamily="18" charset="0"/>
              </a:rPr>
              <a:t>I</a:t>
            </a:r>
            <a:r>
              <a:rPr lang="en-US" sz="1000" b="1" dirty="0" smtClean="0">
                <a:solidFill>
                  <a:srgbClr val="FFFFFF"/>
                </a:solidFill>
                <a:latin typeface="Georgia" pitchFamily="18" charset="0"/>
              </a:rPr>
              <a:t>dentification of “high risk” issues in 6 weeks using our diagnostic accelerators.</a:t>
            </a:r>
            <a:endParaRPr lang="en-US" sz="1000" b="1" dirty="0">
              <a:solidFill>
                <a:srgbClr val="FFFFFF"/>
              </a:solidFill>
              <a:latin typeface="Georgia" pitchFamily="18" charset="0"/>
            </a:endParaRPr>
          </a:p>
        </p:txBody>
      </p:sp>
      <p:sp>
        <p:nvSpPr>
          <p:cNvPr id="9" name="Text Placeholder 1"/>
          <p:cNvSpPr txBox="1">
            <a:spLocks/>
          </p:cNvSpPr>
          <p:nvPr/>
        </p:nvSpPr>
        <p:spPr>
          <a:xfrm>
            <a:off x="7099300" y="3493067"/>
            <a:ext cx="3079750" cy="3234124"/>
          </a:xfrm>
          <a:prstGeom prst="rect">
            <a:avLst/>
          </a:prstGeom>
        </p:spPr>
        <p:txBody>
          <a:bodyPr vert="horz" lIns="72000" tIns="0" rIns="0" bIns="0" rtlCol="0">
            <a:noAutofit/>
          </a:bodyPr>
          <a:lstStyle>
            <a:lvl1pPr marL="0" indent="0" algn="l" defTabSz="1066114" rtl="0" eaLnBrk="1" latinLnBrk="0" hangingPunct="1">
              <a:lnSpc>
                <a:spcPct val="100000"/>
              </a:lnSpc>
              <a:spcBef>
                <a:spcPts val="600"/>
              </a:spcBef>
              <a:spcAft>
                <a:spcPts val="600"/>
              </a:spcAft>
              <a:buFont typeface="Arial" pitchFamily="34" charset="0"/>
              <a:buNone/>
              <a:defRPr kumimoji="0" lang="en-US" sz="1000" b="1" i="1" u="none" strike="noStrike" kern="1200" cap="none" spc="0" normalizeH="0" baseline="0" noProof="0" dirty="0" smtClean="0">
                <a:ln>
                  <a:noFill/>
                </a:ln>
                <a:solidFill>
                  <a:schemeClr val="accent1"/>
                </a:solidFill>
                <a:effectLst/>
                <a:uLnTx/>
                <a:uFillTx/>
                <a:latin typeface="+mj-lt"/>
                <a:ea typeface="+mn-ea"/>
                <a:cs typeface="Arial" pitchFamily="34" charset="0"/>
              </a:defRPr>
            </a:lvl1pPr>
            <a:lvl2pPr marL="0" indent="0" algn="l" defTabSz="1066114" rtl="0" eaLnBrk="1" latinLnBrk="0" hangingPunct="1">
              <a:lnSpc>
                <a:spcPct val="100000"/>
              </a:lnSpc>
              <a:spcBef>
                <a:spcPts val="0"/>
              </a:spcBef>
              <a:spcAft>
                <a:spcPts val="600"/>
              </a:spcAft>
              <a:buFont typeface="Arial" pitchFamily="34" charset="0"/>
              <a:buNone/>
              <a:defRPr kumimoji="0" lang="en-US" sz="1000" b="1" i="0" u="none" strike="noStrike" kern="1200" cap="none" spc="0" normalizeH="0" baseline="0" noProof="0" dirty="0" smtClean="0">
                <a:ln>
                  <a:noFill/>
                </a:ln>
                <a:solidFill>
                  <a:schemeClr val="accent1"/>
                </a:solidFill>
                <a:effectLst/>
                <a:uLnTx/>
                <a:uFillTx/>
                <a:latin typeface="+mj-lt"/>
                <a:ea typeface="+mn-ea"/>
                <a:cs typeface="Arial" pitchFamily="34" charset="0"/>
              </a:defRPr>
            </a:lvl2pPr>
            <a:lvl3pPr marL="0" indent="0" algn="l" defTabSz="1066114" rtl="0" eaLnBrk="1" latinLnBrk="0" hangingPunct="1">
              <a:lnSpc>
                <a:spcPct val="100000"/>
              </a:lnSpc>
              <a:spcBef>
                <a:spcPts val="0"/>
              </a:spcBef>
              <a:spcAft>
                <a:spcPts val="600"/>
              </a:spcAft>
              <a:buClr>
                <a:srgbClr val="97989A"/>
              </a:buClr>
              <a:buFont typeface="Arial" pitchFamily="34" charset="0"/>
              <a:buNone/>
              <a:defRPr kumimoji="0" lang="en-US" sz="1000" b="0" i="1" u="none" strike="noStrike" kern="1200" cap="none" spc="0" normalizeH="0" baseline="0" noProof="0" dirty="0" smtClean="0">
                <a:ln>
                  <a:noFill/>
                </a:ln>
                <a:solidFill>
                  <a:schemeClr val="accent1"/>
                </a:solidFill>
                <a:effectLst/>
                <a:uLnTx/>
                <a:uFillTx/>
                <a:latin typeface="+mj-lt"/>
                <a:ea typeface="+mn-ea"/>
                <a:cs typeface="Arial" pitchFamily="34" charset="0"/>
              </a:defRPr>
            </a:lvl3pPr>
            <a:lvl4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kumimoji="0" lang="en-US" sz="1000" b="1" i="0" u="none" strike="noStrike" kern="1200" cap="none" spc="0" normalizeH="0" baseline="0" noProof="0" dirty="0" smtClean="0">
                <a:ln>
                  <a:noFill/>
                </a:ln>
                <a:solidFill>
                  <a:schemeClr val="tx1"/>
                </a:solidFill>
                <a:effectLst/>
                <a:uLnTx/>
                <a:uFillTx/>
                <a:latin typeface="+mj-lt"/>
                <a:ea typeface="+mn-ea"/>
                <a:cs typeface="Arial" pitchFamily="34" charset="0"/>
              </a:defRPr>
            </a:lvl4pPr>
            <a:lvl5pPr marL="0" indent="0" algn="l" defTabSz="1066114" rtl="0" eaLnBrk="1" latinLnBrk="0" hangingPunct="1">
              <a:lnSpc>
                <a:spcPct val="100000"/>
              </a:lnSpc>
              <a:spcBef>
                <a:spcPts val="0"/>
              </a:spcBef>
              <a:spcAft>
                <a:spcPts val="600"/>
              </a:spcAft>
              <a:buClr>
                <a:srgbClr val="97989A"/>
              </a:buClr>
              <a:buFont typeface="Univers 45 Light" pitchFamily="2" charset="0"/>
              <a:buNone/>
              <a:defRPr kumimoji="0" lang="en-GB" sz="1000" b="0" i="1" u="none" strike="noStrike" kern="1200" cap="none" spc="0" normalizeH="0" baseline="0" noProof="0" dirty="0" smtClean="0">
                <a:ln>
                  <a:noFill/>
                </a:ln>
                <a:solidFill>
                  <a:schemeClr val="tx1"/>
                </a:solidFill>
                <a:effectLst/>
                <a:uLnTx/>
                <a:uFillTx/>
                <a:latin typeface="+mj-lt"/>
                <a:ea typeface="+mn-ea"/>
                <a:cs typeface="Arial" pitchFamily="34" charset="0"/>
              </a:defRPr>
            </a:lvl5pPr>
            <a:lvl6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sz="1000" kern="1200">
                <a:solidFill>
                  <a:schemeClr val="tx1"/>
                </a:solidFill>
                <a:latin typeface="+mj-lt"/>
                <a:ea typeface="+mn-ea"/>
                <a:cs typeface="+mn-cs"/>
              </a:defRPr>
            </a:lvl6pPr>
            <a:lvl7pPr marL="143975"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7pPr>
            <a:lvl8pPr marL="287949"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8pPr>
            <a:lvl9pPr marL="228600" indent="-228600" algn="l" defTabSz="1066114" rtl="0" eaLnBrk="1" latinLnBrk="0" hangingPunct="1">
              <a:lnSpc>
                <a:spcPct val="100000"/>
              </a:lnSpc>
              <a:spcBef>
                <a:spcPts val="0"/>
              </a:spcBef>
              <a:spcAft>
                <a:spcPts val="600"/>
              </a:spcAft>
              <a:buClrTx/>
              <a:buSzPct val="100000"/>
              <a:buFont typeface="+mj-lt"/>
              <a:buAutoNum type="arabicPeriod"/>
              <a:defRPr sz="1000" kern="1200" baseline="0">
                <a:solidFill>
                  <a:schemeClr val="tx1"/>
                </a:solidFill>
                <a:latin typeface="+mj-lt"/>
                <a:ea typeface="+mn-ea"/>
                <a:cs typeface="+mn-cs"/>
              </a:defRPr>
            </a:lvl9pPr>
          </a:lstStyle>
          <a:p>
            <a:pPr>
              <a:spcBef>
                <a:spcPts val="0"/>
              </a:spcBef>
              <a:spcAft>
                <a:spcPts val="200"/>
              </a:spcAft>
            </a:pPr>
            <a:r>
              <a:rPr lang="en-US" sz="900" b="0" i="0" dirty="0">
                <a:solidFill>
                  <a:schemeClr val="tx1"/>
                </a:solidFill>
              </a:rPr>
              <a:t>The </a:t>
            </a:r>
            <a:r>
              <a:rPr lang="en-US" sz="900" dirty="0">
                <a:solidFill>
                  <a:schemeClr val="tx1"/>
                </a:solidFill>
              </a:rPr>
              <a:t>key outputs </a:t>
            </a:r>
            <a:r>
              <a:rPr lang="en-US" sz="900" b="0" i="0" dirty="0">
                <a:solidFill>
                  <a:schemeClr val="tx1"/>
                </a:solidFill>
              </a:rPr>
              <a:t>will be the following:</a:t>
            </a:r>
          </a:p>
          <a:p>
            <a:pPr marL="180000" indent="-180000">
              <a:spcBef>
                <a:spcPts val="0"/>
              </a:spcBef>
              <a:spcAft>
                <a:spcPts val="200"/>
              </a:spcAft>
              <a:buFont typeface="Arial" panose="020B0604020202020204" pitchFamily="34" charset="0"/>
              <a:buChar char="•"/>
            </a:pPr>
            <a:r>
              <a:rPr lang="en-US" sz="900" b="0" i="0" dirty="0">
                <a:solidFill>
                  <a:schemeClr val="tx1"/>
                </a:solidFill>
              </a:rPr>
              <a:t>Documented understanding of your business </a:t>
            </a:r>
            <a:r>
              <a:rPr lang="en-US" sz="900" b="0" i="0" dirty="0" smtClean="0">
                <a:solidFill>
                  <a:schemeClr val="tx1"/>
                </a:solidFill>
              </a:rPr>
              <a:t>models.</a:t>
            </a:r>
            <a:endParaRPr lang="en-US" sz="900" b="0" i="0" dirty="0">
              <a:solidFill>
                <a:schemeClr val="tx1"/>
              </a:solidFill>
            </a:endParaRPr>
          </a:p>
          <a:p>
            <a:pPr marL="180000" indent="-180000">
              <a:spcBef>
                <a:spcPts val="0"/>
              </a:spcBef>
              <a:spcAft>
                <a:spcPts val="200"/>
              </a:spcAft>
              <a:buFont typeface="Arial" panose="020B0604020202020204" pitchFamily="34" charset="0"/>
              <a:buChar char="•"/>
            </a:pPr>
            <a:r>
              <a:rPr lang="en-US" sz="900" b="0" i="0" dirty="0">
                <a:solidFill>
                  <a:schemeClr val="tx1"/>
                </a:solidFill>
              </a:rPr>
              <a:t>Documented understanding of your front-to-back </a:t>
            </a:r>
            <a:r>
              <a:rPr lang="en-US" sz="900" b="0" i="0" dirty="0" smtClean="0">
                <a:solidFill>
                  <a:schemeClr val="tx1"/>
                </a:solidFill>
              </a:rPr>
              <a:t>trade flow</a:t>
            </a:r>
            <a:r>
              <a:rPr lang="en-US" sz="900" b="0" i="0" dirty="0">
                <a:solidFill>
                  <a:schemeClr val="tx1"/>
                </a:solidFill>
              </a:rPr>
              <a:t>.</a:t>
            </a:r>
          </a:p>
          <a:p>
            <a:pPr marL="180000" indent="-180000">
              <a:spcBef>
                <a:spcPts val="0"/>
              </a:spcBef>
              <a:spcAft>
                <a:spcPts val="200"/>
              </a:spcAft>
              <a:buFont typeface="Arial" panose="020B0604020202020204" pitchFamily="34" charset="0"/>
              <a:buChar char="•"/>
            </a:pPr>
            <a:r>
              <a:rPr lang="en-US" sz="900" b="0" i="0" dirty="0">
                <a:solidFill>
                  <a:schemeClr val="tx1"/>
                </a:solidFill>
              </a:rPr>
              <a:t>Findings and observations raised as part of </a:t>
            </a:r>
            <a:r>
              <a:rPr lang="en-US" sz="900" b="0" i="0" dirty="0" smtClean="0">
                <a:solidFill>
                  <a:schemeClr val="tx1"/>
                </a:solidFill>
              </a:rPr>
              <a:t>the diagnostic</a:t>
            </a:r>
            <a:r>
              <a:rPr lang="en-US" sz="900" b="0" i="0" dirty="0">
                <a:solidFill>
                  <a:schemeClr val="tx1"/>
                </a:solidFill>
              </a:rPr>
              <a:t>.</a:t>
            </a:r>
          </a:p>
          <a:p>
            <a:pPr marL="180000" indent="-180000">
              <a:spcBef>
                <a:spcPts val="0"/>
              </a:spcBef>
              <a:spcAft>
                <a:spcPts val="200"/>
              </a:spcAft>
              <a:buFont typeface="Arial" panose="020B0604020202020204" pitchFamily="34" charset="0"/>
              <a:buChar char="•"/>
            </a:pPr>
            <a:r>
              <a:rPr lang="en-US" sz="900" b="0" i="0" dirty="0">
                <a:solidFill>
                  <a:schemeClr val="tx1"/>
                </a:solidFill>
              </a:rPr>
              <a:t>Initial recommendations for potential remediation action to be taken against findings raised.</a:t>
            </a:r>
          </a:p>
          <a:p>
            <a:pPr marL="180000" indent="-180000">
              <a:spcBef>
                <a:spcPts val="0"/>
              </a:spcBef>
              <a:spcAft>
                <a:spcPts val="200"/>
              </a:spcAft>
              <a:buFont typeface="Arial" panose="020B0604020202020204" pitchFamily="34" charset="0"/>
              <a:buChar char="•"/>
            </a:pPr>
            <a:endParaRPr lang="en-GB" sz="900" b="0" i="0" dirty="0">
              <a:solidFill>
                <a:schemeClr val="tx1"/>
              </a:solidFill>
            </a:endParaRPr>
          </a:p>
        </p:txBody>
      </p:sp>
      <p:sp>
        <p:nvSpPr>
          <p:cNvPr id="11" name="Content Placeholder 2"/>
          <p:cNvSpPr txBox="1">
            <a:spLocks/>
          </p:cNvSpPr>
          <p:nvPr/>
        </p:nvSpPr>
        <p:spPr>
          <a:xfrm>
            <a:off x="984374" y="3653745"/>
            <a:ext cx="5725230" cy="630942"/>
          </a:xfrm>
          <a:prstGeom prst="rect">
            <a:avLst/>
          </a:prstGeom>
          <a:noFill/>
          <a:ln w="12700">
            <a:noFill/>
          </a:ln>
        </p:spPr>
        <p:txBody>
          <a:bodyPr wrap="square" lIns="0" tIns="0" rIns="0" bIns="0" anchor="t">
            <a:sp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22857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457146"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685720"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indent="0">
              <a:spcAft>
                <a:spcPts val="200"/>
              </a:spcAft>
            </a:pPr>
            <a:r>
              <a:rPr lang="en-US" sz="900" dirty="0" smtClean="0"/>
              <a:t>Set-up project governance through the following:</a:t>
            </a:r>
          </a:p>
          <a:p>
            <a:pPr marL="171450" indent="-171450">
              <a:spcAft>
                <a:spcPts val="200"/>
              </a:spcAft>
              <a:buFont typeface="Arial" panose="020B0604020202020204" pitchFamily="34" charset="0"/>
              <a:buChar char="•"/>
            </a:pPr>
            <a:r>
              <a:rPr lang="en-US" sz="900" dirty="0" smtClean="0"/>
              <a:t>Determining initial scope of business models and entities to be covered by the project</a:t>
            </a:r>
            <a:r>
              <a:rPr lang="en-US" sz="900" dirty="0"/>
              <a:t>.</a:t>
            </a:r>
            <a:endParaRPr lang="en-US" sz="900" dirty="0" smtClean="0"/>
          </a:p>
          <a:p>
            <a:pPr marL="180000" indent="-180000">
              <a:spcAft>
                <a:spcPts val="200"/>
              </a:spcAft>
              <a:buFont typeface="Arial" panose="020B0604020202020204" pitchFamily="34" charset="0"/>
              <a:buChar char="•"/>
            </a:pPr>
            <a:r>
              <a:rPr lang="en-US" sz="900" dirty="0" smtClean="0"/>
              <a:t>Agreeing and document project governance processes and structures.</a:t>
            </a:r>
            <a:endParaRPr lang="en-US" sz="900" dirty="0"/>
          </a:p>
          <a:p>
            <a:pPr marL="180000" indent="-180000">
              <a:spcAft>
                <a:spcPts val="200"/>
              </a:spcAft>
              <a:buFont typeface="Arial" panose="020B0604020202020204" pitchFamily="34" charset="0"/>
              <a:buChar char="•"/>
            </a:pPr>
            <a:r>
              <a:rPr lang="en-US" sz="900" dirty="0" smtClean="0"/>
              <a:t>Establishing steering groups and any other governance structures required.</a:t>
            </a:r>
            <a:endParaRPr lang="en-US" sz="900" dirty="0"/>
          </a:p>
        </p:txBody>
      </p:sp>
      <p:sp>
        <p:nvSpPr>
          <p:cNvPr id="15" name="Freeform 14"/>
          <p:cNvSpPr/>
          <p:nvPr/>
        </p:nvSpPr>
        <p:spPr bwMode="ltGray">
          <a:xfrm>
            <a:off x="7040880" y="3413760"/>
            <a:ext cx="3652520" cy="3337560"/>
          </a:xfrm>
          <a:custGeom>
            <a:avLst/>
            <a:gdLst>
              <a:gd name="connsiteX0" fmla="*/ 3086100 w 3086100"/>
              <a:gd name="connsiteY0" fmla="*/ 0 h 3337560"/>
              <a:gd name="connsiteX1" fmla="*/ 0 w 3086100"/>
              <a:gd name="connsiteY1" fmla="*/ 0 h 3337560"/>
              <a:gd name="connsiteX2" fmla="*/ 0 w 3086100"/>
              <a:gd name="connsiteY2" fmla="*/ 3337560 h 3337560"/>
              <a:gd name="connsiteX3" fmla="*/ 3086100 w 3086100"/>
              <a:gd name="connsiteY3" fmla="*/ 3337560 h 3337560"/>
            </a:gdLst>
            <a:ahLst/>
            <a:cxnLst>
              <a:cxn ang="0">
                <a:pos x="connsiteX0" y="connsiteY0"/>
              </a:cxn>
              <a:cxn ang="0">
                <a:pos x="connsiteX1" y="connsiteY1"/>
              </a:cxn>
              <a:cxn ang="0">
                <a:pos x="connsiteX2" y="connsiteY2"/>
              </a:cxn>
              <a:cxn ang="0">
                <a:pos x="connsiteX3" y="connsiteY3"/>
              </a:cxn>
            </a:cxnLst>
            <a:rect l="l" t="t" r="r" b="b"/>
            <a:pathLst>
              <a:path w="3086100" h="3337560">
                <a:moveTo>
                  <a:pt x="3086100" y="0"/>
                </a:moveTo>
                <a:lnTo>
                  <a:pt x="0" y="0"/>
                </a:lnTo>
                <a:lnTo>
                  <a:pt x="0" y="3337560"/>
                </a:lnTo>
                <a:lnTo>
                  <a:pt x="3086100" y="333756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ntent Placeholder 2"/>
          <p:cNvSpPr txBox="1">
            <a:spLocks/>
          </p:cNvSpPr>
          <p:nvPr/>
        </p:nvSpPr>
        <p:spPr>
          <a:xfrm>
            <a:off x="351051" y="3354100"/>
            <a:ext cx="3987537" cy="138499"/>
          </a:xfrm>
          <a:prstGeom prst="rect">
            <a:avLst/>
          </a:prstGeom>
          <a:noFill/>
          <a:ln w="12700">
            <a:noFill/>
          </a:ln>
        </p:spPr>
        <p:txBody>
          <a:bodyPr wrap="square" lIns="0" tIns="0" rIns="0" bIns="0" anchor="t">
            <a:sp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22857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457146"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685720"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a:spcAft>
                <a:spcPts val="100"/>
              </a:spcAft>
            </a:pPr>
            <a:r>
              <a:rPr lang="en-US" sz="900" dirty="0"/>
              <a:t>The </a:t>
            </a:r>
            <a:r>
              <a:rPr lang="en-US" sz="900" b="1" i="1" dirty="0"/>
              <a:t>core </a:t>
            </a:r>
            <a:r>
              <a:rPr lang="en-US" sz="900" b="1" i="1" dirty="0" smtClean="0"/>
              <a:t>activities </a:t>
            </a:r>
            <a:r>
              <a:rPr lang="en-US" sz="900" dirty="0" smtClean="0"/>
              <a:t>of the Scoping and Diagnostic work are shown below. </a:t>
            </a:r>
            <a:endParaRPr lang="en-US" sz="900" dirty="0"/>
          </a:p>
        </p:txBody>
      </p:sp>
      <p:sp>
        <p:nvSpPr>
          <p:cNvPr id="18" name="Rectangle 17"/>
          <p:cNvSpPr/>
          <p:nvPr/>
        </p:nvSpPr>
        <p:spPr bwMode="ltGray">
          <a:xfrm>
            <a:off x="380242" y="3650081"/>
            <a:ext cx="492442" cy="628589"/>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b="1" dirty="0" smtClean="0">
                <a:solidFill>
                  <a:schemeClr val="bg1"/>
                </a:solidFill>
                <a:latin typeface="Georgia" pitchFamily="18" charset="0"/>
              </a:rPr>
              <a:t>Project </a:t>
            </a:r>
          </a:p>
          <a:p>
            <a:pPr algn="ctr"/>
            <a:r>
              <a:rPr lang="en-US" sz="900" b="1" dirty="0" smtClean="0">
                <a:solidFill>
                  <a:schemeClr val="bg1"/>
                </a:solidFill>
                <a:latin typeface="Georgia" pitchFamily="18" charset="0"/>
              </a:rPr>
              <a:t>Set-up</a:t>
            </a:r>
            <a:endParaRPr lang="en-US" sz="900" b="1" dirty="0">
              <a:solidFill>
                <a:schemeClr val="bg1"/>
              </a:solidFill>
              <a:latin typeface="Georgia" pitchFamily="18" charset="0"/>
            </a:endParaRPr>
          </a:p>
        </p:txBody>
      </p:sp>
      <p:sp>
        <p:nvSpPr>
          <p:cNvPr id="19" name="Rectangle 18"/>
          <p:cNvSpPr/>
          <p:nvPr/>
        </p:nvSpPr>
        <p:spPr bwMode="ltGray">
          <a:xfrm>
            <a:off x="380242" y="5616815"/>
            <a:ext cx="492442" cy="1232429"/>
          </a:xfrm>
          <a:prstGeom prst="rect">
            <a:avLst/>
          </a:prstGeom>
          <a:solidFill>
            <a:schemeClr val="accent3"/>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b="1" dirty="0" smtClean="0">
                <a:solidFill>
                  <a:schemeClr val="bg1"/>
                </a:solidFill>
                <a:latin typeface="Georgia" pitchFamily="18" charset="0"/>
              </a:rPr>
              <a:t>Diagnostic</a:t>
            </a:r>
            <a:endParaRPr lang="en-US" sz="900" b="1" dirty="0">
              <a:solidFill>
                <a:schemeClr val="bg1"/>
              </a:solidFill>
              <a:latin typeface="Georgia" pitchFamily="18" charset="0"/>
            </a:endParaRPr>
          </a:p>
        </p:txBody>
      </p:sp>
      <p:cxnSp>
        <p:nvCxnSpPr>
          <p:cNvPr id="23" name="Straight Connector 22"/>
          <p:cNvCxnSpPr/>
          <p:nvPr/>
        </p:nvCxnSpPr>
        <p:spPr>
          <a:xfrm>
            <a:off x="380242" y="5562725"/>
            <a:ext cx="6319837" cy="0"/>
          </a:xfrm>
          <a:prstGeom prst="line">
            <a:avLst/>
          </a:prstGeom>
          <a:ln w="12700">
            <a:solidFill>
              <a:srgbClr val="968C6D"/>
            </a:solidFill>
            <a:prstDash val="sysDash"/>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ltGray">
          <a:xfrm>
            <a:off x="380242" y="4381190"/>
            <a:ext cx="492442" cy="1136686"/>
          </a:xfrm>
          <a:prstGeom prst="rect">
            <a:avLst/>
          </a:prstGeom>
          <a:solidFill>
            <a:schemeClr val="accent2"/>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b="1" dirty="0" smtClean="0">
                <a:solidFill>
                  <a:schemeClr val="bg1"/>
                </a:solidFill>
                <a:latin typeface="Georgia" pitchFamily="18" charset="0"/>
              </a:rPr>
              <a:t>Business Models</a:t>
            </a:r>
            <a:endParaRPr lang="en-US" sz="900" b="1" dirty="0">
              <a:solidFill>
                <a:schemeClr val="bg1"/>
              </a:solidFill>
              <a:latin typeface="Georgia" pitchFamily="18" charset="0"/>
            </a:endParaRPr>
          </a:p>
        </p:txBody>
      </p:sp>
      <p:sp>
        <p:nvSpPr>
          <p:cNvPr id="29" name="Content Placeholder 2"/>
          <p:cNvSpPr txBox="1">
            <a:spLocks/>
          </p:cNvSpPr>
          <p:nvPr/>
        </p:nvSpPr>
        <p:spPr>
          <a:xfrm>
            <a:off x="984374" y="4420140"/>
            <a:ext cx="5725230" cy="1097736"/>
          </a:xfrm>
          <a:prstGeom prst="rect">
            <a:avLst/>
          </a:prstGeom>
          <a:noFill/>
          <a:ln w="12700">
            <a:noFill/>
          </a:ln>
        </p:spPr>
        <p:txBody>
          <a:bodyPr wrap="square" lIns="0" tIns="0" rIns="0" bIns="0" anchor="t">
            <a:sp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22857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457146"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685720"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indent="0">
              <a:spcAft>
                <a:spcPts val="200"/>
              </a:spcAft>
            </a:pPr>
            <a:r>
              <a:rPr lang="en-US" sz="900" dirty="0"/>
              <a:t>Through review of documentation (trade mandates, remote booking policies ) document the business and trade models at a desk level with a focus on the </a:t>
            </a:r>
            <a:r>
              <a:rPr lang="en-US" sz="900" dirty="0" smtClean="0"/>
              <a:t>following:</a:t>
            </a:r>
            <a:endParaRPr lang="en-US" sz="900" dirty="0"/>
          </a:p>
          <a:p>
            <a:pPr marL="180000" indent="-180000">
              <a:spcAft>
                <a:spcPts val="200"/>
              </a:spcAft>
              <a:buFont typeface="Arial" panose="020B0604020202020204" pitchFamily="34" charset="0"/>
              <a:buChar char="•"/>
            </a:pPr>
            <a:r>
              <a:rPr lang="en-US" sz="900" dirty="0"/>
              <a:t>Nature </a:t>
            </a:r>
            <a:r>
              <a:rPr lang="en-US" sz="900" dirty="0" smtClean="0"/>
              <a:t>and volume of </a:t>
            </a:r>
            <a:r>
              <a:rPr lang="en-US" sz="900" dirty="0"/>
              <a:t>trading activities undertaken and products </a:t>
            </a:r>
            <a:r>
              <a:rPr lang="en-US" sz="900" dirty="0" smtClean="0"/>
              <a:t>traded.</a:t>
            </a:r>
            <a:endParaRPr lang="en-US" sz="900" dirty="0"/>
          </a:p>
          <a:p>
            <a:pPr marL="180000" indent="-180000">
              <a:spcAft>
                <a:spcPts val="200"/>
              </a:spcAft>
              <a:buFont typeface="Arial" panose="020B0604020202020204" pitchFamily="34" charset="0"/>
              <a:buChar char="•"/>
            </a:pPr>
            <a:r>
              <a:rPr lang="en-US" sz="900" dirty="0"/>
              <a:t>Intragroup </a:t>
            </a:r>
            <a:r>
              <a:rPr lang="en-US" sz="900" dirty="0" smtClean="0"/>
              <a:t>activity.</a:t>
            </a:r>
            <a:endParaRPr lang="en-US" sz="900" dirty="0"/>
          </a:p>
          <a:p>
            <a:pPr marL="180000" indent="-180000">
              <a:spcAft>
                <a:spcPts val="200"/>
              </a:spcAft>
              <a:buFont typeface="Arial" panose="020B0604020202020204" pitchFamily="34" charset="0"/>
              <a:buChar char="•"/>
            </a:pPr>
            <a:r>
              <a:rPr lang="en-US" sz="900" dirty="0"/>
              <a:t>Entities that are subject to regulation based on activities </a:t>
            </a:r>
            <a:r>
              <a:rPr lang="en-US" sz="900" dirty="0" smtClean="0"/>
              <a:t>undertaken.</a:t>
            </a:r>
            <a:endParaRPr lang="en-US" sz="900" dirty="0"/>
          </a:p>
          <a:p>
            <a:pPr marL="180000" indent="-180000">
              <a:spcAft>
                <a:spcPts val="200"/>
              </a:spcAft>
              <a:buFont typeface="Arial" panose="020B0604020202020204" pitchFamily="34" charset="0"/>
              <a:buChar char="•"/>
            </a:pPr>
            <a:r>
              <a:rPr lang="en-US" sz="900" dirty="0"/>
              <a:t>Booking process with a focus on atypical bookings or risk management (e.g. Approximate Bookings).</a:t>
            </a:r>
          </a:p>
          <a:p>
            <a:pPr indent="0">
              <a:spcAft>
                <a:spcPts val="200"/>
              </a:spcAft>
            </a:pPr>
            <a:r>
              <a:rPr lang="en-US" sz="900" dirty="0"/>
              <a:t>Verify our understandings through interview with business stakeholders (typically desk heads or COO</a:t>
            </a:r>
            <a:r>
              <a:rPr lang="en-US" sz="900" dirty="0" smtClean="0"/>
              <a:t>).</a:t>
            </a:r>
            <a:endParaRPr lang="en-US" sz="900" dirty="0"/>
          </a:p>
        </p:txBody>
      </p:sp>
      <p:sp>
        <p:nvSpPr>
          <p:cNvPr id="30" name="Content Placeholder 2"/>
          <p:cNvSpPr txBox="1">
            <a:spLocks/>
          </p:cNvSpPr>
          <p:nvPr/>
        </p:nvSpPr>
        <p:spPr>
          <a:xfrm>
            <a:off x="984374" y="5694779"/>
            <a:ext cx="5725230" cy="1210588"/>
          </a:xfrm>
          <a:prstGeom prst="rect">
            <a:avLst/>
          </a:prstGeom>
          <a:noFill/>
          <a:ln w="12700">
            <a:noFill/>
          </a:ln>
        </p:spPr>
        <p:txBody>
          <a:bodyPr wrap="square" lIns="0" tIns="0" rIns="0" bIns="0" anchor="t">
            <a:sp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22857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457146"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685720"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marL="0" lvl="1" indent="0">
              <a:spcAft>
                <a:spcPts val="200"/>
              </a:spcAft>
              <a:buNone/>
              <a:defRPr/>
            </a:pPr>
            <a:r>
              <a:rPr lang="en-US" sz="900" dirty="0">
                <a:solidFill>
                  <a:srgbClr val="000000"/>
                </a:solidFill>
              </a:rPr>
              <a:t>Carry-out a series of diagnostic tests against your CFTC and EMIR </a:t>
            </a:r>
            <a:r>
              <a:rPr lang="en-US" sz="900" dirty="0" smtClean="0">
                <a:solidFill>
                  <a:srgbClr val="000000"/>
                </a:solidFill>
              </a:rPr>
              <a:t>trade and transaction reporting submiss0ns </a:t>
            </a:r>
            <a:r>
              <a:rPr lang="en-US" sz="900" dirty="0">
                <a:solidFill>
                  <a:srgbClr val="000000"/>
                </a:solidFill>
              </a:rPr>
              <a:t>for reporting errors (see overleaf for more details). </a:t>
            </a:r>
          </a:p>
          <a:p>
            <a:pPr lvl="1">
              <a:spcAft>
                <a:spcPts val="200"/>
              </a:spcAft>
              <a:defRPr/>
            </a:pPr>
            <a:r>
              <a:rPr lang="en-US" sz="900" dirty="0">
                <a:solidFill>
                  <a:srgbClr val="000000"/>
                </a:solidFill>
              </a:rPr>
              <a:t>Obtain </a:t>
            </a:r>
            <a:r>
              <a:rPr lang="en-US" sz="900" dirty="0" smtClean="0">
                <a:solidFill>
                  <a:srgbClr val="000000"/>
                </a:solidFill>
              </a:rPr>
              <a:t>relevant submissions </a:t>
            </a:r>
            <a:r>
              <a:rPr lang="en-US" sz="900" dirty="0">
                <a:solidFill>
                  <a:srgbClr val="000000"/>
                </a:solidFill>
              </a:rPr>
              <a:t>for an agreed day across </a:t>
            </a:r>
            <a:r>
              <a:rPr lang="en-US" sz="900" dirty="0" smtClean="0">
                <a:solidFill>
                  <a:srgbClr val="000000"/>
                </a:solidFill>
              </a:rPr>
              <a:t>asset-classes</a:t>
            </a:r>
            <a:r>
              <a:rPr lang="en-US" sz="900" dirty="0">
                <a:solidFill>
                  <a:srgbClr val="000000"/>
                </a:solidFill>
              </a:rPr>
              <a:t>.</a:t>
            </a:r>
          </a:p>
          <a:p>
            <a:pPr lvl="1">
              <a:spcAft>
                <a:spcPts val="200"/>
              </a:spcAft>
              <a:defRPr/>
            </a:pPr>
            <a:r>
              <a:rPr lang="en-US" sz="900" dirty="0">
                <a:solidFill>
                  <a:srgbClr val="000000"/>
                </a:solidFill>
              </a:rPr>
              <a:t>Rapidly identify anomalies in these submissions </a:t>
            </a:r>
            <a:r>
              <a:rPr lang="en-GB" sz="900" dirty="0" smtClean="0">
                <a:solidFill>
                  <a:srgbClr val="000000"/>
                </a:solidFill>
              </a:rPr>
              <a:t>which </a:t>
            </a:r>
            <a:r>
              <a:rPr lang="en-GB" sz="900" dirty="0">
                <a:solidFill>
                  <a:srgbClr val="000000"/>
                </a:solidFill>
              </a:rPr>
              <a:t>may indicate potential deficiencies in population identification, completeness, accuracy, or </a:t>
            </a:r>
            <a:r>
              <a:rPr lang="en-GB" sz="900" dirty="0" smtClean="0">
                <a:solidFill>
                  <a:srgbClr val="000000"/>
                </a:solidFill>
              </a:rPr>
              <a:t>timeliness </a:t>
            </a:r>
            <a:r>
              <a:rPr lang="en-US" sz="900" dirty="0" smtClean="0">
                <a:solidFill>
                  <a:srgbClr val="000000"/>
                </a:solidFill>
              </a:rPr>
              <a:t>through </a:t>
            </a:r>
            <a:r>
              <a:rPr lang="en-US" sz="900" dirty="0">
                <a:solidFill>
                  <a:srgbClr val="000000"/>
                </a:solidFill>
              </a:rPr>
              <a:t>our diagnostic </a:t>
            </a:r>
            <a:r>
              <a:rPr lang="en-US" sz="900" dirty="0" smtClean="0">
                <a:solidFill>
                  <a:srgbClr val="000000"/>
                </a:solidFill>
              </a:rPr>
              <a:t>accelerators</a:t>
            </a:r>
            <a:r>
              <a:rPr lang="en-US" sz="900" dirty="0">
                <a:solidFill>
                  <a:srgbClr val="000000"/>
                </a:solidFill>
              </a:rPr>
              <a:t>.</a:t>
            </a:r>
          </a:p>
          <a:p>
            <a:pPr lvl="1">
              <a:spcAft>
                <a:spcPts val="200"/>
              </a:spcAft>
              <a:defRPr/>
            </a:pPr>
            <a:r>
              <a:rPr lang="en-US" sz="900" dirty="0">
                <a:solidFill>
                  <a:srgbClr val="000000"/>
                </a:solidFill>
              </a:rPr>
              <a:t>Work through anomalies with your teams in Operations and Technology to surface </a:t>
            </a:r>
            <a:r>
              <a:rPr lang="en-US" sz="900" dirty="0" smtClean="0">
                <a:solidFill>
                  <a:srgbClr val="000000"/>
                </a:solidFill>
              </a:rPr>
              <a:t>issues</a:t>
            </a:r>
            <a:r>
              <a:rPr lang="en-US" sz="900" dirty="0">
                <a:solidFill>
                  <a:srgbClr val="000000"/>
                </a:solidFill>
              </a:rPr>
              <a:t>.</a:t>
            </a:r>
          </a:p>
          <a:p>
            <a:pPr lvl="1">
              <a:spcAft>
                <a:spcPts val="200"/>
              </a:spcAft>
              <a:defRPr/>
            </a:pPr>
            <a:r>
              <a:rPr lang="en-US" sz="900" dirty="0">
                <a:solidFill>
                  <a:srgbClr val="000000"/>
                </a:solidFill>
              </a:rPr>
              <a:t>With your teams, perform high-level root cause analysis to identify initial recommendations for potential remediation action.</a:t>
            </a:r>
          </a:p>
        </p:txBody>
      </p:sp>
      <p:cxnSp>
        <p:nvCxnSpPr>
          <p:cNvPr id="31" name="Straight Connector 30"/>
          <p:cNvCxnSpPr/>
          <p:nvPr/>
        </p:nvCxnSpPr>
        <p:spPr>
          <a:xfrm>
            <a:off x="380242" y="4337645"/>
            <a:ext cx="6319837" cy="0"/>
          </a:xfrm>
          <a:prstGeom prst="line">
            <a:avLst/>
          </a:prstGeom>
          <a:ln w="12700">
            <a:solidFill>
              <a:srgbClr val="968C6D"/>
            </a:solidFill>
            <a:prstDash val="sysDash"/>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7227348" y="4926233"/>
            <a:ext cx="3238925" cy="1429103"/>
            <a:chOff x="3474492" y="1116335"/>
            <a:chExt cx="4260910" cy="2088232"/>
          </a:xfrm>
        </p:grpSpPr>
        <p:pic>
          <p:nvPicPr>
            <p:cNvPr id="68" name="Picture 67"/>
            <p:cNvPicPr>
              <a:picLocks noChangeAspect="1"/>
            </p:cNvPicPr>
            <p:nvPr/>
          </p:nvPicPr>
          <p:blipFill>
            <a:blip r:embed="rId3"/>
            <a:stretch>
              <a:fillRect/>
            </a:stretch>
          </p:blipFill>
          <p:spPr>
            <a:xfrm>
              <a:off x="4496477" y="1649545"/>
              <a:ext cx="3238925" cy="1555022"/>
            </a:xfrm>
            <a:prstGeom prst="rect">
              <a:avLst/>
            </a:prstGeom>
            <a:effectLst>
              <a:outerShdw blurRad="50800" dist="38100" dir="2700000" algn="tl" rotWithShape="0">
                <a:prstClr val="black">
                  <a:alpha val="40000"/>
                </a:prstClr>
              </a:outerShdw>
            </a:effectLst>
          </p:spPr>
        </p:pic>
        <p:pic>
          <p:nvPicPr>
            <p:cNvPr id="69" name="Picture 68"/>
            <p:cNvPicPr>
              <a:picLocks noChangeAspect="1"/>
            </p:cNvPicPr>
            <p:nvPr/>
          </p:nvPicPr>
          <p:blipFill>
            <a:blip r:embed="rId4"/>
            <a:stretch>
              <a:fillRect/>
            </a:stretch>
          </p:blipFill>
          <p:spPr>
            <a:xfrm>
              <a:off x="3474492" y="1116335"/>
              <a:ext cx="3152016" cy="1555022"/>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8608282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p:cNvPicPr>
            <a:picLocks noChangeAspect="1"/>
          </p:cNvPicPr>
          <p:nvPr/>
        </p:nvPicPr>
        <p:blipFill>
          <a:blip r:embed="rId3"/>
          <a:stretch>
            <a:fillRect/>
          </a:stretch>
        </p:blipFill>
        <p:spPr>
          <a:xfrm>
            <a:off x="8004209" y="178658"/>
            <a:ext cx="2294134" cy="384253"/>
          </a:xfrm>
          <a:prstGeom prst="rect">
            <a:avLst/>
          </a:prstGeom>
        </p:spPr>
      </p:pic>
      <p:sp>
        <p:nvSpPr>
          <p:cNvPr id="2" name="Title 1"/>
          <p:cNvSpPr>
            <a:spLocks noGrp="1"/>
          </p:cNvSpPr>
          <p:nvPr>
            <p:ph type="title"/>
          </p:nvPr>
        </p:nvSpPr>
        <p:spPr/>
        <p:txBody>
          <a:bodyPr/>
          <a:lstStyle/>
          <a:p>
            <a:r>
              <a:rPr lang="en-US" dirty="0"/>
              <a:t>Scoping and Diagnostics (</a:t>
            </a:r>
            <a:r>
              <a:rPr lang="en-US" dirty="0" smtClean="0"/>
              <a:t>cont’d)</a:t>
            </a:r>
            <a:br>
              <a:rPr lang="en-US" dirty="0" smtClean="0"/>
            </a:br>
            <a:r>
              <a:rPr lang="en-US" b="0" i="0" dirty="0"/>
              <a:t>Detailed approach</a:t>
            </a:r>
            <a:endParaRPr lang="en-US" dirty="0"/>
          </a:p>
        </p:txBody>
      </p:sp>
      <p:sp>
        <p:nvSpPr>
          <p:cNvPr id="4" name="Footer Placeholder 3"/>
          <p:cNvSpPr>
            <a:spLocks noGrp="1"/>
          </p:cNvSpPr>
          <p:nvPr>
            <p:ph type="ftr" sz="quarter" idx="3"/>
          </p:nvPr>
        </p:nvSpPr>
        <p:spPr/>
        <p:txBody>
          <a:bodyPr/>
          <a:lstStyle/>
          <a:p>
            <a:r>
              <a:rPr lang="en-US" dirty="0" smtClean="0"/>
              <a:t>Trade and transaction reporting review</a:t>
            </a:r>
            <a:endParaRPr lang="en-GB" dirty="0"/>
          </a:p>
        </p:txBody>
      </p:sp>
      <p:sp>
        <p:nvSpPr>
          <p:cNvPr id="5" name="Slide Number Placeholder 4"/>
          <p:cNvSpPr>
            <a:spLocks noGrp="1"/>
          </p:cNvSpPr>
          <p:nvPr>
            <p:ph type="sldNum" sz="quarter" idx="4"/>
          </p:nvPr>
        </p:nvSpPr>
        <p:spPr/>
        <p:txBody>
          <a:bodyPr/>
          <a:lstStyle/>
          <a:p>
            <a:fld id="{FEBD7F86-1881-4698-8703-FB80B0800997}" type="slidenum">
              <a:rPr lang="en-GB" smtClean="0"/>
              <a:pPr/>
              <a:t>11</a:t>
            </a:fld>
            <a:endParaRPr lang="en-GB" dirty="0"/>
          </a:p>
        </p:txBody>
      </p:sp>
      <p:sp>
        <p:nvSpPr>
          <p:cNvPr id="6" name="Date Placeholder 5"/>
          <p:cNvSpPr>
            <a:spLocks noGrp="1"/>
          </p:cNvSpPr>
          <p:nvPr>
            <p:ph type="dt" sz="half" idx="2"/>
          </p:nvPr>
        </p:nvSpPr>
        <p:spPr>
          <a:xfrm>
            <a:off x="8355244" y="6894093"/>
            <a:ext cx="1782233" cy="148260"/>
          </a:xfrm>
        </p:spPr>
        <p:txBody>
          <a:bodyPr/>
          <a:lstStyle/>
          <a:p>
            <a:r>
              <a:rPr lang="en-US" dirty="0" smtClean="0"/>
              <a:t>July 2016</a:t>
            </a:r>
            <a:endParaRPr lang="en-GB" dirty="0"/>
          </a:p>
        </p:txBody>
      </p:sp>
      <p:sp>
        <p:nvSpPr>
          <p:cNvPr id="7" name="Text Placeholder 1"/>
          <p:cNvSpPr txBox="1">
            <a:spLocks/>
          </p:cNvSpPr>
          <p:nvPr/>
        </p:nvSpPr>
        <p:spPr>
          <a:xfrm>
            <a:off x="408425" y="1687903"/>
            <a:ext cx="9719825" cy="789756"/>
          </a:xfrm>
          <a:prstGeom prst="rect">
            <a:avLst/>
          </a:prstGeom>
        </p:spPr>
        <p:txBody>
          <a:bodyPr vert="horz" lIns="0" tIns="0" rIns="0" bIns="0" rtlCol="0" anchor="t" anchorCtr="0">
            <a:noAutofit/>
          </a:bodyPr>
          <a:lstStyle>
            <a:lvl1pPr marL="0" indent="0" algn="l" defTabSz="1066114" rtl="0" eaLnBrk="1" latinLnBrk="0" hangingPunct="1">
              <a:lnSpc>
                <a:spcPct val="100000"/>
              </a:lnSpc>
              <a:spcBef>
                <a:spcPts val="600"/>
              </a:spcBef>
              <a:spcAft>
                <a:spcPts val="600"/>
              </a:spcAft>
              <a:buFont typeface="Arial" pitchFamily="34" charset="0"/>
              <a:buNone/>
              <a:defRPr kumimoji="0" lang="en-US" sz="1000" b="1" i="1" u="none" strike="noStrike" kern="1200" cap="none" spc="0" normalizeH="0" baseline="0" noProof="0" dirty="0" smtClean="0">
                <a:ln>
                  <a:noFill/>
                </a:ln>
                <a:solidFill>
                  <a:schemeClr val="accent1"/>
                </a:solidFill>
                <a:effectLst/>
                <a:uLnTx/>
                <a:uFillTx/>
                <a:latin typeface="+mj-lt"/>
                <a:ea typeface="+mn-ea"/>
                <a:cs typeface="Arial" pitchFamily="34" charset="0"/>
              </a:defRPr>
            </a:lvl1pPr>
            <a:lvl2pPr marL="0" indent="0" algn="l" defTabSz="1066114" rtl="0" eaLnBrk="1" latinLnBrk="0" hangingPunct="1">
              <a:lnSpc>
                <a:spcPct val="100000"/>
              </a:lnSpc>
              <a:spcBef>
                <a:spcPts val="0"/>
              </a:spcBef>
              <a:spcAft>
                <a:spcPts val="600"/>
              </a:spcAft>
              <a:buFont typeface="Arial" pitchFamily="34" charset="0"/>
              <a:buNone/>
              <a:defRPr kumimoji="0" lang="en-US" sz="1000" b="1" i="0" u="none" strike="noStrike" kern="1200" cap="none" spc="0" normalizeH="0" baseline="0" noProof="0" dirty="0" smtClean="0">
                <a:ln>
                  <a:noFill/>
                </a:ln>
                <a:solidFill>
                  <a:schemeClr val="accent1"/>
                </a:solidFill>
                <a:effectLst/>
                <a:uLnTx/>
                <a:uFillTx/>
                <a:latin typeface="+mj-lt"/>
                <a:ea typeface="+mn-ea"/>
                <a:cs typeface="Arial" pitchFamily="34" charset="0"/>
              </a:defRPr>
            </a:lvl2pPr>
            <a:lvl3pPr marL="0" indent="0" algn="l" defTabSz="1066114" rtl="0" eaLnBrk="1" latinLnBrk="0" hangingPunct="1">
              <a:lnSpc>
                <a:spcPct val="100000"/>
              </a:lnSpc>
              <a:spcBef>
                <a:spcPts val="0"/>
              </a:spcBef>
              <a:spcAft>
                <a:spcPts val="600"/>
              </a:spcAft>
              <a:buClr>
                <a:srgbClr val="97989A"/>
              </a:buClr>
              <a:buFont typeface="Arial" pitchFamily="34" charset="0"/>
              <a:buNone/>
              <a:defRPr kumimoji="0" lang="en-US" sz="1000" b="0" i="1" u="none" strike="noStrike" kern="1200" cap="none" spc="0" normalizeH="0" baseline="0" noProof="0" dirty="0" smtClean="0">
                <a:ln>
                  <a:noFill/>
                </a:ln>
                <a:solidFill>
                  <a:schemeClr val="accent1"/>
                </a:solidFill>
                <a:effectLst/>
                <a:uLnTx/>
                <a:uFillTx/>
                <a:latin typeface="+mj-lt"/>
                <a:ea typeface="+mn-ea"/>
                <a:cs typeface="Arial" pitchFamily="34" charset="0"/>
              </a:defRPr>
            </a:lvl3pPr>
            <a:lvl4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kumimoji="0" lang="en-US" sz="1000" b="1" i="0" u="none" strike="noStrike" kern="1200" cap="none" spc="0" normalizeH="0" baseline="0" noProof="0" dirty="0" smtClean="0">
                <a:ln>
                  <a:noFill/>
                </a:ln>
                <a:solidFill>
                  <a:schemeClr val="tx1"/>
                </a:solidFill>
                <a:effectLst/>
                <a:uLnTx/>
                <a:uFillTx/>
                <a:latin typeface="+mj-lt"/>
                <a:ea typeface="+mn-ea"/>
                <a:cs typeface="Arial" pitchFamily="34" charset="0"/>
              </a:defRPr>
            </a:lvl4pPr>
            <a:lvl5pPr marL="0" indent="0" algn="l" defTabSz="1066114" rtl="0" eaLnBrk="1" latinLnBrk="0" hangingPunct="1">
              <a:lnSpc>
                <a:spcPct val="100000"/>
              </a:lnSpc>
              <a:spcBef>
                <a:spcPts val="0"/>
              </a:spcBef>
              <a:spcAft>
                <a:spcPts val="600"/>
              </a:spcAft>
              <a:buClr>
                <a:srgbClr val="97989A"/>
              </a:buClr>
              <a:buFont typeface="Univers 45 Light" pitchFamily="2" charset="0"/>
              <a:buNone/>
              <a:defRPr kumimoji="0" lang="en-GB" sz="1000" b="0" i="1" u="none" strike="noStrike" kern="1200" cap="none" spc="0" normalizeH="0" baseline="0" noProof="0" dirty="0" smtClean="0">
                <a:ln>
                  <a:noFill/>
                </a:ln>
                <a:solidFill>
                  <a:schemeClr val="tx1"/>
                </a:solidFill>
                <a:effectLst/>
                <a:uLnTx/>
                <a:uFillTx/>
                <a:latin typeface="+mj-lt"/>
                <a:ea typeface="+mn-ea"/>
                <a:cs typeface="Arial" pitchFamily="34" charset="0"/>
              </a:defRPr>
            </a:lvl5pPr>
            <a:lvl6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sz="1000" kern="1200">
                <a:solidFill>
                  <a:schemeClr val="tx1"/>
                </a:solidFill>
                <a:latin typeface="+mj-lt"/>
                <a:ea typeface="+mn-ea"/>
                <a:cs typeface="+mn-cs"/>
              </a:defRPr>
            </a:lvl6pPr>
            <a:lvl7pPr marL="143975"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7pPr>
            <a:lvl8pPr marL="287949"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8pPr>
            <a:lvl9pPr marL="228600" indent="-228600" algn="l" defTabSz="1066114" rtl="0" eaLnBrk="1" latinLnBrk="0" hangingPunct="1">
              <a:lnSpc>
                <a:spcPct val="100000"/>
              </a:lnSpc>
              <a:spcBef>
                <a:spcPts val="0"/>
              </a:spcBef>
              <a:spcAft>
                <a:spcPts val="600"/>
              </a:spcAft>
              <a:buClrTx/>
              <a:buSzPct val="100000"/>
              <a:buFont typeface="+mj-lt"/>
              <a:buAutoNum type="arabicPeriod"/>
              <a:defRPr sz="1000" kern="1200" baseline="0">
                <a:solidFill>
                  <a:schemeClr val="tx1"/>
                </a:solidFill>
                <a:latin typeface="+mj-lt"/>
                <a:ea typeface="+mn-ea"/>
                <a:cs typeface="+mn-cs"/>
              </a:defRPr>
            </a:lvl9pPr>
          </a:lstStyle>
          <a:p>
            <a:pPr>
              <a:spcAft>
                <a:spcPts val="1200"/>
              </a:spcAft>
            </a:pPr>
            <a:r>
              <a:rPr lang="en-GB" sz="900" b="0" i="0" dirty="0">
                <a:solidFill>
                  <a:srgbClr val="000000"/>
                </a:solidFill>
              </a:rPr>
              <a:t>Over the number of reviews of Transaction Reporting for EMIR and CFTC rules that PwC has conducted (as well as our experience on reviews of other regulations) we have developed and refined a diagnostic accelerator which can be run on </a:t>
            </a:r>
            <a:r>
              <a:rPr lang="en-GB" sz="900" b="0" i="0" dirty="0" smtClean="0">
                <a:solidFill>
                  <a:srgbClr val="000000"/>
                </a:solidFill>
              </a:rPr>
              <a:t>actual submissions </a:t>
            </a:r>
            <a:r>
              <a:rPr lang="en-GB" sz="900" b="0" i="0" dirty="0">
                <a:solidFill>
                  <a:srgbClr val="000000"/>
                </a:solidFill>
              </a:rPr>
              <a:t>to identify significant volumes of errors. This allows us to significantly accelerate the identification of high risk issues </a:t>
            </a:r>
            <a:r>
              <a:rPr lang="en-GB" sz="900" b="0" i="0" dirty="0" smtClean="0">
                <a:solidFill>
                  <a:srgbClr val="000000"/>
                </a:solidFill>
              </a:rPr>
              <a:t>and </a:t>
            </a:r>
            <a:r>
              <a:rPr lang="en-GB" sz="900" b="0" i="0" dirty="0">
                <a:solidFill>
                  <a:srgbClr val="000000"/>
                </a:solidFill>
              </a:rPr>
              <a:t>anticipate and prioritize areas of emphasis with respect to the </a:t>
            </a:r>
            <a:r>
              <a:rPr lang="en-GB" sz="900" b="0" i="0" dirty="0" smtClean="0">
                <a:solidFill>
                  <a:srgbClr val="000000"/>
                </a:solidFill>
              </a:rPr>
              <a:t>‘one </a:t>
            </a:r>
            <a:r>
              <a:rPr lang="en-GB" sz="900" b="0" i="0" dirty="0">
                <a:solidFill>
                  <a:srgbClr val="000000"/>
                </a:solidFill>
              </a:rPr>
              <a:t>day </a:t>
            </a:r>
            <a:r>
              <a:rPr lang="en-GB" sz="900" b="0" i="0" dirty="0" smtClean="0">
                <a:solidFill>
                  <a:srgbClr val="000000"/>
                </a:solidFill>
              </a:rPr>
              <a:t>test’ work stream.</a:t>
            </a:r>
            <a:endParaRPr lang="en-GB" sz="900" b="0" i="0" dirty="0">
              <a:solidFill>
                <a:srgbClr val="000000"/>
              </a:solidFill>
            </a:endParaRPr>
          </a:p>
          <a:p>
            <a:pPr>
              <a:spcAft>
                <a:spcPts val="1800"/>
              </a:spcAft>
            </a:pPr>
            <a:r>
              <a:rPr lang="en-GB" sz="900" i="0" u="sng" dirty="0">
                <a:solidFill>
                  <a:srgbClr val="000000"/>
                </a:solidFill>
              </a:rPr>
              <a:t>D</a:t>
            </a:r>
            <a:r>
              <a:rPr lang="en-GB" i="0" u="sng" dirty="0">
                <a:solidFill>
                  <a:srgbClr val="000000"/>
                </a:solidFill>
              </a:rPr>
              <a:t>iagnostic Accelerator – categories of questions and types of error typically identified</a:t>
            </a:r>
          </a:p>
        </p:txBody>
      </p:sp>
      <p:sp>
        <p:nvSpPr>
          <p:cNvPr id="33" name="Rectangle 32"/>
          <p:cNvSpPr/>
          <p:nvPr/>
        </p:nvSpPr>
        <p:spPr bwMode="ltGray">
          <a:xfrm rot="5400000">
            <a:off x="1440280" y="2373607"/>
            <a:ext cx="492442" cy="1780720"/>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b="1" dirty="0" smtClean="0">
                <a:solidFill>
                  <a:schemeClr val="bg1"/>
                </a:solidFill>
                <a:latin typeface="Georgia" pitchFamily="18" charset="0"/>
              </a:rPr>
              <a:t>Field Completeness and Formatting Checks</a:t>
            </a:r>
            <a:endParaRPr lang="en-US" sz="900" b="1" dirty="0">
              <a:solidFill>
                <a:schemeClr val="bg1"/>
              </a:solidFill>
              <a:latin typeface="Georgia" pitchFamily="18" charset="0"/>
            </a:endParaRPr>
          </a:p>
        </p:txBody>
      </p:sp>
      <p:sp>
        <p:nvSpPr>
          <p:cNvPr id="41" name="Rectangle 40"/>
          <p:cNvSpPr/>
          <p:nvPr/>
        </p:nvSpPr>
        <p:spPr bwMode="ltGray">
          <a:xfrm rot="5400000">
            <a:off x="1440280" y="2977021"/>
            <a:ext cx="492442" cy="1780720"/>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b="1" dirty="0" smtClean="0">
                <a:solidFill>
                  <a:schemeClr val="bg1"/>
                </a:solidFill>
                <a:latin typeface="Georgia" pitchFamily="18" charset="0"/>
              </a:rPr>
              <a:t>Field Sanity Checks</a:t>
            </a:r>
            <a:endParaRPr lang="en-US" sz="900" b="1" dirty="0">
              <a:solidFill>
                <a:schemeClr val="bg1"/>
              </a:solidFill>
              <a:latin typeface="Georgia" pitchFamily="18" charset="0"/>
            </a:endParaRPr>
          </a:p>
        </p:txBody>
      </p:sp>
      <p:sp>
        <p:nvSpPr>
          <p:cNvPr id="42" name="Rectangle 41"/>
          <p:cNvSpPr/>
          <p:nvPr/>
        </p:nvSpPr>
        <p:spPr bwMode="ltGray">
          <a:xfrm rot="5400000">
            <a:off x="1435403" y="3584757"/>
            <a:ext cx="492442" cy="1780720"/>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b="1" dirty="0" smtClean="0">
                <a:solidFill>
                  <a:schemeClr val="bg1"/>
                </a:solidFill>
                <a:latin typeface="Georgia" pitchFamily="18" charset="0"/>
              </a:rPr>
              <a:t>Field Consistency Checks</a:t>
            </a:r>
            <a:endParaRPr lang="en-US" sz="900" b="1" dirty="0">
              <a:solidFill>
                <a:schemeClr val="bg1"/>
              </a:solidFill>
              <a:latin typeface="Georgia" pitchFamily="18" charset="0"/>
            </a:endParaRPr>
          </a:p>
        </p:txBody>
      </p:sp>
      <p:sp>
        <p:nvSpPr>
          <p:cNvPr id="43" name="Rectangle 42"/>
          <p:cNvSpPr/>
          <p:nvPr/>
        </p:nvSpPr>
        <p:spPr bwMode="ltGray">
          <a:xfrm rot="5400000">
            <a:off x="1440280" y="4196552"/>
            <a:ext cx="492442" cy="1780720"/>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b="1" dirty="0" smtClean="0">
                <a:solidFill>
                  <a:schemeClr val="bg1"/>
                </a:solidFill>
                <a:latin typeface="Georgia" pitchFamily="18" charset="0"/>
              </a:rPr>
              <a:t>Business Model Checks</a:t>
            </a:r>
            <a:endParaRPr lang="en-US" sz="900" b="1" dirty="0">
              <a:solidFill>
                <a:schemeClr val="bg1"/>
              </a:solidFill>
              <a:latin typeface="Georgia" pitchFamily="18" charset="0"/>
            </a:endParaRPr>
          </a:p>
        </p:txBody>
      </p:sp>
      <p:sp>
        <p:nvSpPr>
          <p:cNvPr id="44" name="Rectangle 43"/>
          <p:cNvSpPr/>
          <p:nvPr/>
        </p:nvSpPr>
        <p:spPr bwMode="ltGray">
          <a:xfrm rot="5400000">
            <a:off x="1435403" y="4804288"/>
            <a:ext cx="492442" cy="1780720"/>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b="1" dirty="0" smtClean="0">
                <a:solidFill>
                  <a:schemeClr val="bg1"/>
                </a:solidFill>
                <a:latin typeface="Georgia" pitchFamily="18" charset="0"/>
              </a:rPr>
              <a:t>Timeliness of Reporting</a:t>
            </a:r>
            <a:endParaRPr lang="en-US" sz="900" b="1" dirty="0">
              <a:solidFill>
                <a:schemeClr val="bg1"/>
              </a:solidFill>
              <a:latin typeface="Georgia" pitchFamily="18" charset="0"/>
            </a:endParaRPr>
          </a:p>
        </p:txBody>
      </p:sp>
      <p:sp>
        <p:nvSpPr>
          <p:cNvPr id="45" name="Rectangle 44"/>
          <p:cNvSpPr/>
          <p:nvPr/>
        </p:nvSpPr>
        <p:spPr bwMode="ltGray">
          <a:xfrm rot="5400000">
            <a:off x="3409028" y="2285263"/>
            <a:ext cx="492442" cy="1957407"/>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smtClean="0">
                <a:solidFill>
                  <a:schemeClr val="tx1"/>
                </a:solidFill>
                <a:latin typeface="Georgia" pitchFamily="18" charset="0"/>
              </a:rPr>
              <a:t>Are all required fields populated and are values correctly formatted?</a:t>
            </a:r>
            <a:endParaRPr lang="en-US" sz="900" dirty="0">
              <a:solidFill>
                <a:schemeClr val="tx1"/>
              </a:solidFill>
              <a:latin typeface="Georgia" pitchFamily="18" charset="0"/>
            </a:endParaRPr>
          </a:p>
        </p:txBody>
      </p:sp>
      <p:sp>
        <p:nvSpPr>
          <p:cNvPr id="46" name="Rectangle 45"/>
          <p:cNvSpPr/>
          <p:nvPr/>
        </p:nvSpPr>
        <p:spPr bwMode="ltGray">
          <a:xfrm rot="5400000">
            <a:off x="3401760" y="2888678"/>
            <a:ext cx="492442" cy="1957407"/>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smtClean="0">
                <a:solidFill>
                  <a:schemeClr val="tx1"/>
                </a:solidFill>
                <a:latin typeface="Georgia" pitchFamily="18" charset="0"/>
              </a:rPr>
              <a:t>Do the values of the fields make sense individually?</a:t>
            </a:r>
            <a:endParaRPr lang="en-US" sz="900" dirty="0">
              <a:solidFill>
                <a:schemeClr val="tx1"/>
              </a:solidFill>
              <a:latin typeface="Georgia" pitchFamily="18" charset="0"/>
            </a:endParaRPr>
          </a:p>
        </p:txBody>
      </p:sp>
      <p:sp>
        <p:nvSpPr>
          <p:cNvPr id="47" name="Rectangle 46"/>
          <p:cNvSpPr/>
          <p:nvPr/>
        </p:nvSpPr>
        <p:spPr bwMode="ltGray">
          <a:xfrm rot="5400000">
            <a:off x="3400767" y="3488239"/>
            <a:ext cx="492442" cy="1957407"/>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smtClean="0">
                <a:solidFill>
                  <a:schemeClr val="tx1"/>
                </a:solidFill>
                <a:latin typeface="Georgia" pitchFamily="18" charset="0"/>
              </a:rPr>
              <a:t>Do the values of the fields make sense when considered together?</a:t>
            </a:r>
            <a:endParaRPr lang="en-US" sz="900" dirty="0">
              <a:solidFill>
                <a:schemeClr val="tx1"/>
              </a:solidFill>
              <a:latin typeface="Georgia" pitchFamily="18" charset="0"/>
            </a:endParaRPr>
          </a:p>
        </p:txBody>
      </p:sp>
      <p:sp>
        <p:nvSpPr>
          <p:cNvPr id="48" name="Rectangle 47"/>
          <p:cNvSpPr/>
          <p:nvPr/>
        </p:nvSpPr>
        <p:spPr bwMode="ltGray">
          <a:xfrm rot="5400000">
            <a:off x="3400766" y="4108209"/>
            <a:ext cx="492442" cy="1957407"/>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smtClean="0">
                <a:solidFill>
                  <a:schemeClr val="tx1"/>
                </a:solidFill>
                <a:latin typeface="Georgia" pitchFamily="18" charset="0"/>
              </a:rPr>
              <a:t>Does the full population of trades reflect our understanding of your business models?</a:t>
            </a:r>
            <a:endParaRPr lang="en-US" sz="900" dirty="0">
              <a:solidFill>
                <a:schemeClr val="tx1"/>
              </a:solidFill>
              <a:latin typeface="Georgia" pitchFamily="18" charset="0"/>
            </a:endParaRPr>
          </a:p>
        </p:txBody>
      </p:sp>
      <p:sp>
        <p:nvSpPr>
          <p:cNvPr id="49" name="Rectangle 48"/>
          <p:cNvSpPr/>
          <p:nvPr/>
        </p:nvSpPr>
        <p:spPr bwMode="ltGray">
          <a:xfrm rot="5400000">
            <a:off x="3400765" y="4715945"/>
            <a:ext cx="492442" cy="1957407"/>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smtClean="0">
                <a:solidFill>
                  <a:schemeClr val="tx1"/>
                </a:solidFill>
                <a:latin typeface="Georgia" pitchFamily="18" charset="0"/>
              </a:rPr>
              <a:t>Have all transactions been reported within the correct timeframe?  </a:t>
            </a:r>
            <a:endParaRPr lang="en-US" sz="900" dirty="0">
              <a:solidFill>
                <a:schemeClr val="tx1"/>
              </a:solidFill>
              <a:latin typeface="Georgia" pitchFamily="18" charset="0"/>
            </a:endParaRPr>
          </a:p>
        </p:txBody>
      </p:sp>
      <p:sp>
        <p:nvSpPr>
          <p:cNvPr id="12" name="TextBox 11"/>
          <p:cNvSpPr txBox="1"/>
          <p:nvPr/>
        </p:nvSpPr>
        <p:spPr>
          <a:xfrm>
            <a:off x="791264" y="2569194"/>
            <a:ext cx="1785597" cy="316448"/>
          </a:xfrm>
          <a:prstGeom prst="rect">
            <a:avLst/>
          </a:prstGeom>
          <a:noFill/>
        </p:spPr>
        <p:txBody>
          <a:bodyPr wrap="none" lIns="0" tIns="0" rIns="0" bIns="0" rtlCol="0">
            <a:noAutofit/>
          </a:bodyPr>
          <a:lstStyle/>
          <a:p>
            <a:pPr>
              <a:spcAft>
                <a:spcPts val="900"/>
              </a:spcAft>
            </a:pPr>
            <a:r>
              <a:rPr lang="en-GB" sz="1100" b="1" i="1" dirty="0" smtClean="0">
                <a:latin typeface="Georgia" pitchFamily="18" charset="0"/>
              </a:rPr>
              <a:t>Type of test</a:t>
            </a:r>
          </a:p>
        </p:txBody>
      </p:sp>
      <p:sp>
        <p:nvSpPr>
          <p:cNvPr id="50" name="TextBox 49"/>
          <p:cNvSpPr txBox="1"/>
          <p:nvPr/>
        </p:nvSpPr>
        <p:spPr>
          <a:xfrm>
            <a:off x="2691540" y="2569194"/>
            <a:ext cx="1785597" cy="316448"/>
          </a:xfrm>
          <a:prstGeom prst="rect">
            <a:avLst/>
          </a:prstGeom>
          <a:noFill/>
        </p:spPr>
        <p:txBody>
          <a:bodyPr wrap="none" lIns="0" tIns="0" rIns="0" bIns="0" rtlCol="0">
            <a:noAutofit/>
          </a:bodyPr>
          <a:lstStyle/>
          <a:p>
            <a:pPr>
              <a:spcAft>
                <a:spcPts val="900"/>
              </a:spcAft>
            </a:pPr>
            <a:r>
              <a:rPr lang="en-GB" sz="1100" b="1" i="1" dirty="0" smtClean="0">
                <a:latin typeface="Georgia" pitchFamily="18" charset="0"/>
              </a:rPr>
              <a:t>Key question</a:t>
            </a:r>
          </a:p>
        </p:txBody>
      </p:sp>
      <p:sp>
        <p:nvSpPr>
          <p:cNvPr id="51" name="TextBox 50"/>
          <p:cNvSpPr txBox="1"/>
          <p:nvPr/>
        </p:nvSpPr>
        <p:spPr>
          <a:xfrm>
            <a:off x="7737567" y="2569194"/>
            <a:ext cx="1785597" cy="316448"/>
          </a:xfrm>
          <a:prstGeom prst="rect">
            <a:avLst/>
          </a:prstGeom>
          <a:noFill/>
        </p:spPr>
        <p:txBody>
          <a:bodyPr wrap="none" lIns="0" tIns="0" rIns="0" bIns="0" rtlCol="0">
            <a:noAutofit/>
          </a:bodyPr>
          <a:lstStyle/>
          <a:p>
            <a:pPr>
              <a:spcAft>
                <a:spcPts val="900"/>
              </a:spcAft>
            </a:pPr>
            <a:r>
              <a:rPr lang="en-GB" sz="1100" b="1" i="1" dirty="0" smtClean="0">
                <a:latin typeface="Georgia" pitchFamily="18" charset="0"/>
              </a:rPr>
              <a:t>Types of error identified</a:t>
            </a:r>
          </a:p>
        </p:txBody>
      </p:sp>
      <p:sp>
        <p:nvSpPr>
          <p:cNvPr id="55" name="Rectangle 54"/>
          <p:cNvSpPr/>
          <p:nvPr/>
        </p:nvSpPr>
        <p:spPr bwMode="ltGray">
          <a:xfrm rot="5400000">
            <a:off x="7354026" y="2847578"/>
            <a:ext cx="492442" cy="824414"/>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smtClean="0">
                <a:solidFill>
                  <a:schemeClr val="tx1"/>
                </a:solidFill>
                <a:latin typeface="Georgia" pitchFamily="18" charset="0"/>
                <a:sym typeface="Wingdings" panose="05000000000000000000" pitchFamily="2" charset="2"/>
              </a:rPr>
              <a:t></a:t>
            </a:r>
            <a:endParaRPr lang="en-US" sz="2400" dirty="0">
              <a:solidFill>
                <a:schemeClr val="tx1"/>
              </a:solidFill>
              <a:latin typeface="Georgia" pitchFamily="18" charset="0"/>
            </a:endParaRPr>
          </a:p>
        </p:txBody>
      </p:sp>
      <p:sp>
        <p:nvSpPr>
          <p:cNvPr id="56" name="Rectangle 55"/>
          <p:cNvSpPr/>
          <p:nvPr/>
        </p:nvSpPr>
        <p:spPr bwMode="ltGray">
          <a:xfrm rot="5400000">
            <a:off x="8312693" y="2847578"/>
            <a:ext cx="492442" cy="824414"/>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900" dirty="0">
              <a:solidFill>
                <a:schemeClr val="tx1"/>
              </a:solidFill>
              <a:latin typeface="Georgia" pitchFamily="18" charset="0"/>
            </a:endParaRPr>
          </a:p>
        </p:txBody>
      </p:sp>
      <p:sp>
        <p:nvSpPr>
          <p:cNvPr id="57" name="Rectangle 56"/>
          <p:cNvSpPr/>
          <p:nvPr/>
        </p:nvSpPr>
        <p:spPr bwMode="ltGray">
          <a:xfrm rot="5400000">
            <a:off x="9296660" y="2847578"/>
            <a:ext cx="492442" cy="824414"/>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900" dirty="0">
              <a:solidFill>
                <a:schemeClr val="tx1"/>
              </a:solidFill>
              <a:latin typeface="Georgia" pitchFamily="18" charset="0"/>
            </a:endParaRPr>
          </a:p>
        </p:txBody>
      </p:sp>
      <p:cxnSp>
        <p:nvCxnSpPr>
          <p:cNvPr id="16" name="Straight Connector 15"/>
          <p:cNvCxnSpPr/>
          <p:nvPr/>
        </p:nvCxnSpPr>
        <p:spPr>
          <a:xfrm>
            <a:off x="765864" y="2757353"/>
            <a:ext cx="91893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187916" y="2827282"/>
            <a:ext cx="824538" cy="190081"/>
          </a:xfrm>
          <a:prstGeom prst="rect">
            <a:avLst/>
          </a:prstGeom>
          <a:noFill/>
        </p:spPr>
        <p:txBody>
          <a:bodyPr wrap="none" lIns="0" tIns="0" rIns="0" bIns="0" rtlCol="0">
            <a:noAutofit/>
          </a:bodyPr>
          <a:lstStyle/>
          <a:p>
            <a:pPr>
              <a:spcAft>
                <a:spcPts val="900"/>
              </a:spcAft>
            </a:pPr>
            <a:r>
              <a:rPr lang="en-GB" sz="900" dirty="0" smtClean="0">
                <a:latin typeface="Georgia" pitchFamily="18" charset="0"/>
              </a:rPr>
              <a:t>Misreporting</a:t>
            </a:r>
          </a:p>
        </p:txBody>
      </p:sp>
      <p:sp>
        <p:nvSpPr>
          <p:cNvPr id="53" name="TextBox 52"/>
          <p:cNvSpPr txBox="1"/>
          <p:nvPr/>
        </p:nvSpPr>
        <p:spPr>
          <a:xfrm>
            <a:off x="8146707" y="2827282"/>
            <a:ext cx="824538" cy="190081"/>
          </a:xfrm>
          <a:prstGeom prst="rect">
            <a:avLst/>
          </a:prstGeom>
          <a:noFill/>
        </p:spPr>
        <p:txBody>
          <a:bodyPr wrap="none" lIns="0" tIns="0" rIns="0" bIns="0" rtlCol="0">
            <a:noAutofit/>
          </a:bodyPr>
          <a:lstStyle/>
          <a:p>
            <a:pPr>
              <a:spcAft>
                <a:spcPts val="900"/>
              </a:spcAft>
            </a:pPr>
            <a:r>
              <a:rPr lang="en-GB" sz="900" dirty="0" smtClean="0">
                <a:latin typeface="Georgia" pitchFamily="18" charset="0"/>
              </a:rPr>
              <a:t>Under-reporting</a:t>
            </a:r>
          </a:p>
        </p:txBody>
      </p:sp>
      <p:sp>
        <p:nvSpPr>
          <p:cNvPr id="54" name="TextBox 53"/>
          <p:cNvSpPr txBox="1"/>
          <p:nvPr/>
        </p:nvSpPr>
        <p:spPr>
          <a:xfrm>
            <a:off x="9130674" y="2827282"/>
            <a:ext cx="824538" cy="190081"/>
          </a:xfrm>
          <a:prstGeom prst="rect">
            <a:avLst/>
          </a:prstGeom>
          <a:noFill/>
        </p:spPr>
        <p:txBody>
          <a:bodyPr wrap="none" lIns="0" tIns="0" rIns="0" bIns="0" rtlCol="0">
            <a:noAutofit/>
          </a:bodyPr>
          <a:lstStyle/>
          <a:p>
            <a:pPr>
              <a:spcAft>
                <a:spcPts val="900"/>
              </a:spcAft>
            </a:pPr>
            <a:r>
              <a:rPr lang="en-GB" sz="900" dirty="0" smtClean="0">
                <a:latin typeface="Georgia" pitchFamily="18" charset="0"/>
              </a:rPr>
              <a:t>Over-reporting</a:t>
            </a:r>
          </a:p>
        </p:txBody>
      </p:sp>
      <p:sp>
        <p:nvSpPr>
          <p:cNvPr id="64" name="Rectangle 63"/>
          <p:cNvSpPr/>
          <p:nvPr/>
        </p:nvSpPr>
        <p:spPr bwMode="ltGray">
          <a:xfrm rot="5400000">
            <a:off x="7340556" y="3455174"/>
            <a:ext cx="492442" cy="824414"/>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Georgia" pitchFamily="18" charset="0"/>
                <a:sym typeface="Wingdings" panose="05000000000000000000" pitchFamily="2" charset="2"/>
              </a:rPr>
              <a:t></a:t>
            </a:r>
            <a:endParaRPr lang="en-US" sz="2400" dirty="0">
              <a:solidFill>
                <a:schemeClr val="tx1"/>
              </a:solidFill>
              <a:latin typeface="Georgia" pitchFamily="18" charset="0"/>
            </a:endParaRPr>
          </a:p>
        </p:txBody>
      </p:sp>
      <p:sp>
        <p:nvSpPr>
          <p:cNvPr id="65" name="Rectangle 64"/>
          <p:cNvSpPr/>
          <p:nvPr/>
        </p:nvSpPr>
        <p:spPr bwMode="ltGray">
          <a:xfrm rot="5400000">
            <a:off x="8299223" y="3455174"/>
            <a:ext cx="492442" cy="824414"/>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900" dirty="0">
              <a:solidFill>
                <a:schemeClr val="tx1"/>
              </a:solidFill>
              <a:latin typeface="Georgia" pitchFamily="18" charset="0"/>
            </a:endParaRPr>
          </a:p>
        </p:txBody>
      </p:sp>
      <p:sp>
        <p:nvSpPr>
          <p:cNvPr id="66" name="Rectangle 65"/>
          <p:cNvSpPr/>
          <p:nvPr/>
        </p:nvSpPr>
        <p:spPr bwMode="ltGray">
          <a:xfrm rot="5400000">
            <a:off x="9283190" y="3455174"/>
            <a:ext cx="492442" cy="824414"/>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900" dirty="0">
              <a:solidFill>
                <a:schemeClr val="tx1"/>
              </a:solidFill>
              <a:latin typeface="Georgia" pitchFamily="18" charset="0"/>
            </a:endParaRPr>
          </a:p>
        </p:txBody>
      </p:sp>
      <p:sp>
        <p:nvSpPr>
          <p:cNvPr id="67" name="Rectangle 66"/>
          <p:cNvSpPr/>
          <p:nvPr/>
        </p:nvSpPr>
        <p:spPr bwMode="ltGray">
          <a:xfrm rot="5400000">
            <a:off x="7354026" y="4054735"/>
            <a:ext cx="492442" cy="824414"/>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Georgia" pitchFamily="18" charset="0"/>
                <a:sym typeface="Wingdings" panose="05000000000000000000" pitchFamily="2" charset="2"/>
              </a:rPr>
              <a:t></a:t>
            </a:r>
            <a:endParaRPr lang="en-US" sz="2400" dirty="0">
              <a:solidFill>
                <a:schemeClr val="tx1"/>
              </a:solidFill>
              <a:latin typeface="Georgia" pitchFamily="18" charset="0"/>
            </a:endParaRPr>
          </a:p>
        </p:txBody>
      </p:sp>
      <p:sp>
        <p:nvSpPr>
          <p:cNvPr id="68" name="Rectangle 67"/>
          <p:cNvSpPr/>
          <p:nvPr/>
        </p:nvSpPr>
        <p:spPr bwMode="ltGray">
          <a:xfrm rot="5400000">
            <a:off x="8312693" y="4054735"/>
            <a:ext cx="492442" cy="824414"/>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Georgia" pitchFamily="18" charset="0"/>
                <a:sym typeface="Wingdings" panose="05000000000000000000" pitchFamily="2" charset="2"/>
              </a:rPr>
              <a:t></a:t>
            </a:r>
            <a:endParaRPr lang="en-US" sz="2400" dirty="0">
              <a:solidFill>
                <a:schemeClr val="tx1"/>
              </a:solidFill>
              <a:latin typeface="Georgia" pitchFamily="18" charset="0"/>
            </a:endParaRPr>
          </a:p>
        </p:txBody>
      </p:sp>
      <p:sp>
        <p:nvSpPr>
          <p:cNvPr id="69" name="Rectangle 68"/>
          <p:cNvSpPr/>
          <p:nvPr/>
        </p:nvSpPr>
        <p:spPr bwMode="ltGray">
          <a:xfrm rot="5400000">
            <a:off x="9296660" y="4054735"/>
            <a:ext cx="492442" cy="824414"/>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900" dirty="0">
              <a:solidFill>
                <a:schemeClr val="tx1"/>
              </a:solidFill>
              <a:latin typeface="Georgia" pitchFamily="18" charset="0"/>
            </a:endParaRPr>
          </a:p>
        </p:txBody>
      </p:sp>
      <p:sp>
        <p:nvSpPr>
          <p:cNvPr id="70" name="Rectangle 69"/>
          <p:cNvSpPr/>
          <p:nvPr/>
        </p:nvSpPr>
        <p:spPr bwMode="ltGray">
          <a:xfrm rot="5400000">
            <a:off x="7340556" y="4682108"/>
            <a:ext cx="492442" cy="824414"/>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Georgia" pitchFamily="18" charset="0"/>
                <a:sym typeface="Wingdings" panose="05000000000000000000" pitchFamily="2" charset="2"/>
              </a:rPr>
              <a:t></a:t>
            </a:r>
            <a:endParaRPr lang="en-US" sz="2400" dirty="0">
              <a:solidFill>
                <a:schemeClr val="tx1"/>
              </a:solidFill>
              <a:latin typeface="Georgia" pitchFamily="18" charset="0"/>
            </a:endParaRPr>
          </a:p>
        </p:txBody>
      </p:sp>
      <p:sp>
        <p:nvSpPr>
          <p:cNvPr id="71" name="Rectangle 70"/>
          <p:cNvSpPr/>
          <p:nvPr/>
        </p:nvSpPr>
        <p:spPr bwMode="ltGray">
          <a:xfrm rot="5400000">
            <a:off x="8299223" y="4682108"/>
            <a:ext cx="492442" cy="824414"/>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Georgia" pitchFamily="18" charset="0"/>
                <a:sym typeface="Wingdings" panose="05000000000000000000" pitchFamily="2" charset="2"/>
              </a:rPr>
              <a:t></a:t>
            </a:r>
            <a:endParaRPr lang="en-US" sz="2400" dirty="0">
              <a:solidFill>
                <a:schemeClr val="tx1"/>
              </a:solidFill>
              <a:latin typeface="Georgia" pitchFamily="18" charset="0"/>
            </a:endParaRPr>
          </a:p>
        </p:txBody>
      </p:sp>
      <p:sp>
        <p:nvSpPr>
          <p:cNvPr id="72" name="Rectangle 71"/>
          <p:cNvSpPr/>
          <p:nvPr/>
        </p:nvSpPr>
        <p:spPr bwMode="ltGray">
          <a:xfrm rot="5400000">
            <a:off x="9283190" y="4682108"/>
            <a:ext cx="492442" cy="824414"/>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Georgia" pitchFamily="18" charset="0"/>
                <a:sym typeface="Wingdings" panose="05000000000000000000" pitchFamily="2" charset="2"/>
              </a:rPr>
              <a:t></a:t>
            </a:r>
            <a:endParaRPr lang="en-US" sz="2400" dirty="0">
              <a:solidFill>
                <a:schemeClr val="tx1"/>
              </a:solidFill>
              <a:latin typeface="Georgia" pitchFamily="18" charset="0"/>
            </a:endParaRPr>
          </a:p>
        </p:txBody>
      </p:sp>
      <p:sp>
        <p:nvSpPr>
          <p:cNvPr id="73" name="Rectangle 72"/>
          <p:cNvSpPr/>
          <p:nvPr/>
        </p:nvSpPr>
        <p:spPr bwMode="ltGray">
          <a:xfrm rot="5400000">
            <a:off x="7336235" y="5282442"/>
            <a:ext cx="492442" cy="824414"/>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900" dirty="0">
              <a:solidFill>
                <a:schemeClr val="tx1"/>
              </a:solidFill>
              <a:latin typeface="Georgia" pitchFamily="18" charset="0"/>
            </a:endParaRPr>
          </a:p>
        </p:txBody>
      </p:sp>
      <p:sp>
        <p:nvSpPr>
          <p:cNvPr id="74" name="Rectangle 73"/>
          <p:cNvSpPr/>
          <p:nvPr/>
        </p:nvSpPr>
        <p:spPr bwMode="ltGray">
          <a:xfrm rot="5400000">
            <a:off x="8294902" y="5282442"/>
            <a:ext cx="492442" cy="824414"/>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400" dirty="0">
                <a:solidFill>
                  <a:schemeClr val="tx1"/>
                </a:solidFill>
                <a:latin typeface="Georgia" pitchFamily="18" charset="0"/>
                <a:sym typeface="Wingdings" panose="05000000000000000000" pitchFamily="2" charset="2"/>
              </a:rPr>
              <a:t></a:t>
            </a:r>
            <a:endParaRPr lang="en-US" sz="2400" dirty="0">
              <a:solidFill>
                <a:schemeClr val="tx1"/>
              </a:solidFill>
              <a:latin typeface="Georgia" pitchFamily="18" charset="0"/>
            </a:endParaRPr>
          </a:p>
        </p:txBody>
      </p:sp>
      <p:sp>
        <p:nvSpPr>
          <p:cNvPr id="75" name="Rectangle 74"/>
          <p:cNvSpPr/>
          <p:nvPr/>
        </p:nvSpPr>
        <p:spPr bwMode="ltGray">
          <a:xfrm rot="5400000">
            <a:off x="9278869" y="5282442"/>
            <a:ext cx="492442" cy="824414"/>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900" dirty="0">
              <a:solidFill>
                <a:schemeClr val="tx1"/>
              </a:solidFill>
              <a:latin typeface="Georgia" pitchFamily="18" charset="0"/>
            </a:endParaRPr>
          </a:p>
        </p:txBody>
      </p:sp>
      <p:sp>
        <p:nvSpPr>
          <p:cNvPr id="60" name="Rectangle 59"/>
          <p:cNvSpPr/>
          <p:nvPr/>
        </p:nvSpPr>
        <p:spPr bwMode="ltGray">
          <a:xfrm rot="5400000">
            <a:off x="5648801" y="2084099"/>
            <a:ext cx="492442" cy="2359737"/>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smtClean="0">
                <a:solidFill>
                  <a:schemeClr val="tx1"/>
                </a:solidFill>
                <a:latin typeface="Georgia" pitchFamily="18" charset="0"/>
              </a:rPr>
              <a:t>Is the price field populated for all trades?</a:t>
            </a:r>
            <a:endParaRPr lang="en-US" sz="900" dirty="0">
              <a:solidFill>
                <a:schemeClr val="tx1"/>
              </a:solidFill>
              <a:latin typeface="Georgia" pitchFamily="18" charset="0"/>
            </a:endParaRPr>
          </a:p>
        </p:txBody>
      </p:sp>
      <p:sp>
        <p:nvSpPr>
          <p:cNvPr id="61" name="Rectangle 60"/>
          <p:cNvSpPr/>
          <p:nvPr/>
        </p:nvSpPr>
        <p:spPr bwMode="ltGray">
          <a:xfrm rot="5400000">
            <a:off x="5641533" y="2687514"/>
            <a:ext cx="492442" cy="2359737"/>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smtClean="0">
                <a:solidFill>
                  <a:schemeClr val="tx1"/>
                </a:solidFill>
                <a:latin typeface="Georgia" pitchFamily="18" charset="0"/>
              </a:rPr>
              <a:t>Are any trades reported with a zero or negative notional?</a:t>
            </a:r>
            <a:endParaRPr lang="en-US" sz="900" dirty="0">
              <a:solidFill>
                <a:schemeClr val="tx1"/>
              </a:solidFill>
              <a:latin typeface="Georgia" pitchFamily="18" charset="0"/>
            </a:endParaRPr>
          </a:p>
        </p:txBody>
      </p:sp>
      <p:sp>
        <p:nvSpPr>
          <p:cNvPr id="62" name="Rectangle 61"/>
          <p:cNvSpPr/>
          <p:nvPr/>
        </p:nvSpPr>
        <p:spPr bwMode="ltGray">
          <a:xfrm rot="5400000">
            <a:off x="5640540" y="3287075"/>
            <a:ext cx="492442" cy="2359737"/>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smtClean="0">
                <a:solidFill>
                  <a:schemeClr val="tx1"/>
                </a:solidFill>
                <a:latin typeface="Georgia" pitchFamily="18" charset="0"/>
              </a:rPr>
              <a:t>Do all UTI listed for trade reporting have a corresponding valuation record?</a:t>
            </a:r>
            <a:endParaRPr lang="en-US" sz="900" dirty="0">
              <a:solidFill>
                <a:schemeClr val="tx1"/>
              </a:solidFill>
              <a:latin typeface="Georgia" pitchFamily="18" charset="0"/>
            </a:endParaRPr>
          </a:p>
        </p:txBody>
      </p:sp>
      <p:sp>
        <p:nvSpPr>
          <p:cNvPr id="63" name="Rectangle 62"/>
          <p:cNvSpPr/>
          <p:nvPr/>
        </p:nvSpPr>
        <p:spPr bwMode="ltGray">
          <a:xfrm rot="5400000">
            <a:off x="5640539" y="3907045"/>
            <a:ext cx="492442" cy="2359737"/>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smtClean="0">
                <a:solidFill>
                  <a:schemeClr val="tx1"/>
                </a:solidFill>
                <a:latin typeface="Georgia" pitchFamily="18" charset="0"/>
              </a:rPr>
              <a:t>Do we see intragroup transactions consistent with the business model explained to us? </a:t>
            </a:r>
            <a:endParaRPr lang="en-US" sz="900" dirty="0">
              <a:solidFill>
                <a:schemeClr val="tx1"/>
              </a:solidFill>
              <a:latin typeface="Georgia" pitchFamily="18" charset="0"/>
            </a:endParaRPr>
          </a:p>
        </p:txBody>
      </p:sp>
      <p:sp>
        <p:nvSpPr>
          <p:cNvPr id="76" name="Rectangle 75"/>
          <p:cNvSpPr/>
          <p:nvPr/>
        </p:nvSpPr>
        <p:spPr bwMode="ltGray">
          <a:xfrm rot="5400000">
            <a:off x="5640538" y="4514781"/>
            <a:ext cx="492442" cy="2359737"/>
          </a:xfrm>
          <a:prstGeom prst="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dirty="0" smtClean="0">
                <a:solidFill>
                  <a:schemeClr val="tx1"/>
                </a:solidFill>
                <a:latin typeface="Georgia" pitchFamily="18" charset="0"/>
              </a:rPr>
              <a:t>Are all trades reported by T+1 at the latest?  </a:t>
            </a:r>
            <a:endParaRPr lang="en-US" sz="900" dirty="0">
              <a:solidFill>
                <a:schemeClr val="tx1"/>
              </a:solidFill>
              <a:latin typeface="Georgia" pitchFamily="18" charset="0"/>
            </a:endParaRPr>
          </a:p>
        </p:txBody>
      </p:sp>
      <p:sp>
        <p:nvSpPr>
          <p:cNvPr id="77" name="TextBox 76"/>
          <p:cNvSpPr txBox="1"/>
          <p:nvPr/>
        </p:nvSpPr>
        <p:spPr>
          <a:xfrm>
            <a:off x="4715153" y="2579012"/>
            <a:ext cx="1785597" cy="316448"/>
          </a:xfrm>
          <a:prstGeom prst="rect">
            <a:avLst/>
          </a:prstGeom>
          <a:noFill/>
        </p:spPr>
        <p:txBody>
          <a:bodyPr wrap="none" lIns="0" tIns="0" rIns="0" bIns="0" rtlCol="0">
            <a:noAutofit/>
          </a:bodyPr>
          <a:lstStyle/>
          <a:p>
            <a:pPr>
              <a:spcAft>
                <a:spcPts val="900"/>
              </a:spcAft>
            </a:pPr>
            <a:r>
              <a:rPr lang="en-GB" sz="1100" b="1" i="1" dirty="0" smtClean="0">
                <a:latin typeface="Georgia" pitchFamily="18" charset="0"/>
              </a:rPr>
              <a:t>Examples</a:t>
            </a:r>
          </a:p>
        </p:txBody>
      </p:sp>
      <p:sp>
        <p:nvSpPr>
          <p:cNvPr id="79" name="Text Placeholder 1"/>
          <p:cNvSpPr txBox="1">
            <a:spLocks/>
          </p:cNvSpPr>
          <p:nvPr/>
        </p:nvSpPr>
        <p:spPr>
          <a:xfrm>
            <a:off x="390948" y="6228903"/>
            <a:ext cx="9719825" cy="350520"/>
          </a:xfrm>
          <a:prstGeom prst="rect">
            <a:avLst/>
          </a:prstGeom>
        </p:spPr>
        <p:txBody>
          <a:bodyPr vert="horz" lIns="0" tIns="0" rIns="0" bIns="0" rtlCol="0" anchor="t" anchorCtr="0">
            <a:noAutofit/>
          </a:bodyPr>
          <a:lstStyle>
            <a:lvl1pPr marL="0" indent="0" algn="l" defTabSz="1066114" rtl="0" eaLnBrk="1" latinLnBrk="0" hangingPunct="1">
              <a:lnSpc>
                <a:spcPct val="100000"/>
              </a:lnSpc>
              <a:spcBef>
                <a:spcPts val="600"/>
              </a:spcBef>
              <a:spcAft>
                <a:spcPts val="600"/>
              </a:spcAft>
              <a:buFont typeface="Arial" pitchFamily="34" charset="0"/>
              <a:buNone/>
              <a:defRPr kumimoji="0" lang="en-US" sz="1000" b="1" i="1" u="none" strike="noStrike" kern="1200" cap="none" spc="0" normalizeH="0" baseline="0" noProof="0" dirty="0" smtClean="0">
                <a:ln>
                  <a:noFill/>
                </a:ln>
                <a:solidFill>
                  <a:schemeClr val="accent1"/>
                </a:solidFill>
                <a:effectLst/>
                <a:uLnTx/>
                <a:uFillTx/>
                <a:latin typeface="+mj-lt"/>
                <a:ea typeface="+mn-ea"/>
                <a:cs typeface="Arial" pitchFamily="34" charset="0"/>
              </a:defRPr>
            </a:lvl1pPr>
            <a:lvl2pPr marL="0" indent="0" algn="l" defTabSz="1066114" rtl="0" eaLnBrk="1" latinLnBrk="0" hangingPunct="1">
              <a:lnSpc>
                <a:spcPct val="100000"/>
              </a:lnSpc>
              <a:spcBef>
                <a:spcPts val="0"/>
              </a:spcBef>
              <a:spcAft>
                <a:spcPts val="600"/>
              </a:spcAft>
              <a:buFont typeface="Arial" pitchFamily="34" charset="0"/>
              <a:buNone/>
              <a:defRPr kumimoji="0" lang="en-US" sz="1000" b="1" i="0" u="none" strike="noStrike" kern="1200" cap="none" spc="0" normalizeH="0" baseline="0" noProof="0" dirty="0" smtClean="0">
                <a:ln>
                  <a:noFill/>
                </a:ln>
                <a:solidFill>
                  <a:schemeClr val="accent1"/>
                </a:solidFill>
                <a:effectLst/>
                <a:uLnTx/>
                <a:uFillTx/>
                <a:latin typeface="+mj-lt"/>
                <a:ea typeface="+mn-ea"/>
                <a:cs typeface="Arial" pitchFamily="34" charset="0"/>
              </a:defRPr>
            </a:lvl2pPr>
            <a:lvl3pPr marL="0" indent="0" algn="l" defTabSz="1066114" rtl="0" eaLnBrk="1" latinLnBrk="0" hangingPunct="1">
              <a:lnSpc>
                <a:spcPct val="100000"/>
              </a:lnSpc>
              <a:spcBef>
                <a:spcPts val="0"/>
              </a:spcBef>
              <a:spcAft>
                <a:spcPts val="600"/>
              </a:spcAft>
              <a:buClr>
                <a:srgbClr val="97989A"/>
              </a:buClr>
              <a:buFont typeface="Arial" pitchFamily="34" charset="0"/>
              <a:buNone/>
              <a:defRPr kumimoji="0" lang="en-US" sz="1000" b="0" i="1" u="none" strike="noStrike" kern="1200" cap="none" spc="0" normalizeH="0" baseline="0" noProof="0" dirty="0" smtClean="0">
                <a:ln>
                  <a:noFill/>
                </a:ln>
                <a:solidFill>
                  <a:schemeClr val="accent1"/>
                </a:solidFill>
                <a:effectLst/>
                <a:uLnTx/>
                <a:uFillTx/>
                <a:latin typeface="+mj-lt"/>
                <a:ea typeface="+mn-ea"/>
                <a:cs typeface="Arial" pitchFamily="34" charset="0"/>
              </a:defRPr>
            </a:lvl3pPr>
            <a:lvl4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kumimoji="0" lang="en-US" sz="1000" b="1" i="0" u="none" strike="noStrike" kern="1200" cap="none" spc="0" normalizeH="0" baseline="0" noProof="0" dirty="0" smtClean="0">
                <a:ln>
                  <a:noFill/>
                </a:ln>
                <a:solidFill>
                  <a:schemeClr val="tx1"/>
                </a:solidFill>
                <a:effectLst/>
                <a:uLnTx/>
                <a:uFillTx/>
                <a:latin typeface="+mj-lt"/>
                <a:ea typeface="+mn-ea"/>
                <a:cs typeface="Arial" pitchFamily="34" charset="0"/>
              </a:defRPr>
            </a:lvl4pPr>
            <a:lvl5pPr marL="0" indent="0" algn="l" defTabSz="1066114" rtl="0" eaLnBrk="1" latinLnBrk="0" hangingPunct="1">
              <a:lnSpc>
                <a:spcPct val="100000"/>
              </a:lnSpc>
              <a:spcBef>
                <a:spcPts val="0"/>
              </a:spcBef>
              <a:spcAft>
                <a:spcPts val="600"/>
              </a:spcAft>
              <a:buClr>
                <a:srgbClr val="97989A"/>
              </a:buClr>
              <a:buFont typeface="Univers 45 Light" pitchFamily="2" charset="0"/>
              <a:buNone/>
              <a:defRPr kumimoji="0" lang="en-GB" sz="1000" b="0" i="1" u="none" strike="noStrike" kern="1200" cap="none" spc="0" normalizeH="0" baseline="0" noProof="0" dirty="0" smtClean="0">
                <a:ln>
                  <a:noFill/>
                </a:ln>
                <a:solidFill>
                  <a:schemeClr val="tx1"/>
                </a:solidFill>
                <a:effectLst/>
                <a:uLnTx/>
                <a:uFillTx/>
                <a:latin typeface="+mj-lt"/>
                <a:ea typeface="+mn-ea"/>
                <a:cs typeface="Arial" pitchFamily="34" charset="0"/>
              </a:defRPr>
            </a:lvl5pPr>
            <a:lvl6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sz="1000" kern="1200">
                <a:solidFill>
                  <a:schemeClr val="tx1"/>
                </a:solidFill>
                <a:latin typeface="+mj-lt"/>
                <a:ea typeface="+mn-ea"/>
                <a:cs typeface="+mn-cs"/>
              </a:defRPr>
            </a:lvl6pPr>
            <a:lvl7pPr marL="143975"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7pPr>
            <a:lvl8pPr marL="287949"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8pPr>
            <a:lvl9pPr marL="228600" indent="-228600" algn="l" defTabSz="1066114" rtl="0" eaLnBrk="1" latinLnBrk="0" hangingPunct="1">
              <a:lnSpc>
                <a:spcPct val="100000"/>
              </a:lnSpc>
              <a:spcBef>
                <a:spcPts val="0"/>
              </a:spcBef>
              <a:spcAft>
                <a:spcPts val="600"/>
              </a:spcAft>
              <a:buClrTx/>
              <a:buSzPct val="100000"/>
              <a:buFont typeface="+mj-lt"/>
              <a:buAutoNum type="arabicPeriod"/>
              <a:defRPr sz="1000" kern="1200" baseline="0">
                <a:solidFill>
                  <a:schemeClr val="tx1"/>
                </a:solidFill>
                <a:latin typeface="+mj-lt"/>
                <a:ea typeface="+mn-ea"/>
                <a:cs typeface="+mn-cs"/>
              </a:defRPr>
            </a:lvl9pPr>
          </a:lstStyle>
          <a:p>
            <a:r>
              <a:rPr lang="en-GB" sz="900" b="0" i="0" dirty="0">
                <a:solidFill>
                  <a:srgbClr val="000000"/>
                </a:solidFill>
              </a:rPr>
              <a:t>T</a:t>
            </a:r>
            <a:r>
              <a:rPr lang="en-GB" sz="900" b="0" i="0" dirty="0" smtClean="0">
                <a:solidFill>
                  <a:srgbClr val="000000"/>
                </a:solidFill>
              </a:rPr>
              <a:t>he focus of the diagnostic testing is largely on issues of misreporting. Issues with completeness of population are addressed as part of the 'one day test' work stream. </a:t>
            </a:r>
            <a:endParaRPr lang="en-GB" sz="900" i="0" u="sng" dirty="0" smtClean="0">
              <a:solidFill>
                <a:srgbClr val="000000"/>
              </a:solidFill>
            </a:endParaRPr>
          </a:p>
        </p:txBody>
      </p:sp>
    </p:spTree>
    <p:extLst>
      <p:ext uri="{BB962C8B-B14F-4D97-AF65-F5344CB8AC3E}">
        <p14:creationId xmlns:p14="http://schemas.microsoft.com/office/powerpoint/2010/main" val="1706843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8004209" y="178658"/>
            <a:ext cx="2294134" cy="378560"/>
          </a:xfrm>
          <a:prstGeom prst="rect">
            <a:avLst/>
          </a:prstGeom>
        </p:spPr>
      </p:pic>
      <p:sp>
        <p:nvSpPr>
          <p:cNvPr id="2" name="Title 1"/>
          <p:cNvSpPr>
            <a:spLocks noGrp="1"/>
          </p:cNvSpPr>
          <p:nvPr>
            <p:ph type="title"/>
          </p:nvPr>
        </p:nvSpPr>
        <p:spPr/>
        <p:txBody>
          <a:bodyPr/>
          <a:lstStyle/>
          <a:p>
            <a:r>
              <a:rPr lang="en-GB" dirty="0"/>
              <a:t>Initial Trade Reporting Rule </a:t>
            </a:r>
            <a:r>
              <a:rPr lang="en-GB" dirty="0" smtClean="0"/>
              <a:t>Assessment</a:t>
            </a:r>
            <a:br>
              <a:rPr lang="en-GB" dirty="0" smtClean="0"/>
            </a:br>
            <a:r>
              <a:rPr lang="en-US" b="0" i="0" dirty="0"/>
              <a:t>Detailed approach</a:t>
            </a:r>
            <a:endParaRPr lang="en-GB" dirty="0"/>
          </a:p>
        </p:txBody>
      </p:sp>
      <p:sp>
        <p:nvSpPr>
          <p:cNvPr id="5" name="Slide Number Placeholder 4"/>
          <p:cNvSpPr>
            <a:spLocks noGrp="1"/>
          </p:cNvSpPr>
          <p:nvPr>
            <p:ph type="sldNum" sz="quarter" idx="4"/>
          </p:nvPr>
        </p:nvSpPr>
        <p:spPr/>
        <p:txBody>
          <a:bodyPr/>
          <a:lstStyle/>
          <a:p>
            <a:fld id="{FEBD7F86-1881-4698-8703-FB80B0800997}" type="slidenum">
              <a:rPr lang="en-GB" smtClean="0"/>
              <a:pPr/>
              <a:t>12</a:t>
            </a:fld>
            <a:endParaRPr lang="en-GB" dirty="0"/>
          </a:p>
        </p:txBody>
      </p:sp>
      <p:sp>
        <p:nvSpPr>
          <p:cNvPr id="6" name="Date Placeholder 5"/>
          <p:cNvSpPr>
            <a:spLocks noGrp="1"/>
          </p:cNvSpPr>
          <p:nvPr>
            <p:ph type="dt" sz="half" idx="2"/>
          </p:nvPr>
        </p:nvSpPr>
        <p:spPr/>
        <p:txBody>
          <a:bodyPr/>
          <a:lstStyle/>
          <a:p>
            <a:r>
              <a:rPr lang="en-US" dirty="0" smtClean="0"/>
              <a:t>July 2016</a:t>
            </a:r>
            <a:endParaRPr lang="en-GB" dirty="0"/>
          </a:p>
        </p:txBody>
      </p:sp>
      <p:sp>
        <p:nvSpPr>
          <p:cNvPr id="7" name="Text Placeholder 1"/>
          <p:cNvSpPr txBox="1">
            <a:spLocks/>
          </p:cNvSpPr>
          <p:nvPr/>
        </p:nvSpPr>
        <p:spPr>
          <a:xfrm>
            <a:off x="2187575" y="1764407"/>
            <a:ext cx="7940675" cy="1666362"/>
          </a:xfrm>
          <a:prstGeom prst="rect">
            <a:avLst/>
          </a:prstGeom>
        </p:spPr>
        <p:txBody>
          <a:bodyPr vert="horz" lIns="0" tIns="0" rIns="0" bIns="0" rtlCol="0" anchor="t" anchorCtr="0">
            <a:noAutofit/>
          </a:bodyPr>
          <a:lstStyle>
            <a:lvl1pPr marL="0" indent="0" algn="l" defTabSz="1066114" rtl="0" eaLnBrk="1" latinLnBrk="0" hangingPunct="1">
              <a:lnSpc>
                <a:spcPct val="100000"/>
              </a:lnSpc>
              <a:spcBef>
                <a:spcPts val="600"/>
              </a:spcBef>
              <a:spcAft>
                <a:spcPts val="600"/>
              </a:spcAft>
              <a:buFont typeface="Arial" pitchFamily="34" charset="0"/>
              <a:buNone/>
              <a:defRPr kumimoji="0" lang="en-US" sz="1000" b="1" i="1" u="none" strike="noStrike" kern="1200" cap="none" spc="0" normalizeH="0" baseline="0" noProof="0" dirty="0" smtClean="0">
                <a:ln>
                  <a:noFill/>
                </a:ln>
                <a:solidFill>
                  <a:schemeClr val="accent1"/>
                </a:solidFill>
                <a:effectLst/>
                <a:uLnTx/>
                <a:uFillTx/>
                <a:latin typeface="+mj-lt"/>
                <a:ea typeface="+mn-ea"/>
                <a:cs typeface="Arial" pitchFamily="34" charset="0"/>
              </a:defRPr>
            </a:lvl1pPr>
            <a:lvl2pPr marL="0" indent="0" algn="l" defTabSz="1066114" rtl="0" eaLnBrk="1" latinLnBrk="0" hangingPunct="1">
              <a:lnSpc>
                <a:spcPct val="100000"/>
              </a:lnSpc>
              <a:spcBef>
                <a:spcPts val="0"/>
              </a:spcBef>
              <a:spcAft>
                <a:spcPts val="600"/>
              </a:spcAft>
              <a:buFont typeface="Arial" pitchFamily="34" charset="0"/>
              <a:buNone/>
              <a:defRPr kumimoji="0" lang="en-US" sz="1000" b="1" i="0" u="none" strike="noStrike" kern="1200" cap="none" spc="0" normalizeH="0" baseline="0" noProof="0" dirty="0" smtClean="0">
                <a:ln>
                  <a:noFill/>
                </a:ln>
                <a:solidFill>
                  <a:schemeClr val="accent1"/>
                </a:solidFill>
                <a:effectLst/>
                <a:uLnTx/>
                <a:uFillTx/>
                <a:latin typeface="+mj-lt"/>
                <a:ea typeface="+mn-ea"/>
                <a:cs typeface="Arial" pitchFamily="34" charset="0"/>
              </a:defRPr>
            </a:lvl2pPr>
            <a:lvl3pPr marL="0" indent="0" algn="l" defTabSz="1066114" rtl="0" eaLnBrk="1" latinLnBrk="0" hangingPunct="1">
              <a:lnSpc>
                <a:spcPct val="100000"/>
              </a:lnSpc>
              <a:spcBef>
                <a:spcPts val="0"/>
              </a:spcBef>
              <a:spcAft>
                <a:spcPts val="600"/>
              </a:spcAft>
              <a:buClr>
                <a:srgbClr val="97989A"/>
              </a:buClr>
              <a:buFont typeface="Arial" pitchFamily="34" charset="0"/>
              <a:buNone/>
              <a:defRPr kumimoji="0" lang="en-US" sz="1000" b="0" i="1" u="none" strike="noStrike" kern="1200" cap="none" spc="0" normalizeH="0" baseline="0" noProof="0" dirty="0" smtClean="0">
                <a:ln>
                  <a:noFill/>
                </a:ln>
                <a:solidFill>
                  <a:schemeClr val="accent1"/>
                </a:solidFill>
                <a:effectLst/>
                <a:uLnTx/>
                <a:uFillTx/>
                <a:latin typeface="+mj-lt"/>
                <a:ea typeface="+mn-ea"/>
                <a:cs typeface="Arial" pitchFamily="34" charset="0"/>
              </a:defRPr>
            </a:lvl3pPr>
            <a:lvl4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kumimoji="0" lang="en-US" sz="1000" b="1" i="0" u="none" strike="noStrike" kern="1200" cap="none" spc="0" normalizeH="0" baseline="0" noProof="0" dirty="0" smtClean="0">
                <a:ln>
                  <a:noFill/>
                </a:ln>
                <a:solidFill>
                  <a:schemeClr val="tx1"/>
                </a:solidFill>
                <a:effectLst/>
                <a:uLnTx/>
                <a:uFillTx/>
                <a:latin typeface="+mj-lt"/>
                <a:ea typeface="+mn-ea"/>
                <a:cs typeface="Arial" pitchFamily="34" charset="0"/>
              </a:defRPr>
            </a:lvl4pPr>
            <a:lvl5pPr marL="0" indent="0" algn="l" defTabSz="1066114" rtl="0" eaLnBrk="1" latinLnBrk="0" hangingPunct="1">
              <a:lnSpc>
                <a:spcPct val="100000"/>
              </a:lnSpc>
              <a:spcBef>
                <a:spcPts val="0"/>
              </a:spcBef>
              <a:spcAft>
                <a:spcPts val="600"/>
              </a:spcAft>
              <a:buClr>
                <a:srgbClr val="97989A"/>
              </a:buClr>
              <a:buFont typeface="Univers 45 Light" pitchFamily="2" charset="0"/>
              <a:buNone/>
              <a:defRPr kumimoji="0" lang="en-GB" sz="1000" b="0" i="1" u="none" strike="noStrike" kern="1200" cap="none" spc="0" normalizeH="0" baseline="0" noProof="0" dirty="0" smtClean="0">
                <a:ln>
                  <a:noFill/>
                </a:ln>
                <a:solidFill>
                  <a:schemeClr val="tx1"/>
                </a:solidFill>
                <a:effectLst/>
                <a:uLnTx/>
                <a:uFillTx/>
                <a:latin typeface="+mj-lt"/>
                <a:ea typeface="+mn-ea"/>
                <a:cs typeface="Arial" pitchFamily="34" charset="0"/>
              </a:defRPr>
            </a:lvl5pPr>
            <a:lvl6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sz="1000" kern="1200">
                <a:solidFill>
                  <a:schemeClr val="tx1"/>
                </a:solidFill>
                <a:latin typeface="+mj-lt"/>
                <a:ea typeface="+mn-ea"/>
                <a:cs typeface="+mn-cs"/>
              </a:defRPr>
            </a:lvl6pPr>
            <a:lvl7pPr marL="143975"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7pPr>
            <a:lvl8pPr marL="287949"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8pPr>
            <a:lvl9pPr marL="228600" indent="-228600" algn="l" defTabSz="1066114" rtl="0" eaLnBrk="1" latinLnBrk="0" hangingPunct="1">
              <a:lnSpc>
                <a:spcPct val="100000"/>
              </a:lnSpc>
              <a:spcBef>
                <a:spcPts val="0"/>
              </a:spcBef>
              <a:spcAft>
                <a:spcPts val="600"/>
              </a:spcAft>
              <a:buClrTx/>
              <a:buSzPct val="100000"/>
              <a:buFont typeface="+mj-lt"/>
              <a:buAutoNum type="arabicPeriod"/>
              <a:defRPr sz="1000" kern="1200" baseline="0">
                <a:solidFill>
                  <a:schemeClr val="tx1"/>
                </a:solidFill>
                <a:latin typeface="+mj-lt"/>
                <a:ea typeface="+mn-ea"/>
                <a:cs typeface="+mn-cs"/>
              </a:defRPr>
            </a:lvl9pPr>
          </a:lstStyle>
          <a:p>
            <a:pPr lvl="1">
              <a:defRPr/>
            </a:pPr>
            <a:r>
              <a:rPr lang="en-US" sz="900" b="0" dirty="0">
                <a:solidFill>
                  <a:srgbClr val="000000"/>
                </a:solidFill>
              </a:rPr>
              <a:t>The </a:t>
            </a:r>
            <a:r>
              <a:rPr lang="en-US" sz="900" i="1" dirty="0">
                <a:solidFill>
                  <a:srgbClr val="000000"/>
                </a:solidFill>
              </a:rPr>
              <a:t>core objectives </a:t>
            </a:r>
            <a:r>
              <a:rPr lang="en-US" sz="900" b="0" dirty="0">
                <a:solidFill>
                  <a:srgbClr val="000000"/>
                </a:solidFill>
              </a:rPr>
              <a:t>of the Initial Trade Reporting Rule Assessment work are the </a:t>
            </a:r>
            <a:r>
              <a:rPr lang="en-US" sz="900" b="0" dirty="0" smtClean="0">
                <a:solidFill>
                  <a:srgbClr val="000000"/>
                </a:solidFill>
              </a:rPr>
              <a:t>following:</a:t>
            </a:r>
            <a:endParaRPr lang="en-US" sz="900" b="0" dirty="0">
              <a:solidFill>
                <a:srgbClr val="000000"/>
              </a:solidFill>
            </a:endParaRPr>
          </a:p>
          <a:p>
            <a:pPr marL="171450" lvl="1" indent="-171450">
              <a:buFont typeface="Arial" panose="020B0604020202020204" pitchFamily="34" charset="0"/>
              <a:buChar char="•"/>
              <a:defRPr/>
            </a:pPr>
            <a:r>
              <a:rPr lang="en-US" sz="900" b="0" dirty="0">
                <a:solidFill>
                  <a:srgbClr val="000000"/>
                </a:solidFill>
              </a:rPr>
              <a:t>Rapidly identify issues at a high-level with your current rule </a:t>
            </a:r>
            <a:r>
              <a:rPr lang="en-US" sz="900" b="0" dirty="0" smtClean="0">
                <a:solidFill>
                  <a:srgbClr val="000000"/>
                </a:solidFill>
              </a:rPr>
              <a:t>interpretations. </a:t>
            </a:r>
            <a:r>
              <a:rPr lang="en-US" sz="900" b="0" dirty="0">
                <a:solidFill>
                  <a:srgbClr val="000000"/>
                </a:solidFill>
              </a:rPr>
              <a:t>T</a:t>
            </a:r>
            <a:r>
              <a:rPr lang="en-US" sz="900" b="0" dirty="0" smtClean="0">
                <a:solidFill>
                  <a:srgbClr val="000000"/>
                </a:solidFill>
              </a:rPr>
              <a:t>his </a:t>
            </a:r>
            <a:r>
              <a:rPr lang="en-US" sz="900" b="0" dirty="0">
                <a:solidFill>
                  <a:srgbClr val="000000"/>
                </a:solidFill>
              </a:rPr>
              <a:t>will include </a:t>
            </a:r>
            <a:r>
              <a:rPr lang="en-US" sz="900" b="0" dirty="0" smtClean="0">
                <a:solidFill>
                  <a:srgbClr val="000000"/>
                </a:solidFill>
              </a:rPr>
              <a:t>assessing completeness of the rule interpretation documentation and </a:t>
            </a:r>
            <a:r>
              <a:rPr lang="en-US" sz="900" b="0" dirty="0">
                <a:solidFill>
                  <a:srgbClr val="000000"/>
                </a:solidFill>
              </a:rPr>
              <a:t>identifying issues </a:t>
            </a:r>
            <a:r>
              <a:rPr lang="en-US" sz="900" b="0" dirty="0" smtClean="0">
                <a:solidFill>
                  <a:srgbClr val="000000"/>
                </a:solidFill>
              </a:rPr>
              <a:t>through </a:t>
            </a:r>
            <a:r>
              <a:rPr lang="en-US" sz="900" b="0" dirty="0">
                <a:solidFill>
                  <a:srgbClr val="000000"/>
                </a:solidFill>
              </a:rPr>
              <a:t>comparison </a:t>
            </a:r>
            <a:r>
              <a:rPr lang="en-US" sz="900" b="0" dirty="0" smtClean="0">
                <a:solidFill>
                  <a:srgbClr val="000000"/>
                </a:solidFill>
              </a:rPr>
              <a:t>with our understanding of the rules held in our accelerators. </a:t>
            </a:r>
            <a:endParaRPr lang="en-US" sz="900" b="0" dirty="0">
              <a:solidFill>
                <a:srgbClr val="000000"/>
              </a:solidFill>
            </a:endParaRPr>
          </a:p>
          <a:p>
            <a:pPr marL="171450" lvl="1" indent="-171450">
              <a:buFont typeface="Arial" panose="020B0604020202020204" pitchFamily="34" charset="0"/>
              <a:buChar char="•"/>
              <a:defRPr/>
            </a:pPr>
            <a:r>
              <a:rPr lang="en-US" sz="900" b="0" dirty="0">
                <a:solidFill>
                  <a:srgbClr val="000000"/>
                </a:solidFill>
              </a:rPr>
              <a:t>Determine appropriate product types in scope under EMIR and CFTC </a:t>
            </a:r>
            <a:r>
              <a:rPr lang="en-US" sz="900" b="0" dirty="0" smtClean="0">
                <a:solidFill>
                  <a:srgbClr val="000000"/>
                </a:solidFill>
              </a:rPr>
              <a:t>trade and transaction reporting rules with </a:t>
            </a:r>
            <a:r>
              <a:rPr lang="en-US" sz="900" b="0" dirty="0">
                <a:solidFill>
                  <a:srgbClr val="000000"/>
                </a:solidFill>
              </a:rPr>
              <a:t>reference to </a:t>
            </a:r>
            <a:r>
              <a:rPr lang="en-US" sz="900" b="0" dirty="0" smtClean="0">
                <a:solidFill>
                  <a:srgbClr val="000000"/>
                </a:solidFill>
              </a:rPr>
              <a:t>MS’s </a:t>
            </a:r>
            <a:r>
              <a:rPr lang="en-US" sz="900" b="0" dirty="0">
                <a:solidFill>
                  <a:srgbClr val="000000"/>
                </a:solidFill>
              </a:rPr>
              <a:t>product taxonomy. </a:t>
            </a:r>
          </a:p>
          <a:p>
            <a:pPr marL="171450" lvl="1" indent="-171450">
              <a:buFont typeface="Arial" panose="020B0604020202020204" pitchFamily="34" charset="0"/>
              <a:buChar char="•"/>
              <a:defRPr/>
            </a:pPr>
            <a:r>
              <a:rPr lang="en-US" sz="900" b="0" dirty="0">
                <a:solidFill>
                  <a:srgbClr val="000000"/>
                </a:solidFill>
              </a:rPr>
              <a:t>Determine whether interpretations and existing “reliable source statements” are fit for purpose to commence the 'one day test' and, if not, identify required actions to bring them up to standard (to be discussed as part of Checkpoint 1).</a:t>
            </a:r>
          </a:p>
        </p:txBody>
      </p:sp>
      <p:sp>
        <p:nvSpPr>
          <p:cNvPr id="9" name="Text Placeholder 1"/>
          <p:cNvSpPr txBox="1">
            <a:spLocks/>
          </p:cNvSpPr>
          <p:nvPr/>
        </p:nvSpPr>
        <p:spPr>
          <a:xfrm>
            <a:off x="7088256" y="3502122"/>
            <a:ext cx="3079750" cy="3234124"/>
          </a:xfrm>
          <a:prstGeom prst="rect">
            <a:avLst/>
          </a:prstGeom>
        </p:spPr>
        <p:txBody>
          <a:bodyPr vert="horz" lIns="72000" tIns="0" rIns="0" bIns="0" rtlCol="0">
            <a:noAutofit/>
          </a:bodyPr>
          <a:lstStyle>
            <a:lvl1pPr marL="0" indent="0" algn="l" defTabSz="1066114" rtl="0" eaLnBrk="1" latinLnBrk="0" hangingPunct="1">
              <a:lnSpc>
                <a:spcPct val="100000"/>
              </a:lnSpc>
              <a:spcBef>
                <a:spcPts val="600"/>
              </a:spcBef>
              <a:spcAft>
                <a:spcPts val="600"/>
              </a:spcAft>
              <a:buFont typeface="Arial" pitchFamily="34" charset="0"/>
              <a:buNone/>
              <a:defRPr kumimoji="0" lang="en-US" sz="1000" b="1" i="1" u="none" strike="noStrike" kern="1200" cap="none" spc="0" normalizeH="0" baseline="0" noProof="0" dirty="0" smtClean="0">
                <a:ln>
                  <a:noFill/>
                </a:ln>
                <a:solidFill>
                  <a:schemeClr val="accent1"/>
                </a:solidFill>
                <a:effectLst/>
                <a:uLnTx/>
                <a:uFillTx/>
                <a:latin typeface="+mj-lt"/>
                <a:ea typeface="+mn-ea"/>
                <a:cs typeface="Arial" pitchFamily="34" charset="0"/>
              </a:defRPr>
            </a:lvl1pPr>
            <a:lvl2pPr marL="0" indent="0" algn="l" defTabSz="1066114" rtl="0" eaLnBrk="1" latinLnBrk="0" hangingPunct="1">
              <a:lnSpc>
                <a:spcPct val="100000"/>
              </a:lnSpc>
              <a:spcBef>
                <a:spcPts val="0"/>
              </a:spcBef>
              <a:spcAft>
                <a:spcPts val="600"/>
              </a:spcAft>
              <a:buFont typeface="Arial" pitchFamily="34" charset="0"/>
              <a:buNone/>
              <a:defRPr kumimoji="0" lang="en-US" sz="1000" b="1" i="0" u="none" strike="noStrike" kern="1200" cap="none" spc="0" normalizeH="0" baseline="0" noProof="0" dirty="0" smtClean="0">
                <a:ln>
                  <a:noFill/>
                </a:ln>
                <a:solidFill>
                  <a:schemeClr val="accent1"/>
                </a:solidFill>
                <a:effectLst/>
                <a:uLnTx/>
                <a:uFillTx/>
                <a:latin typeface="+mj-lt"/>
                <a:ea typeface="+mn-ea"/>
                <a:cs typeface="Arial" pitchFamily="34" charset="0"/>
              </a:defRPr>
            </a:lvl2pPr>
            <a:lvl3pPr marL="0" indent="0" algn="l" defTabSz="1066114" rtl="0" eaLnBrk="1" latinLnBrk="0" hangingPunct="1">
              <a:lnSpc>
                <a:spcPct val="100000"/>
              </a:lnSpc>
              <a:spcBef>
                <a:spcPts val="0"/>
              </a:spcBef>
              <a:spcAft>
                <a:spcPts val="600"/>
              </a:spcAft>
              <a:buClr>
                <a:srgbClr val="97989A"/>
              </a:buClr>
              <a:buFont typeface="Arial" pitchFamily="34" charset="0"/>
              <a:buNone/>
              <a:defRPr kumimoji="0" lang="en-US" sz="1000" b="0" i="1" u="none" strike="noStrike" kern="1200" cap="none" spc="0" normalizeH="0" baseline="0" noProof="0" dirty="0" smtClean="0">
                <a:ln>
                  <a:noFill/>
                </a:ln>
                <a:solidFill>
                  <a:schemeClr val="accent1"/>
                </a:solidFill>
                <a:effectLst/>
                <a:uLnTx/>
                <a:uFillTx/>
                <a:latin typeface="+mj-lt"/>
                <a:ea typeface="+mn-ea"/>
                <a:cs typeface="Arial" pitchFamily="34" charset="0"/>
              </a:defRPr>
            </a:lvl3pPr>
            <a:lvl4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kumimoji="0" lang="en-US" sz="1000" b="1" i="0" u="none" strike="noStrike" kern="1200" cap="none" spc="0" normalizeH="0" baseline="0" noProof="0" dirty="0" smtClean="0">
                <a:ln>
                  <a:noFill/>
                </a:ln>
                <a:solidFill>
                  <a:schemeClr val="tx1"/>
                </a:solidFill>
                <a:effectLst/>
                <a:uLnTx/>
                <a:uFillTx/>
                <a:latin typeface="+mj-lt"/>
                <a:ea typeface="+mn-ea"/>
                <a:cs typeface="Arial" pitchFamily="34" charset="0"/>
              </a:defRPr>
            </a:lvl4pPr>
            <a:lvl5pPr marL="0" indent="0" algn="l" defTabSz="1066114" rtl="0" eaLnBrk="1" latinLnBrk="0" hangingPunct="1">
              <a:lnSpc>
                <a:spcPct val="100000"/>
              </a:lnSpc>
              <a:spcBef>
                <a:spcPts val="0"/>
              </a:spcBef>
              <a:spcAft>
                <a:spcPts val="600"/>
              </a:spcAft>
              <a:buClr>
                <a:srgbClr val="97989A"/>
              </a:buClr>
              <a:buFont typeface="Univers 45 Light" pitchFamily="2" charset="0"/>
              <a:buNone/>
              <a:defRPr kumimoji="0" lang="en-GB" sz="1000" b="0" i="1" u="none" strike="noStrike" kern="1200" cap="none" spc="0" normalizeH="0" baseline="0" noProof="0" dirty="0" smtClean="0">
                <a:ln>
                  <a:noFill/>
                </a:ln>
                <a:solidFill>
                  <a:schemeClr val="tx1"/>
                </a:solidFill>
                <a:effectLst/>
                <a:uLnTx/>
                <a:uFillTx/>
                <a:latin typeface="+mj-lt"/>
                <a:ea typeface="+mn-ea"/>
                <a:cs typeface="Arial" pitchFamily="34" charset="0"/>
              </a:defRPr>
            </a:lvl5pPr>
            <a:lvl6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sz="1000" kern="1200">
                <a:solidFill>
                  <a:schemeClr val="tx1"/>
                </a:solidFill>
                <a:latin typeface="+mj-lt"/>
                <a:ea typeface="+mn-ea"/>
                <a:cs typeface="+mn-cs"/>
              </a:defRPr>
            </a:lvl6pPr>
            <a:lvl7pPr marL="143975"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7pPr>
            <a:lvl8pPr marL="287949"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8pPr>
            <a:lvl9pPr marL="228600" indent="-228600" algn="l" defTabSz="1066114" rtl="0" eaLnBrk="1" latinLnBrk="0" hangingPunct="1">
              <a:lnSpc>
                <a:spcPct val="100000"/>
              </a:lnSpc>
              <a:spcBef>
                <a:spcPts val="0"/>
              </a:spcBef>
              <a:spcAft>
                <a:spcPts val="600"/>
              </a:spcAft>
              <a:buClrTx/>
              <a:buSzPct val="100000"/>
              <a:buFont typeface="+mj-lt"/>
              <a:buAutoNum type="arabicPeriod"/>
              <a:defRPr sz="1000" kern="1200" baseline="0">
                <a:solidFill>
                  <a:schemeClr val="tx1"/>
                </a:solidFill>
                <a:latin typeface="+mj-lt"/>
                <a:ea typeface="+mn-ea"/>
                <a:cs typeface="+mn-cs"/>
              </a:defRPr>
            </a:lvl9pPr>
          </a:lstStyle>
          <a:p>
            <a:pPr>
              <a:spcBef>
                <a:spcPts val="0"/>
              </a:spcBef>
              <a:spcAft>
                <a:spcPts val="200"/>
              </a:spcAft>
            </a:pPr>
            <a:r>
              <a:rPr lang="en-US" sz="900" b="0" i="0" dirty="0">
                <a:solidFill>
                  <a:schemeClr val="tx1"/>
                </a:solidFill>
              </a:rPr>
              <a:t>The</a:t>
            </a:r>
            <a:r>
              <a:rPr lang="en-US" sz="900" i="0" dirty="0">
                <a:solidFill>
                  <a:schemeClr val="tx1"/>
                </a:solidFill>
              </a:rPr>
              <a:t> </a:t>
            </a:r>
            <a:r>
              <a:rPr lang="en-US" sz="900" dirty="0">
                <a:solidFill>
                  <a:schemeClr val="tx1"/>
                </a:solidFill>
              </a:rPr>
              <a:t>key outputs</a:t>
            </a:r>
            <a:r>
              <a:rPr lang="en-US" sz="900" b="0" dirty="0">
                <a:solidFill>
                  <a:schemeClr val="tx1"/>
                </a:solidFill>
              </a:rPr>
              <a:t> </a:t>
            </a:r>
            <a:r>
              <a:rPr lang="en-US" sz="900" b="0" i="0" dirty="0">
                <a:solidFill>
                  <a:schemeClr val="tx1"/>
                </a:solidFill>
              </a:rPr>
              <a:t>will be the following:</a:t>
            </a:r>
          </a:p>
          <a:p>
            <a:pPr marL="180000" indent="-180000">
              <a:spcBef>
                <a:spcPts val="0"/>
              </a:spcBef>
              <a:spcAft>
                <a:spcPts val="200"/>
              </a:spcAft>
              <a:buFont typeface="Arial" panose="020B0604020202020204" pitchFamily="34" charset="0"/>
              <a:buChar char="•"/>
            </a:pPr>
            <a:r>
              <a:rPr lang="en-US" sz="900" b="0" i="0" dirty="0">
                <a:solidFill>
                  <a:schemeClr val="tx1"/>
                </a:solidFill>
              </a:rPr>
              <a:t>A repository detailing all available rule interpretations per in scope transaction reporting </a:t>
            </a:r>
            <a:r>
              <a:rPr lang="en-US" sz="900" b="0" i="0" dirty="0" smtClean="0">
                <a:solidFill>
                  <a:schemeClr val="tx1"/>
                </a:solidFill>
              </a:rPr>
              <a:t>rule.</a:t>
            </a:r>
            <a:endParaRPr lang="en-US" sz="900" b="0" i="0" dirty="0">
              <a:solidFill>
                <a:schemeClr val="tx1"/>
              </a:solidFill>
            </a:endParaRPr>
          </a:p>
          <a:p>
            <a:pPr marL="180000" indent="-180000">
              <a:spcBef>
                <a:spcPts val="0"/>
              </a:spcBef>
              <a:spcAft>
                <a:spcPts val="200"/>
              </a:spcAft>
              <a:buFont typeface="Arial" panose="020B0604020202020204" pitchFamily="34" charset="0"/>
              <a:buChar char="•"/>
            </a:pPr>
            <a:r>
              <a:rPr lang="en-US" sz="900" b="0" i="0" dirty="0" smtClean="0">
                <a:solidFill>
                  <a:schemeClr val="tx1"/>
                </a:solidFill>
              </a:rPr>
              <a:t>An agreed set of reliable sources for the purposes of conducting the one day test.</a:t>
            </a:r>
          </a:p>
          <a:p>
            <a:pPr marL="180000" indent="-180000">
              <a:spcBef>
                <a:spcPts val="0"/>
              </a:spcBef>
              <a:spcAft>
                <a:spcPts val="200"/>
              </a:spcAft>
              <a:buFont typeface="Arial" panose="020B0604020202020204" pitchFamily="34" charset="0"/>
              <a:buChar char="•"/>
            </a:pPr>
            <a:r>
              <a:rPr lang="en-US" sz="900" b="0" i="0" dirty="0" smtClean="0">
                <a:solidFill>
                  <a:schemeClr val="tx1"/>
                </a:solidFill>
              </a:rPr>
              <a:t>Specific </a:t>
            </a:r>
            <a:r>
              <a:rPr lang="en-US" sz="900" b="0" i="0" dirty="0">
                <a:solidFill>
                  <a:schemeClr val="tx1"/>
                </a:solidFill>
              </a:rPr>
              <a:t>findings and recommendations to address any observations </a:t>
            </a:r>
            <a:r>
              <a:rPr lang="en-US" sz="900" b="0" i="0" dirty="0" smtClean="0">
                <a:solidFill>
                  <a:schemeClr val="tx1"/>
                </a:solidFill>
              </a:rPr>
              <a:t>noted</a:t>
            </a:r>
            <a:r>
              <a:rPr lang="en-US" sz="900" b="0" i="0" dirty="0">
                <a:solidFill>
                  <a:schemeClr val="tx1"/>
                </a:solidFill>
              </a:rPr>
              <a:t>.</a:t>
            </a:r>
          </a:p>
          <a:p>
            <a:pPr marL="180000" indent="-180000">
              <a:spcBef>
                <a:spcPts val="0"/>
              </a:spcBef>
              <a:spcAft>
                <a:spcPts val="200"/>
              </a:spcAft>
              <a:buFont typeface="Arial" panose="020B0604020202020204" pitchFamily="34" charset="0"/>
              <a:buChar char="•"/>
            </a:pPr>
            <a:r>
              <a:rPr lang="en-US" sz="900" b="0" i="0" dirty="0">
                <a:solidFill>
                  <a:schemeClr val="tx1"/>
                </a:solidFill>
              </a:rPr>
              <a:t>Agreed next steps in order to commence the </a:t>
            </a:r>
            <a:r>
              <a:rPr lang="en-US" sz="900" b="0" i="0" dirty="0" smtClean="0">
                <a:solidFill>
                  <a:schemeClr val="tx1"/>
                </a:solidFill>
              </a:rPr>
              <a:t>'one day test' and </a:t>
            </a:r>
            <a:r>
              <a:rPr lang="en-US" sz="900" b="0" i="0" dirty="0">
                <a:solidFill>
                  <a:schemeClr val="tx1"/>
                </a:solidFill>
              </a:rPr>
              <a:t>identify interpretations that require a ‘</a:t>
            </a:r>
            <a:r>
              <a:rPr lang="en-US" sz="900" b="0" i="0" dirty="0" smtClean="0">
                <a:solidFill>
                  <a:schemeClr val="tx1"/>
                </a:solidFill>
              </a:rPr>
              <a:t>deep dive</a:t>
            </a:r>
            <a:r>
              <a:rPr lang="en-US" sz="900" b="0" i="0" dirty="0">
                <a:solidFill>
                  <a:schemeClr val="tx1"/>
                </a:solidFill>
              </a:rPr>
              <a:t>’. </a:t>
            </a:r>
          </a:p>
        </p:txBody>
      </p:sp>
      <p:sp>
        <p:nvSpPr>
          <p:cNvPr id="25" name="Content Placeholder 2"/>
          <p:cNvSpPr txBox="1">
            <a:spLocks/>
          </p:cNvSpPr>
          <p:nvPr/>
        </p:nvSpPr>
        <p:spPr>
          <a:xfrm>
            <a:off x="1" y="1695995"/>
            <a:ext cx="2025649" cy="1386978"/>
          </a:xfrm>
          <a:prstGeom prst="rect">
            <a:avLst/>
          </a:prstGeom>
          <a:solidFill>
            <a:srgbClr val="968C6D"/>
          </a:solidFill>
          <a:ln>
            <a:solidFill>
              <a:srgbClr val="968C6D"/>
            </a:solidFill>
          </a:ln>
        </p:spPr>
        <p:txBody>
          <a:bodyPr vert="horz" wrap="square" lIns="432000" tIns="78363" rIns="123152" bIns="78363" rtlCol="0">
            <a:noAutofit/>
          </a:bodyPr>
          <a:lstStyle/>
          <a:p>
            <a:pPr indent="-360000" defTabSz="1066114">
              <a:spcAft>
                <a:spcPts val="1027"/>
              </a:spcAft>
              <a:buClr>
                <a:srgbClr val="000000"/>
              </a:buClr>
              <a:defRPr/>
            </a:pPr>
            <a:r>
              <a:rPr lang="en-US" sz="1000" b="1" dirty="0" smtClean="0">
                <a:solidFill>
                  <a:srgbClr val="FFFFFF"/>
                </a:solidFill>
                <a:latin typeface="Georgia" pitchFamily="18" charset="0"/>
              </a:rPr>
              <a:t>Identify issues with rule interpretation and sourcing in preparation for 'one day test'</a:t>
            </a:r>
            <a:endParaRPr lang="en-US" sz="1000" b="1" dirty="0">
              <a:solidFill>
                <a:srgbClr val="FFFFFF"/>
              </a:solidFill>
              <a:latin typeface="Georgia" pitchFamily="18" charset="0"/>
            </a:endParaRPr>
          </a:p>
        </p:txBody>
      </p:sp>
      <p:sp>
        <p:nvSpPr>
          <p:cNvPr id="28" name="Freeform 27"/>
          <p:cNvSpPr/>
          <p:nvPr/>
        </p:nvSpPr>
        <p:spPr bwMode="ltGray">
          <a:xfrm>
            <a:off x="7030650" y="3413760"/>
            <a:ext cx="3652520" cy="3337560"/>
          </a:xfrm>
          <a:custGeom>
            <a:avLst/>
            <a:gdLst>
              <a:gd name="connsiteX0" fmla="*/ 3086100 w 3086100"/>
              <a:gd name="connsiteY0" fmla="*/ 0 h 3337560"/>
              <a:gd name="connsiteX1" fmla="*/ 0 w 3086100"/>
              <a:gd name="connsiteY1" fmla="*/ 0 h 3337560"/>
              <a:gd name="connsiteX2" fmla="*/ 0 w 3086100"/>
              <a:gd name="connsiteY2" fmla="*/ 3337560 h 3337560"/>
              <a:gd name="connsiteX3" fmla="*/ 3086100 w 3086100"/>
              <a:gd name="connsiteY3" fmla="*/ 3337560 h 3337560"/>
            </a:gdLst>
            <a:ahLst/>
            <a:cxnLst>
              <a:cxn ang="0">
                <a:pos x="connsiteX0" y="connsiteY0"/>
              </a:cxn>
              <a:cxn ang="0">
                <a:pos x="connsiteX1" y="connsiteY1"/>
              </a:cxn>
              <a:cxn ang="0">
                <a:pos x="connsiteX2" y="connsiteY2"/>
              </a:cxn>
              <a:cxn ang="0">
                <a:pos x="connsiteX3" y="connsiteY3"/>
              </a:cxn>
            </a:cxnLst>
            <a:rect l="l" t="t" r="r" b="b"/>
            <a:pathLst>
              <a:path w="3086100" h="3337560">
                <a:moveTo>
                  <a:pt x="3086100" y="0"/>
                </a:moveTo>
                <a:lnTo>
                  <a:pt x="0" y="0"/>
                </a:lnTo>
                <a:lnTo>
                  <a:pt x="0" y="3337560"/>
                </a:lnTo>
                <a:lnTo>
                  <a:pt x="3086100" y="333756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ontent Placeholder 2"/>
          <p:cNvSpPr txBox="1">
            <a:spLocks/>
          </p:cNvSpPr>
          <p:nvPr/>
        </p:nvSpPr>
        <p:spPr>
          <a:xfrm>
            <a:off x="984374" y="3537800"/>
            <a:ext cx="5725230" cy="882293"/>
          </a:xfrm>
          <a:prstGeom prst="rect">
            <a:avLst/>
          </a:prstGeom>
          <a:noFill/>
          <a:ln w="12700">
            <a:noFill/>
          </a:ln>
        </p:spPr>
        <p:txBody>
          <a:bodyPr wrap="square" lIns="0" tIns="0" rIns="0" bIns="0" anchor="t">
            <a:sp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22857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457146"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685720"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indent="0">
              <a:spcAft>
                <a:spcPts val="200"/>
              </a:spcAft>
            </a:pPr>
            <a:r>
              <a:rPr lang="en-US" sz="900" dirty="0" smtClean="0"/>
              <a:t>Perform a gap analysis of rule interpretations versus our expectations through the following:</a:t>
            </a:r>
          </a:p>
          <a:p>
            <a:pPr marL="180000" indent="-180000">
              <a:spcAft>
                <a:spcPts val="200"/>
              </a:spcAft>
              <a:buFont typeface="Arial" panose="020B0604020202020204" pitchFamily="34" charset="0"/>
              <a:buChar char="•"/>
            </a:pPr>
            <a:r>
              <a:rPr lang="en-US" sz="900" dirty="0" smtClean="0"/>
              <a:t>Determine </a:t>
            </a:r>
            <a:r>
              <a:rPr lang="en-US" sz="900" dirty="0"/>
              <a:t>the current population of existing rule interpretations for in scope trade reporting rules by working with your Operations, Legal and Compliance functions to source relevant </a:t>
            </a:r>
            <a:r>
              <a:rPr lang="en-US" sz="900" dirty="0" smtClean="0"/>
              <a:t>documentation.</a:t>
            </a:r>
            <a:endParaRPr lang="en-US" sz="900" dirty="0"/>
          </a:p>
          <a:p>
            <a:pPr marL="180000" indent="-180000">
              <a:spcAft>
                <a:spcPts val="200"/>
              </a:spcAft>
              <a:buFont typeface="Arial" panose="020B0604020202020204" pitchFamily="34" charset="0"/>
              <a:buChar char="•"/>
            </a:pPr>
            <a:r>
              <a:rPr lang="en-US" sz="900" dirty="0" smtClean="0"/>
              <a:t>Where gaps are noted this will be documented in the repository. In </a:t>
            </a:r>
            <a:r>
              <a:rPr lang="en-US" sz="900" dirty="0"/>
              <a:t>instances where there is a complete absence of an available interpretation for an in scope regulation, this will be escalated immediately with next steps </a:t>
            </a:r>
            <a:r>
              <a:rPr lang="en-US" sz="900" dirty="0" smtClean="0"/>
              <a:t>agreed.</a:t>
            </a:r>
            <a:endParaRPr lang="en-US" sz="900" dirty="0"/>
          </a:p>
        </p:txBody>
      </p:sp>
      <p:sp>
        <p:nvSpPr>
          <p:cNvPr id="30" name="Content Placeholder 2"/>
          <p:cNvSpPr txBox="1">
            <a:spLocks/>
          </p:cNvSpPr>
          <p:nvPr/>
        </p:nvSpPr>
        <p:spPr>
          <a:xfrm>
            <a:off x="351051" y="3282092"/>
            <a:ext cx="4995649" cy="138499"/>
          </a:xfrm>
          <a:prstGeom prst="rect">
            <a:avLst/>
          </a:prstGeom>
          <a:noFill/>
          <a:ln w="12700">
            <a:noFill/>
          </a:ln>
        </p:spPr>
        <p:txBody>
          <a:bodyPr wrap="square" lIns="0" tIns="0" rIns="0" bIns="0" anchor="t">
            <a:sp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22857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457146"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685720"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a:spcAft>
                <a:spcPts val="100"/>
              </a:spcAft>
            </a:pPr>
            <a:r>
              <a:rPr lang="en-US" sz="900" dirty="0"/>
              <a:t>The </a:t>
            </a:r>
            <a:r>
              <a:rPr lang="en-US" sz="900" b="1" i="1" dirty="0"/>
              <a:t>core </a:t>
            </a:r>
            <a:r>
              <a:rPr lang="en-US" sz="900" b="1" i="1" dirty="0" smtClean="0"/>
              <a:t>activities </a:t>
            </a:r>
            <a:r>
              <a:rPr lang="en-US" sz="900" dirty="0" smtClean="0"/>
              <a:t>of the Initial Trade Reporting Rule Assessment are shown below. </a:t>
            </a:r>
            <a:endParaRPr lang="en-US" sz="900" dirty="0"/>
          </a:p>
        </p:txBody>
      </p:sp>
      <p:sp>
        <p:nvSpPr>
          <p:cNvPr id="31" name="Rectangle 30"/>
          <p:cNvSpPr/>
          <p:nvPr/>
        </p:nvSpPr>
        <p:spPr bwMode="ltGray">
          <a:xfrm>
            <a:off x="380242" y="3518862"/>
            <a:ext cx="492442" cy="901231"/>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b="1" dirty="0" smtClean="0">
                <a:solidFill>
                  <a:schemeClr val="bg1"/>
                </a:solidFill>
                <a:latin typeface="Georgia" pitchFamily="18" charset="0"/>
              </a:rPr>
              <a:t>Gap Analysis</a:t>
            </a:r>
            <a:endParaRPr lang="en-US" sz="900" b="1" dirty="0">
              <a:solidFill>
                <a:schemeClr val="bg1"/>
              </a:solidFill>
              <a:latin typeface="Georgia" pitchFamily="18" charset="0"/>
            </a:endParaRPr>
          </a:p>
        </p:txBody>
      </p:sp>
      <p:sp>
        <p:nvSpPr>
          <p:cNvPr id="32" name="Rectangle 31"/>
          <p:cNvSpPr/>
          <p:nvPr/>
        </p:nvSpPr>
        <p:spPr bwMode="ltGray">
          <a:xfrm>
            <a:off x="380242" y="5886073"/>
            <a:ext cx="492442" cy="909841"/>
          </a:xfrm>
          <a:prstGeom prst="rect">
            <a:avLst/>
          </a:prstGeom>
          <a:solidFill>
            <a:schemeClr val="accent3"/>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b="1" dirty="0" smtClean="0">
                <a:solidFill>
                  <a:schemeClr val="bg1"/>
                </a:solidFill>
                <a:latin typeface="Georgia" pitchFamily="18" charset="0"/>
              </a:rPr>
              <a:t>Reliable Source Assessment</a:t>
            </a:r>
            <a:endParaRPr lang="en-US" sz="900" b="1" dirty="0">
              <a:solidFill>
                <a:schemeClr val="bg1"/>
              </a:solidFill>
              <a:latin typeface="Georgia" pitchFamily="18" charset="0"/>
            </a:endParaRPr>
          </a:p>
        </p:txBody>
      </p:sp>
      <p:cxnSp>
        <p:nvCxnSpPr>
          <p:cNvPr id="33" name="Straight Connector 32"/>
          <p:cNvCxnSpPr/>
          <p:nvPr/>
        </p:nvCxnSpPr>
        <p:spPr>
          <a:xfrm>
            <a:off x="380242" y="5823118"/>
            <a:ext cx="6319837" cy="0"/>
          </a:xfrm>
          <a:prstGeom prst="line">
            <a:avLst/>
          </a:prstGeom>
          <a:ln w="12700">
            <a:solidFill>
              <a:srgbClr val="968C6D"/>
            </a:solidFill>
            <a:prstDash val="sysDash"/>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bwMode="ltGray">
          <a:xfrm>
            <a:off x="380242" y="4526862"/>
            <a:ext cx="492442" cy="1239275"/>
          </a:xfrm>
          <a:prstGeom prst="rect">
            <a:avLst/>
          </a:prstGeom>
          <a:solidFill>
            <a:schemeClr val="accent2"/>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b="1" dirty="0" smtClean="0">
                <a:solidFill>
                  <a:schemeClr val="bg1"/>
                </a:solidFill>
                <a:latin typeface="Georgia" pitchFamily="18" charset="0"/>
              </a:rPr>
              <a:t>Challenging  Interpretation</a:t>
            </a:r>
            <a:endParaRPr lang="en-US" sz="900" b="1" dirty="0">
              <a:solidFill>
                <a:schemeClr val="bg1"/>
              </a:solidFill>
              <a:latin typeface="Georgia" pitchFamily="18" charset="0"/>
            </a:endParaRPr>
          </a:p>
        </p:txBody>
      </p:sp>
      <p:sp>
        <p:nvSpPr>
          <p:cNvPr id="35" name="Content Placeholder 2"/>
          <p:cNvSpPr txBox="1">
            <a:spLocks/>
          </p:cNvSpPr>
          <p:nvPr/>
        </p:nvSpPr>
        <p:spPr>
          <a:xfrm>
            <a:off x="984374" y="4555549"/>
            <a:ext cx="5725230" cy="1072088"/>
          </a:xfrm>
          <a:prstGeom prst="rect">
            <a:avLst/>
          </a:prstGeom>
          <a:noFill/>
          <a:ln w="12700">
            <a:noFill/>
          </a:ln>
        </p:spPr>
        <p:txBody>
          <a:bodyPr wrap="square" lIns="0" tIns="0" rIns="0" bIns="0" anchor="t">
            <a:sp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22857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457146"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685720"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indent="0" defTabSz="957796">
              <a:spcAft>
                <a:spcPts val="200"/>
              </a:spcAft>
            </a:pPr>
            <a:r>
              <a:rPr lang="en-US" sz="900" spc="-20" dirty="0"/>
              <a:t>Challenge the existing rule interpretation through the following:</a:t>
            </a:r>
          </a:p>
          <a:p>
            <a:pPr marL="180000" indent="-180000" defTabSz="957796">
              <a:spcAft>
                <a:spcPts val="200"/>
              </a:spcAft>
              <a:buFont typeface="Arial" panose="020B0604020202020204" pitchFamily="34" charset="0"/>
              <a:buChar char="•"/>
            </a:pPr>
            <a:r>
              <a:rPr lang="en-US" sz="900" spc="-20" dirty="0"/>
              <a:t>Perform an initial high level review of </a:t>
            </a:r>
            <a:r>
              <a:rPr lang="en-US" sz="900" spc="-20" dirty="0" smtClean="0"/>
              <a:t>in-scope </a:t>
            </a:r>
            <a:r>
              <a:rPr lang="en-US" sz="900" spc="-20" dirty="0"/>
              <a:t>trade reporting rules by comparison with our rule interpretation accelerators and by assessing the current level of detail in rule </a:t>
            </a:r>
            <a:r>
              <a:rPr lang="en-US" sz="900" spc="-20" dirty="0" smtClean="0"/>
              <a:t>interpretations </a:t>
            </a:r>
            <a:r>
              <a:rPr lang="en-US" sz="900" spc="-20" dirty="0"/>
              <a:t>versus our </a:t>
            </a:r>
            <a:r>
              <a:rPr lang="en-US" sz="900" spc="-20" dirty="0" smtClean="0"/>
              <a:t>expectation.</a:t>
            </a:r>
            <a:endParaRPr lang="en-US" sz="900" spc="-20" dirty="0"/>
          </a:p>
          <a:p>
            <a:pPr marL="180000" indent="-180000" defTabSz="957796">
              <a:spcAft>
                <a:spcPts val="200"/>
              </a:spcAft>
              <a:buFont typeface="Arial" panose="020B0604020202020204" pitchFamily="34" charset="0"/>
              <a:buChar char="•"/>
            </a:pPr>
            <a:r>
              <a:rPr lang="en-US" sz="900" spc="-20" dirty="0"/>
              <a:t>Review and challenge current product scope within the rule </a:t>
            </a:r>
            <a:r>
              <a:rPr lang="en-US" sz="900" spc="-20" dirty="0" smtClean="0"/>
              <a:t>interpretation.</a:t>
            </a:r>
            <a:endParaRPr lang="en-US" sz="900" spc="-20" dirty="0"/>
          </a:p>
          <a:p>
            <a:pPr marL="180000" indent="-180000" defTabSz="957796">
              <a:spcAft>
                <a:spcPts val="200"/>
              </a:spcAft>
              <a:buFont typeface="Arial" panose="020B0604020202020204" pitchFamily="34" charset="0"/>
              <a:buChar char="•"/>
            </a:pPr>
            <a:r>
              <a:rPr lang="en-US" sz="900" spc="-20" dirty="0"/>
              <a:t>Any limitations in the detail of the interpretation will be highlighted to management and next steps agreed upon. </a:t>
            </a:r>
          </a:p>
          <a:p>
            <a:pPr marL="180000" indent="-180000" defTabSz="957796">
              <a:spcAft>
                <a:spcPts val="200"/>
              </a:spcAft>
              <a:buFont typeface="Arial" panose="020B0604020202020204" pitchFamily="34" charset="0"/>
              <a:buChar char="•"/>
            </a:pPr>
            <a:r>
              <a:rPr lang="en-US" sz="900" spc="-20" dirty="0"/>
              <a:t>Document the overall level of detail of rule interpretations and whether this, combined with rule interpretation gaps identified above allow us to commence the 'one day test'. </a:t>
            </a:r>
          </a:p>
        </p:txBody>
      </p:sp>
      <p:sp>
        <p:nvSpPr>
          <p:cNvPr id="36" name="Content Placeholder 2"/>
          <p:cNvSpPr txBox="1">
            <a:spLocks/>
          </p:cNvSpPr>
          <p:nvPr/>
        </p:nvSpPr>
        <p:spPr>
          <a:xfrm>
            <a:off x="984374" y="5971060"/>
            <a:ext cx="5725230" cy="743793"/>
          </a:xfrm>
          <a:prstGeom prst="rect">
            <a:avLst/>
          </a:prstGeom>
          <a:noFill/>
          <a:ln w="12700">
            <a:noFill/>
          </a:ln>
        </p:spPr>
        <p:txBody>
          <a:bodyPr wrap="square" lIns="0" tIns="0" rIns="0" bIns="0" anchor="t">
            <a:sp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22857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457146"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685720"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marL="0" lvl="1" indent="0">
              <a:spcAft>
                <a:spcPts val="200"/>
              </a:spcAft>
              <a:buNone/>
              <a:defRPr/>
            </a:pPr>
            <a:r>
              <a:rPr lang="en-US" sz="900" dirty="0" smtClean="0">
                <a:solidFill>
                  <a:srgbClr val="000000"/>
                </a:solidFill>
              </a:rPr>
              <a:t>Perform an initial assessment of “reliable sources” through the following:</a:t>
            </a:r>
          </a:p>
          <a:p>
            <a:pPr marL="180000" indent="-180000">
              <a:spcAft>
                <a:spcPts val="200"/>
              </a:spcAft>
              <a:buFont typeface="Arial" panose="020B0604020202020204" pitchFamily="34" charset="0"/>
              <a:buChar char="•"/>
            </a:pPr>
            <a:r>
              <a:rPr lang="en-US" sz="900" dirty="0" smtClean="0"/>
              <a:t>Document and understand through walkthroughs the front-to-back trade flow covering the full trade lifecycle, from point of execution through various middle office processes and ultimately to a reporting submission. </a:t>
            </a:r>
            <a:endParaRPr lang="en-US" sz="900" dirty="0"/>
          </a:p>
          <a:p>
            <a:pPr marL="180000" indent="-180000">
              <a:spcAft>
                <a:spcPts val="200"/>
              </a:spcAft>
              <a:buFont typeface="Arial" panose="020B0604020202020204" pitchFamily="34" charset="0"/>
              <a:buChar char="•"/>
            </a:pPr>
            <a:r>
              <a:rPr lang="en-US" sz="900" dirty="0" smtClean="0"/>
              <a:t>Review existing sourcing documentation and use this (in combination with the above understanding) to form a view on appropriate systems to source data </a:t>
            </a:r>
            <a:r>
              <a:rPr lang="en-US" sz="900" dirty="0"/>
              <a:t>for the </a:t>
            </a:r>
            <a:r>
              <a:rPr lang="en-US" sz="900" dirty="0" smtClean="0"/>
              <a:t>'one day test‘.</a:t>
            </a:r>
            <a:endParaRPr lang="en-US" sz="900" dirty="0"/>
          </a:p>
        </p:txBody>
      </p:sp>
      <p:cxnSp>
        <p:nvCxnSpPr>
          <p:cNvPr id="37" name="Straight Connector 36"/>
          <p:cNvCxnSpPr/>
          <p:nvPr/>
        </p:nvCxnSpPr>
        <p:spPr>
          <a:xfrm>
            <a:off x="306140" y="4473904"/>
            <a:ext cx="6319837" cy="0"/>
          </a:xfrm>
          <a:prstGeom prst="line">
            <a:avLst/>
          </a:prstGeom>
          <a:ln w="12700">
            <a:solidFill>
              <a:srgbClr val="968C6D"/>
            </a:solidFill>
            <a:prstDash val="sysDash"/>
          </a:ln>
        </p:spPr>
        <p:style>
          <a:lnRef idx="1">
            <a:schemeClr val="accent1"/>
          </a:lnRef>
          <a:fillRef idx="0">
            <a:schemeClr val="accent1"/>
          </a:fillRef>
          <a:effectRef idx="0">
            <a:schemeClr val="accent1"/>
          </a:effectRef>
          <a:fontRef idx="minor">
            <a:schemeClr val="tx1"/>
          </a:fontRef>
        </p:style>
      </p:cxnSp>
      <p:sp>
        <p:nvSpPr>
          <p:cNvPr id="38" name="Footer Placeholder 3"/>
          <p:cNvSpPr txBox="1">
            <a:spLocks/>
          </p:cNvSpPr>
          <p:nvPr/>
        </p:nvSpPr>
        <p:spPr>
          <a:xfrm>
            <a:off x="567075" y="6894094"/>
            <a:ext cx="3555490" cy="148259"/>
          </a:xfrm>
          <a:prstGeom prst="rect">
            <a:avLst/>
          </a:prstGeom>
        </p:spPr>
        <p:txBody>
          <a:bodyPr vert="horz" lIns="0" tIns="0" rIns="0" bIns="0" anchor="b" anchorCtr="0">
            <a:noAutofit/>
          </a:bodyPr>
          <a:lstStyle>
            <a:defPPr>
              <a:defRPr lang="en-US"/>
            </a:defPPr>
            <a:lvl1pPr marL="0" algn="l" defTabSz="1018824" rtl="0" eaLnBrk="1" latinLnBrk="0" hangingPunct="1">
              <a:defRPr sz="900" kern="1200">
                <a:solidFill>
                  <a:schemeClr val="tx1"/>
                </a:solidFill>
                <a:latin typeface="Arial" pitchFamily="34" charset="0"/>
                <a:ea typeface="+mn-ea"/>
                <a:cs typeface="Arial" pitchFamily="34" charset="0"/>
              </a:defRPr>
            </a:lvl1pPr>
            <a:lvl2pPr marL="509412" algn="l" defTabSz="1018824" rtl="0" eaLnBrk="1" latinLnBrk="0" hangingPunct="1">
              <a:defRPr sz="2000" kern="1200">
                <a:solidFill>
                  <a:schemeClr val="tx1"/>
                </a:solidFill>
                <a:latin typeface="+mn-lt"/>
                <a:ea typeface="+mn-ea"/>
                <a:cs typeface="+mn-cs"/>
              </a:defRPr>
            </a:lvl2pPr>
            <a:lvl3pPr marL="1018824" algn="l" defTabSz="1018824" rtl="0" eaLnBrk="1" latinLnBrk="0" hangingPunct="1">
              <a:defRPr sz="2000" kern="1200">
                <a:solidFill>
                  <a:schemeClr val="tx1"/>
                </a:solidFill>
                <a:latin typeface="+mn-lt"/>
                <a:ea typeface="+mn-ea"/>
                <a:cs typeface="+mn-cs"/>
              </a:defRPr>
            </a:lvl3pPr>
            <a:lvl4pPr marL="1528237" algn="l" defTabSz="1018824" rtl="0" eaLnBrk="1" latinLnBrk="0" hangingPunct="1">
              <a:defRPr sz="2000" kern="1200">
                <a:solidFill>
                  <a:schemeClr val="tx1"/>
                </a:solidFill>
                <a:latin typeface="+mn-lt"/>
                <a:ea typeface="+mn-ea"/>
                <a:cs typeface="+mn-cs"/>
              </a:defRPr>
            </a:lvl4pPr>
            <a:lvl5pPr marL="2037649" algn="l" defTabSz="1018824" rtl="0" eaLnBrk="1" latinLnBrk="0" hangingPunct="1">
              <a:defRPr sz="2000" kern="1200">
                <a:solidFill>
                  <a:schemeClr val="tx1"/>
                </a:solidFill>
                <a:latin typeface="+mn-lt"/>
                <a:ea typeface="+mn-ea"/>
                <a:cs typeface="+mn-cs"/>
              </a:defRPr>
            </a:lvl5pPr>
            <a:lvl6pPr marL="2547061" algn="l" defTabSz="1018824" rtl="0" eaLnBrk="1" latinLnBrk="0" hangingPunct="1">
              <a:defRPr sz="2000" kern="1200">
                <a:solidFill>
                  <a:schemeClr val="tx1"/>
                </a:solidFill>
                <a:latin typeface="+mn-lt"/>
                <a:ea typeface="+mn-ea"/>
                <a:cs typeface="+mn-cs"/>
              </a:defRPr>
            </a:lvl6pPr>
            <a:lvl7pPr marL="3056473" algn="l" defTabSz="1018824" rtl="0" eaLnBrk="1" latinLnBrk="0" hangingPunct="1">
              <a:defRPr sz="2000" kern="1200">
                <a:solidFill>
                  <a:schemeClr val="tx1"/>
                </a:solidFill>
                <a:latin typeface="+mn-lt"/>
                <a:ea typeface="+mn-ea"/>
                <a:cs typeface="+mn-cs"/>
              </a:defRPr>
            </a:lvl7pPr>
            <a:lvl8pPr marL="3565886" algn="l" defTabSz="1018824" rtl="0" eaLnBrk="1" latinLnBrk="0" hangingPunct="1">
              <a:defRPr sz="2000" kern="1200">
                <a:solidFill>
                  <a:schemeClr val="tx1"/>
                </a:solidFill>
                <a:latin typeface="+mn-lt"/>
                <a:ea typeface="+mn-ea"/>
                <a:cs typeface="+mn-cs"/>
              </a:defRPr>
            </a:lvl8pPr>
            <a:lvl9pPr marL="4075298" algn="l" defTabSz="1018824" rtl="0" eaLnBrk="1" latinLnBrk="0" hangingPunct="1">
              <a:defRPr sz="2000" kern="1200">
                <a:solidFill>
                  <a:schemeClr val="tx1"/>
                </a:solidFill>
                <a:latin typeface="+mn-lt"/>
                <a:ea typeface="+mn-ea"/>
                <a:cs typeface="+mn-cs"/>
              </a:defRPr>
            </a:lvl9pPr>
          </a:lstStyle>
          <a:p>
            <a:r>
              <a:rPr lang="en-US" dirty="0" smtClean="0"/>
              <a:t>Trade and transaction reporting review</a:t>
            </a:r>
            <a:endParaRPr lang="en-GB" dirty="0"/>
          </a:p>
        </p:txBody>
      </p:sp>
      <p:pic>
        <p:nvPicPr>
          <p:cNvPr id="3" name="Picture 2"/>
          <p:cNvPicPr>
            <a:picLocks noChangeAspect="1"/>
          </p:cNvPicPr>
          <p:nvPr/>
        </p:nvPicPr>
        <p:blipFill rotWithShape="1">
          <a:blip r:embed="rId4"/>
          <a:srcRect t="29334" r="32377" b="5943"/>
          <a:stretch/>
        </p:blipFill>
        <p:spPr>
          <a:xfrm>
            <a:off x="7290916" y="5083098"/>
            <a:ext cx="2265482" cy="1182725"/>
          </a:xfrm>
          <a:prstGeom prst="rect">
            <a:avLst/>
          </a:prstGeom>
        </p:spPr>
      </p:pic>
      <p:pic>
        <p:nvPicPr>
          <p:cNvPr id="12" name="Picture 11"/>
          <p:cNvPicPr>
            <a:picLocks noChangeAspect="1"/>
          </p:cNvPicPr>
          <p:nvPr/>
        </p:nvPicPr>
        <p:blipFill rotWithShape="1">
          <a:blip r:embed="rId5"/>
          <a:srcRect l="21929" t="30092" r="18437" b="10448"/>
          <a:stretch/>
        </p:blipFill>
        <p:spPr>
          <a:xfrm>
            <a:off x="9369402" y="5514522"/>
            <a:ext cx="910999" cy="1146429"/>
          </a:xfrm>
          <a:prstGeom prst="rect">
            <a:avLst/>
          </a:prstGeom>
        </p:spPr>
      </p:pic>
    </p:spTree>
    <p:extLst>
      <p:ext uri="{BB962C8B-B14F-4D97-AF65-F5344CB8AC3E}">
        <p14:creationId xmlns:p14="http://schemas.microsoft.com/office/powerpoint/2010/main" val="8682297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a:blip r:embed="rId3"/>
          <a:stretch>
            <a:fillRect/>
          </a:stretch>
        </p:blipFill>
        <p:spPr>
          <a:xfrm>
            <a:off x="8004209" y="178658"/>
            <a:ext cx="2299827" cy="381407"/>
          </a:xfrm>
          <a:prstGeom prst="rect">
            <a:avLst/>
          </a:prstGeom>
        </p:spPr>
      </p:pic>
      <p:sp>
        <p:nvSpPr>
          <p:cNvPr id="2" name="Title 1"/>
          <p:cNvSpPr>
            <a:spLocks noGrp="1"/>
          </p:cNvSpPr>
          <p:nvPr>
            <p:ph type="title"/>
          </p:nvPr>
        </p:nvSpPr>
        <p:spPr/>
        <p:txBody>
          <a:bodyPr/>
          <a:lstStyle/>
          <a:p>
            <a:r>
              <a:rPr lang="en-US" dirty="0"/>
              <a:t>‘One day test</a:t>
            </a:r>
            <a:r>
              <a:rPr lang="en-US" dirty="0" smtClean="0"/>
              <a:t>’</a:t>
            </a:r>
            <a:br>
              <a:rPr lang="en-US" dirty="0" smtClean="0"/>
            </a:br>
            <a:r>
              <a:rPr lang="en-US" b="0" i="0" dirty="0"/>
              <a:t>Detailed approach</a:t>
            </a:r>
            <a:endParaRPr lang="en-US" dirty="0"/>
          </a:p>
        </p:txBody>
      </p:sp>
      <p:sp>
        <p:nvSpPr>
          <p:cNvPr id="4" name="Footer Placeholder 3"/>
          <p:cNvSpPr>
            <a:spLocks noGrp="1"/>
          </p:cNvSpPr>
          <p:nvPr>
            <p:ph type="ftr" sz="quarter" idx="3"/>
          </p:nvPr>
        </p:nvSpPr>
        <p:spPr/>
        <p:txBody>
          <a:bodyPr/>
          <a:lstStyle/>
          <a:p>
            <a:r>
              <a:rPr lang="en-US" dirty="0" smtClean="0"/>
              <a:t>Trade and transaction reporting review</a:t>
            </a:r>
            <a:endParaRPr lang="en-GB" dirty="0"/>
          </a:p>
        </p:txBody>
      </p:sp>
      <p:sp>
        <p:nvSpPr>
          <p:cNvPr id="5" name="Slide Number Placeholder 4"/>
          <p:cNvSpPr>
            <a:spLocks noGrp="1"/>
          </p:cNvSpPr>
          <p:nvPr>
            <p:ph type="sldNum" sz="quarter" idx="4"/>
          </p:nvPr>
        </p:nvSpPr>
        <p:spPr/>
        <p:txBody>
          <a:bodyPr/>
          <a:lstStyle/>
          <a:p>
            <a:fld id="{FEBD7F86-1881-4698-8703-FB80B0800997}" type="slidenum">
              <a:rPr lang="en-GB" smtClean="0"/>
              <a:pPr/>
              <a:t>13</a:t>
            </a:fld>
            <a:endParaRPr lang="en-GB" dirty="0"/>
          </a:p>
        </p:txBody>
      </p:sp>
      <p:sp>
        <p:nvSpPr>
          <p:cNvPr id="6" name="Date Placeholder 5"/>
          <p:cNvSpPr>
            <a:spLocks noGrp="1"/>
          </p:cNvSpPr>
          <p:nvPr>
            <p:ph type="dt" sz="half" idx="2"/>
          </p:nvPr>
        </p:nvSpPr>
        <p:spPr/>
        <p:txBody>
          <a:bodyPr/>
          <a:lstStyle/>
          <a:p>
            <a:r>
              <a:rPr lang="en-US" dirty="0" smtClean="0"/>
              <a:t>July 2016</a:t>
            </a:r>
            <a:endParaRPr lang="en-GB" dirty="0"/>
          </a:p>
        </p:txBody>
      </p:sp>
      <p:sp>
        <p:nvSpPr>
          <p:cNvPr id="8" name="Content Placeholder 2"/>
          <p:cNvSpPr txBox="1">
            <a:spLocks/>
          </p:cNvSpPr>
          <p:nvPr/>
        </p:nvSpPr>
        <p:spPr>
          <a:xfrm>
            <a:off x="1" y="1695995"/>
            <a:ext cx="2025649" cy="1666362"/>
          </a:xfrm>
          <a:prstGeom prst="rect">
            <a:avLst/>
          </a:prstGeom>
          <a:solidFill>
            <a:srgbClr val="968C6D"/>
          </a:solidFill>
          <a:ln>
            <a:solidFill>
              <a:srgbClr val="968C6D"/>
            </a:solidFill>
          </a:ln>
        </p:spPr>
        <p:txBody>
          <a:bodyPr vert="horz" wrap="square" lIns="648000" tIns="78363" rIns="123152" bIns="78363" rtlCol="0">
            <a:noAutofit/>
          </a:bodyPr>
          <a:lstStyle/>
          <a:p>
            <a:pPr indent="-468000" defTabSz="1066114">
              <a:spcAft>
                <a:spcPts val="1027"/>
              </a:spcAft>
              <a:buClr>
                <a:srgbClr val="000000"/>
              </a:buClr>
              <a:defRPr/>
            </a:pPr>
            <a:r>
              <a:rPr lang="en-GB" sz="1000" b="1" dirty="0" smtClean="0">
                <a:solidFill>
                  <a:srgbClr val="FFFFFF"/>
                </a:solidFill>
                <a:latin typeface="Georgia" pitchFamily="18" charset="0"/>
              </a:rPr>
              <a:t>Assessing the completeness and accuracy of your current transaction reporting, across all asset classes and reporting regimes</a:t>
            </a:r>
          </a:p>
        </p:txBody>
      </p:sp>
      <p:sp>
        <p:nvSpPr>
          <p:cNvPr id="9" name="Text Placeholder 1"/>
          <p:cNvSpPr txBox="1">
            <a:spLocks/>
          </p:cNvSpPr>
          <p:nvPr/>
        </p:nvSpPr>
        <p:spPr>
          <a:xfrm>
            <a:off x="7098195" y="3492183"/>
            <a:ext cx="3079750" cy="3234124"/>
          </a:xfrm>
          <a:prstGeom prst="rect">
            <a:avLst/>
          </a:prstGeom>
        </p:spPr>
        <p:txBody>
          <a:bodyPr vert="horz" lIns="72000" tIns="0" rIns="0" bIns="0" rtlCol="0">
            <a:noAutofit/>
          </a:bodyPr>
          <a:lstStyle>
            <a:lvl1pPr marL="0" indent="0" algn="l" defTabSz="1066114" rtl="0" eaLnBrk="1" latinLnBrk="0" hangingPunct="1">
              <a:lnSpc>
                <a:spcPct val="100000"/>
              </a:lnSpc>
              <a:spcBef>
                <a:spcPts val="600"/>
              </a:spcBef>
              <a:spcAft>
                <a:spcPts val="600"/>
              </a:spcAft>
              <a:buFont typeface="Arial" pitchFamily="34" charset="0"/>
              <a:buNone/>
              <a:defRPr kumimoji="0" lang="en-US" sz="1000" b="1" i="1" u="none" strike="noStrike" kern="1200" cap="none" spc="0" normalizeH="0" baseline="0" noProof="0" dirty="0" smtClean="0">
                <a:ln>
                  <a:noFill/>
                </a:ln>
                <a:solidFill>
                  <a:schemeClr val="accent1"/>
                </a:solidFill>
                <a:effectLst/>
                <a:uLnTx/>
                <a:uFillTx/>
                <a:latin typeface="+mj-lt"/>
                <a:ea typeface="+mn-ea"/>
                <a:cs typeface="Arial" pitchFamily="34" charset="0"/>
              </a:defRPr>
            </a:lvl1pPr>
            <a:lvl2pPr marL="0" indent="0" algn="l" defTabSz="1066114" rtl="0" eaLnBrk="1" latinLnBrk="0" hangingPunct="1">
              <a:lnSpc>
                <a:spcPct val="100000"/>
              </a:lnSpc>
              <a:spcBef>
                <a:spcPts val="0"/>
              </a:spcBef>
              <a:spcAft>
                <a:spcPts val="600"/>
              </a:spcAft>
              <a:buFont typeface="Arial" pitchFamily="34" charset="0"/>
              <a:buNone/>
              <a:defRPr kumimoji="0" lang="en-US" sz="1000" b="1" i="0" u="none" strike="noStrike" kern="1200" cap="none" spc="0" normalizeH="0" baseline="0" noProof="0" dirty="0" smtClean="0">
                <a:ln>
                  <a:noFill/>
                </a:ln>
                <a:solidFill>
                  <a:schemeClr val="accent1"/>
                </a:solidFill>
                <a:effectLst/>
                <a:uLnTx/>
                <a:uFillTx/>
                <a:latin typeface="+mj-lt"/>
                <a:ea typeface="+mn-ea"/>
                <a:cs typeface="Arial" pitchFamily="34" charset="0"/>
              </a:defRPr>
            </a:lvl2pPr>
            <a:lvl3pPr marL="0" indent="0" algn="l" defTabSz="1066114" rtl="0" eaLnBrk="1" latinLnBrk="0" hangingPunct="1">
              <a:lnSpc>
                <a:spcPct val="100000"/>
              </a:lnSpc>
              <a:spcBef>
                <a:spcPts val="0"/>
              </a:spcBef>
              <a:spcAft>
                <a:spcPts val="600"/>
              </a:spcAft>
              <a:buClr>
                <a:srgbClr val="97989A"/>
              </a:buClr>
              <a:buFont typeface="Arial" pitchFamily="34" charset="0"/>
              <a:buNone/>
              <a:defRPr kumimoji="0" lang="en-US" sz="1000" b="0" i="1" u="none" strike="noStrike" kern="1200" cap="none" spc="0" normalizeH="0" baseline="0" noProof="0" dirty="0" smtClean="0">
                <a:ln>
                  <a:noFill/>
                </a:ln>
                <a:solidFill>
                  <a:schemeClr val="accent1"/>
                </a:solidFill>
                <a:effectLst/>
                <a:uLnTx/>
                <a:uFillTx/>
                <a:latin typeface="+mj-lt"/>
                <a:ea typeface="+mn-ea"/>
                <a:cs typeface="Arial" pitchFamily="34" charset="0"/>
              </a:defRPr>
            </a:lvl3pPr>
            <a:lvl4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kumimoji="0" lang="en-US" sz="1000" b="1" i="0" u="none" strike="noStrike" kern="1200" cap="none" spc="0" normalizeH="0" baseline="0" noProof="0" dirty="0" smtClean="0">
                <a:ln>
                  <a:noFill/>
                </a:ln>
                <a:solidFill>
                  <a:schemeClr val="tx1"/>
                </a:solidFill>
                <a:effectLst/>
                <a:uLnTx/>
                <a:uFillTx/>
                <a:latin typeface="+mj-lt"/>
                <a:ea typeface="+mn-ea"/>
                <a:cs typeface="Arial" pitchFamily="34" charset="0"/>
              </a:defRPr>
            </a:lvl4pPr>
            <a:lvl5pPr marL="0" indent="0" algn="l" defTabSz="1066114" rtl="0" eaLnBrk="1" latinLnBrk="0" hangingPunct="1">
              <a:lnSpc>
                <a:spcPct val="100000"/>
              </a:lnSpc>
              <a:spcBef>
                <a:spcPts val="0"/>
              </a:spcBef>
              <a:spcAft>
                <a:spcPts val="600"/>
              </a:spcAft>
              <a:buClr>
                <a:srgbClr val="97989A"/>
              </a:buClr>
              <a:buFont typeface="Univers 45 Light" pitchFamily="2" charset="0"/>
              <a:buNone/>
              <a:defRPr kumimoji="0" lang="en-GB" sz="1000" b="0" i="1" u="none" strike="noStrike" kern="1200" cap="none" spc="0" normalizeH="0" baseline="0" noProof="0" dirty="0" smtClean="0">
                <a:ln>
                  <a:noFill/>
                </a:ln>
                <a:solidFill>
                  <a:schemeClr val="tx1"/>
                </a:solidFill>
                <a:effectLst/>
                <a:uLnTx/>
                <a:uFillTx/>
                <a:latin typeface="+mj-lt"/>
                <a:ea typeface="+mn-ea"/>
                <a:cs typeface="Arial" pitchFamily="34" charset="0"/>
              </a:defRPr>
            </a:lvl5pPr>
            <a:lvl6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sz="1000" kern="1200">
                <a:solidFill>
                  <a:schemeClr val="tx1"/>
                </a:solidFill>
                <a:latin typeface="+mj-lt"/>
                <a:ea typeface="+mn-ea"/>
                <a:cs typeface="+mn-cs"/>
              </a:defRPr>
            </a:lvl6pPr>
            <a:lvl7pPr marL="143975"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7pPr>
            <a:lvl8pPr marL="287949"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8pPr>
            <a:lvl9pPr marL="228600" indent="-228600" algn="l" defTabSz="1066114" rtl="0" eaLnBrk="1" latinLnBrk="0" hangingPunct="1">
              <a:lnSpc>
                <a:spcPct val="100000"/>
              </a:lnSpc>
              <a:spcBef>
                <a:spcPts val="0"/>
              </a:spcBef>
              <a:spcAft>
                <a:spcPts val="600"/>
              </a:spcAft>
              <a:buClrTx/>
              <a:buSzPct val="100000"/>
              <a:buFont typeface="+mj-lt"/>
              <a:buAutoNum type="arabicPeriod"/>
              <a:defRPr sz="1000" kern="1200" baseline="0">
                <a:solidFill>
                  <a:schemeClr val="tx1"/>
                </a:solidFill>
                <a:latin typeface="+mj-lt"/>
                <a:ea typeface="+mn-ea"/>
                <a:cs typeface="+mn-cs"/>
              </a:defRPr>
            </a:lvl9pPr>
          </a:lstStyle>
          <a:p>
            <a:pPr>
              <a:spcBef>
                <a:spcPts val="0"/>
              </a:spcBef>
              <a:spcAft>
                <a:spcPts val="200"/>
              </a:spcAft>
            </a:pPr>
            <a:r>
              <a:rPr lang="en-US" sz="900" b="0" i="0" dirty="0">
                <a:solidFill>
                  <a:schemeClr val="tx1"/>
                </a:solidFill>
              </a:rPr>
              <a:t>The</a:t>
            </a:r>
            <a:r>
              <a:rPr lang="en-US" sz="900" i="0" dirty="0">
                <a:solidFill>
                  <a:schemeClr val="tx1"/>
                </a:solidFill>
              </a:rPr>
              <a:t> </a:t>
            </a:r>
            <a:r>
              <a:rPr lang="en-US" sz="900" dirty="0">
                <a:solidFill>
                  <a:schemeClr val="tx1"/>
                </a:solidFill>
              </a:rPr>
              <a:t>key outputs</a:t>
            </a:r>
            <a:r>
              <a:rPr lang="en-US" sz="900" b="0" dirty="0">
                <a:solidFill>
                  <a:schemeClr val="tx1"/>
                </a:solidFill>
              </a:rPr>
              <a:t> </a:t>
            </a:r>
            <a:r>
              <a:rPr lang="en-US" sz="900" b="0" i="0" dirty="0">
                <a:solidFill>
                  <a:schemeClr val="tx1"/>
                </a:solidFill>
              </a:rPr>
              <a:t>will be the following:</a:t>
            </a:r>
          </a:p>
          <a:p>
            <a:pPr marL="171450" indent="-171450">
              <a:spcBef>
                <a:spcPts val="0"/>
              </a:spcBef>
              <a:spcAft>
                <a:spcPts val="200"/>
              </a:spcAft>
              <a:buFont typeface="Arial" panose="020B0604020202020204" pitchFamily="34" charset="0"/>
              <a:buChar char="•"/>
            </a:pPr>
            <a:r>
              <a:rPr lang="en-GB" sz="900" b="0" i="0" dirty="0">
                <a:solidFill>
                  <a:schemeClr val="tx1"/>
                </a:solidFill>
              </a:rPr>
              <a:t>A</a:t>
            </a:r>
            <a:r>
              <a:rPr lang="en-GB" sz="900" b="0" i="0" dirty="0" smtClean="0">
                <a:solidFill>
                  <a:schemeClr val="tx1"/>
                </a:solidFill>
              </a:rPr>
              <a:t> detailed matrix of our findings and observations, supplemented with root cause analysis (conducted in conjunction with you) and a mapping to known issues where appropriate. </a:t>
            </a:r>
          </a:p>
          <a:p>
            <a:pPr marL="171450" indent="-171450">
              <a:spcBef>
                <a:spcPts val="0"/>
              </a:spcBef>
              <a:spcAft>
                <a:spcPts val="200"/>
              </a:spcAft>
              <a:buFont typeface="Arial" panose="020B0604020202020204" pitchFamily="34" charset="0"/>
              <a:buChar char="•"/>
            </a:pPr>
            <a:r>
              <a:rPr lang="en-GB" sz="900" b="0" i="0" dirty="0" smtClean="0">
                <a:solidFill>
                  <a:schemeClr val="tx1"/>
                </a:solidFill>
              </a:rPr>
              <a:t>A quantification of the impact of each issue together with a severity rating (determined with you) in order to aid future remediation and planning.</a:t>
            </a:r>
          </a:p>
          <a:p>
            <a:pPr marL="171450" indent="-171450">
              <a:spcBef>
                <a:spcPts val="0"/>
              </a:spcBef>
              <a:spcAft>
                <a:spcPts val="200"/>
              </a:spcAft>
              <a:buFont typeface="Arial" panose="020B0604020202020204" pitchFamily="34" charset="0"/>
              <a:buChar char="•"/>
            </a:pPr>
            <a:endParaRPr lang="en-GB" sz="900" b="0" i="0" dirty="0">
              <a:solidFill>
                <a:schemeClr val="tx1"/>
              </a:solidFill>
            </a:endParaRPr>
          </a:p>
          <a:p>
            <a:pPr>
              <a:spcBef>
                <a:spcPts val="0"/>
              </a:spcBef>
              <a:spcAft>
                <a:spcPts val="200"/>
              </a:spcAft>
            </a:pPr>
            <a:endParaRPr lang="en-GB" sz="900" b="0" i="0" dirty="0">
              <a:solidFill>
                <a:schemeClr val="tx1"/>
              </a:solidFill>
            </a:endParaRPr>
          </a:p>
        </p:txBody>
      </p:sp>
      <p:sp>
        <p:nvSpPr>
          <p:cNvPr id="10" name="Content Placeholder 2"/>
          <p:cNvSpPr txBox="1">
            <a:spLocks/>
          </p:cNvSpPr>
          <p:nvPr/>
        </p:nvSpPr>
        <p:spPr>
          <a:xfrm>
            <a:off x="1171575" y="4644727"/>
            <a:ext cx="5725230" cy="1751762"/>
          </a:xfrm>
          <a:prstGeom prst="rect">
            <a:avLst/>
          </a:prstGeom>
          <a:noFill/>
          <a:ln w="12700">
            <a:noFill/>
          </a:ln>
        </p:spPr>
        <p:txBody>
          <a:bodyPr wrap="square" lIns="0" tIns="0" rIns="0" bIns="0" anchor="t">
            <a:sp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22857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457146"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685720"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a:spcAft>
                <a:spcPts val="100"/>
              </a:spcAft>
            </a:pPr>
            <a:r>
              <a:rPr lang="en-GB" sz="900" dirty="0">
                <a:solidFill>
                  <a:srgbClr val="000000"/>
                </a:solidFill>
              </a:rPr>
              <a:t>Identify any instances of under, over and mis-reporting by comparing the PwC independent </a:t>
            </a:r>
            <a:r>
              <a:rPr lang="en-GB" sz="900" dirty="0" smtClean="0">
                <a:solidFill>
                  <a:srgbClr val="000000"/>
                </a:solidFill>
              </a:rPr>
              <a:t>submission </a:t>
            </a:r>
            <a:r>
              <a:rPr lang="en-GB" sz="900" dirty="0">
                <a:solidFill>
                  <a:srgbClr val="000000"/>
                </a:solidFill>
              </a:rPr>
              <a:t>file to the </a:t>
            </a:r>
            <a:r>
              <a:rPr lang="en-GB" sz="900" dirty="0" smtClean="0">
                <a:solidFill>
                  <a:srgbClr val="000000"/>
                </a:solidFill>
              </a:rPr>
              <a:t>actual submission for </a:t>
            </a:r>
            <a:r>
              <a:rPr lang="en-GB" sz="900" dirty="0">
                <a:solidFill>
                  <a:srgbClr val="000000"/>
                </a:solidFill>
              </a:rPr>
              <a:t>the same period:</a:t>
            </a:r>
          </a:p>
          <a:p>
            <a:pPr marL="230400">
              <a:spcAft>
                <a:spcPts val="100"/>
              </a:spcAft>
              <a:buFont typeface="Arial" panose="020B0604020202020204" pitchFamily="34" charset="0"/>
              <a:buChar char="•"/>
            </a:pPr>
            <a:r>
              <a:rPr lang="en-GB" sz="900" dirty="0"/>
              <a:t>Map the reliable source data to a PwC-developed </a:t>
            </a:r>
            <a:r>
              <a:rPr lang="en-GB" sz="900" dirty="0" smtClean="0"/>
              <a:t>data sourcing framework.</a:t>
            </a:r>
            <a:endParaRPr lang="en-GB" sz="900" dirty="0"/>
          </a:p>
          <a:p>
            <a:pPr marL="230400">
              <a:spcAft>
                <a:spcPts val="100"/>
              </a:spcAft>
              <a:buFont typeface="Arial" panose="020B0604020202020204" pitchFamily="34" charset="0"/>
              <a:buChar char="•"/>
            </a:pPr>
            <a:r>
              <a:rPr lang="en-GB" sz="900" dirty="0"/>
              <a:t>Cleanse, manipulate and enrich the source data with relevant static reference data (e.g. counterparty and instrument static).</a:t>
            </a:r>
          </a:p>
          <a:p>
            <a:pPr marL="230400">
              <a:spcAft>
                <a:spcPts val="100"/>
              </a:spcAft>
              <a:buFont typeface="Arial" panose="020B0604020202020204" pitchFamily="34" charset="0"/>
              <a:buChar char="•"/>
            </a:pPr>
            <a:r>
              <a:rPr lang="en-GB" sz="900" dirty="0"/>
              <a:t>Perform high-level data quality checks to validate filtering logic, data changes </a:t>
            </a:r>
            <a:r>
              <a:rPr lang="en-GB" sz="900" dirty="0" smtClean="0"/>
              <a:t>etc. </a:t>
            </a:r>
            <a:endParaRPr lang="en-GB" sz="900" dirty="0"/>
          </a:p>
          <a:p>
            <a:pPr marL="230400">
              <a:spcAft>
                <a:spcPts val="100"/>
              </a:spcAft>
              <a:buFont typeface="Arial" panose="020B0604020202020204" pitchFamily="34" charset="0"/>
              <a:buChar char="•"/>
            </a:pPr>
            <a:r>
              <a:rPr lang="en-GB" sz="900" dirty="0"/>
              <a:t>Independently apply reporting logic to determine which transactions are reportable and generate a transaction report for the relevant period.</a:t>
            </a:r>
          </a:p>
          <a:p>
            <a:pPr marL="230400">
              <a:spcAft>
                <a:spcPts val="100"/>
              </a:spcAft>
              <a:buFont typeface="Arial" panose="020B0604020202020204" pitchFamily="34" charset="0"/>
              <a:buChar char="•"/>
            </a:pPr>
            <a:r>
              <a:rPr lang="en-GB" sz="900" dirty="0"/>
              <a:t>Compare the regulatory submission data with the independently generated report to identify under/over reports and the accuracy of the content.</a:t>
            </a:r>
            <a:endParaRPr lang="en-IN" sz="900" dirty="0"/>
          </a:p>
          <a:p>
            <a:pPr>
              <a:spcAft>
                <a:spcPts val="100"/>
              </a:spcAft>
              <a:buFont typeface="Arial" panose="020B0604020202020204" pitchFamily="34" charset="0"/>
              <a:buChar char="•"/>
            </a:pPr>
            <a:endParaRPr lang="en-GB" sz="900" dirty="0">
              <a:solidFill>
                <a:srgbClr val="000000"/>
              </a:solidFill>
            </a:endParaRPr>
          </a:p>
          <a:p>
            <a:pPr>
              <a:spcAft>
                <a:spcPts val="100"/>
              </a:spcAft>
            </a:pPr>
            <a:endParaRPr lang="en-GB" sz="900" dirty="0"/>
          </a:p>
        </p:txBody>
      </p:sp>
      <p:sp>
        <p:nvSpPr>
          <p:cNvPr id="11" name="Content Placeholder 2"/>
          <p:cNvSpPr txBox="1">
            <a:spLocks/>
          </p:cNvSpPr>
          <p:nvPr/>
        </p:nvSpPr>
        <p:spPr>
          <a:xfrm>
            <a:off x="1170870" y="3685783"/>
            <a:ext cx="5725230" cy="1020792"/>
          </a:xfrm>
          <a:prstGeom prst="rect">
            <a:avLst/>
          </a:prstGeom>
          <a:noFill/>
          <a:ln w="12700">
            <a:noFill/>
          </a:ln>
        </p:spPr>
        <p:txBody>
          <a:bodyPr wrap="square" lIns="0" tIns="0" rIns="0" bIns="0" anchor="t">
            <a:sp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22857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457146"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685720"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a:spcAft>
                <a:spcPts val="100"/>
              </a:spcAft>
            </a:pPr>
            <a:r>
              <a:rPr lang="en-GB" sz="900" dirty="0" smtClean="0"/>
              <a:t>In order to perform the One Day Test, we require extracts of full transaction level event activity for the test period as well as EOD positions and valuations. We will independently request extracts from each agreed ‘reliable source’ and perform a series of validations to ensure the files are fit for purpose. We will:</a:t>
            </a:r>
          </a:p>
          <a:p>
            <a:pPr>
              <a:spcAft>
                <a:spcPts val="100"/>
              </a:spcAft>
              <a:buFont typeface="Arial" panose="020B0604020202020204" pitchFamily="34" charset="0"/>
              <a:buChar char="•"/>
            </a:pPr>
            <a:r>
              <a:rPr lang="en-GB" sz="900" dirty="0" smtClean="0"/>
              <a:t>Provide clear and detailed data requests for each source system, tailored to the specific asset class.</a:t>
            </a:r>
          </a:p>
          <a:p>
            <a:pPr>
              <a:spcAft>
                <a:spcPts val="100"/>
              </a:spcAft>
              <a:buFont typeface="Arial" panose="020B0604020202020204" pitchFamily="34" charset="0"/>
              <a:buChar char="•"/>
            </a:pPr>
            <a:r>
              <a:rPr lang="en-GB" sz="900" dirty="0" smtClean="0"/>
              <a:t>Meet with technology teams to clearly define the purpose and scope of the extract.</a:t>
            </a:r>
          </a:p>
          <a:p>
            <a:pPr>
              <a:spcAft>
                <a:spcPts val="100"/>
              </a:spcAft>
              <a:buFont typeface="Arial" panose="020B0604020202020204" pitchFamily="34" charset="0"/>
              <a:buChar char="•"/>
            </a:pPr>
            <a:r>
              <a:rPr lang="en-GB" sz="900" dirty="0" smtClean="0"/>
              <a:t>Reconcile source data against submissions in order to identify gaps in source extract.</a:t>
            </a:r>
          </a:p>
          <a:p>
            <a:pPr>
              <a:spcAft>
                <a:spcPts val="100"/>
              </a:spcAft>
              <a:buFont typeface="Arial" panose="020B0604020202020204" pitchFamily="34" charset="0"/>
              <a:buChar char="•"/>
            </a:pPr>
            <a:endParaRPr lang="en-GB" sz="900" dirty="0"/>
          </a:p>
        </p:txBody>
      </p:sp>
      <p:sp>
        <p:nvSpPr>
          <p:cNvPr id="15" name="Freeform 14"/>
          <p:cNvSpPr/>
          <p:nvPr/>
        </p:nvSpPr>
        <p:spPr bwMode="ltGray">
          <a:xfrm>
            <a:off x="7040880" y="3413760"/>
            <a:ext cx="3652520" cy="3337560"/>
          </a:xfrm>
          <a:custGeom>
            <a:avLst/>
            <a:gdLst>
              <a:gd name="connsiteX0" fmla="*/ 3086100 w 3086100"/>
              <a:gd name="connsiteY0" fmla="*/ 0 h 3337560"/>
              <a:gd name="connsiteX1" fmla="*/ 0 w 3086100"/>
              <a:gd name="connsiteY1" fmla="*/ 0 h 3337560"/>
              <a:gd name="connsiteX2" fmla="*/ 0 w 3086100"/>
              <a:gd name="connsiteY2" fmla="*/ 3337560 h 3337560"/>
              <a:gd name="connsiteX3" fmla="*/ 3086100 w 3086100"/>
              <a:gd name="connsiteY3" fmla="*/ 3337560 h 3337560"/>
            </a:gdLst>
            <a:ahLst/>
            <a:cxnLst>
              <a:cxn ang="0">
                <a:pos x="connsiteX0" y="connsiteY0"/>
              </a:cxn>
              <a:cxn ang="0">
                <a:pos x="connsiteX1" y="connsiteY1"/>
              </a:cxn>
              <a:cxn ang="0">
                <a:pos x="connsiteX2" y="connsiteY2"/>
              </a:cxn>
              <a:cxn ang="0">
                <a:pos x="connsiteX3" y="connsiteY3"/>
              </a:cxn>
            </a:cxnLst>
            <a:rect l="l" t="t" r="r" b="b"/>
            <a:pathLst>
              <a:path w="3086100" h="3337560">
                <a:moveTo>
                  <a:pt x="3086100" y="0"/>
                </a:moveTo>
                <a:lnTo>
                  <a:pt x="0" y="0"/>
                </a:lnTo>
                <a:lnTo>
                  <a:pt x="0" y="3337560"/>
                </a:lnTo>
                <a:lnTo>
                  <a:pt x="3086100" y="333756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bwMode="ltGray">
          <a:xfrm>
            <a:off x="566738" y="3708623"/>
            <a:ext cx="492442" cy="825996"/>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b="1" dirty="0" smtClean="0">
                <a:solidFill>
                  <a:schemeClr val="bg1"/>
                </a:solidFill>
                <a:latin typeface="Georgia" pitchFamily="18" charset="0"/>
              </a:rPr>
              <a:t>Extract Validation</a:t>
            </a:r>
            <a:endParaRPr lang="en-US" sz="900" b="1" dirty="0">
              <a:solidFill>
                <a:schemeClr val="bg1"/>
              </a:solidFill>
              <a:latin typeface="Georgia" pitchFamily="18" charset="0"/>
            </a:endParaRPr>
          </a:p>
        </p:txBody>
      </p:sp>
      <p:sp>
        <p:nvSpPr>
          <p:cNvPr id="19" name="Rectangle 18"/>
          <p:cNvSpPr/>
          <p:nvPr/>
        </p:nvSpPr>
        <p:spPr bwMode="ltGray">
          <a:xfrm>
            <a:off x="566738" y="4638921"/>
            <a:ext cx="492442" cy="1418875"/>
          </a:xfrm>
          <a:prstGeom prst="rect">
            <a:avLst/>
          </a:prstGeom>
          <a:solidFill>
            <a:schemeClr val="accent2"/>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b="1" dirty="0" smtClean="0">
                <a:solidFill>
                  <a:schemeClr val="bg1"/>
                </a:solidFill>
                <a:latin typeface="Georgia" pitchFamily="18" charset="0"/>
              </a:rPr>
              <a:t>Independent Re-Performance</a:t>
            </a:r>
            <a:endParaRPr lang="en-US" sz="900" b="1" dirty="0">
              <a:solidFill>
                <a:schemeClr val="bg1"/>
              </a:solidFill>
              <a:latin typeface="Georgia" pitchFamily="18" charset="0"/>
            </a:endParaRPr>
          </a:p>
        </p:txBody>
      </p:sp>
      <p:cxnSp>
        <p:nvCxnSpPr>
          <p:cNvPr id="23" name="Straight Connector 22"/>
          <p:cNvCxnSpPr/>
          <p:nvPr/>
        </p:nvCxnSpPr>
        <p:spPr>
          <a:xfrm>
            <a:off x="566738" y="4581772"/>
            <a:ext cx="6319837" cy="0"/>
          </a:xfrm>
          <a:prstGeom prst="line">
            <a:avLst/>
          </a:prstGeom>
          <a:ln w="12700">
            <a:solidFill>
              <a:srgbClr val="968C6D"/>
            </a:solidFill>
            <a:prstDash val="sysDash"/>
          </a:ln>
        </p:spPr>
        <p:style>
          <a:lnRef idx="1">
            <a:schemeClr val="accent1"/>
          </a:lnRef>
          <a:fillRef idx="0">
            <a:schemeClr val="accent1"/>
          </a:fillRef>
          <a:effectRef idx="0">
            <a:schemeClr val="accent1"/>
          </a:effectRef>
          <a:fontRef idx="minor">
            <a:schemeClr val="tx1"/>
          </a:fontRef>
        </p:style>
      </p:cxnSp>
      <p:sp>
        <p:nvSpPr>
          <p:cNvPr id="22" name="Text Placeholder 1"/>
          <p:cNvSpPr txBox="1">
            <a:spLocks/>
          </p:cNvSpPr>
          <p:nvPr/>
        </p:nvSpPr>
        <p:spPr>
          <a:xfrm>
            <a:off x="2170098" y="1764407"/>
            <a:ext cx="7940675" cy="1666362"/>
          </a:xfrm>
          <a:prstGeom prst="rect">
            <a:avLst/>
          </a:prstGeom>
        </p:spPr>
        <p:txBody>
          <a:bodyPr vert="horz" lIns="0" tIns="0" rIns="0" bIns="0" rtlCol="0" anchor="t" anchorCtr="0">
            <a:noAutofit/>
          </a:bodyPr>
          <a:lstStyle>
            <a:lvl1pPr marL="0" indent="0" algn="l" defTabSz="1066114" rtl="0" eaLnBrk="1" latinLnBrk="0" hangingPunct="1">
              <a:lnSpc>
                <a:spcPct val="100000"/>
              </a:lnSpc>
              <a:spcBef>
                <a:spcPts val="600"/>
              </a:spcBef>
              <a:spcAft>
                <a:spcPts val="600"/>
              </a:spcAft>
              <a:buFont typeface="Arial" pitchFamily="34" charset="0"/>
              <a:buNone/>
              <a:defRPr kumimoji="0" lang="en-US" sz="1000" b="1" i="1" u="none" strike="noStrike" kern="1200" cap="none" spc="0" normalizeH="0" baseline="0" noProof="0" dirty="0" smtClean="0">
                <a:ln>
                  <a:noFill/>
                </a:ln>
                <a:solidFill>
                  <a:schemeClr val="accent1"/>
                </a:solidFill>
                <a:effectLst/>
                <a:uLnTx/>
                <a:uFillTx/>
                <a:latin typeface="+mj-lt"/>
                <a:ea typeface="+mn-ea"/>
                <a:cs typeface="Arial" pitchFamily="34" charset="0"/>
              </a:defRPr>
            </a:lvl1pPr>
            <a:lvl2pPr marL="0" indent="0" algn="l" defTabSz="1066114" rtl="0" eaLnBrk="1" latinLnBrk="0" hangingPunct="1">
              <a:lnSpc>
                <a:spcPct val="100000"/>
              </a:lnSpc>
              <a:spcBef>
                <a:spcPts val="0"/>
              </a:spcBef>
              <a:spcAft>
                <a:spcPts val="600"/>
              </a:spcAft>
              <a:buFont typeface="Arial" pitchFamily="34" charset="0"/>
              <a:buNone/>
              <a:defRPr kumimoji="0" lang="en-US" sz="1000" b="1" i="0" u="none" strike="noStrike" kern="1200" cap="none" spc="0" normalizeH="0" baseline="0" noProof="0" dirty="0" smtClean="0">
                <a:ln>
                  <a:noFill/>
                </a:ln>
                <a:solidFill>
                  <a:schemeClr val="accent1"/>
                </a:solidFill>
                <a:effectLst/>
                <a:uLnTx/>
                <a:uFillTx/>
                <a:latin typeface="+mj-lt"/>
                <a:ea typeface="+mn-ea"/>
                <a:cs typeface="Arial" pitchFamily="34" charset="0"/>
              </a:defRPr>
            </a:lvl2pPr>
            <a:lvl3pPr marL="0" indent="0" algn="l" defTabSz="1066114" rtl="0" eaLnBrk="1" latinLnBrk="0" hangingPunct="1">
              <a:lnSpc>
                <a:spcPct val="100000"/>
              </a:lnSpc>
              <a:spcBef>
                <a:spcPts val="0"/>
              </a:spcBef>
              <a:spcAft>
                <a:spcPts val="600"/>
              </a:spcAft>
              <a:buClr>
                <a:srgbClr val="97989A"/>
              </a:buClr>
              <a:buFont typeface="Arial" pitchFamily="34" charset="0"/>
              <a:buNone/>
              <a:defRPr kumimoji="0" lang="en-US" sz="1000" b="0" i="1" u="none" strike="noStrike" kern="1200" cap="none" spc="0" normalizeH="0" baseline="0" noProof="0" dirty="0" smtClean="0">
                <a:ln>
                  <a:noFill/>
                </a:ln>
                <a:solidFill>
                  <a:schemeClr val="accent1"/>
                </a:solidFill>
                <a:effectLst/>
                <a:uLnTx/>
                <a:uFillTx/>
                <a:latin typeface="+mj-lt"/>
                <a:ea typeface="+mn-ea"/>
                <a:cs typeface="Arial" pitchFamily="34" charset="0"/>
              </a:defRPr>
            </a:lvl3pPr>
            <a:lvl4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kumimoji="0" lang="en-US" sz="1000" b="1" i="0" u="none" strike="noStrike" kern="1200" cap="none" spc="0" normalizeH="0" baseline="0" noProof="0" dirty="0" smtClean="0">
                <a:ln>
                  <a:noFill/>
                </a:ln>
                <a:solidFill>
                  <a:schemeClr val="tx1"/>
                </a:solidFill>
                <a:effectLst/>
                <a:uLnTx/>
                <a:uFillTx/>
                <a:latin typeface="+mj-lt"/>
                <a:ea typeface="+mn-ea"/>
                <a:cs typeface="Arial" pitchFamily="34" charset="0"/>
              </a:defRPr>
            </a:lvl4pPr>
            <a:lvl5pPr marL="0" indent="0" algn="l" defTabSz="1066114" rtl="0" eaLnBrk="1" latinLnBrk="0" hangingPunct="1">
              <a:lnSpc>
                <a:spcPct val="100000"/>
              </a:lnSpc>
              <a:spcBef>
                <a:spcPts val="0"/>
              </a:spcBef>
              <a:spcAft>
                <a:spcPts val="600"/>
              </a:spcAft>
              <a:buClr>
                <a:srgbClr val="97989A"/>
              </a:buClr>
              <a:buFont typeface="Univers 45 Light" pitchFamily="2" charset="0"/>
              <a:buNone/>
              <a:defRPr kumimoji="0" lang="en-GB" sz="1000" b="0" i="1" u="none" strike="noStrike" kern="1200" cap="none" spc="0" normalizeH="0" baseline="0" noProof="0" dirty="0" smtClean="0">
                <a:ln>
                  <a:noFill/>
                </a:ln>
                <a:solidFill>
                  <a:schemeClr val="tx1"/>
                </a:solidFill>
                <a:effectLst/>
                <a:uLnTx/>
                <a:uFillTx/>
                <a:latin typeface="+mj-lt"/>
                <a:ea typeface="+mn-ea"/>
                <a:cs typeface="Arial" pitchFamily="34" charset="0"/>
              </a:defRPr>
            </a:lvl5pPr>
            <a:lvl6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sz="1000" kern="1200">
                <a:solidFill>
                  <a:schemeClr val="tx1"/>
                </a:solidFill>
                <a:latin typeface="+mj-lt"/>
                <a:ea typeface="+mn-ea"/>
                <a:cs typeface="+mn-cs"/>
              </a:defRPr>
            </a:lvl6pPr>
            <a:lvl7pPr marL="143975"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7pPr>
            <a:lvl8pPr marL="287949"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8pPr>
            <a:lvl9pPr marL="228600" indent="-228600" algn="l" defTabSz="1066114" rtl="0" eaLnBrk="1" latinLnBrk="0" hangingPunct="1">
              <a:lnSpc>
                <a:spcPct val="100000"/>
              </a:lnSpc>
              <a:spcBef>
                <a:spcPts val="0"/>
              </a:spcBef>
              <a:spcAft>
                <a:spcPts val="600"/>
              </a:spcAft>
              <a:buClrTx/>
              <a:buSzPct val="100000"/>
              <a:buFont typeface="+mj-lt"/>
              <a:buAutoNum type="arabicPeriod"/>
              <a:defRPr sz="1000" kern="1200" baseline="0">
                <a:solidFill>
                  <a:schemeClr val="tx1"/>
                </a:solidFill>
                <a:latin typeface="+mj-lt"/>
                <a:ea typeface="+mn-ea"/>
                <a:cs typeface="+mn-cs"/>
              </a:defRPr>
            </a:lvl9pPr>
          </a:lstStyle>
          <a:p>
            <a:pPr lvl="1">
              <a:defRPr/>
            </a:pPr>
            <a:r>
              <a:rPr lang="en-US" sz="900" b="0" dirty="0" smtClean="0">
                <a:solidFill>
                  <a:srgbClr val="000000"/>
                </a:solidFill>
              </a:rPr>
              <a:t>The </a:t>
            </a:r>
            <a:r>
              <a:rPr lang="en-US" sz="900" i="1" dirty="0">
                <a:solidFill>
                  <a:srgbClr val="000000"/>
                </a:solidFill>
              </a:rPr>
              <a:t>core </a:t>
            </a:r>
            <a:r>
              <a:rPr lang="en-US" sz="900" i="1" dirty="0" smtClean="0">
                <a:solidFill>
                  <a:srgbClr val="000000"/>
                </a:solidFill>
              </a:rPr>
              <a:t>objectives </a:t>
            </a:r>
            <a:r>
              <a:rPr lang="en-US" sz="900" b="0" dirty="0" smtClean="0">
                <a:solidFill>
                  <a:srgbClr val="000000"/>
                </a:solidFill>
              </a:rPr>
              <a:t>of </a:t>
            </a:r>
            <a:r>
              <a:rPr lang="en-US" sz="900" b="0" dirty="0">
                <a:solidFill>
                  <a:srgbClr val="000000"/>
                </a:solidFill>
              </a:rPr>
              <a:t>the </a:t>
            </a:r>
            <a:r>
              <a:rPr lang="en-US" sz="900" b="0" dirty="0" smtClean="0">
                <a:solidFill>
                  <a:srgbClr val="000000"/>
                </a:solidFill>
              </a:rPr>
              <a:t>‘One Day Test’ work are:</a:t>
            </a:r>
          </a:p>
          <a:p>
            <a:pPr marL="171450" lvl="1" indent="-171450">
              <a:buFont typeface="Arial" panose="020B0604020202020204" pitchFamily="34" charset="0"/>
              <a:buChar char="•"/>
              <a:defRPr/>
            </a:pPr>
            <a:r>
              <a:rPr lang="en-GB" sz="900" b="0" dirty="0">
                <a:solidFill>
                  <a:srgbClr val="000000"/>
                </a:solidFill>
              </a:rPr>
              <a:t>I</a:t>
            </a:r>
            <a:r>
              <a:rPr lang="en-GB" sz="900" b="0" dirty="0" smtClean="0">
                <a:solidFill>
                  <a:srgbClr val="000000"/>
                </a:solidFill>
              </a:rPr>
              <a:t>dentify </a:t>
            </a:r>
            <a:r>
              <a:rPr lang="en-GB" sz="900" b="0" dirty="0">
                <a:solidFill>
                  <a:srgbClr val="000000"/>
                </a:solidFill>
              </a:rPr>
              <a:t>issues relating to both the completeness (under and over-reporting) and accuracy (data field content) of your </a:t>
            </a:r>
            <a:r>
              <a:rPr lang="en-GB" sz="900" b="0" dirty="0" smtClean="0">
                <a:solidFill>
                  <a:srgbClr val="000000"/>
                </a:solidFill>
              </a:rPr>
              <a:t>reporting.</a:t>
            </a:r>
          </a:p>
          <a:p>
            <a:pPr marL="171450" lvl="1" indent="-171450">
              <a:buFont typeface="Arial" panose="020B0604020202020204" pitchFamily="34" charset="0"/>
              <a:buChar char="•"/>
              <a:defRPr/>
            </a:pPr>
            <a:r>
              <a:rPr lang="en-GB" sz="900" b="0" dirty="0" smtClean="0">
                <a:solidFill>
                  <a:srgbClr val="000000"/>
                </a:solidFill>
              </a:rPr>
              <a:t>Validate reliable sources via a series of reconciliations to upstream systems, including confirmations, exchange and broker feeds. </a:t>
            </a:r>
            <a:r>
              <a:rPr lang="en-GB" sz="900" b="0" dirty="0">
                <a:solidFill>
                  <a:srgbClr val="000000"/>
                </a:solidFill>
              </a:rPr>
              <a:t>In our experience, many of the significant findings we identify are related to aggregations and data quality issues occurring up stream of the systems that feed the Transaction Reporting platforms </a:t>
            </a:r>
            <a:r>
              <a:rPr lang="en-GB" sz="900" b="0" dirty="0" smtClean="0">
                <a:solidFill>
                  <a:srgbClr val="000000"/>
                </a:solidFill>
              </a:rPr>
              <a:t>(</a:t>
            </a:r>
            <a:r>
              <a:rPr lang="en-GB" sz="900" b="0" dirty="0">
                <a:solidFill>
                  <a:srgbClr val="000000"/>
                </a:solidFill>
              </a:rPr>
              <a:t>Herald &amp; RDRS</a:t>
            </a:r>
            <a:r>
              <a:rPr lang="en-GB" sz="900" b="0" dirty="0" smtClean="0">
                <a:solidFill>
                  <a:srgbClr val="000000"/>
                </a:solidFill>
              </a:rPr>
              <a:t>).</a:t>
            </a:r>
          </a:p>
          <a:p>
            <a:pPr marL="171450" lvl="1" indent="-171450">
              <a:buFont typeface="Arial" panose="020B0604020202020204" pitchFamily="34" charset="0"/>
              <a:buChar char="•"/>
              <a:defRPr/>
            </a:pPr>
            <a:r>
              <a:rPr lang="en-GB" sz="900" b="0" dirty="0" smtClean="0">
                <a:solidFill>
                  <a:srgbClr val="000000"/>
                </a:solidFill>
              </a:rPr>
              <a:t>Working with you, provide a root cause analysis and severity classification of the issues identified along with recommendations for remediation. </a:t>
            </a:r>
          </a:p>
          <a:p>
            <a:pPr lvl="1">
              <a:defRPr/>
            </a:pPr>
            <a:r>
              <a:rPr lang="en-GB" sz="900" b="0" dirty="0" smtClean="0">
                <a:solidFill>
                  <a:srgbClr val="000000"/>
                </a:solidFill>
              </a:rPr>
              <a:t>This phase will be conducted in tandem with the Deep Dive Rule Assessment and Traceability work. We expect there to be constant feedback between these streams with information from the ‘one day’ test informing traceability work and information on rule assessment and traceability informing insights from the ‘one day’ test. </a:t>
            </a:r>
          </a:p>
        </p:txBody>
      </p:sp>
      <p:sp>
        <p:nvSpPr>
          <p:cNvPr id="32" name="Content Placeholder 2"/>
          <p:cNvSpPr txBox="1">
            <a:spLocks/>
          </p:cNvSpPr>
          <p:nvPr/>
        </p:nvSpPr>
        <p:spPr>
          <a:xfrm>
            <a:off x="351051" y="3498116"/>
            <a:ext cx="3987537" cy="138499"/>
          </a:xfrm>
          <a:prstGeom prst="rect">
            <a:avLst/>
          </a:prstGeom>
          <a:noFill/>
          <a:ln w="12700">
            <a:noFill/>
          </a:ln>
        </p:spPr>
        <p:txBody>
          <a:bodyPr wrap="square" lIns="0" tIns="0" rIns="0" bIns="0" anchor="t">
            <a:sp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22857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457146"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685720"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a:spcAft>
                <a:spcPts val="100"/>
              </a:spcAft>
            </a:pPr>
            <a:r>
              <a:rPr lang="en-US" sz="900" dirty="0"/>
              <a:t>The </a:t>
            </a:r>
            <a:r>
              <a:rPr lang="en-US" sz="900" b="1" i="1" dirty="0"/>
              <a:t>core </a:t>
            </a:r>
            <a:r>
              <a:rPr lang="en-US" sz="900" b="1" i="1" dirty="0" smtClean="0"/>
              <a:t>activities </a:t>
            </a:r>
            <a:r>
              <a:rPr lang="en-US" sz="900" dirty="0" smtClean="0"/>
              <a:t>of the One Day Test work are shown below. </a:t>
            </a:r>
            <a:endParaRPr lang="en-US" sz="900" dirty="0"/>
          </a:p>
        </p:txBody>
      </p:sp>
      <p:cxnSp>
        <p:nvCxnSpPr>
          <p:cNvPr id="33" name="Straight Connector 32"/>
          <p:cNvCxnSpPr/>
          <p:nvPr/>
        </p:nvCxnSpPr>
        <p:spPr>
          <a:xfrm>
            <a:off x="557213" y="6112046"/>
            <a:ext cx="6319837" cy="0"/>
          </a:xfrm>
          <a:prstGeom prst="line">
            <a:avLst/>
          </a:prstGeom>
          <a:ln w="12700">
            <a:solidFill>
              <a:srgbClr val="968C6D"/>
            </a:solidFill>
            <a:prstDash val="sysDash"/>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bwMode="ltGray">
          <a:xfrm>
            <a:off x="566738" y="6156896"/>
            <a:ext cx="492442" cy="682948"/>
          </a:xfrm>
          <a:prstGeom prst="rect">
            <a:avLst/>
          </a:prstGeom>
          <a:solidFill>
            <a:schemeClr val="accent3"/>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b="1" dirty="0" smtClean="0">
                <a:solidFill>
                  <a:schemeClr val="bg1"/>
                </a:solidFill>
                <a:latin typeface="Georgia" pitchFamily="18" charset="0"/>
              </a:rPr>
              <a:t>Upstream Recon</a:t>
            </a:r>
            <a:endParaRPr lang="en-US" sz="900" b="1" dirty="0">
              <a:solidFill>
                <a:schemeClr val="bg1"/>
              </a:solidFill>
              <a:latin typeface="Georgia" pitchFamily="18" charset="0"/>
            </a:endParaRPr>
          </a:p>
        </p:txBody>
      </p:sp>
      <p:sp>
        <p:nvSpPr>
          <p:cNvPr id="35" name="Content Placeholder 2"/>
          <p:cNvSpPr txBox="1">
            <a:spLocks/>
          </p:cNvSpPr>
          <p:nvPr/>
        </p:nvSpPr>
        <p:spPr>
          <a:xfrm>
            <a:off x="1161345" y="6228903"/>
            <a:ext cx="5725230" cy="705321"/>
          </a:xfrm>
          <a:prstGeom prst="rect">
            <a:avLst/>
          </a:prstGeom>
          <a:noFill/>
          <a:ln w="12700">
            <a:noFill/>
          </a:ln>
        </p:spPr>
        <p:txBody>
          <a:bodyPr wrap="square" lIns="0" tIns="0" rIns="0" bIns="0" anchor="t">
            <a:sp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22857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457146"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685720"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a:spcAft>
                <a:spcPts val="100"/>
              </a:spcAft>
            </a:pPr>
            <a:r>
              <a:rPr lang="en-GB" sz="900" dirty="0" smtClean="0">
                <a:solidFill>
                  <a:srgbClr val="000000"/>
                </a:solidFill>
              </a:rPr>
              <a:t>In order to get comfort over the validity of our chosen reliable sources, we will perform a series of reconciliations to upstream data sources (“systems of record”). This is typically a combination of sample testing and fully substantive reconciliations. For exchange traded products we will seek to reconcile to direct exchange feeds or broker confirms. For OTCs we will identify the immutable source in order to validate the reliable sources.</a:t>
            </a:r>
            <a:endParaRPr lang="en-GB" sz="900" dirty="0">
              <a:solidFill>
                <a:srgbClr val="000000"/>
              </a:solidFill>
            </a:endParaRPr>
          </a:p>
          <a:p>
            <a:pPr>
              <a:spcAft>
                <a:spcPts val="100"/>
              </a:spcAft>
            </a:pPr>
            <a:endParaRPr lang="en-GB" sz="900" dirty="0"/>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7745" y="5046678"/>
            <a:ext cx="1943654" cy="1398249"/>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74892" y="4841013"/>
            <a:ext cx="1241302" cy="1436863"/>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07197" y="5046678"/>
            <a:ext cx="1285707" cy="1520637"/>
          </a:xfrm>
          <a:prstGeom prst="rect">
            <a:avLst/>
          </a:prstGeom>
        </p:spPr>
      </p:pic>
    </p:spTree>
    <p:extLst>
      <p:ext uri="{BB962C8B-B14F-4D97-AF65-F5344CB8AC3E}">
        <p14:creationId xmlns:p14="http://schemas.microsoft.com/office/powerpoint/2010/main" val="31310407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8004209" y="178658"/>
            <a:ext cx="2299827" cy="381407"/>
          </a:xfrm>
          <a:prstGeom prst="rect">
            <a:avLst/>
          </a:prstGeom>
        </p:spPr>
      </p:pic>
      <p:sp>
        <p:nvSpPr>
          <p:cNvPr id="2" name="Title 1"/>
          <p:cNvSpPr>
            <a:spLocks noGrp="1"/>
          </p:cNvSpPr>
          <p:nvPr>
            <p:ph type="title"/>
          </p:nvPr>
        </p:nvSpPr>
        <p:spPr>
          <a:xfrm>
            <a:off x="567075" y="769050"/>
            <a:ext cx="9559252" cy="889561"/>
          </a:xfrm>
        </p:spPr>
        <p:txBody>
          <a:bodyPr/>
          <a:lstStyle/>
          <a:p>
            <a:r>
              <a:rPr lang="en-US" dirty="0" smtClean="0"/>
              <a:t>‘</a:t>
            </a:r>
            <a:r>
              <a:rPr lang="en-US" dirty="0"/>
              <a:t>One </a:t>
            </a:r>
            <a:r>
              <a:rPr lang="en-US" dirty="0" smtClean="0"/>
              <a:t>day test’ (cont’d)</a:t>
            </a:r>
            <a:br>
              <a:rPr lang="en-US" dirty="0" smtClean="0"/>
            </a:br>
            <a:r>
              <a:rPr lang="en-US" b="0" i="0" dirty="0"/>
              <a:t>Detailed approach</a:t>
            </a:r>
            <a:endParaRPr lang="en-US" dirty="0"/>
          </a:p>
        </p:txBody>
      </p:sp>
      <p:sp>
        <p:nvSpPr>
          <p:cNvPr id="4" name="Footer Placeholder 3"/>
          <p:cNvSpPr>
            <a:spLocks noGrp="1"/>
          </p:cNvSpPr>
          <p:nvPr>
            <p:ph type="ftr" sz="quarter" idx="3"/>
          </p:nvPr>
        </p:nvSpPr>
        <p:spPr/>
        <p:txBody>
          <a:bodyPr/>
          <a:lstStyle/>
          <a:p>
            <a:r>
              <a:rPr lang="en-US" dirty="0" smtClean="0"/>
              <a:t>Trade and transaction reporting review</a:t>
            </a:r>
            <a:endParaRPr lang="en-GB" dirty="0"/>
          </a:p>
        </p:txBody>
      </p:sp>
      <p:sp>
        <p:nvSpPr>
          <p:cNvPr id="5" name="Slide Number Placeholder 4"/>
          <p:cNvSpPr>
            <a:spLocks noGrp="1"/>
          </p:cNvSpPr>
          <p:nvPr>
            <p:ph type="sldNum" sz="quarter" idx="4"/>
          </p:nvPr>
        </p:nvSpPr>
        <p:spPr/>
        <p:txBody>
          <a:bodyPr/>
          <a:lstStyle/>
          <a:p>
            <a:fld id="{FEBD7F86-1881-4698-8703-FB80B0800997}" type="slidenum">
              <a:rPr lang="en-GB" smtClean="0"/>
              <a:pPr/>
              <a:t>14</a:t>
            </a:fld>
            <a:endParaRPr lang="en-GB" dirty="0"/>
          </a:p>
        </p:txBody>
      </p:sp>
      <p:sp>
        <p:nvSpPr>
          <p:cNvPr id="6" name="Date Placeholder 5"/>
          <p:cNvSpPr>
            <a:spLocks noGrp="1"/>
          </p:cNvSpPr>
          <p:nvPr>
            <p:ph type="dt" sz="half" idx="2"/>
          </p:nvPr>
        </p:nvSpPr>
        <p:spPr/>
        <p:txBody>
          <a:bodyPr/>
          <a:lstStyle/>
          <a:p>
            <a:r>
              <a:rPr lang="en-US" dirty="0" smtClean="0"/>
              <a:t>July 2016</a:t>
            </a:r>
            <a:endParaRPr lang="en-GB" dirty="0"/>
          </a:p>
        </p:txBody>
      </p:sp>
      <p:graphicFrame>
        <p:nvGraphicFramePr>
          <p:cNvPr id="8" name="Table 17"/>
          <p:cNvGraphicFramePr>
            <a:graphicFrameLocks noGrp="1"/>
          </p:cNvGraphicFramePr>
          <p:nvPr>
            <p:extLst>
              <p:ext uri="{D42A27DB-BD31-4B8C-83A1-F6EECF244321}">
                <p14:modId xmlns:p14="http://schemas.microsoft.com/office/powerpoint/2010/main" val="1710860606"/>
              </p:ext>
            </p:extLst>
          </p:nvPr>
        </p:nvGraphicFramePr>
        <p:xfrm>
          <a:off x="567075" y="1653466"/>
          <a:ext cx="9558001" cy="4460834"/>
        </p:xfrm>
        <a:graphic>
          <a:graphicData uri="http://schemas.openxmlformats.org/drawingml/2006/table">
            <a:tbl>
              <a:tblPr firstRow="1" bandRow="1">
                <a:tableStyleId>{69D073F8-1565-44D7-B386-08B59EADF2EE}</a:tableStyleId>
              </a:tblPr>
              <a:tblGrid>
                <a:gridCol w="296525"/>
                <a:gridCol w="3708400"/>
                <a:gridCol w="5553076"/>
              </a:tblGrid>
              <a:tr h="337984">
                <a:tc gridSpan="2">
                  <a:txBody>
                    <a:bodyPr/>
                    <a:lstStyle/>
                    <a:p>
                      <a:r>
                        <a:rPr lang="en-GB" sz="1000" kern="1200" dirty="0" smtClean="0">
                          <a:solidFill>
                            <a:schemeClr val="bg1"/>
                          </a:solidFill>
                          <a:latin typeface="+mj-lt"/>
                          <a:ea typeface="+mn-ea"/>
                          <a:cs typeface="+mn-cs"/>
                        </a:rPr>
                        <a:t>PwC methodology</a:t>
                      </a:r>
                      <a:endParaRPr lang="en-GB" sz="1000" kern="1200" dirty="0">
                        <a:solidFill>
                          <a:schemeClr val="bg1"/>
                        </a:solidFill>
                        <a:latin typeface="+mj-lt"/>
                        <a:ea typeface="+mn-ea"/>
                        <a:cs typeface="+mn-cs"/>
                      </a:endParaRPr>
                    </a:p>
                  </a:txBody>
                  <a:tcPr marT="43200" marB="432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GB" sz="900" dirty="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en-GB" sz="1000" b="1" kern="1200" dirty="0" smtClean="0">
                          <a:solidFill>
                            <a:schemeClr val="bg1"/>
                          </a:solidFill>
                          <a:latin typeface="+mj-lt"/>
                          <a:ea typeface="+mn-ea"/>
                          <a:cs typeface="+mn-cs"/>
                        </a:rPr>
                        <a:t>Our understanding*</a:t>
                      </a:r>
                      <a:r>
                        <a:rPr lang="en-GB" sz="1000" b="1" kern="1200" baseline="0" dirty="0" smtClean="0">
                          <a:solidFill>
                            <a:schemeClr val="bg1"/>
                          </a:solidFill>
                          <a:latin typeface="+mj-lt"/>
                          <a:ea typeface="+mn-ea"/>
                          <a:cs typeface="+mn-cs"/>
                        </a:rPr>
                        <a:t> </a:t>
                      </a:r>
                      <a:r>
                        <a:rPr lang="en-GB" sz="1000" b="1" kern="1200" dirty="0" smtClean="0">
                          <a:solidFill>
                            <a:schemeClr val="bg1"/>
                          </a:solidFill>
                          <a:latin typeface="+mj-lt"/>
                          <a:ea typeface="+mn-ea"/>
                          <a:cs typeface="+mn-cs"/>
                        </a:rPr>
                        <a:t>of your systems, aligned to our testing methodology steps</a:t>
                      </a:r>
                    </a:p>
                  </a:txBody>
                  <a:tcPr marT="43200" marB="432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r>
              <a:tr h="553683">
                <a:tc>
                  <a:txBody>
                    <a:bodyPr/>
                    <a:lstStyle/>
                    <a:p>
                      <a:pPr algn="ctr"/>
                      <a:r>
                        <a:rPr lang="en-GB" sz="900" b="1" kern="1200" dirty="0" smtClean="0">
                          <a:solidFill>
                            <a:schemeClr val="tx1"/>
                          </a:solidFill>
                          <a:latin typeface="+mj-lt"/>
                          <a:ea typeface="+mn-ea"/>
                          <a:cs typeface="+mn-cs"/>
                        </a:rPr>
                        <a:t>1</a:t>
                      </a:r>
                      <a:endParaRPr lang="en-GB" sz="900" b="1" kern="1200" dirty="0">
                        <a:solidFill>
                          <a:schemeClr val="tx1"/>
                        </a:solidFill>
                        <a:latin typeface="+mj-lt"/>
                        <a:ea typeface="+mn-ea"/>
                        <a:cs typeface="+mn-cs"/>
                      </a:endParaRPr>
                    </a:p>
                  </a:txBody>
                  <a:tcPr marT="43200" marB="432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en-GB" sz="900" kern="1200" dirty="0" smtClean="0">
                          <a:solidFill>
                            <a:schemeClr val="tx1"/>
                          </a:solidFill>
                          <a:latin typeface="+mj-lt"/>
                          <a:ea typeface="+mn-ea"/>
                          <a:cs typeface="+mn-cs"/>
                        </a:rPr>
                        <a:t>Obtain a data extract of your submissions (for each regime).</a:t>
                      </a:r>
                      <a:r>
                        <a:rPr lang="en-GB" sz="900" kern="1200" baseline="0" dirty="0" smtClean="0">
                          <a:solidFill>
                            <a:schemeClr val="tx1"/>
                          </a:solidFill>
                          <a:latin typeface="+mj-lt"/>
                          <a:ea typeface="+mn-ea"/>
                          <a:cs typeface="+mn-cs"/>
                        </a:rPr>
                        <a:t> This will include the period of testing and 3-4 subsequent days in order to validate late reporting and trade life-cycle events.</a:t>
                      </a:r>
                      <a:endParaRPr lang="en-GB" sz="900" kern="1200" dirty="0" smtClean="0">
                        <a:solidFill>
                          <a:schemeClr val="tx1"/>
                        </a:solidFill>
                        <a:latin typeface="+mj-lt"/>
                        <a:ea typeface="+mn-ea"/>
                        <a:cs typeface="+mn-cs"/>
                      </a:endParaRPr>
                    </a:p>
                  </a:txBody>
                  <a:tcPr marT="43200" marB="432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tcPr>
                </a:tc>
                <a:tc rowSpan="6">
                  <a:txBody>
                    <a:bodyPr/>
                    <a:lstStyle/>
                    <a:p>
                      <a:endParaRPr lang="en-GB" sz="1000" dirty="0" smtClean="0">
                        <a:latin typeface="+mj-lt"/>
                      </a:endParaRPr>
                    </a:p>
                  </a:txBody>
                  <a:tcPr marT="43200" marB="432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875458">
                <a:tc>
                  <a:txBody>
                    <a:bodyPr/>
                    <a:lstStyle/>
                    <a:p>
                      <a:pPr algn="ctr"/>
                      <a:r>
                        <a:rPr lang="en-GB" sz="900" b="1" kern="1200" dirty="0" smtClean="0">
                          <a:solidFill>
                            <a:schemeClr val="tx1"/>
                          </a:solidFill>
                          <a:latin typeface="+mj-lt"/>
                          <a:ea typeface="+mn-ea"/>
                          <a:cs typeface="+mn-cs"/>
                        </a:rPr>
                        <a:t>2</a:t>
                      </a:r>
                      <a:endParaRPr lang="en-GB" sz="900" b="1" kern="1200" dirty="0">
                        <a:solidFill>
                          <a:schemeClr val="tx1"/>
                        </a:solidFill>
                        <a:latin typeface="+mj-lt"/>
                        <a:ea typeface="+mn-ea"/>
                        <a:cs typeface="+mn-cs"/>
                      </a:endParaRPr>
                    </a:p>
                  </a:txBody>
                  <a:tcPr marT="43200" marB="432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en-GB" sz="900" kern="1200" dirty="0" smtClean="0">
                          <a:solidFill>
                            <a:schemeClr val="tx1"/>
                          </a:solidFill>
                          <a:latin typeface="+mj-lt"/>
                          <a:ea typeface="+mn-ea"/>
                          <a:cs typeface="+mn-cs"/>
                        </a:rPr>
                        <a:t>Independently obtain an extract from each trade store which is determined to be in scope to validate that all trades are being considered for reportability. (Currently understood</a:t>
                      </a:r>
                      <a:r>
                        <a:rPr lang="en-GB" sz="900" kern="1200" baseline="0" dirty="0" smtClean="0">
                          <a:solidFill>
                            <a:schemeClr val="tx1"/>
                          </a:solidFill>
                          <a:latin typeface="+mj-lt"/>
                          <a:ea typeface="+mn-ea"/>
                          <a:cs typeface="+mn-cs"/>
                        </a:rPr>
                        <a:t> </a:t>
                      </a:r>
                      <a:r>
                        <a:rPr lang="en-GB" sz="900" kern="1200" dirty="0" smtClean="0">
                          <a:solidFill>
                            <a:schemeClr val="tx1"/>
                          </a:solidFill>
                          <a:latin typeface="+mj-lt"/>
                          <a:ea typeface="+mn-ea"/>
                          <a:cs typeface="+mn-cs"/>
                        </a:rPr>
                        <a:t>to be 20</a:t>
                      </a:r>
                      <a:r>
                        <a:rPr lang="en-GB" sz="900" kern="1200" baseline="0" dirty="0" smtClean="0">
                          <a:solidFill>
                            <a:schemeClr val="tx1"/>
                          </a:solidFill>
                          <a:latin typeface="+mj-lt"/>
                          <a:ea typeface="+mn-ea"/>
                          <a:cs typeface="+mn-cs"/>
                        </a:rPr>
                        <a:t> sources). Run our existing suite of validation tests to ensure the extracts contain a full population of transaction level events on the day.</a:t>
                      </a:r>
                      <a:endParaRPr lang="en-GB" sz="900" kern="1200" dirty="0" smtClean="0">
                        <a:solidFill>
                          <a:schemeClr val="tx1"/>
                        </a:solidFill>
                        <a:latin typeface="+mj-lt"/>
                        <a:ea typeface="+mn-ea"/>
                        <a:cs typeface="+mn-cs"/>
                      </a:endParaRPr>
                    </a:p>
                  </a:txBody>
                  <a:tcPr marT="43200" marB="432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tcPr>
                </a:tc>
                <a:tc vMerge="1">
                  <a:txBody>
                    <a:bodyPr/>
                    <a:lstStyle/>
                    <a:p>
                      <a:endParaRPr lang="en-GB" sz="900" dirty="0"/>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r>
              <a:tr h="288032">
                <a:tc>
                  <a:txBody>
                    <a:bodyPr/>
                    <a:lstStyle/>
                    <a:p>
                      <a:pPr algn="ctr"/>
                      <a:r>
                        <a:rPr lang="en-GB" sz="900" b="1" kern="1200" dirty="0" smtClean="0">
                          <a:solidFill>
                            <a:schemeClr val="tx1"/>
                          </a:solidFill>
                          <a:latin typeface="+mj-lt"/>
                          <a:ea typeface="+mn-ea"/>
                          <a:cs typeface="+mn-cs"/>
                        </a:rPr>
                        <a:t>3</a:t>
                      </a:r>
                      <a:endParaRPr lang="en-GB" sz="900" b="1" kern="1200" dirty="0">
                        <a:solidFill>
                          <a:schemeClr val="tx1"/>
                        </a:solidFill>
                        <a:latin typeface="+mj-lt"/>
                        <a:ea typeface="+mn-ea"/>
                        <a:cs typeface="+mn-cs"/>
                      </a:endParaRPr>
                    </a:p>
                  </a:txBody>
                  <a:tcPr marT="43200" marB="432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en-GB" sz="900" kern="1200" dirty="0" smtClean="0">
                          <a:solidFill>
                            <a:schemeClr val="tx1"/>
                          </a:solidFill>
                          <a:latin typeface="+mj-lt"/>
                          <a:ea typeface="+mn-ea"/>
                          <a:cs typeface="+mn-cs"/>
                        </a:rPr>
                        <a:t>Map the trade store data to a PwC-developed reportability matrix.</a:t>
                      </a:r>
                    </a:p>
                  </a:txBody>
                  <a:tcPr marT="43200" marB="432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tcPr>
                </a:tc>
                <a:tc vMerge="1">
                  <a:txBody>
                    <a:bodyPr/>
                    <a:lstStyle/>
                    <a:p>
                      <a:endParaRPr lang="en-GB" sz="900" dirty="0"/>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r>
              <a:tr h="864096">
                <a:tc>
                  <a:txBody>
                    <a:bodyPr/>
                    <a:lstStyle/>
                    <a:p>
                      <a:pPr algn="ctr"/>
                      <a:r>
                        <a:rPr lang="en-GB" sz="900" b="1" kern="1200" dirty="0" smtClean="0">
                          <a:solidFill>
                            <a:schemeClr val="tx1"/>
                          </a:solidFill>
                          <a:latin typeface="+mj-lt"/>
                          <a:ea typeface="+mn-ea"/>
                          <a:cs typeface="+mn-cs"/>
                        </a:rPr>
                        <a:t>4</a:t>
                      </a:r>
                      <a:endParaRPr lang="en-GB" sz="900" b="1" kern="1200" dirty="0">
                        <a:solidFill>
                          <a:schemeClr val="tx1"/>
                        </a:solidFill>
                        <a:latin typeface="+mj-lt"/>
                        <a:ea typeface="+mn-ea"/>
                        <a:cs typeface="+mn-cs"/>
                      </a:endParaRPr>
                    </a:p>
                  </a:txBody>
                  <a:tcPr marT="43200" marB="432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en-GB" sz="900" dirty="0" smtClean="0">
                          <a:solidFill>
                            <a:srgbClr val="000000"/>
                          </a:solidFill>
                          <a:latin typeface="+mj-lt"/>
                        </a:rPr>
                        <a:t>Load, transform, enrich, cleanse, aggregate and filter the ‘raw’ data from reliable source systems (including external sources where applicable). </a:t>
                      </a:r>
                      <a:r>
                        <a:rPr lang="en-GB" sz="900" kern="1200" dirty="0" smtClean="0">
                          <a:solidFill>
                            <a:schemeClr val="tx1"/>
                          </a:solidFill>
                          <a:latin typeface="+mj-lt"/>
                          <a:ea typeface="+mn-ea"/>
                          <a:cs typeface="+mn-cs"/>
                        </a:rPr>
                        <a:t>Independently apply reporting logic to determine which transactions are reportable</a:t>
                      </a:r>
                      <a:r>
                        <a:rPr lang="en-GB" sz="900" kern="1200" baseline="0" dirty="0" smtClean="0">
                          <a:solidFill>
                            <a:schemeClr val="tx1"/>
                          </a:solidFill>
                          <a:latin typeface="+mj-lt"/>
                          <a:ea typeface="+mn-ea"/>
                          <a:cs typeface="+mn-cs"/>
                        </a:rPr>
                        <a:t> a</a:t>
                      </a:r>
                      <a:r>
                        <a:rPr lang="en-GB" sz="900" kern="1200" dirty="0" smtClean="0">
                          <a:solidFill>
                            <a:schemeClr val="tx1"/>
                          </a:solidFill>
                          <a:latin typeface="+mj-lt"/>
                          <a:ea typeface="+mn-ea"/>
                          <a:cs typeface="+mn-cs"/>
                        </a:rPr>
                        <a:t>nd generate a transaction report for the relevant period.</a:t>
                      </a:r>
                    </a:p>
                  </a:txBody>
                  <a:tcPr marT="43200" marB="432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tcPr>
                </a:tc>
                <a:tc vMerge="1">
                  <a:txBody>
                    <a:bodyPr/>
                    <a:lstStyle/>
                    <a:p>
                      <a:endParaRPr lang="en-GB" sz="900" dirty="0"/>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r>
              <a:tr h="769381">
                <a:tc>
                  <a:txBody>
                    <a:bodyPr/>
                    <a:lstStyle/>
                    <a:p>
                      <a:pPr algn="ctr"/>
                      <a:r>
                        <a:rPr lang="en-GB" sz="900" b="1" kern="1200" dirty="0" smtClean="0">
                          <a:solidFill>
                            <a:schemeClr val="tx1"/>
                          </a:solidFill>
                          <a:latin typeface="+mj-lt"/>
                          <a:ea typeface="+mn-ea"/>
                          <a:cs typeface="+mn-cs"/>
                        </a:rPr>
                        <a:t>5</a:t>
                      </a:r>
                      <a:endParaRPr lang="en-GB" sz="900" b="1" kern="1200" dirty="0">
                        <a:solidFill>
                          <a:schemeClr val="tx1"/>
                        </a:solidFill>
                        <a:latin typeface="+mj-lt"/>
                        <a:ea typeface="+mn-ea"/>
                        <a:cs typeface="+mn-cs"/>
                      </a:endParaRPr>
                    </a:p>
                  </a:txBody>
                  <a:tcPr marT="43200" marB="432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tcPr>
                </a:tc>
                <a:tc>
                  <a: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en-GB" sz="900" kern="1200" dirty="0" smtClean="0">
                          <a:solidFill>
                            <a:schemeClr val="tx1"/>
                          </a:solidFill>
                          <a:latin typeface="+mj-lt"/>
                          <a:ea typeface="+mn-ea"/>
                          <a:cs typeface="+mn-cs"/>
                        </a:rPr>
                        <a:t>Compare the submission data with the independently generated report to identify under/over reports and the accuracy of the content. All discrepancies will be validated with MS SME’s, we will document</a:t>
                      </a:r>
                      <a:r>
                        <a:rPr lang="en-GB" sz="900" kern="1200" baseline="0" dirty="0" smtClean="0">
                          <a:solidFill>
                            <a:schemeClr val="tx1"/>
                          </a:solidFill>
                          <a:latin typeface="+mj-lt"/>
                          <a:ea typeface="+mn-ea"/>
                          <a:cs typeface="+mn-cs"/>
                        </a:rPr>
                        <a:t> root cause, map to known issues logs and classify for severity.</a:t>
                      </a:r>
                      <a:endParaRPr lang="en-IN" sz="900" kern="1200" dirty="0" smtClean="0">
                        <a:solidFill>
                          <a:schemeClr val="tx1"/>
                        </a:solidFill>
                        <a:latin typeface="+mj-lt"/>
                        <a:ea typeface="+mn-ea"/>
                        <a:cs typeface="+mn-cs"/>
                      </a:endParaRPr>
                    </a:p>
                  </a:txBody>
                  <a:tcPr marT="43200" marB="432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tcPr>
                </a:tc>
                <a:tc vMerge="1">
                  <a:txBody>
                    <a:bodyPr/>
                    <a:lstStyle/>
                    <a:p>
                      <a:endParaRPr lang="en-GB" sz="900" dirty="0"/>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r>
              <a:tr h="539664">
                <a:tc>
                  <a:txBody>
                    <a:bodyPr/>
                    <a:lstStyle/>
                    <a:p>
                      <a:pPr algn="ctr"/>
                      <a:r>
                        <a:rPr lang="en-GB" sz="900" b="1" kern="1200" dirty="0" smtClean="0">
                          <a:solidFill>
                            <a:schemeClr val="tx1"/>
                          </a:solidFill>
                          <a:latin typeface="+mj-lt"/>
                          <a:ea typeface="+mn-ea"/>
                          <a:cs typeface="+mn-cs"/>
                        </a:rPr>
                        <a:t>6</a:t>
                      </a:r>
                      <a:endParaRPr lang="en-GB" sz="900" b="1" kern="1200" dirty="0">
                        <a:solidFill>
                          <a:schemeClr val="tx1"/>
                        </a:solidFill>
                        <a:latin typeface="+mj-lt"/>
                        <a:ea typeface="+mn-ea"/>
                        <a:cs typeface="+mn-cs"/>
                      </a:endParaRPr>
                    </a:p>
                  </a:txBody>
                  <a:tcPr marT="43200" marB="432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en-GB" sz="900" kern="1200" dirty="0" smtClean="0">
                          <a:solidFill>
                            <a:schemeClr val="tx1"/>
                          </a:solidFill>
                          <a:latin typeface="+mj-lt"/>
                          <a:ea typeface="+mn-ea"/>
                          <a:cs typeface="+mn-cs"/>
                        </a:rPr>
                        <a:t>Perform</a:t>
                      </a:r>
                      <a:r>
                        <a:rPr lang="en-GB" sz="900" kern="1200" baseline="0" dirty="0" smtClean="0">
                          <a:solidFill>
                            <a:schemeClr val="tx1"/>
                          </a:solidFill>
                          <a:latin typeface="+mj-lt"/>
                          <a:ea typeface="+mn-ea"/>
                          <a:cs typeface="+mn-cs"/>
                        </a:rPr>
                        <a:t> upstream reconciliations in order to validate the completeness and accuracy of ‘trusted sources’. This will be particularly relevant for Equities where testing the reliability of ‘Fred’ will be an area of focus, as we are aware of the significant up-stream transformations.</a:t>
                      </a:r>
                      <a:endParaRPr lang="en-GB" sz="900" kern="1200" dirty="0" smtClean="0">
                        <a:solidFill>
                          <a:schemeClr val="tx1"/>
                        </a:solidFill>
                        <a:latin typeface="+mj-lt"/>
                        <a:ea typeface="+mn-ea"/>
                        <a:cs typeface="+mn-cs"/>
                      </a:endParaRPr>
                    </a:p>
                  </a:txBody>
                  <a:tcPr marT="43200" marB="432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GB" sz="900" dirty="0" smtClean="0"/>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r>
            </a:tbl>
          </a:graphicData>
        </a:graphic>
      </p:graphicFrame>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9190" y="2124447"/>
            <a:ext cx="5427137" cy="3904238"/>
          </a:xfrm>
          <a:prstGeom prst="rect">
            <a:avLst/>
          </a:prstGeom>
        </p:spPr>
      </p:pic>
      <p:sp>
        <p:nvSpPr>
          <p:cNvPr id="3" name="TextBox 2"/>
          <p:cNvSpPr txBox="1"/>
          <p:nvPr/>
        </p:nvSpPr>
        <p:spPr>
          <a:xfrm>
            <a:off x="567075" y="6300911"/>
            <a:ext cx="9604161" cy="648072"/>
          </a:xfrm>
          <a:prstGeom prst="rect">
            <a:avLst/>
          </a:prstGeom>
          <a:noFill/>
        </p:spPr>
        <p:txBody>
          <a:bodyPr wrap="square" lIns="0" tIns="0" rIns="0" bIns="0" rtlCol="0">
            <a:noAutofit/>
          </a:bodyPr>
          <a:lstStyle/>
          <a:p>
            <a:pPr>
              <a:spcAft>
                <a:spcPts val="900"/>
              </a:spcAft>
            </a:pPr>
            <a:r>
              <a:rPr lang="en-GB" sz="850" dirty="0">
                <a:solidFill>
                  <a:srgbClr val="000000"/>
                </a:solidFill>
                <a:latin typeface="+mj-lt"/>
              </a:rPr>
              <a:t>* Given the significant volume of trade activity in the bank, validating the full transaction population for one ‘ordinary’ business day typically provides coverage over the majority of trade / reporting scenarios. Where we believe the volumes or complexity of an asset class challenge this assumption, we will extend the scope to validate multiple days of </a:t>
            </a:r>
            <a:r>
              <a:rPr lang="en-GB" sz="850" dirty="0" smtClean="0">
                <a:solidFill>
                  <a:srgbClr val="000000"/>
                </a:solidFill>
                <a:latin typeface="+mj-lt"/>
              </a:rPr>
              <a:t>submissions</a:t>
            </a:r>
            <a:r>
              <a:rPr lang="en-GB" sz="850" dirty="0">
                <a:solidFill>
                  <a:srgbClr val="000000"/>
                </a:solidFill>
                <a:latin typeface="+mj-lt"/>
              </a:rPr>
              <a:t>. It is crucial that we test the full population (100%) of trades for any given period, as this is the only way to effectively identify issues relating to completeness (Under and Over </a:t>
            </a:r>
            <a:r>
              <a:rPr lang="en-GB" sz="850" dirty="0" smtClean="0">
                <a:solidFill>
                  <a:srgbClr val="000000"/>
                </a:solidFill>
                <a:latin typeface="+mj-lt"/>
              </a:rPr>
              <a:t>reporting). </a:t>
            </a:r>
            <a:r>
              <a:rPr lang="en-GB" sz="850" dirty="0">
                <a:solidFill>
                  <a:srgbClr val="000000"/>
                </a:solidFill>
                <a:latin typeface="+mj-lt"/>
              </a:rPr>
              <a:t>Using other sampling methods (e.g. 10% of trades in a given population) will offer validation of accuracy of submissions but not completeness.</a:t>
            </a:r>
          </a:p>
          <a:p>
            <a:pPr>
              <a:spcAft>
                <a:spcPts val="900"/>
              </a:spcAft>
            </a:pPr>
            <a:endParaRPr lang="en-GB" sz="850" dirty="0" smtClean="0">
              <a:latin typeface="+mj-lt"/>
            </a:endParaRPr>
          </a:p>
        </p:txBody>
      </p:sp>
      <p:sp>
        <p:nvSpPr>
          <p:cNvPr id="7" name="TextBox 6"/>
          <p:cNvSpPr txBox="1"/>
          <p:nvPr/>
        </p:nvSpPr>
        <p:spPr>
          <a:xfrm>
            <a:off x="7819849" y="7295035"/>
            <a:ext cx="2376264" cy="208843"/>
          </a:xfrm>
          <a:prstGeom prst="rect">
            <a:avLst/>
          </a:prstGeom>
          <a:noFill/>
        </p:spPr>
        <p:txBody>
          <a:bodyPr wrap="none" lIns="0" tIns="0" rIns="0" bIns="0" rtlCol="0">
            <a:noAutofit/>
          </a:bodyPr>
          <a:lstStyle/>
          <a:p>
            <a:pPr>
              <a:spcAft>
                <a:spcPts val="900"/>
              </a:spcAft>
            </a:pPr>
            <a:r>
              <a:rPr lang="en-GB" sz="800" dirty="0" smtClean="0">
                <a:latin typeface="Georgia" pitchFamily="18" charset="0"/>
              </a:rPr>
              <a:t>* Subject to verification as part of the programme</a:t>
            </a:r>
          </a:p>
        </p:txBody>
      </p:sp>
    </p:spTree>
    <p:extLst>
      <p:ext uri="{BB962C8B-B14F-4D97-AF65-F5344CB8AC3E}">
        <p14:creationId xmlns:p14="http://schemas.microsoft.com/office/powerpoint/2010/main" val="17960539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a:blip r:embed="rId2"/>
          <a:stretch>
            <a:fillRect/>
          </a:stretch>
        </p:blipFill>
        <p:spPr>
          <a:xfrm>
            <a:off x="8004209" y="178658"/>
            <a:ext cx="2294134" cy="378560"/>
          </a:xfrm>
          <a:prstGeom prst="rect">
            <a:avLst/>
          </a:prstGeom>
        </p:spPr>
      </p:pic>
      <p:sp>
        <p:nvSpPr>
          <p:cNvPr id="2" name="Title 1"/>
          <p:cNvSpPr>
            <a:spLocks noGrp="1"/>
          </p:cNvSpPr>
          <p:nvPr>
            <p:ph type="title"/>
          </p:nvPr>
        </p:nvSpPr>
        <p:spPr>
          <a:xfrm>
            <a:off x="567075" y="769050"/>
            <a:ext cx="9600931" cy="783525"/>
          </a:xfrm>
        </p:spPr>
        <p:txBody>
          <a:bodyPr/>
          <a:lstStyle/>
          <a:p>
            <a:r>
              <a:rPr lang="en-GB" dirty="0" smtClean="0"/>
              <a:t>Deep Dive Trade </a:t>
            </a:r>
            <a:r>
              <a:rPr lang="en-GB" dirty="0"/>
              <a:t>Reporting Rule </a:t>
            </a:r>
            <a:r>
              <a:rPr lang="en-GB" dirty="0" smtClean="0"/>
              <a:t>Assessment and Traceability</a:t>
            </a:r>
            <a:br>
              <a:rPr lang="en-GB" dirty="0" smtClean="0"/>
            </a:br>
            <a:r>
              <a:rPr lang="en-US" b="0" i="0" dirty="0"/>
              <a:t>Detailed approach</a:t>
            </a:r>
            <a:endParaRPr lang="en-US" dirty="0"/>
          </a:p>
        </p:txBody>
      </p:sp>
      <p:sp>
        <p:nvSpPr>
          <p:cNvPr id="4" name="Footer Placeholder 3"/>
          <p:cNvSpPr>
            <a:spLocks noGrp="1"/>
          </p:cNvSpPr>
          <p:nvPr>
            <p:ph type="ftr" sz="quarter" idx="3"/>
          </p:nvPr>
        </p:nvSpPr>
        <p:spPr/>
        <p:txBody>
          <a:bodyPr/>
          <a:lstStyle/>
          <a:p>
            <a:r>
              <a:rPr lang="en-US" dirty="0" smtClean="0"/>
              <a:t>Trade and transaction reporting review</a:t>
            </a:r>
            <a:endParaRPr lang="en-GB" dirty="0"/>
          </a:p>
        </p:txBody>
      </p:sp>
      <p:sp>
        <p:nvSpPr>
          <p:cNvPr id="5" name="Slide Number Placeholder 4"/>
          <p:cNvSpPr>
            <a:spLocks noGrp="1"/>
          </p:cNvSpPr>
          <p:nvPr>
            <p:ph type="sldNum" sz="quarter" idx="4"/>
          </p:nvPr>
        </p:nvSpPr>
        <p:spPr/>
        <p:txBody>
          <a:bodyPr/>
          <a:lstStyle/>
          <a:p>
            <a:fld id="{FEBD7F86-1881-4698-8703-FB80B0800997}" type="slidenum">
              <a:rPr lang="en-GB" smtClean="0"/>
              <a:pPr/>
              <a:t>15</a:t>
            </a:fld>
            <a:endParaRPr lang="en-GB" dirty="0"/>
          </a:p>
        </p:txBody>
      </p:sp>
      <p:sp>
        <p:nvSpPr>
          <p:cNvPr id="6" name="Date Placeholder 5"/>
          <p:cNvSpPr>
            <a:spLocks noGrp="1"/>
          </p:cNvSpPr>
          <p:nvPr>
            <p:ph type="dt" sz="half" idx="2"/>
          </p:nvPr>
        </p:nvSpPr>
        <p:spPr/>
        <p:txBody>
          <a:bodyPr/>
          <a:lstStyle/>
          <a:p>
            <a:r>
              <a:rPr lang="en-US" dirty="0" smtClean="0"/>
              <a:t>July 2016</a:t>
            </a:r>
            <a:endParaRPr lang="en-GB" dirty="0"/>
          </a:p>
        </p:txBody>
      </p:sp>
      <p:sp>
        <p:nvSpPr>
          <p:cNvPr id="7" name="Text Placeholder 1"/>
          <p:cNvSpPr txBox="1">
            <a:spLocks/>
          </p:cNvSpPr>
          <p:nvPr/>
        </p:nvSpPr>
        <p:spPr>
          <a:xfrm>
            <a:off x="2187575" y="1754229"/>
            <a:ext cx="7940675" cy="1666362"/>
          </a:xfrm>
          <a:prstGeom prst="rect">
            <a:avLst/>
          </a:prstGeom>
        </p:spPr>
        <p:txBody>
          <a:bodyPr vert="horz" lIns="0" tIns="0" rIns="0" bIns="0" rtlCol="0" anchor="t" anchorCtr="0">
            <a:noAutofit/>
          </a:bodyPr>
          <a:lstStyle>
            <a:lvl1pPr marL="0" indent="0" algn="l" defTabSz="1066114" rtl="0" eaLnBrk="1" latinLnBrk="0" hangingPunct="1">
              <a:lnSpc>
                <a:spcPct val="100000"/>
              </a:lnSpc>
              <a:spcBef>
                <a:spcPts val="600"/>
              </a:spcBef>
              <a:spcAft>
                <a:spcPts val="600"/>
              </a:spcAft>
              <a:buFont typeface="Arial" pitchFamily="34" charset="0"/>
              <a:buNone/>
              <a:defRPr kumimoji="0" lang="en-US" sz="1000" b="1" i="1" u="none" strike="noStrike" kern="1200" cap="none" spc="0" normalizeH="0" baseline="0" noProof="0" dirty="0" smtClean="0">
                <a:ln>
                  <a:noFill/>
                </a:ln>
                <a:solidFill>
                  <a:schemeClr val="accent1"/>
                </a:solidFill>
                <a:effectLst/>
                <a:uLnTx/>
                <a:uFillTx/>
                <a:latin typeface="+mj-lt"/>
                <a:ea typeface="+mn-ea"/>
                <a:cs typeface="Arial" pitchFamily="34" charset="0"/>
              </a:defRPr>
            </a:lvl1pPr>
            <a:lvl2pPr marL="0" indent="0" algn="l" defTabSz="1066114" rtl="0" eaLnBrk="1" latinLnBrk="0" hangingPunct="1">
              <a:lnSpc>
                <a:spcPct val="100000"/>
              </a:lnSpc>
              <a:spcBef>
                <a:spcPts val="0"/>
              </a:spcBef>
              <a:spcAft>
                <a:spcPts val="600"/>
              </a:spcAft>
              <a:buFont typeface="Arial" pitchFamily="34" charset="0"/>
              <a:buNone/>
              <a:defRPr kumimoji="0" lang="en-US" sz="1000" b="1" i="0" u="none" strike="noStrike" kern="1200" cap="none" spc="0" normalizeH="0" baseline="0" noProof="0" dirty="0" smtClean="0">
                <a:ln>
                  <a:noFill/>
                </a:ln>
                <a:solidFill>
                  <a:schemeClr val="accent1"/>
                </a:solidFill>
                <a:effectLst/>
                <a:uLnTx/>
                <a:uFillTx/>
                <a:latin typeface="+mj-lt"/>
                <a:ea typeface="+mn-ea"/>
                <a:cs typeface="Arial" pitchFamily="34" charset="0"/>
              </a:defRPr>
            </a:lvl2pPr>
            <a:lvl3pPr marL="0" indent="0" algn="l" defTabSz="1066114" rtl="0" eaLnBrk="1" latinLnBrk="0" hangingPunct="1">
              <a:lnSpc>
                <a:spcPct val="100000"/>
              </a:lnSpc>
              <a:spcBef>
                <a:spcPts val="0"/>
              </a:spcBef>
              <a:spcAft>
                <a:spcPts val="600"/>
              </a:spcAft>
              <a:buClr>
                <a:srgbClr val="97989A"/>
              </a:buClr>
              <a:buFont typeface="Arial" pitchFamily="34" charset="0"/>
              <a:buNone/>
              <a:defRPr kumimoji="0" lang="en-US" sz="1000" b="0" i="1" u="none" strike="noStrike" kern="1200" cap="none" spc="0" normalizeH="0" baseline="0" noProof="0" dirty="0" smtClean="0">
                <a:ln>
                  <a:noFill/>
                </a:ln>
                <a:solidFill>
                  <a:schemeClr val="accent1"/>
                </a:solidFill>
                <a:effectLst/>
                <a:uLnTx/>
                <a:uFillTx/>
                <a:latin typeface="+mj-lt"/>
                <a:ea typeface="+mn-ea"/>
                <a:cs typeface="Arial" pitchFamily="34" charset="0"/>
              </a:defRPr>
            </a:lvl3pPr>
            <a:lvl4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kumimoji="0" lang="en-US" sz="1000" b="1" i="0" u="none" strike="noStrike" kern="1200" cap="none" spc="0" normalizeH="0" baseline="0" noProof="0" dirty="0" smtClean="0">
                <a:ln>
                  <a:noFill/>
                </a:ln>
                <a:solidFill>
                  <a:schemeClr val="tx1"/>
                </a:solidFill>
                <a:effectLst/>
                <a:uLnTx/>
                <a:uFillTx/>
                <a:latin typeface="+mj-lt"/>
                <a:ea typeface="+mn-ea"/>
                <a:cs typeface="Arial" pitchFamily="34" charset="0"/>
              </a:defRPr>
            </a:lvl4pPr>
            <a:lvl5pPr marL="0" indent="0" algn="l" defTabSz="1066114" rtl="0" eaLnBrk="1" latinLnBrk="0" hangingPunct="1">
              <a:lnSpc>
                <a:spcPct val="100000"/>
              </a:lnSpc>
              <a:spcBef>
                <a:spcPts val="0"/>
              </a:spcBef>
              <a:spcAft>
                <a:spcPts val="600"/>
              </a:spcAft>
              <a:buClr>
                <a:srgbClr val="97989A"/>
              </a:buClr>
              <a:buFont typeface="Univers 45 Light" pitchFamily="2" charset="0"/>
              <a:buNone/>
              <a:defRPr kumimoji="0" lang="en-GB" sz="1000" b="0" i="1" u="none" strike="noStrike" kern="1200" cap="none" spc="0" normalizeH="0" baseline="0" noProof="0" dirty="0" smtClean="0">
                <a:ln>
                  <a:noFill/>
                </a:ln>
                <a:solidFill>
                  <a:schemeClr val="tx1"/>
                </a:solidFill>
                <a:effectLst/>
                <a:uLnTx/>
                <a:uFillTx/>
                <a:latin typeface="+mj-lt"/>
                <a:ea typeface="+mn-ea"/>
                <a:cs typeface="Arial" pitchFamily="34" charset="0"/>
              </a:defRPr>
            </a:lvl5pPr>
            <a:lvl6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sz="1000" kern="1200">
                <a:solidFill>
                  <a:schemeClr val="tx1"/>
                </a:solidFill>
                <a:latin typeface="+mj-lt"/>
                <a:ea typeface="+mn-ea"/>
                <a:cs typeface="+mn-cs"/>
              </a:defRPr>
            </a:lvl6pPr>
            <a:lvl7pPr marL="143975"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7pPr>
            <a:lvl8pPr marL="287949"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8pPr>
            <a:lvl9pPr marL="228600" indent="-228600" algn="l" defTabSz="1066114" rtl="0" eaLnBrk="1" latinLnBrk="0" hangingPunct="1">
              <a:lnSpc>
                <a:spcPct val="100000"/>
              </a:lnSpc>
              <a:spcBef>
                <a:spcPts val="0"/>
              </a:spcBef>
              <a:spcAft>
                <a:spcPts val="600"/>
              </a:spcAft>
              <a:buClrTx/>
              <a:buSzPct val="100000"/>
              <a:buFont typeface="+mj-lt"/>
              <a:buAutoNum type="arabicPeriod"/>
              <a:defRPr sz="1000" kern="1200" baseline="0">
                <a:solidFill>
                  <a:schemeClr val="tx1"/>
                </a:solidFill>
                <a:latin typeface="+mj-lt"/>
                <a:ea typeface="+mn-ea"/>
                <a:cs typeface="+mn-cs"/>
              </a:defRPr>
            </a:lvl9pPr>
          </a:lstStyle>
          <a:p>
            <a:pPr lvl="1">
              <a:defRPr/>
            </a:pPr>
            <a:r>
              <a:rPr lang="en-US" sz="900" b="0" dirty="0">
                <a:solidFill>
                  <a:srgbClr val="000000"/>
                </a:solidFill>
              </a:rPr>
              <a:t>The </a:t>
            </a:r>
            <a:r>
              <a:rPr lang="en-US" sz="900" i="1" dirty="0">
                <a:solidFill>
                  <a:srgbClr val="000000"/>
                </a:solidFill>
              </a:rPr>
              <a:t>core objectives </a:t>
            </a:r>
            <a:r>
              <a:rPr lang="en-US" sz="900" b="0" dirty="0">
                <a:solidFill>
                  <a:srgbClr val="000000"/>
                </a:solidFill>
              </a:rPr>
              <a:t>of the </a:t>
            </a:r>
            <a:r>
              <a:rPr lang="en-US" sz="900" b="0" dirty="0" smtClean="0">
                <a:solidFill>
                  <a:srgbClr val="000000"/>
                </a:solidFill>
              </a:rPr>
              <a:t>Deep Dive Trade </a:t>
            </a:r>
            <a:r>
              <a:rPr lang="en-US" sz="900" b="0" dirty="0">
                <a:solidFill>
                  <a:srgbClr val="000000"/>
                </a:solidFill>
              </a:rPr>
              <a:t>Reporting Rule Assessment work are the </a:t>
            </a:r>
            <a:r>
              <a:rPr lang="en-US" sz="900" b="0" dirty="0" smtClean="0">
                <a:solidFill>
                  <a:srgbClr val="000000"/>
                </a:solidFill>
              </a:rPr>
              <a:t>following:</a:t>
            </a:r>
            <a:endParaRPr lang="en-US" sz="900" b="0" dirty="0">
              <a:solidFill>
                <a:srgbClr val="000000"/>
              </a:solidFill>
            </a:endParaRPr>
          </a:p>
          <a:p>
            <a:pPr marL="180000" lvl="1" indent="-180000">
              <a:buFont typeface="Arial" panose="020B0604020202020204" pitchFamily="34" charset="0"/>
              <a:buChar char="•"/>
              <a:defRPr/>
            </a:pPr>
            <a:r>
              <a:rPr lang="en-US" sz="900" b="0" dirty="0">
                <a:solidFill>
                  <a:srgbClr val="000000"/>
                </a:solidFill>
              </a:rPr>
              <a:t>Challenge the accuracy and detail of rule interpretation documentation on a field-by-field </a:t>
            </a:r>
            <a:r>
              <a:rPr lang="en-US" sz="900" b="0" dirty="0" smtClean="0">
                <a:solidFill>
                  <a:srgbClr val="000000"/>
                </a:solidFill>
              </a:rPr>
              <a:t>basis based on our understanding of the rules. This will be accelerated through leveraging our own existing detailed interpretations.</a:t>
            </a:r>
          </a:p>
          <a:p>
            <a:pPr marL="180000" lvl="1" indent="-180000">
              <a:buFont typeface="Arial" panose="020B0604020202020204" pitchFamily="34" charset="0"/>
              <a:buChar char="•"/>
              <a:defRPr/>
            </a:pPr>
            <a:r>
              <a:rPr lang="en-US" sz="900" b="0" dirty="0" smtClean="0">
                <a:solidFill>
                  <a:srgbClr val="000000"/>
                </a:solidFill>
              </a:rPr>
              <a:t>Raise findings where limitations exist and agree on required actions with key MS stakeholders</a:t>
            </a:r>
            <a:r>
              <a:rPr lang="en-US" sz="900" b="0" dirty="0">
                <a:solidFill>
                  <a:srgbClr val="000000"/>
                </a:solidFill>
              </a:rPr>
              <a:t>.</a:t>
            </a:r>
          </a:p>
          <a:p>
            <a:pPr marL="180000" lvl="1" indent="-180000">
              <a:buFont typeface="Arial" panose="020B0604020202020204" pitchFamily="34" charset="0"/>
              <a:buChar char="•"/>
              <a:defRPr/>
            </a:pPr>
            <a:r>
              <a:rPr lang="en-US" sz="900" b="0" dirty="0">
                <a:solidFill>
                  <a:srgbClr val="000000"/>
                </a:solidFill>
              </a:rPr>
              <a:t>Create a traceability matrix detailing how each reportable </a:t>
            </a:r>
            <a:r>
              <a:rPr lang="en-US" sz="900" b="0" dirty="0" smtClean="0">
                <a:solidFill>
                  <a:srgbClr val="000000"/>
                </a:solidFill>
              </a:rPr>
              <a:t>attribute (i.e. information that is required per field) </a:t>
            </a:r>
            <a:r>
              <a:rPr lang="en-US" sz="900" b="0" dirty="0">
                <a:solidFill>
                  <a:srgbClr val="000000"/>
                </a:solidFill>
              </a:rPr>
              <a:t>is created at source and processed through the front-to-back trade </a:t>
            </a:r>
            <a:r>
              <a:rPr lang="en-US" sz="900" b="0" dirty="0" smtClean="0">
                <a:solidFill>
                  <a:srgbClr val="000000"/>
                </a:solidFill>
              </a:rPr>
              <a:t>flow</a:t>
            </a:r>
            <a:r>
              <a:rPr lang="en-US" sz="900" b="0" dirty="0">
                <a:solidFill>
                  <a:srgbClr val="000000"/>
                </a:solidFill>
              </a:rPr>
              <a:t>.</a:t>
            </a:r>
          </a:p>
          <a:p>
            <a:pPr marL="180000" lvl="1" indent="-180000">
              <a:buFont typeface="Arial" panose="020B0604020202020204" pitchFamily="34" charset="0"/>
              <a:buChar char="•"/>
              <a:defRPr/>
            </a:pPr>
            <a:r>
              <a:rPr lang="en-US" sz="900" b="0" dirty="0">
                <a:solidFill>
                  <a:srgbClr val="000000"/>
                </a:solidFill>
              </a:rPr>
              <a:t>Design an auditable process for the ongoing maintenance of rule interpretation and attribute traceability matrix.</a:t>
            </a:r>
          </a:p>
        </p:txBody>
      </p:sp>
      <p:sp>
        <p:nvSpPr>
          <p:cNvPr id="8" name="Content Placeholder 2"/>
          <p:cNvSpPr txBox="1">
            <a:spLocks/>
          </p:cNvSpPr>
          <p:nvPr/>
        </p:nvSpPr>
        <p:spPr>
          <a:xfrm>
            <a:off x="1" y="1695995"/>
            <a:ext cx="2025649" cy="1386000"/>
          </a:xfrm>
          <a:prstGeom prst="rect">
            <a:avLst/>
          </a:prstGeom>
          <a:solidFill>
            <a:srgbClr val="968C6D"/>
          </a:solidFill>
          <a:ln>
            <a:solidFill>
              <a:srgbClr val="968C6D"/>
            </a:solidFill>
          </a:ln>
        </p:spPr>
        <p:txBody>
          <a:bodyPr vert="horz" wrap="square" lIns="648000" tIns="78363" rIns="123152" bIns="78363" rtlCol="0">
            <a:noAutofit/>
          </a:bodyPr>
          <a:lstStyle/>
          <a:p>
            <a:pPr indent="-468000" defTabSz="1066114">
              <a:spcAft>
                <a:spcPts val="1027"/>
              </a:spcAft>
              <a:buClr>
                <a:srgbClr val="000000"/>
              </a:buClr>
              <a:defRPr/>
            </a:pPr>
            <a:r>
              <a:rPr lang="en-US" sz="1000" b="1" dirty="0">
                <a:solidFill>
                  <a:srgbClr val="FFFFFF"/>
                </a:solidFill>
                <a:latin typeface="Georgia" pitchFamily="18" charset="0"/>
              </a:rPr>
              <a:t>Challenging the accuracy </a:t>
            </a:r>
            <a:r>
              <a:rPr lang="en-US" sz="1000" b="1" dirty="0" smtClean="0">
                <a:solidFill>
                  <a:srgbClr val="FFFFFF"/>
                </a:solidFill>
                <a:latin typeface="Georgia" pitchFamily="18" charset="0"/>
              </a:rPr>
              <a:t>of </a:t>
            </a:r>
            <a:r>
              <a:rPr lang="en-US" sz="1000" b="1" dirty="0">
                <a:solidFill>
                  <a:srgbClr val="FFFFFF"/>
                </a:solidFill>
                <a:latin typeface="Georgia" pitchFamily="18" charset="0"/>
              </a:rPr>
              <a:t>rule interpretation </a:t>
            </a:r>
            <a:r>
              <a:rPr lang="en-US" sz="1000" b="1" dirty="0" smtClean="0">
                <a:solidFill>
                  <a:srgbClr val="FFFFFF"/>
                </a:solidFill>
                <a:latin typeface="Georgia" pitchFamily="18" charset="0"/>
              </a:rPr>
              <a:t>and </a:t>
            </a:r>
            <a:r>
              <a:rPr lang="en-US" sz="1000" b="1" dirty="0">
                <a:solidFill>
                  <a:srgbClr val="FFFFFF"/>
                </a:solidFill>
                <a:latin typeface="Georgia" pitchFamily="18" charset="0"/>
              </a:rPr>
              <a:t>mapping the traceability of reportable attributes through the trade flow</a:t>
            </a:r>
          </a:p>
        </p:txBody>
      </p:sp>
      <p:sp>
        <p:nvSpPr>
          <p:cNvPr id="9" name="Text Placeholder 1"/>
          <p:cNvSpPr txBox="1">
            <a:spLocks/>
          </p:cNvSpPr>
          <p:nvPr/>
        </p:nvSpPr>
        <p:spPr>
          <a:xfrm>
            <a:off x="7088256" y="3502122"/>
            <a:ext cx="3079750" cy="3234124"/>
          </a:xfrm>
          <a:prstGeom prst="rect">
            <a:avLst/>
          </a:prstGeom>
        </p:spPr>
        <p:txBody>
          <a:bodyPr vert="horz" lIns="72000" tIns="0" rIns="0" bIns="0" rtlCol="0">
            <a:noAutofit/>
          </a:bodyPr>
          <a:lstStyle>
            <a:lvl1pPr marL="0" indent="0" algn="l" defTabSz="1066114" rtl="0" eaLnBrk="1" latinLnBrk="0" hangingPunct="1">
              <a:lnSpc>
                <a:spcPct val="100000"/>
              </a:lnSpc>
              <a:spcBef>
                <a:spcPts val="600"/>
              </a:spcBef>
              <a:spcAft>
                <a:spcPts val="600"/>
              </a:spcAft>
              <a:buFont typeface="Arial" pitchFamily="34" charset="0"/>
              <a:buNone/>
              <a:defRPr kumimoji="0" lang="en-US" sz="1000" b="1" i="1" u="none" strike="noStrike" kern="1200" cap="none" spc="0" normalizeH="0" baseline="0" noProof="0" dirty="0" smtClean="0">
                <a:ln>
                  <a:noFill/>
                </a:ln>
                <a:solidFill>
                  <a:schemeClr val="accent1"/>
                </a:solidFill>
                <a:effectLst/>
                <a:uLnTx/>
                <a:uFillTx/>
                <a:latin typeface="+mj-lt"/>
                <a:ea typeface="+mn-ea"/>
                <a:cs typeface="Arial" pitchFamily="34" charset="0"/>
              </a:defRPr>
            </a:lvl1pPr>
            <a:lvl2pPr marL="0" indent="0" algn="l" defTabSz="1066114" rtl="0" eaLnBrk="1" latinLnBrk="0" hangingPunct="1">
              <a:lnSpc>
                <a:spcPct val="100000"/>
              </a:lnSpc>
              <a:spcBef>
                <a:spcPts val="0"/>
              </a:spcBef>
              <a:spcAft>
                <a:spcPts val="600"/>
              </a:spcAft>
              <a:buFont typeface="Arial" pitchFamily="34" charset="0"/>
              <a:buNone/>
              <a:defRPr kumimoji="0" lang="en-US" sz="1000" b="1" i="0" u="none" strike="noStrike" kern="1200" cap="none" spc="0" normalizeH="0" baseline="0" noProof="0" dirty="0" smtClean="0">
                <a:ln>
                  <a:noFill/>
                </a:ln>
                <a:solidFill>
                  <a:schemeClr val="accent1"/>
                </a:solidFill>
                <a:effectLst/>
                <a:uLnTx/>
                <a:uFillTx/>
                <a:latin typeface="+mj-lt"/>
                <a:ea typeface="+mn-ea"/>
                <a:cs typeface="Arial" pitchFamily="34" charset="0"/>
              </a:defRPr>
            </a:lvl2pPr>
            <a:lvl3pPr marL="0" indent="0" algn="l" defTabSz="1066114" rtl="0" eaLnBrk="1" latinLnBrk="0" hangingPunct="1">
              <a:lnSpc>
                <a:spcPct val="100000"/>
              </a:lnSpc>
              <a:spcBef>
                <a:spcPts val="0"/>
              </a:spcBef>
              <a:spcAft>
                <a:spcPts val="600"/>
              </a:spcAft>
              <a:buClr>
                <a:srgbClr val="97989A"/>
              </a:buClr>
              <a:buFont typeface="Arial" pitchFamily="34" charset="0"/>
              <a:buNone/>
              <a:defRPr kumimoji="0" lang="en-US" sz="1000" b="0" i="1" u="none" strike="noStrike" kern="1200" cap="none" spc="0" normalizeH="0" baseline="0" noProof="0" dirty="0" smtClean="0">
                <a:ln>
                  <a:noFill/>
                </a:ln>
                <a:solidFill>
                  <a:schemeClr val="accent1"/>
                </a:solidFill>
                <a:effectLst/>
                <a:uLnTx/>
                <a:uFillTx/>
                <a:latin typeface="+mj-lt"/>
                <a:ea typeface="+mn-ea"/>
                <a:cs typeface="Arial" pitchFamily="34" charset="0"/>
              </a:defRPr>
            </a:lvl3pPr>
            <a:lvl4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kumimoji="0" lang="en-US" sz="1000" b="1" i="0" u="none" strike="noStrike" kern="1200" cap="none" spc="0" normalizeH="0" baseline="0" noProof="0" dirty="0" smtClean="0">
                <a:ln>
                  <a:noFill/>
                </a:ln>
                <a:solidFill>
                  <a:schemeClr val="tx1"/>
                </a:solidFill>
                <a:effectLst/>
                <a:uLnTx/>
                <a:uFillTx/>
                <a:latin typeface="+mj-lt"/>
                <a:ea typeface="+mn-ea"/>
                <a:cs typeface="Arial" pitchFamily="34" charset="0"/>
              </a:defRPr>
            </a:lvl4pPr>
            <a:lvl5pPr marL="0" indent="0" algn="l" defTabSz="1066114" rtl="0" eaLnBrk="1" latinLnBrk="0" hangingPunct="1">
              <a:lnSpc>
                <a:spcPct val="100000"/>
              </a:lnSpc>
              <a:spcBef>
                <a:spcPts val="0"/>
              </a:spcBef>
              <a:spcAft>
                <a:spcPts val="600"/>
              </a:spcAft>
              <a:buClr>
                <a:srgbClr val="97989A"/>
              </a:buClr>
              <a:buFont typeface="Univers 45 Light" pitchFamily="2" charset="0"/>
              <a:buNone/>
              <a:defRPr kumimoji="0" lang="en-GB" sz="1000" b="0" i="1" u="none" strike="noStrike" kern="1200" cap="none" spc="0" normalizeH="0" baseline="0" noProof="0" dirty="0" smtClean="0">
                <a:ln>
                  <a:noFill/>
                </a:ln>
                <a:solidFill>
                  <a:schemeClr val="tx1"/>
                </a:solidFill>
                <a:effectLst/>
                <a:uLnTx/>
                <a:uFillTx/>
                <a:latin typeface="+mj-lt"/>
                <a:ea typeface="+mn-ea"/>
                <a:cs typeface="Arial" pitchFamily="34" charset="0"/>
              </a:defRPr>
            </a:lvl5pPr>
            <a:lvl6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sz="1000" kern="1200">
                <a:solidFill>
                  <a:schemeClr val="tx1"/>
                </a:solidFill>
                <a:latin typeface="+mj-lt"/>
                <a:ea typeface="+mn-ea"/>
                <a:cs typeface="+mn-cs"/>
              </a:defRPr>
            </a:lvl6pPr>
            <a:lvl7pPr marL="143975"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7pPr>
            <a:lvl8pPr marL="287949"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8pPr>
            <a:lvl9pPr marL="228600" indent="-228600" algn="l" defTabSz="1066114" rtl="0" eaLnBrk="1" latinLnBrk="0" hangingPunct="1">
              <a:lnSpc>
                <a:spcPct val="100000"/>
              </a:lnSpc>
              <a:spcBef>
                <a:spcPts val="0"/>
              </a:spcBef>
              <a:spcAft>
                <a:spcPts val="600"/>
              </a:spcAft>
              <a:buClrTx/>
              <a:buSzPct val="100000"/>
              <a:buFont typeface="+mj-lt"/>
              <a:buAutoNum type="arabicPeriod"/>
              <a:defRPr sz="1000" kern="1200" baseline="0">
                <a:solidFill>
                  <a:schemeClr val="tx1"/>
                </a:solidFill>
                <a:latin typeface="+mj-lt"/>
                <a:ea typeface="+mn-ea"/>
                <a:cs typeface="+mn-cs"/>
              </a:defRPr>
            </a:lvl9pPr>
          </a:lstStyle>
          <a:p>
            <a:pPr>
              <a:spcBef>
                <a:spcPts val="0"/>
              </a:spcBef>
              <a:spcAft>
                <a:spcPts val="200"/>
              </a:spcAft>
            </a:pPr>
            <a:r>
              <a:rPr lang="en-US" sz="900" b="0" i="0" dirty="0">
                <a:solidFill>
                  <a:schemeClr val="tx1"/>
                </a:solidFill>
              </a:rPr>
              <a:t>The </a:t>
            </a:r>
            <a:r>
              <a:rPr lang="en-US" sz="900" i="0" dirty="0">
                <a:solidFill>
                  <a:schemeClr val="tx1"/>
                </a:solidFill>
              </a:rPr>
              <a:t>key outputs </a:t>
            </a:r>
            <a:r>
              <a:rPr lang="en-US" sz="900" b="0" i="0" dirty="0">
                <a:solidFill>
                  <a:schemeClr val="tx1"/>
                </a:solidFill>
              </a:rPr>
              <a:t>will be the following:</a:t>
            </a:r>
          </a:p>
          <a:p>
            <a:pPr marL="180000" indent="-180000">
              <a:spcBef>
                <a:spcPts val="0"/>
              </a:spcBef>
              <a:spcAft>
                <a:spcPts val="200"/>
              </a:spcAft>
              <a:buFont typeface="Arial" panose="020B0604020202020204" pitchFamily="34" charset="0"/>
              <a:buChar char="•"/>
            </a:pPr>
            <a:r>
              <a:rPr lang="en-US" sz="900" b="0" i="0" dirty="0">
                <a:solidFill>
                  <a:schemeClr val="tx1"/>
                </a:solidFill>
              </a:rPr>
              <a:t>Observations and accompanying recommendations that will enhance your current rule interpretation </a:t>
            </a:r>
            <a:r>
              <a:rPr lang="en-US" sz="900" b="0" i="0" dirty="0" smtClean="0">
                <a:solidFill>
                  <a:schemeClr val="tx1"/>
                </a:solidFill>
              </a:rPr>
              <a:t>documentation.</a:t>
            </a:r>
            <a:endParaRPr lang="en-US" sz="900" b="0" i="0" dirty="0">
              <a:solidFill>
                <a:schemeClr val="tx1"/>
              </a:solidFill>
            </a:endParaRPr>
          </a:p>
          <a:p>
            <a:pPr marL="180000" indent="-180000">
              <a:spcBef>
                <a:spcPts val="0"/>
              </a:spcBef>
              <a:spcAft>
                <a:spcPts val="200"/>
              </a:spcAft>
              <a:buFont typeface="Arial" panose="020B0604020202020204" pitchFamily="34" charset="0"/>
              <a:buChar char="•"/>
            </a:pPr>
            <a:r>
              <a:rPr lang="en-US" sz="900" b="0" i="0" dirty="0">
                <a:solidFill>
                  <a:schemeClr val="tx1"/>
                </a:solidFill>
              </a:rPr>
              <a:t>A matrix detailing attribute traceability per asset class, per reporting </a:t>
            </a:r>
            <a:r>
              <a:rPr lang="en-US" sz="900" b="0" i="0" dirty="0" smtClean="0">
                <a:solidFill>
                  <a:schemeClr val="tx1"/>
                </a:solidFill>
              </a:rPr>
              <a:t>obligation</a:t>
            </a:r>
            <a:r>
              <a:rPr lang="en-US" sz="900" b="0" i="0" dirty="0">
                <a:solidFill>
                  <a:schemeClr val="tx1"/>
                </a:solidFill>
              </a:rPr>
              <a:t>.</a:t>
            </a:r>
          </a:p>
          <a:p>
            <a:pPr marL="180000" indent="-180000">
              <a:spcBef>
                <a:spcPts val="0"/>
              </a:spcBef>
              <a:spcAft>
                <a:spcPts val="200"/>
              </a:spcAft>
              <a:buFont typeface="Arial" panose="020B0604020202020204" pitchFamily="34" charset="0"/>
              <a:buChar char="•"/>
            </a:pPr>
            <a:r>
              <a:rPr lang="en-US" sz="900" b="0" i="0" dirty="0">
                <a:solidFill>
                  <a:schemeClr val="tx1"/>
                </a:solidFill>
              </a:rPr>
              <a:t>Recommendations on an enhanced process around rule interpretation and attribute traceability that </a:t>
            </a:r>
            <a:r>
              <a:rPr lang="en-US" sz="900" b="0" i="0" dirty="0" smtClean="0">
                <a:solidFill>
                  <a:schemeClr val="tx1"/>
                </a:solidFill>
              </a:rPr>
              <a:t>allows for </a:t>
            </a:r>
            <a:r>
              <a:rPr lang="en-US" sz="900" b="0" i="0" dirty="0">
                <a:solidFill>
                  <a:schemeClr val="tx1"/>
                </a:solidFill>
              </a:rPr>
              <a:t>a full audit history. </a:t>
            </a:r>
          </a:p>
        </p:txBody>
      </p:sp>
      <p:sp>
        <p:nvSpPr>
          <p:cNvPr id="11" name="Content Placeholder 2"/>
          <p:cNvSpPr txBox="1">
            <a:spLocks/>
          </p:cNvSpPr>
          <p:nvPr/>
        </p:nvSpPr>
        <p:spPr>
          <a:xfrm>
            <a:off x="1170870" y="3608145"/>
            <a:ext cx="5725230" cy="1007968"/>
          </a:xfrm>
          <a:prstGeom prst="rect">
            <a:avLst/>
          </a:prstGeom>
          <a:noFill/>
          <a:ln w="12700">
            <a:noFill/>
          </a:ln>
        </p:spPr>
        <p:txBody>
          <a:bodyPr wrap="square" lIns="0" tIns="0" rIns="0" bIns="0" anchor="t">
            <a:sp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22857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457146"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685720"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marL="180000" indent="-180000">
              <a:spcAft>
                <a:spcPts val="100"/>
              </a:spcAft>
              <a:buFont typeface="Arial" panose="020B0604020202020204" pitchFamily="34" charset="0"/>
              <a:buChar char="•"/>
            </a:pPr>
            <a:r>
              <a:rPr lang="en-US" sz="900" dirty="0"/>
              <a:t>We will undertake a deep dive on your rule interpretation documentation and review and challenge current interpretations on a field-by-field basis.</a:t>
            </a:r>
          </a:p>
          <a:p>
            <a:pPr marL="180000" indent="-180000">
              <a:spcAft>
                <a:spcPts val="100"/>
              </a:spcAft>
              <a:buFont typeface="Arial" panose="020B0604020202020204" pitchFamily="34" charset="0"/>
              <a:buChar char="•"/>
            </a:pPr>
            <a:r>
              <a:rPr lang="en-US" sz="900" dirty="0"/>
              <a:t>We will leverage the understanding gained of your business model and trade flows during the scoping work to determine if interpretations contain the required level of MS specificity.</a:t>
            </a:r>
          </a:p>
          <a:p>
            <a:pPr marL="180000" indent="-180000">
              <a:spcAft>
                <a:spcPts val="100"/>
              </a:spcAft>
              <a:buFont typeface="Arial" panose="020B0604020202020204" pitchFamily="34" charset="0"/>
              <a:buChar char="•"/>
            </a:pPr>
            <a:r>
              <a:rPr lang="en-US" sz="900" dirty="0"/>
              <a:t>We will also leverage our knowledge of available regulator and industry body guidance to determine whether fields have been interpreted correctly. </a:t>
            </a:r>
          </a:p>
          <a:p>
            <a:pPr marL="180000" indent="-180000">
              <a:spcAft>
                <a:spcPts val="100"/>
              </a:spcAft>
              <a:buFont typeface="Arial" panose="020B0604020202020204" pitchFamily="34" charset="0"/>
              <a:buChar char="•"/>
            </a:pPr>
            <a:r>
              <a:rPr lang="en-US" sz="900" dirty="0"/>
              <a:t>We will document our observations and recommendations and report these to management. </a:t>
            </a:r>
          </a:p>
        </p:txBody>
      </p:sp>
      <p:sp>
        <p:nvSpPr>
          <p:cNvPr id="15" name="Freeform 14"/>
          <p:cNvSpPr/>
          <p:nvPr/>
        </p:nvSpPr>
        <p:spPr bwMode="ltGray">
          <a:xfrm>
            <a:off x="7040880" y="3413760"/>
            <a:ext cx="3652520" cy="3337560"/>
          </a:xfrm>
          <a:custGeom>
            <a:avLst/>
            <a:gdLst>
              <a:gd name="connsiteX0" fmla="*/ 3086100 w 3086100"/>
              <a:gd name="connsiteY0" fmla="*/ 0 h 3337560"/>
              <a:gd name="connsiteX1" fmla="*/ 0 w 3086100"/>
              <a:gd name="connsiteY1" fmla="*/ 0 h 3337560"/>
              <a:gd name="connsiteX2" fmla="*/ 0 w 3086100"/>
              <a:gd name="connsiteY2" fmla="*/ 3337560 h 3337560"/>
              <a:gd name="connsiteX3" fmla="*/ 3086100 w 3086100"/>
              <a:gd name="connsiteY3" fmla="*/ 3337560 h 3337560"/>
            </a:gdLst>
            <a:ahLst/>
            <a:cxnLst>
              <a:cxn ang="0">
                <a:pos x="connsiteX0" y="connsiteY0"/>
              </a:cxn>
              <a:cxn ang="0">
                <a:pos x="connsiteX1" y="connsiteY1"/>
              </a:cxn>
              <a:cxn ang="0">
                <a:pos x="connsiteX2" y="connsiteY2"/>
              </a:cxn>
              <a:cxn ang="0">
                <a:pos x="connsiteX3" y="connsiteY3"/>
              </a:cxn>
            </a:cxnLst>
            <a:rect l="l" t="t" r="r" b="b"/>
            <a:pathLst>
              <a:path w="3086100" h="3337560">
                <a:moveTo>
                  <a:pt x="3086100" y="0"/>
                </a:moveTo>
                <a:lnTo>
                  <a:pt x="0" y="0"/>
                </a:lnTo>
                <a:lnTo>
                  <a:pt x="0" y="3337560"/>
                </a:lnTo>
                <a:lnTo>
                  <a:pt x="3086100" y="333756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bwMode="ltGray">
          <a:xfrm>
            <a:off x="566738" y="3608144"/>
            <a:ext cx="492442" cy="1008000"/>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b="1" dirty="0">
                <a:solidFill>
                  <a:schemeClr val="bg1"/>
                </a:solidFill>
                <a:latin typeface="Georgia" pitchFamily="18" charset="0"/>
              </a:rPr>
              <a:t>Rule </a:t>
            </a:r>
            <a:r>
              <a:rPr lang="en-US" sz="900" b="1" dirty="0" smtClean="0">
                <a:solidFill>
                  <a:schemeClr val="bg1"/>
                </a:solidFill>
                <a:latin typeface="Georgia" pitchFamily="18" charset="0"/>
              </a:rPr>
              <a:t>interpretation deep dive</a:t>
            </a:r>
            <a:endParaRPr lang="en-US" sz="900" b="1" dirty="0">
              <a:solidFill>
                <a:schemeClr val="bg1"/>
              </a:solidFill>
              <a:latin typeface="Georgia" pitchFamily="18" charset="0"/>
            </a:endParaRPr>
          </a:p>
        </p:txBody>
      </p:sp>
      <p:sp>
        <p:nvSpPr>
          <p:cNvPr id="19" name="Rectangle 18"/>
          <p:cNvSpPr/>
          <p:nvPr/>
        </p:nvSpPr>
        <p:spPr bwMode="ltGray">
          <a:xfrm>
            <a:off x="566738" y="5745005"/>
            <a:ext cx="492442" cy="1008000"/>
          </a:xfrm>
          <a:prstGeom prst="rect">
            <a:avLst/>
          </a:prstGeom>
          <a:solidFill>
            <a:schemeClr val="accent3"/>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b="1" dirty="0">
                <a:solidFill>
                  <a:schemeClr val="bg1"/>
                </a:solidFill>
                <a:latin typeface="Georgia" pitchFamily="18" charset="0"/>
              </a:rPr>
              <a:t>Auditable </a:t>
            </a:r>
            <a:r>
              <a:rPr lang="en-US" sz="900" b="1" dirty="0" smtClean="0">
                <a:solidFill>
                  <a:schemeClr val="bg1"/>
                </a:solidFill>
                <a:latin typeface="Georgia" pitchFamily="18" charset="0"/>
              </a:rPr>
              <a:t>process</a:t>
            </a:r>
            <a:endParaRPr lang="en-US" sz="900" b="1" dirty="0">
              <a:solidFill>
                <a:schemeClr val="bg1"/>
              </a:solidFill>
              <a:latin typeface="Georgia" pitchFamily="18" charset="0"/>
            </a:endParaRPr>
          </a:p>
        </p:txBody>
      </p:sp>
      <p:cxnSp>
        <p:nvCxnSpPr>
          <p:cNvPr id="23" name="Straight Connector 22"/>
          <p:cNvCxnSpPr/>
          <p:nvPr/>
        </p:nvCxnSpPr>
        <p:spPr>
          <a:xfrm>
            <a:off x="566738" y="5714789"/>
            <a:ext cx="6319837" cy="0"/>
          </a:xfrm>
          <a:prstGeom prst="line">
            <a:avLst/>
          </a:prstGeom>
          <a:ln w="12700">
            <a:solidFill>
              <a:srgbClr val="968C6D"/>
            </a:solidFill>
            <a:prstDash val="sysDash"/>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ltGray">
          <a:xfrm>
            <a:off x="566738" y="4676574"/>
            <a:ext cx="492442" cy="1008000"/>
          </a:xfrm>
          <a:prstGeom prst="rect">
            <a:avLst/>
          </a:prstGeom>
          <a:solidFill>
            <a:schemeClr val="accent2"/>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b="1" dirty="0">
                <a:solidFill>
                  <a:schemeClr val="bg1"/>
                </a:solidFill>
                <a:latin typeface="Georgia" pitchFamily="18" charset="0"/>
              </a:rPr>
              <a:t>Traceability </a:t>
            </a:r>
            <a:r>
              <a:rPr lang="en-US" sz="900" b="1" dirty="0" smtClean="0">
                <a:solidFill>
                  <a:schemeClr val="bg1"/>
                </a:solidFill>
                <a:latin typeface="Georgia" pitchFamily="18" charset="0"/>
              </a:rPr>
              <a:t>matrix</a:t>
            </a:r>
            <a:endParaRPr lang="en-US" sz="900" b="1" dirty="0">
              <a:solidFill>
                <a:schemeClr val="bg1"/>
              </a:solidFill>
              <a:latin typeface="Georgia" pitchFamily="18" charset="0"/>
            </a:endParaRPr>
          </a:p>
        </p:txBody>
      </p:sp>
      <p:sp>
        <p:nvSpPr>
          <p:cNvPr id="29" name="Content Placeholder 2"/>
          <p:cNvSpPr txBox="1">
            <a:spLocks/>
          </p:cNvSpPr>
          <p:nvPr/>
        </p:nvSpPr>
        <p:spPr>
          <a:xfrm>
            <a:off x="1170870" y="4713890"/>
            <a:ext cx="5725230" cy="1007968"/>
          </a:xfrm>
          <a:prstGeom prst="rect">
            <a:avLst/>
          </a:prstGeom>
          <a:noFill/>
          <a:ln w="12700">
            <a:noFill/>
          </a:ln>
        </p:spPr>
        <p:txBody>
          <a:bodyPr wrap="square" lIns="0" tIns="0" rIns="0" bIns="0" anchor="t">
            <a:sp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22857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457146"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685720"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marL="180000" indent="-180000">
              <a:spcAft>
                <a:spcPts val="100"/>
              </a:spcAft>
              <a:buFont typeface="Arial" panose="020B0604020202020204" pitchFamily="34" charset="0"/>
              <a:buChar char="•"/>
            </a:pPr>
            <a:r>
              <a:rPr lang="en-US" sz="900" dirty="0"/>
              <a:t>As required rule interpretation enhancements are understood and actioned, we will work in parallel to produce a matrix of reportable attributes per asset class, per reporting </a:t>
            </a:r>
            <a:r>
              <a:rPr lang="en-US" sz="900" dirty="0" smtClean="0"/>
              <a:t>obligation.</a:t>
            </a:r>
            <a:endParaRPr lang="en-US" sz="900" dirty="0"/>
          </a:p>
          <a:p>
            <a:pPr marL="180000" indent="-180000">
              <a:spcAft>
                <a:spcPts val="100"/>
              </a:spcAft>
              <a:buFont typeface="Arial" panose="020B0604020202020204" pitchFamily="34" charset="0"/>
              <a:buChar char="•"/>
            </a:pPr>
            <a:r>
              <a:rPr lang="en-US" sz="900" dirty="0"/>
              <a:t>We will leverage knowledge gained during trade flow walkthroughs and during the </a:t>
            </a:r>
            <a:r>
              <a:rPr lang="en-US" sz="900" dirty="0" smtClean="0"/>
              <a:t>'one day test' </a:t>
            </a:r>
            <a:r>
              <a:rPr lang="en-US" sz="900" dirty="0"/>
              <a:t>to map out how each reportable attributed is created and </a:t>
            </a:r>
            <a:r>
              <a:rPr lang="en-US" sz="900" dirty="0" smtClean="0"/>
              <a:t>processed through the front-to-back trade flow, i.e. from reliable source through </a:t>
            </a:r>
            <a:r>
              <a:rPr lang="en-US" sz="900" dirty="0"/>
              <a:t>to reporting submission.</a:t>
            </a:r>
          </a:p>
          <a:p>
            <a:pPr marL="180000" indent="-180000">
              <a:spcAft>
                <a:spcPts val="100"/>
              </a:spcAft>
              <a:buFont typeface="Arial" panose="020B0604020202020204" pitchFamily="34" charset="0"/>
              <a:buChar char="•"/>
            </a:pPr>
            <a:r>
              <a:rPr lang="en-US" sz="900" dirty="0"/>
              <a:t>We will document this in a traceability matrix that can be maintained on a go-forward basis.</a:t>
            </a:r>
          </a:p>
          <a:p>
            <a:pPr marL="180000" indent="-180000">
              <a:spcAft>
                <a:spcPts val="100"/>
              </a:spcAft>
              <a:buFont typeface="Arial" panose="020B0604020202020204" pitchFamily="34" charset="0"/>
              <a:buChar char="•"/>
            </a:pPr>
            <a:endParaRPr lang="en-US" sz="900" dirty="0"/>
          </a:p>
        </p:txBody>
      </p:sp>
      <p:sp>
        <p:nvSpPr>
          <p:cNvPr id="30" name="Content Placeholder 2"/>
          <p:cNvSpPr txBox="1">
            <a:spLocks/>
          </p:cNvSpPr>
          <p:nvPr/>
        </p:nvSpPr>
        <p:spPr>
          <a:xfrm>
            <a:off x="1170870" y="5768592"/>
            <a:ext cx="5725230" cy="856645"/>
          </a:xfrm>
          <a:prstGeom prst="rect">
            <a:avLst/>
          </a:prstGeom>
          <a:noFill/>
          <a:ln w="12700">
            <a:noFill/>
          </a:ln>
        </p:spPr>
        <p:txBody>
          <a:bodyPr wrap="square" lIns="0" tIns="0" rIns="0" bIns="0" anchor="t">
            <a:sp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22857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457146"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685720"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marL="180000" indent="-180000">
              <a:spcAft>
                <a:spcPts val="100"/>
              </a:spcAft>
              <a:buFont typeface="Arial" panose="020B0604020202020204" pitchFamily="34" charset="0"/>
              <a:buChar char="•"/>
            </a:pPr>
            <a:r>
              <a:rPr lang="en-US" sz="900" dirty="0"/>
              <a:t>We will assess your current processes around rule interpretation and attribute traceability and </a:t>
            </a:r>
            <a:r>
              <a:rPr lang="en-US" sz="900" dirty="0" smtClean="0"/>
              <a:t>limitations will be raised as findings or observations. </a:t>
            </a:r>
            <a:endParaRPr lang="en-US" sz="900" dirty="0"/>
          </a:p>
          <a:p>
            <a:pPr marL="180000" indent="-180000">
              <a:spcAft>
                <a:spcPts val="100"/>
              </a:spcAft>
              <a:buFont typeface="Arial" panose="020B0604020202020204" pitchFamily="34" charset="0"/>
              <a:buChar char="•"/>
            </a:pPr>
            <a:r>
              <a:rPr lang="en-US" sz="900" dirty="0"/>
              <a:t>We will make recommendations on how </a:t>
            </a:r>
            <a:r>
              <a:rPr lang="en-US" sz="900" dirty="0" smtClean="0"/>
              <a:t>the </a:t>
            </a:r>
            <a:r>
              <a:rPr lang="en-US" sz="900" dirty="0"/>
              <a:t>process can be enhanced, either through greater discipline around a manual process or through the use of automated workflow </a:t>
            </a:r>
            <a:r>
              <a:rPr lang="en-US" sz="900" dirty="0" smtClean="0"/>
              <a:t>solutions. </a:t>
            </a:r>
          </a:p>
          <a:p>
            <a:pPr marL="180000" indent="-180000">
              <a:spcAft>
                <a:spcPts val="100"/>
              </a:spcAft>
              <a:buFont typeface="Arial" panose="020B0604020202020204" pitchFamily="34" charset="0"/>
              <a:buChar char="•"/>
            </a:pPr>
            <a:r>
              <a:rPr lang="en-US" sz="900" dirty="0" smtClean="0"/>
              <a:t>In our experience, such solutions are capable of capturing </a:t>
            </a:r>
            <a:r>
              <a:rPr lang="en-US" sz="900" dirty="0"/>
              <a:t>document version changes, </a:t>
            </a:r>
            <a:r>
              <a:rPr lang="en-US" sz="900" dirty="0" smtClean="0"/>
              <a:t>cross-referencing against </a:t>
            </a:r>
            <a:r>
              <a:rPr lang="en-US" sz="900" dirty="0"/>
              <a:t>prior </a:t>
            </a:r>
            <a:r>
              <a:rPr lang="en-US" sz="900" dirty="0" smtClean="0"/>
              <a:t>versions and providing </a:t>
            </a:r>
            <a:r>
              <a:rPr lang="en-US" sz="900" dirty="0"/>
              <a:t>an audit </a:t>
            </a:r>
            <a:r>
              <a:rPr lang="en-US" sz="900" dirty="0" smtClean="0"/>
              <a:t>log of who made changes and signed </a:t>
            </a:r>
            <a:r>
              <a:rPr lang="en-US" sz="900" dirty="0"/>
              <a:t>off. </a:t>
            </a:r>
          </a:p>
        </p:txBody>
      </p:sp>
      <p:cxnSp>
        <p:nvCxnSpPr>
          <p:cNvPr id="31" name="Straight Connector 30"/>
          <p:cNvCxnSpPr/>
          <p:nvPr/>
        </p:nvCxnSpPr>
        <p:spPr>
          <a:xfrm>
            <a:off x="566738" y="4646359"/>
            <a:ext cx="6319837" cy="0"/>
          </a:xfrm>
          <a:prstGeom prst="line">
            <a:avLst/>
          </a:prstGeom>
          <a:ln w="12700">
            <a:solidFill>
              <a:srgbClr val="968C6D"/>
            </a:solidFill>
            <a:prstDash val="sysDash"/>
          </a:ln>
        </p:spPr>
        <p:style>
          <a:lnRef idx="1">
            <a:schemeClr val="accent1"/>
          </a:lnRef>
          <a:fillRef idx="0">
            <a:schemeClr val="accent1"/>
          </a:fillRef>
          <a:effectRef idx="0">
            <a:schemeClr val="accent1"/>
          </a:effectRef>
          <a:fontRef idx="minor">
            <a:schemeClr val="tx1"/>
          </a:fontRef>
        </p:style>
      </p:cxnSp>
      <p:sp>
        <p:nvSpPr>
          <p:cNvPr id="24" name="Content Placeholder 2"/>
          <p:cNvSpPr txBox="1">
            <a:spLocks/>
          </p:cNvSpPr>
          <p:nvPr/>
        </p:nvSpPr>
        <p:spPr>
          <a:xfrm>
            <a:off x="351051" y="3282092"/>
            <a:ext cx="4995649" cy="138499"/>
          </a:xfrm>
          <a:prstGeom prst="rect">
            <a:avLst/>
          </a:prstGeom>
          <a:noFill/>
          <a:ln w="12700">
            <a:noFill/>
          </a:ln>
        </p:spPr>
        <p:txBody>
          <a:bodyPr wrap="square" lIns="0" tIns="0" rIns="0" bIns="0" anchor="t">
            <a:sp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22857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457146"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685720"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a:spcAft>
                <a:spcPts val="100"/>
              </a:spcAft>
            </a:pPr>
            <a:r>
              <a:rPr lang="en-US" sz="900" dirty="0"/>
              <a:t>The </a:t>
            </a:r>
            <a:r>
              <a:rPr lang="en-US" sz="900" b="1" i="1" dirty="0"/>
              <a:t>core </a:t>
            </a:r>
            <a:r>
              <a:rPr lang="en-US" sz="900" b="1" i="1" dirty="0" smtClean="0"/>
              <a:t>activities </a:t>
            </a:r>
            <a:r>
              <a:rPr lang="en-US" sz="900" dirty="0" smtClean="0"/>
              <a:t>of the Deep Dive Trade Reporting Rule Assessment are shown below. </a:t>
            </a:r>
            <a:endParaRPr lang="en-US" sz="900" dirty="0"/>
          </a:p>
        </p:txBody>
      </p:sp>
      <p:pic>
        <p:nvPicPr>
          <p:cNvPr id="64" name="Picture 63"/>
          <p:cNvPicPr>
            <a:picLocks noChangeAspect="1"/>
          </p:cNvPicPr>
          <p:nvPr/>
        </p:nvPicPr>
        <p:blipFill rotWithShape="1">
          <a:blip r:embed="rId3"/>
          <a:srcRect l="14850" t="14741" r="15796" b="2952"/>
          <a:stretch/>
        </p:blipFill>
        <p:spPr>
          <a:xfrm>
            <a:off x="7470952" y="4957610"/>
            <a:ext cx="1786486" cy="1156434"/>
          </a:xfrm>
          <a:prstGeom prst="rect">
            <a:avLst/>
          </a:prstGeom>
          <a:ln>
            <a:solidFill>
              <a:schemeClr val="bg1">
                <a:lumMod val="75000"/>
              </a:schemeClr>
            </a:solidFill>
          </a:ln>
        </p:spPr>
      </p:pic>
      <p:pic>
        <p:nvPicPr>
          <p:cNvPr id="65" name="Picture 64"/>
          <p:cNvPicPr>
            <a:picLocks noChangeAspect="1"/>
          </p:cNvPicPr>
          <p:nvPr/>
        </p:nvPicPr>
        <p:blipFill rotWithShape="1">
          <a:blip r:embed="rId4"/>
          <a:srcRect l="14817" t="14791" r="22763" b="3247"/>
          <a:stretch/>
        </p:blipFill>
        <p:spPr>
          <a:xfrm>
            <a:off x="8109129" y="5105709"/>
            <a:ext cx="1769288" cy="1267210"/>
          </a:xfrm>
          <a:prstGeom prst="rect">
            <a:avLst/>
          </a:prstGeom>
          <a:ln>
            <a:solidFill>
              <a:schemeClr val="bg1">
                <a:lumMod val="75000"/>
              </a:schemeClr>
            </a:solidFill>
          </a:ln>
        </p:spPr>
      </p:pic>
    </p:spTree>
    <p:extLst>
      <p:ext uri="{BB962C8B-B14F-4D97-AF65-F5344CB8AC3E}">
        <p14:creationId xmlns:p14="http://schemas.microsoft.com/office/powerpoint/2010/main" val="9319910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a:blip r:embed="rId2"/>
          <a:stretch>
            <a:fillRect/>
          </a:stretch>
        </p:blipFill>
        <p:spPr>
          <a:xfrm>
            <a:off x="8004209" y="178658"/>
            <a:ext cx="2294134" cy="381407"/>
          </a:xfrm>
          <a:prstGeom prst="rect">
            <a:avLst/>
          </a:prstGeom>
        </p:spPr>
      </p:pic>
      <p:sp>
        <p:nvSpPr>
          <p:cNvPr id="2" name="Title 1"/>
          <p:cNvSpPr>
            <a:spLocks noGrp="1"/>
          </p:cNvSpPr>
          <p:nvPr>
            <p:ph type="title"/>
          </p:nvPr>
        </p:nvSpPr>
        <p:spPr/>
        <p:txBody>
          <a:bodyPr/>
          <a:lstStyle/>
          <a:p>
            <a:r>
              <a:rPr lang="en-US" dirty="0"/>
              <a:t>Controls and Governance Review</a:t>
            </a:r>
            <a:r>
              <a:rPr lang="en-US" dirty="0" smtClean="0"/>
              <a:t/>
            </a:r>
            <a:br>
              <a:rPr lang="en-US" dirty="0" smtClean="0"/>
            </a:br>
            <a:r>
              <a:rPr lang="en-US" b="0" i="0" dirty="0"/>
              <a:t>Detailed </a:t>
            </a:r>
            <a:r>
              <a:rPr lang="en-US" b="0" i="0" dirty="0" smtClean="0"/>
              <a:t>approach</a:t>
            </a:r>
            <a:endParaRPr lang="en-US" b="0" i="0" dirty="0"/>
          </a:p>
        </p:txBody>
      </p:sp>
      <p:sp>
        <p:nvSpPr>
          <p:cNvPr id="4" name="Footer Placeholder 3"/>
          <p:cNvSpPr>
            <a:spLocks noGrp="1"/>
          </p:cNvSpPr>
          <p:nvPr>
            <p:ph type="ftr" sz="quarter" idx="3"/>
          </p:nvPr>
        </p:nvSpPr>
        <p:spPr/>
        <p:txBody>
          <a:bodyPr/>
          <a:lstStyle/>
          <a:p>
            <a:r>
              <a:rPr lang="en-US" dirty="0" smtClean="0"/>
              <a:t>Trade and transaction reporting review</a:t>
            </a:r>
            <a:endParaRPr lang="en-GB" dirty="0"/>
          </a:p>
        </p:txBody>
      </p:sp>
      <p:sp>
        <p:nvSpPr>
          <p:cNvPr id="5" name="Slide Number Placeholder 4"/>
          <p:cNvSpPr>
            <a:spLocks noGrp="1"/>
          </p:cNvSpPr>
          <p:nvPr>
            <p:ph type="sldNum" sz="quarter" idx="4"/>
          </p:nvPr>
        </p:nvSpPr>
        <p:spPr/>
        <p:txBody>
          <a:bodyPr/>
          <a:lstStyle/>
          <a:p>
            <a:fld id="{FEBD7F86-1881-4698-8703-FB80B0800997}" type="slidenum">
              <a:rPr lang="en-GB" smtClean="0"/>
              <a:pPr/>
              <a:t>16</a:t>
            </a:fld>
            <a:endParaRPr lang="en-GB" dirty="0"/>
          </a:p>
        </p:txBody>
      </p:sp>
      <p:sp>
        <p:nvSpPr>
          <p:cNvPr id="6" name="Date Placeholder 5"/>
          <p:cNvSpPr>
            <a:spLocks noGrp="1"/>
          </p:cNvSpPr>
          <p:nvPr>
            <p:ph type="dt" sz="half" idx="2"/>
          </p:nvPr>
        </p:nvSpPr>
        <p:spPr/>
        <p:txBody>
          <a:bodyPr/>
          <a:lstStyle/>
          <a:p>
            <a:r>
              <a:rPr lang="en-US" dirty="0" smtClean="0"/>
              <a:t>July 2016</a:t>
            </a:r>
            <a:endParaRPr lang="en-GB" dirty="0"/>
          </a:p>
        </p:txBody>
      </p:sp>
      <p:sp>
        <p:nvSpPr>
          <p:cNvPr id="7" name="Text Placeholder 1"/>
          <p:cNvSpPr txBox="1">
            <a:spLocks/>
          </p:cNvSpPr>
          <p:nvPr/>
        </p:nvSpPr>
        <p:spPr>
          <a:xfrm>
            <a:off x="2187575" y="1826237"/>
            <a:ext cx="7940675" cy="1666362"/>
          </a:xfrm>
          <a:prstGeom prst="rect">
            <a:avLst/>
          </a:prstGeom>
        </p:spPr>
        <p:txBody>
          <a:bodyPr vert="horz" lIns="0" tIns="0" rIns="0" bIns="0" rtlCol="0" anchor="t" anchorCtr="0">
            <a:noAutofit/>
          </a:bodyPr>
          <a:lstStyle>
            <a:lvl1pPr marL="0" indent="0" algn="l" defTabSz="1066114" rtl="0" eaLnBrk="1" latinLnBrk="0" hangingPunct="1">
              <a:lnSpc>
                <a:spcPct val="100000"/>
              </a:lnSpc>
              <a:spcBef>
                <a:spcPts val="600"/>
              </a:spcBef>
              <a:spcAft>
                <a:spcPts val="600"/>
              </a:spcAft>
              <a:buFont typeface="Arial" pitchFamily="34" charset="0"/>
              <a:buNone/>
              <a:defRPr kumimoji="0" lang="en-US" sz="1000" b="1" i="1" u="none" strike="noStrike" kern="1200" cap="none" spc="0" normalizeH="0" baseline="0" noProof="0" dirty="0" smtClean="0">
                <a:ln>
                  <a:noFill/>
                </a:ln>
                <a:solidFill>
                  <a:schemeClr val="accent1"/>
                </a:solidFill>
                <a:effectLst/>
                <a:uLnTx/>
                <a:uFillTx/>
                <a:latin typeface="+mj-lt"/>
                <a:ea typeface="+mn-ea"/>
                <a:cs typeface="Arial" pitchFamily="34" charset="0"/>
              </a:defRPr>
            </a:lvl1pPr>
            <a:lvl2pPr marL="0" indent="0" algn="l" defTabSz="1066114" rtl="0" eaLnBrk="1" latinLnBrk="0" hangingPunct="1">
              <a:lnSpc>
                <a:spcPct val="100000"/>
              </a:lnSpc>
              <a:spcBef>
                <a:spcPts val="0"/>
              </a:spcBef>
              <a:spcAft>
                <a:spcPts val="600"/>
              </a:spcAft>
              <a:buFont typeface="Arial" pitchFamily="34" charset="0"/>
              <a:buNone/>
              <a:defRPr kumimoji="0" lang="en-US" sz="1000" b="1" i="0" u="none" strike="noStrike" kern="1200" cap="none" spc="0" normalizeH="0" baseline="0" noProof="0" dirty="0" smtClean="0">
                <a:ln>
                  <a:noFill/>
                </a:ln>
                <a:solidFill>
                  <a:schemeClr val="accent1"/>
                </a:solidFill>
                <a:effectLst/>
                <a:uLnTx/>
                <a:uFillTx/>
                <a:latin typeface="+mj-lt"/>
                <a:ea typeface="+mn-ea"/>
                <a:cs typeface="Arial" pitchFamily="34" charset="0"/>
              </a:defRPr>
            </a:lvl2pPr>
            <a:lvl3pPr marL="0" indent="0" algn="l" defTabSz="1066114" rtl="0" eaLnBrk="1" latinLnBrk="0" hangingPunct="1">
              <a:lnSpc>
                <a:spcPct val="100000"/>
              </a:lnSpc>
              <a:spcBef>
                <a:spcPts val="0"/>
              </a:spcBef>
              <a:spcAft>
                <a:spcPts val="600"/>
              </a:spcAft>
              <a:buClr>
                <a:srgbClr val="97989A"/>
              </a:buClr>
              <a:buFont typeface="Arial" pitchFamily="34" charset="0"/>
              <a:buNone/>
              <a:defRPr kumimoji="0" lang="en-US" sz="1000" b="0" i="1" u="none" strike="noStrike" kern="1200" cap="none" spc="0" normalizeH="0" baseline="0" noProof="0" dirty="0" smtClean="0">
                <a:ln>
                  <a:noFill/>
                </a:ln>
                <a:solidFill>
                  <a:schemeClr val="accent1"/>
                </a:solidFill>
                <a:effectLst/>
                <a:uLnTx/>
                <a:uFillTx/>
                <a:latin typeface="+mj-lt"/>
                <a:ea typeface="+mn-ea"/>
                <a:cs typeface="Arial" pitchFamily="34" charset="0"/>
              </a:defRPr>
            </a:lvl3pPr>
            <a:lvl4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kumimoji="0" lang="en-US" sz="1000" b="1" i="0" u="none" strike="noStrike" kern="1200" cap="none" spc="0" normalizeH="0" baseline="0" noProof="0" dirty="0" smtClean="0">
                <a:ln>
                  <a:noFill/>
                </a:ln>
                <a:solidFill>
                  <a:schemeClr val="tx1"/>
                </a:solidFill>
                <a:effectLst/>
                <a:uLnTx/>
                <a:uFillTx/>
                <a:latin typeface="+mj-lt"/>
                <a:ea typeface="+mn-ea"/>
                <a:cs typeface="Arial" pitchFamily="34" charset="0"/>
              </a:defRPr>
            </a:lvl4pPr>
            <a:lvl5pPr marL="0" indent="0" algn="l" defTabSz="1066114" rtl="0" eaLnBrk="1" latinLnBrk="0" hangingPunct="1">
              <a:lnSpc>
                <a:spcPct val="100000"/>
              </a:lnSpc>
              <a:spcBef>
                <a:spcPts val="0"/>
              </a:spcBef>
              <a:spcAft>
                <a:spcPts val="600"/>
              </a:spcAft>
              <a:buClr>
                <a:srgbClr val="97989A"/>
              </a:buClr>
              <a:buFont typeface="Univers 45 Light" pitchFamily="2" charset="0"/>
              <a:buNone/>
              <a:defRPr kumimoji="0" lang="en-GB" sz="1000" b="0" i="1" u="none" strike="noStrike" kern="1200" cap="none" spc="0" normalizeH="0" baseline="0" noProof="0" dirty="0" smtClean="0">
                <a:ln>
                  <a:noFill/>
                </a:ln>
                <a:solidFill>
                  <a:schemeClr val="tx1"/>
                </a:solidFill>
                <a:effectLst/>
                <a:uLnTx/>
                <a:uFillTx/>
                <a:latin typeface="+mj-lt"/>
                <a:ea typeface="+mn-ea"/>
                <a:cs typeface="Arial" pitchFamily="34" charset="0"/>
              </a:defRPr>
            </a:lvl5pPr>
            <a:lvl6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sz="1000" kern="1200">
                <a:solidFill>
                  <a:schemeClr val="tx1"/>
                </a:solidFill>
                <a:latin typeface="+mj-lt"/>
                <a:ea typeface="+mn-ea"/>
                <a:cs typeface="+mn-cs"/>
              </a:defRPr>
            </a:lvl6pPr>
            <a:lvl7pPr marL="143975"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7pPr>
            <a:lvl8pPr marL="287949"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8pPr>
            <a:lvl9pPr marL="228600" indent="-228600" algn="l" defTabSz="1066114" rtl="0" eaLnBrk="1" latinLnBrk="0" hangingPunct="1">
              <a:lnSpc>
                <a:spcPct val="100000"/>
              </a:lnSpc>
              <a:spcBef>
                <a:spcPts val="0"/>
              </a:spcBef>
              <a:spcAft>
                <a:spcPts val="600"/>
              </a:spcAft>
              <a:buClrTx/>
              <a:buSzPct val="100000"/>
              <a:buFont typeface="+mj-lt"/>
              <a:buAutoNum type="arabicPeriod"/>
              <a:defRPr sz="1000" kern="1200" baseline="0">
                <a:solidFill>
                  <a:schemeClr val="tx1"/>
                </a:solidFill>
                <a:latin typeface="+mj-lt"/>
                <a:ea typeface="+mn-ea"/>
                <a:cs typeface="+mn-cs"/>
              </a:defRPr>
            </a:lvl9pPr>
          </a:lstStyle>
          <a:p>
            <a:pPr lvl="1">
              <a:defRPr/>
            </a:pPr>
            <a:r>
              <a:rPr lang="en-US" sz="900" b="0" dirty="0">
                <a:solidFill>
                  <a:srgbClr val="000000"/>
                </a:solidFill>
              </a:rPr>
              <a:t>The </a:t>
            </a:r>
            <a:r>
              <a:rPr lang="en-US" sz="900" i="1" dirty="0">
                <a:solidFill>
                  <a:srgbClr val="000000"/>
                </a:solidFill>
              </a:rPr>
              <a:t>core objectives </a:t>
            </a:r>
            <a:r>
              <a:rPr lang="en-US" sz="900" b="0" dirty="0">
                <a:solidFill>
                  <a:srgbClr val="000000"/>
                </a:solidFill>
              </a:rPr>
              <a:t>of the </a:t>
            </a:r>
            <a:r>
              <a:rPr lang="en-US" sz="900" b="0" dirty="0" smtClean="0">
                <a:solidFill>
                  <a:srgbClr val="000000"/>
                </a:solidFill>
              </a:rPr>
              <a:t>Controls and Governance Review are </a:t>
            </a:r>
            <a:r>
              <a:rPr lang="en-US" sz="900" b="0" dirty="0">
                <a:solidFill>
                  <a:srgbClr val="000000"/>
                </a:solidFill>
              </a:rPr>
              <a:t>the following </a:t>
            </a:r>
            <a:r>
              <a:rPr lang="en-US" sz="900" b="0" dirty="0" smtClean="0">
                <a:solidFill>
                  <a:srgbClr val="000000"/>
                </a:solidFill>
              </a:rPr>
              <a:t>:</a:t>
            </a:r>
          </a:p>
          <a:p>
            <a:pPr marL="180000" lvl="1" indent="-180000">
              <a:buFont typeface="Arial" panose="020B0604020202020204" pitchFamily="34" charset="0"/>
              <a:buChar char="•"/>
              <a:defRPr/>
            </a:pPr>
            <a:r>
              <a:rPr lang="en-US" sz="900" b="0" dirty="0" smtClean="0">
                <a:solidFill>
                  <a:srgbClr val="000000"/>
                </a:solidFill>
              </a:rPr>
              <a:t>Create a benchmark trade reporting </a:t>
            </a:r>
            <a:r>
              <a:rPr lang="en-US" sz="900" b="0" dirty="0">
                <a:solidFill>
                  <a:srgbClr val="000000"/>
                </a:solidFill>
              </a:rPr>
              <a:t>control </a:t>
            </a:r>
            <a:r>
              <a:rPr lang="en-US" sz="900" b="0" dirty="0" smtClean="0">
                <a:solidFill>
                  <a:srgbClr val="000000"/>
                </a:solidFill>
              </a:rPr>
              <a:t>framework</a:t>
            </a:r>
            <a:r>
              <a:rPr lang="en-US" sz="900" b="0" dirty="0">
                <a:solidFill>
                  <a:srgbClr val="000000"/>
                </a:solidFill>
              </a:rPr>
              <a:t> </a:t>
            </a:r>
            <a:r>
              <a:rPr lang="en-US" sz="900" b="0" dirty="0" smtClean="0">
                <a:solidFill>
                  <a:srgbClr val="000000"/>
                </a:solidFill>
              </a:rPr>
              <a:t>leveraging our experience from conducting reviews over a large number of peer firms.</a:t>
            </a:r>
          </a:p>
          <a:p>
            <a:pPr marL="180000" lvl="1" indent="-180000">
              <a:buFont typeface="Arial" panose="020B0604020202020204" pitchFamily="34" charset="0"/>
              <a:buChar char="•"/>
              <a:defRPr/>
            </a:pPr>
            <a:r>
              <a:rPr lang="en-US" sz="900" b="0" dirty="0" smtClean="0">
                <a:solidFill>
                  <a:srgbClr val="000000"/>
                </a:solidFill>
              </a:rPr>
              <a:t>Identify gaps and issues with your current control and governance framework against this benchmark framework</a:t>
            </a:r>
            <a:r>
              <a:rPr lang="en-US" sz="900" b="0" dirty="0">
                <a:solidFill>
                  <a:srgbClr val="000000"/>
                </a:solidFill>
              </a:rPr>
              <a:t>.</a:t>
            </a:r>
            <a:endParaRPr lang="en-US" sz="900" b="0" dirty="0" smtClean="0">
              <a:solidFill>
                <a:srgbClr val="000000"/>
              </a:solidFill>
            </a:endParaRPr>
          </a:p>
          <a:p>
            <a:pPr marL="180000" lvl="1" indent="-180000">
              <a:buFont typeface="Arial" panose="020B0604020202020204" pitchFamily="34" charset="0"/>
              <a:buChar char="•"/>
              <a:defRPr/>
            </a:pPr>
            <a:r>
              <a:rPr lang="en-US" sz="900" b="0" dirty="0" smtClean="0">
                <a:solidFill>
                  <a:srgbClr val="000000"/>
                </a:solidFill>
              </a:rPr>
              <a:t>Assess the completeness of current UAT test libraries</a:t>
            </a:r>
            <a:r>
              <a:rPr lang="en-US" sz="900" b="0" dirty="0">
                <a:solidFill>
                  <a:srgbClr val="000000"/>
                </a:solidFill>
              </a:rPr>
              <a:t>.</a:t>
            </a:r>
            <a:endParaRPr lang="en-US" sz="900" b="0" dirty="0" smtClean="0">
              <a:solidFill>
                <a:srgbClr val="000000"/>
              </a:solidFill>
            </a:endParaRPr>
          </a:p>
          <a:p>
            <a:pPr marL="180000" lvl="1" indent="-180000">
              <a:buFont typeface="Arial" panose="020B0604020202020204" pitchFamily="34" charset="0"/>
              <a:buChar char="•"/>
              <a:defRPr/>
            </a:pPr>
            <a:r>
              <a:rPr lang="en-US" sz="900" b="0" dirty="0" smtClean="0">
                <a:solidFill>
                  <a:srgbClr val="000000"/>
                </a:solidFill>
              </a:rPr>
              <a:t>Given our knowledge of your environment and framework gained through this work, and the work conducted in other tasks identify further opportunities for accelerating your plan for </a:t>
            </a:r>
            <a:r>
              <a:rPr lang="en-US" sz="900" b="0" dirty="0">
                <a:solidFill>
                  <a:srgbClr val="000000"/>
                </a:solidFill>
              </a:rPr>
              <a:t>enhancing the control </a:t>
            </a:r>
            <a:r>
              <a:rPr lang="en-US" sz="900" b="0" dirty="0" smtClean="0">
                <a:solidFill>
                  <a:srgbClr val="000000"/>
                </a:solidFill>
              </a:rPr>
              <a:t>framework.</a:t>
            </a:r>
            <a:endParaRPr lang="en-US" sz="900" b="0" dirty="0">
              <a:solidFill>
                <a:srgbClr val="000000"/>
              </a:solidFill>
            </a:endParaRPr>
          </a:p>
        </p:txBody>
      </p:sp>
      <p:sp>
        <p:nvSpPr>
          <p:cNvPr id="8" name="Content Placeholder 2"/>
          <p:cNvSpPr txBox="1">
            <a:spLocks/>
          </p:cNvSpPr>
          <p:nvPr/>
        </p:nvSpPr>
        <p:spPr>
          <a:xfrm>
            <a:off x="1" y="1695995"/>
            <a:ext cx="2025649" cy="1386000"/>
          </a:xfrm>
          <a:prstGeom prst="rect">
            <a:avLst/>
          </a:prstGeom>
          <a:solidFill>
            <a:srgbClr val="968C6D"/>
          </a:solidFill>
          <a:ln>
            <a:solidFill>
              <a:srgbClr val="968C6D"/>
            </a:solidFill>
          </a:ln>
        </p:spPr>
        <p:txBody>
          <a:bodyPr vert="horz" wrap="square" lIns="648000" tIns="78363" rIns="123152" bIns="78363" rtlCol="0">
            <a:noAutofit/>
          </a:bodyPr>
          <a:lstStyle/>
          <a:p>
            <a:pPr indent="-468000" defTabSz="1066114">
              <a:spcAft>
                <a:spcPts val="1027"/>
              </a:spcAft>
              <a:buClr>
                <a:srgbClr val="000000"/>
              </a:buClr>
              <a:defRPr/>
            </a:pPr>
            <a:r>
              <a:rPr lang="en-US" sz="1000" b="1" dirty="0" smtClean="0">
                <a:solidFill>
                  <a:srgbClr val="FFFFFF"/>
                </a:solidFill>
                <a:latin typeface="Georgia" pitchFamily="18" charset="0"/>
              </a:rPr>
              <a:t>Assessing your control and governance framework versus our benchmark framework.</a:t>
            </a:r>
            <a:endParaRPr lang="en-US" sz="1000" b="1" dirty="0">
              <a:solidFill>
                <a:srgbClr val="FFFFFF"/>
              </a:solidFill>
              <a:latin typeface="Georgia" pitchFamily="18" charset="0"/>
            </a:endParaRPr>
          </a:p>
        </p:txBody>
      </p:sp>
      <p:sp>
        <p:nvSpPr>
          <p:cNvPr id="9" name="Text Placeholder 1"/>
          <p:cNvSpPr txBox="1">
            <a:spLocks/>
          </p:cNvSpPr>
          <p:nvPr/>
        </p:nvSpPr>
        <p:spPr>
          <a:xfrm>
            <a:off x="7088256" y="3502122"/>
            <a:ext cx="3079750" cy="3234124"/>
          </a:xfrm>
          <a:prstGeom prst="rect">
            <a:avLst/>
          </a:prstGeom>
        </p:spPr>
        <p:txBody>
          <a:bodyPr vert="horz" lIns="72000" tIns="0" rIns="0" bIns="0" rtlCol="0">
            <a:noAutofit/>
          </a:bodyPr>
          <a:lstStyle>
            <a:lvl1pPr marL="0" indent="0" algn="l" defTabSz="1066114" rtl="0" eaLnBrk="1" latinLnBrk="0" hangingPunct="1">
              <a:lnSpc>
                <a:spcPct val="100000"/>
              </a:lnSpc>
              <a:spcBef>
                <a:spcPts val="600"/>
              </a:spcBef>
              <a:spcAft>
                <a:spcPts val="600"/>
              </a:spcAft>
              <a:buFont typeface="Arial" pitchFamily="34" charset="0"/>
              <a:buNone/>
              <a:defRPr kumimoji="0" lang="en-US" sz="1000" b="1" i="1" u="none" strike="noStrike" kern="1200" cap="none" spc="0" normalizeH="0" baseline="0" noProof="0" dirty="0" smtClean="0">
                <a:ln>
                  <a:noFill/>
                </a:ln>
                <a:solidFill>
                  <a:schemeClr val="accent1"/>
                </a:solidFill>
                <a:effectLst/>
                <a:uLnTx/>
                <a:uFillTx/>
                <a:latin typeface="+mj-lt"/>
                <a:ea typeface="+mn-ea"/>
                <a:cs typeface="Arial" pitchFamily="34" charset="0"/>
              </a:defRPr>
            </a:lvl1pPr>
            <a:lvl2pPr marL="0" indent="0" algn="l" defTabSz="1066114" rtl="0" eaLnBrk="1" latinLnBrk="0" hangingPunct="1">
              <a:lnSpc>
                <a:spcPct val="100000"/>
              </a:lnSpc>
              <a:spcBef>
                <a:spcPts val="0"/>
              </a:spcBef>
              <a:spcAft>
                <a:spcPts val="600"/>
              </a:spcAft>
              <a:buFont typeface="Arial" pitchFamily="34" charset="0"/>
              <a:buNone/>
              <a:defRPr kumimoji="0" lang="en-US" sz="1000" b="1" i="0" u="none" strike="noStrike" kern="1200" cap="none" spc="0" normalizeH="0" baseline="0" noProof="0" dirty="0" smtClean="0">
                <a:ln>
                  <a:noFill/>
                </a:ln>
                <a:solidFill>
                  <a:schemeClr val="accent1"/>
                </a:solidFill>
                <a:effectLst/>
                <a:uLnTx/>
                <a:uFillTx/>
                <a:latin typeface="+mj-lt"/>
                <a:ea typeface="+mn-ea"/>
                <a:cs typeface="Arial" pitchFamily="34" charset="0"/>
              </a:defRPr>
            </a:lvl2pPr>
            <a:lvl3pPr marL="0" indent="0" algn="l" defTabSz="1066114" rtl="0" eaLnBrk="1" latinLnBrk="0" hangingPunct="1">
              <a:lnSpc>
                <a:spcPct val="100000"/>
              </a:lnSpc>
              <a:spcBef>
                <a:spcPts val="0"/>
              </a:spcBef>
              <a:spcAft>
                <a:spcPts val="600"/>
              </a:spcAft>
              <a:buClr>
                <a:srgbClr val="97989A"/>
              </a:buClr>
              <a:buFont typeface="Arial" pitchFamily="34" charset="0"/>
              <a:buNone/>
              <a:defRPr kumimoji="0" lang="en-US" sz="1000" b="0" i="1" u="none" strike="noStrike" kern="1200" cap="none" spc="0" normalizeH="0" baseline="0" noProof="0" dirty="0" smtClean="0">
                <a:ln>
                  <a:noFill/>
                </a:ln>
                <a:solidFill>
                  <a:schemeClr val="accent1"/>
                </a:solidFill>
                <a:effectLst/>
                <a:uLnTx/>
                <a:uFillTx/>
                <a:latin typeface="+mj-lt"/>
                <a:ea typeface="+mn-ea"/>
                <a:cs typeface="Arial" pitchFamily="34" charset="0"/>
              </a:defRPr>
            </a:lvl3pPr>
            <a:lvl4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kumimoji="0" lang="en-US" sz="1000" b="1" i="0" u="none" strike="noStrike" kern="1200" cap="none" spc="0" normalizeH="0" baseline="0" noProof="0" dirty="0" smtClean="0">
                <a:ln>
                  <a:noFill/>
                </a:ln>
                <a:solidFill>
                  <a:schemeClr val="tx1"/>
                </a:solidFill>
                <a:effectLst/>
                <a:uLnTx/>
                <a:uFillTx/>
                <a:latin typeface="+mj-lt"/>
                <a:ea typeface="+mn-ea"/>
                <a:cs typeface="Arial" pitchFamily="34" charset="0"/>
              </a:defRPr>
            </a:lvl4pPr>
            <a:lvl5pPr marL="0" indent="0" algn="l" defTabSz="1066114" rtl="0" eaLnBrk="1" latinLnBrk="0" hangingPunct="1">
              <a:lnSpc>
                <a:spcPct val="100000"/>
              </a:lnSpc>
              <a:spcBef>
                <a:spcPts val="0"/>
              </a:spcBef>
              <a:spcAft>
                <a:spcPts val="600"/>
              </a:spcAft>
              <a:buClr>
                <a:srgbClr val="97989A"/>
              </a:buClr>
              <a:buFont typeface="Univers 45 Light" pitchFamily="2" charset="0"/>
              <a:buNone/>
              <a:defRPr kumimoji="0" lang="en-GB" sz="1000" b="0" i="1" u="none" strike="noStrike" kern="1200" cap="none" spc="0" normalizeH="0" baseline="0" noProof="0" dirty="0" smtClean="0">
                <a:ln>
                  <a:noFill/>
                </a:ln>
                <a:solidFill>
                  <a:schemeClr val="tx1"/>
                </a:solidFill>
                <a:effectLst/>
                <a:uLnTx/>
                <a:uFillTx/>
                <a:latin typeface="+mj-lt"/>
                <a:ea typeface="+mn-ea"/>
                <a:cs typeface="Arial" pitchFamily="34" charset="0"/>
              </a:defRPr>
            </a:lvl5pPr>
            <a:lvl6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sz="1000" kern="1200">
                <a:solidFill>
                  <a:schemeClr val="tx1"/>
                </a:solidFill>
                <a:latin typeface="+mj-lt"/>
                <a:ea typeface="+mn-ea"/>
                <a:cs typeface="+mn-cs"/>
              </a:defRPr>
            </a:lvl6pPr>
            <a:lvl7pPr marL="143975"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7pPr>
            <a:lvl8pPr marL="287949"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8pPr>
            <a:lvl9pPr marL="228600" indent="-228600" algn="l" defTabSz="1066114" rtl="0" eaLnBrk="1" latinLnBrk="0" hangingPunct="1">
              <a:lnSpc>
                <a:spcPct val="100000"/>
              </a:lnSpc>
              <a:spcBef>
                <a:spcPts val="0"/>
              </a:spcBef>
              <a:spcAft>
                <a:spcPts val="600"/>
              </a:spcAft>
              <a:buClrTx/>
              <a:buSzPct val="100000"/>
              <a:buFont typeface="+mj-lt"/>
              <a:buAutoNum type="arabicPeriod"/>
              <a:defRPr sz="1000" kern="1200" baseline="0">
                <a:solidFill>
                  <a:schemeClr val="tx1"/>
                </a:solidFill>
                <a:latin typeface="+mj-lt"/>
                <a:ea typeface="+mn-ea"/>
                <a:cs typeface="+mn-cs"/>
              </a:defRPr>
            </a:lvl9pPr>
          </a:lstStyle>
          <a:p>
            <a:pPr>
              <a:spcBef>
                <a:spcPts val="0"/>
              </a:spcBef>
              <a:spcAft>
                <a:spcPts val="200"/>
              </a:spcAft>
            </a:pPr>
            <a:r>
              <a:rPr lang="en-US" sz="900" b="0" i="0" dirty="0">
                <a:solidFill>
                  <a:schemeClr val="tx1"/>
                </a:solidFill>
              </a:rPr>
              <a:t>The </a:t>
            </a:r>
            <a:r>
              <a:rPr lang="en-US" sz="900" i="0" dirty="0">
                <a:solidFill>
                  <a:schemeClr val="tx1"/>
                </a:solidFill>
              </a:rPr>
              <a:t>key outputs </a:t>
            </a:r>
            <a:r>
              <a:rPr lang="en-US" sz="900" b="0" i="0" dirty="0">
                <a:solidFill>
                  <a:schemeClr val="tx1"/>
                </a:solidFill>
              </a:rPr>
              <a:t>will be the following:</a:t>
            </a:r>
          </a:p>
          <a:p>
            <a:pPr marL="180000" indent="-180000">
              <a:spcBef>
                <a:spcPts val="0"/>
              </a:spcBef>
              <a:spcAft>
                <a:spcPts val="200"/>
              </a:spcAft>
              <a:buFont typeface="Arial" panose="020B0604020202020204" pitchFamily="34" charset="0"/>
              <a:buChar char="•"/>
            </a:pPr>
            <a:r>
              <a:rPr lang="en-US" sz="900" b="0" i="0" dirty="0" smtClean="0">
                <a:solidFill>
                  <a:schemeClr val="tx1"/>
                </a:solidFill>
              </a:rPr>
              <a:t>An agreed benchmark control framework.</a:t>
            </a:r>
            <a:endParaRPr lang="en-US" sz="900" b="0" i="0" dirty="0">
              <a:solidFill>
                <a:schemeClr val="tx1"/>
              </a:solidFill>
            </a:endParaRPr>
          </a:p>
          <a:p>
            <a:pPr marL="180000" indent="-180000">
              <a:spcBef>
                <a:spcPts val="0"/>
              </a:spcBef>
              <a:spcAft>
                <a:spcPts val="200"/>
              </a:spcAft>
              <a:buFont typeface="Arial" panose="020B0604020202020204" pitchFamily="34" charset="0"/>
              <a:buChar char="•"/>
            </a:pPr>
            <a:r>
              <a:rPr lang="en-US" sz="900" b="0" i="0" dirty="0">
                <a:solidFill>
                  <a:schemeClr val="tx1"/>
                </a:solidFill>
              </a:rPr>
              <a:t>Documented current state assessment of the control environment as it </a:t>
            </a:r>
            <a:r>
              <a:rPr lang="en-US" sz="900" b="0" i="0" dirty="0" smtClean="0">
                <a:solidFill>
                  <a:schemeClr val="tx1"/>
                </a:solidFill>
              </a:rPr>
              <a:t>stands.</a:t>
            </a:r>
            <a:endParaRPr lang="en-US" sz="900" b="0" i="0" dirty="0">
              <a:solidFill>
                <a:schemeClr val="tx1"/>
              </a:solidFill>
            </a:endParaRPr>
          </a:p>
          <a:p>
            <a:pPr marL="180000" indent="-180000">
              <a:spcBef>
                <a:spcPts val="0"/>
              </a:spcBef>
              <a:spcAft>
                <a:spcPts val="200"/>
              </a:spcAft>
              <a:buFont typeface="Arial" panose="020B0604020202020204" pitchFamily="34" charset="0"/>
              <a:buChar char="•"/>
            </a:pPr>
            <a:r>
              <a:rPr lang="en-US" sz="900" b="0" i="0" dirty="0">
                <a:solidFill>
                  <a:schemeClr val="tx1"/>
                </a:solidFill>
              </a:rPr>
              <a:t>A gap analysis showing the delta between current arrangements and our proposed </a:t>
            </a:r>
            <a:r>
              <a:rPr lang="en-US" sz="900" b="0" i="0" dirty="0" smtClean="0">
                <a:solidFill>
                  <a:schemeClr val="tx1"/>
                </a:solidFill>
              </a:rPr>
              <a:t>framework (including potential gaps in your UAT framework).</a:t>
            </a:r>
            <a:endParaRPr lang="en-US" sz="900" b="0" i="0" dirty="0">
              <a:solidFill>
                <a:schemeClr val="tx1"/>
              </a:solidFill>
            </a:endParaRPr>
          </a:p>
          <a:p>
            <a:pPr marL="180000" indent="-180000">
              <a:spcBef>
                <a:spcPts val="0"/>
              </a:spcBef>
              <a:spcAft>
                <a:spcPts val="200"/>
              </a:spcAft>
              <a:buFont typeface="Arial" panose="020B0604020202020204" pitchFamily="34" charset="0"/>
              <a:buChar char="•"/>
            </a:pPr>
            <a:r>
              <a:rPr lang="en-US" sz="900" b="0" i="0" dirty="0">
                <a:solidFill>
                  <a:schemeClr val="tx1"/>
                </a:solidFill>
              </a:rPr>
              <a:t>A report summarising our approach, along with findings and detailed recommendations.</a:t>
            </a:r>
          </a:p>
        </p:txBody>
      </p:sp>
      <p:sp>
        <p:nvSpPr>
          <p:cNvPr id="11" name="Content Placeholder 2"/>
          <p:cNvSpPr txBox="1">
            <a:spLocks/>
          </p:cNvSpPr>
          <p:nvPr/>
        </p:nvSpPr>
        <p:spPr>
          <a:xfrm>
            <a:off x="1170870" y="3603804"/>
            <a:ext cx="5725230" cy="1046440"/>
          </a:xfrm>
          <a:prstGeom prst="rect">
            <a:avLst/>
          </a:prstGeom>
          <a:noFill/>
          <a:ln w="12700">
            <a:noFill/>
          </a:ln>
        </p:spPr>
        <p:txBody>
          <a:bodyPr wrap="square" lIns="0" tIns="0" rIns="0" bIns="0" anchor="t">
            <a:sp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22857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457146"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685720"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indent="0">
              <a:spcAft>
                <a:spcPts val="100"/>
              </a:spcAft>
            </a:pPr>
            <a:r>
              <a:rPr lang="en-US" sz="900" spc="-20" dirty="0"/>
              <a:t>Based on our extensive prior experience we will set out a benchmark framework that covers the following areas:</a:t>
            </a:r>
          </a:p>
          <a:p>
            <a:pPr marL="360000" indent="-180000">
              <a:spcAft>
                <a:spcPts val="100"/>
              </a:spcAft>
              <a:buFont typeface="Arial" panose="020B0604020202020204" pitchFamily="34" charset="0"/>
              <a:buChar char="•"/>
            </a:pPr>
            <a:r>
              <a:rPr lang="en-US" sz="900" dirty="0"/>
              <a:t>Monitoring controls – </a:t>
            </a:r>
            <a:r>
              <a:rPr lang="en-US" sz="900" dirty="0" smtClean="0"/>
              <a:t>Pre and </a:t>
            </a:r>
            <a:r>
              <a:rPr lang="en-US" sz="900" dirty="0"/>
              <a:t>post-submission validation </a:t>
            </a:r>
            <a:r>
              <a:rPr lang="en-US" sz="900" dirty="0" smtClean="0"/>
              <a:t>checks.</a:t>
            </a:r>
            <a:endParaRPr lang="en-US" sz="900" dirty="0"/>
          </a:p>
          <a:p>
            <a:pPr marL="360000" indent="-180000">
              <a:spcAft>
                <a:spcPts val="100"/>
              </a:spcAft>
              <a:buFont typeface="Arial" panose="020B0604020202020204" pitchFamily="34" charset="0"/>
              <a:buChar char="•"/>
            </a:pPr>
            <a:r>
              <a:rPr lang="en-US" sz="900" dirty="0"/>
              <a:t>Accuracy and completeness </a:t>
            </a:r>
            <a:r>
              <a:rPr lang="en-US" sz="900" dirty="0" smtClean="0"/>
              <a:t>reconciliations</a:t>
            </a:r>
            <a:r>
              <a:rPr lang="en-US" sz="900" dirty="0"/>
              <a:t>.</a:t>
            </a:r>
            <a:endParaRPr lang="en-US" sz="900" dirty="0" smtClean="0"/>
          </a:p>
          <a:p>
            <a:pPr marL="360000" indent="-180000">
              <a:spcAft>
                <a:spcPts val="100"/>
              </a:spcAft>
              <a:buFont typeface="Arial" panose="020B0604020202020204" pitchFamily="34" charset="0"/>
              <a:buChar char="•"/>
            </a:pPr>
            <a:r>
              <a:rPr lang="en-US" sz="900" dirty="0" smtClean="0"/>
              <a:t>Change Management procedures (including upstream change management and UAT processes).</a:t>
            </a:r>
            <a:endParaRPr lang="en-US" sz="900" dirty="0"/>
          </a:p>
          <a:p>
            <a:pPr marL="360000" indent="-180000">
              <a:spcAft>
                <a:spcPts val="100"/>
              </a:spcAft>
              <a:buFont typeface="Arial" panose="020B0604020202020204" pitchFamily="34" charset="0"/>
              <a:buChar char="•"/>
            </a:pPr>
            <a:r>
              <a:rPr lang="en-US" sz="900" dirty="0"/>
              <a:t>Issue management – </a:t>
            </a:r>
            <a:r>
              <a:rPr lang="en-US" sz="900" dirty="0" smtClean="0"/>
              <a:t>Root cause </a:t>
            </a:r>
            <a:r>
              <a:rPr lang="en-US" sz="900" dirty="0"/>
              <a:t>analysis and </a:t>
            </a:r>
            <a:r>
              <a:rPr lang="en-US" sz="900" dirty="0" smtClean="0"/>
              <a:t>remediation</a:t>
            </a:r>
            <a:r>
              <a:rPr lang="en-US" sz="900" dirty="0"/>
              <a:t>.</a:t>
            </a:r>
          </a:p>
          <a:p>
            <a:pPr marL="360000" indent="-180000">
              <a:spcAft>
                <a:spcPts val="100"/>
              </a:spcAft>
              <a:buFont typeface="Arial" panose="020B0604020202020204" pitchFamily="34" charset="0"/>
              <a:buChar char="•"/>
            </a:pPr>
            <a:r>
              <a:rPr lang="en-US" sz="900" dirty="0"/>
              <a:t>Roles and responsibilities – </a:t>
            </a:r>
            <a:r>
              <a:rPr lang="en-US" sz="900" dirty="0" smtClean="0"/>
              <a:t>Across all lines </a:t>
            </a:r>
            <a:r>
              <a:rPr lang="en-US" sz="900" dirty="0"/>
              <a:t>of defence </a:t>
            </a:r>
            <a:r>
              <a:rPr lang="en-US" sz="900" dirty="0" smtClean="0"/>
              <a:t>(Ops </a:t>
            </a:r>
            <a:r>
              <a:rPr lang="en-US" sz="900" dirty="0"/>
              <a:t>and Tech, Compliance and </a:t>
            </a:r>
            <a:r>
              <a:rPr lang="en-US" sz="900" dirty="0" smtClean="0"/>
              <a:t>Internal Audit).</a:t>
            </a:r>
            <a:endParaRPr lang="en-US" sz="900" dirty="0"/>
          </a:p>
          <a:p>
            <a:pPr marL="360000" indent="-180000">
              <a:spcAft>
                <a:spcPts val="100"/>
              </a:spcAft>
              <a:buFont typeface="Arial" panose="020B0604020202020204" pitchFamily="34" charset="0"/>
              <a:buChar char="•"/>
            </a:pPr>
            <a:r>
              <a:rPr lang="en-US" sz="900" dirty="0"/>
              <a:t>Governance and oversight – </a:t>
            </a:r>
            <a:r>
              <a:rPr lang="en-US" sz="900" dirty="0" smtClean="0"/>
              <a:t>Committee structures</a:t>
            </a:r>
            <a:r>
              <a:rPr lang="en-US" sz="900" dirty="0"/>
              <a:t>, MI, senior management </a:t>
            </a:r>
            <a:r>
              <a:rPr lang="en-US" sz="900" dirty="0" smtClean="0"/>
              <a:t>accountability.</a:t>
            </a:r>
            <a:endParaRPr lang="en-US" sz="900" dirty="0"/>
          </a:p>
        </p:txBody>
      </p:sp>
      <p:sp>
        <p:nvSpPr>
          <p:cNvPr id="15" name="Freeform 14"/>
          <p:cNvSpPr/>
          <p:nvPr/>
        </p:nvSpPr>
        <p:spPr bwMode="ltGray">
          <a:xfrm>
            <a:off x="7040880" y="3413760"/>
            <a:ext cx="3652520" cy="3337560"/>
          </a:xfrm>
          <a:custGeom>
            <a:avLst/>
            <a:gdLst>
              <a:gd name="connsiteX0" fmla="*/ 3086100 w 3086100"/>
              <a:gd name="connsiteY0" fmla="*/ 0 h 3337560"/>
              <a:gd name="connsiteX1" fmla="*/ 0 w 3086100"/>
              <a:gd name="connsiteY1" fmla="*/ 0 h 3337560"/>
              <a:gd name="connsiteX2" fmla="*/ 0 w 3086100"/>
              <a:gd name="connsiteY2" fmla="*/ 3337560 h 3337560"/>
              <a:gd name="connsiteX3" fmla="*/ 3086100 w 3086100"/>
              <a:gd name="connsiteY3" fmla="*/ 3337560 h 3337560"/>
            </a:gdLst>
            <a:ahLst/>
            <a:cxnLst>
              <a:cxn ang="0">
                <a:pos x="connsiteX0" y="connsiteY0"/>
              </a:cxn>
              <a:cxn ang="0">
                <a:pos x="connsiteX1" y="connsiteY1"/>
              </a:cxn>
              <a:cxn ang="0">
                <a:pos x="connsiteX2" y="connsiteY2"/>
              </a:cxn>
              <a:cxn ang="0">
                <a:pos x="connsiteX3" y="connsiteY3"/>
              </a:cxn>
            </a:cxnLst>
            <a:rect l="l" t="t" r="r" b="b"/>
            <a:pathLst>
              <a:path w="3086100" h="3337560">
                <a:moveTo>
                  <a:pt x="3086100" y="0"/>
                </a:moveTo>
                <a:lnTo>
                  <a:pt x="0" y="0"/>
                </a:lnTo>
                <a:lnTo>
                  <a:pt x="0" y="3337560"/>
                </a:lnTo>
                <a:lnTo>
                  <a:pt x="3086100" y="333756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bwMode="ltGray">
          <a:xfrm>
            <a:off x="566738" y="3564720"/>
            <a:ext cx="492442" cy="122771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b="1" dirty="0" smtClean="0">
                <a:solidFill>
                  <a:schemeClr val="bg1"/>
                </a:solidFill>
                <a:latin typeface="Georgia" pitchFamily="18" charset="0"/>
              </a:rPr>
              <a:t>Benchmark framework</a:t>
            </a:r>
            <a:endParaRPr lang="en-US" sz="900" b="1" dirty="0">
              <a:solidFill>
                <a:schemeClr val="bg1"/>
              </a:solidFill>
              <a:latin typeface="Georgia" pitchFamily="18" charset="0"/>
            </a:endParaRPr>
          </a:p>
        </p:txBody>
      </p:sp>
      <p:sp>
        <p:nvSpPr>
          <p:cNvPr id="19" name="Rectangle 18"/>
          <p:cNvSpPr/>
          <p:nvPr/>
        </p:nvSpPr>
        <p:spPr bwMode="ltGray">
          <a:xfrm>
            <a:off x="566738" y="6139134"/>
            <a:ext cx="492442" cy="593825"/>
          </a:xfrm>
          <a:prstGeom prst="rect">
            <a:avLst/>
          </a:prstGeom>
          <a:solidFill>
            <a:schemeClr val="accent3"/>
          </a:solidFill>
          <a:ln w="31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b="1" dirty="0" smtClean="0">
                <a:solidFill>
                  <a:schemeClr val="bg1"/>
                </a:solidFill>
                <a:latin typeface="Georgia" pitchFamily="18" charset="0"/>
              </a:rPr>
              <a:t>Future State</a:t>
            </a:r>
            <a:endParaRPr lang="en-US" sz="900" b="1" dirty="0">
              <a:solidFill>
                <a:schemeClr val="bg1"/>
              </a:solidFill>
              <a:latin typeface="Georgia" pitchFamily="18" charset="0"/>
            </a:endParaRPr>
          </a:p>
        </p:txBody>
      </p:sp>
      <p:cxnSp>
        <p:nvCxnSpPr>
          <p:cNvPr id="23" name="Straight Connector 22"/>
          <p:cNvCxnSpPr/>
          <p:nvPr/>
        </p:nvCxnSpPr>
        <p:spPr>
          <a:xfrm>
            <a:off x="566738" y="6084888"/>
            <a:ext cx="6319837" cy="0"/>
          </a:xfrm>
          <a:prstGeom prst="line">
            <a:avLst/>
          </a:prstGeom>
          <a:ln w="12700">
            <a:solidFill>
              <a:srgbClr val="968C6D"/>
            </a:solidFill>
            <a:prstDash val="sysDash"/>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ltGray">
          <a:xfrm>
            <a:off x="566738" y="4890967"/>
            <a:ext cx="492442" cy="1139676"/>
          </a:xfrm>
          <a:prstGeom prst="rect">
            <a:avLst/>
          </a:prstGeom>
          <a:solidFill>
            <a:schemeClr val="accent2"/>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900" b="1" dirty="0">
                <a:solidFill>
                  <a:schemeClr val="bg1"/>
                </a:solidFill>
                <a:latin typeface="Georgia" pitchFamily="18" charset="0"/>
              </a:rPr>
              <a:t>Current </a:t>
            </a:r>
            <a:r>
              <a:rPr lang="en-US" sz="900" b="1" dirty="0" smtClean="0">
                <a:solidFill>
                  <a:schemeClr val="bg1"/>
                </a:solidFill>
                <a:latin typeface="Georgia" pitchFamily="18" charset="0"/>
              </a:rPr>
              <a:t>state assessment</a:t>
            </a:r>
            <a:endParaRPr lang="en-US" sz="900" b="1" dirty="0">
              <a:solidFill>
                <a:schemeClr val="bg1"/>
              </a:solidFill>
              <a:latin typeface="Georgia" pitchFamily="18" charset="0"/>
            </a:endParaRPr>
          </a:p>
        </p:txBody>
      </p:sp>
      <p:sp>
        <p:nvSpPr>
          <p:cNvPr id="29" name="Content Placeholder 2"/>
          <p:cNvSpPr txBox="1">
            <a:spLocks/>
          </p:cNvSpPr>
          <p:nvPr/>
        </p:nvSpPr>
        <p:spPr>
          <a:xfrm>
            <a:off x="1133638" y="4909845"/>
            <a:ext cx="5725230" cy="1146468"/>
          </a:xfrm>
          <a:prstGeom prst="rect">
            <a:avLst/>
          </a:prstGeom>
          <a:noFill/>
          <a:ln w="12700">
            <a:noFill/>
          </a:ln>
        </p:spPr>
        <p:txBody>
          <a:bodyPr wrap="square" lIns="0" tIns="0" rIns="0" bIns="0" anchor="t">
            <a:sp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22857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457146"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685720"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indent="0">
              <a:spcAft>
                <a:spcPts val="100"/>
              </a:spcAft>
            </a:pPr>
            <a:r>
              <a:rPr lang="en-US" sz="900" dirty="0" smtClean="0"/>
              <a:t>Undertake a current state assessment of your framework and identify gaps and recommendations through the following:</a:t>
            </a:r>
          </a:p>
          <a:p>
            <a:pPr marL="180000" indent="-180000">
              <a:spcAft>
                <a:spcPts val="100"/>
              </a:spcAft>
              <a:buFont typeface="Arial" panose="020B0604020202020204" pitchFamily="34" charset="0"/>
              <a:buChar char="•"/>
            </a:pPr>
            <a:r>
              <a:rPr lang="en-US" sz="900" dirty="0" smtClean="0"/>
              <a:t>Desktop review of your existing framework and identification of control gaps through comparison of your controls with the controls in the benchmark framework.</a:t>
            </a:r>
          </a:p>
          <a:p>
            <a:pPr marL="180000" indent="-180000">
              <a:spcAft>
                <a:spcPts val="100"/>
              </a:spcAft>
              <a:buFont typeface="Arial" panose="020B0604020202020204" pitchFamily="34" charset="0"/>
              <a:buChar char="•"/>
            </a:pPr>
            <a:r>
              <a:rPr lang="en-US" sz="900" dirty="0" smtClean="0"/>
              <a:t>High-level completeness review of UAT testing suite through comparison with our understanding of business models and rule interpretation</a:t>
            </a:r>
            <a:r>
              <a:rPr lang="en-US" sz="900" dirty="0"/>
              <a:t>.</a:t>
            </a:r>
            <a:endParaRPr lang="en-US" sz="900" dirty="0" smtClean="0"/>
          </a:p>
          <a:p>
            <a:pPr marL="180000" indent="-180000">
              <a:spcAft>
                <a:spcPts val="100"/>
              </a:spcAft>
              <a:buFont typeface="Arial" panose="020B0604020202020204" pitchFamily="34" charset="0"/>
              <a:buChar char="•"/>
            </a:pPr>
            <a:r>
              <a:rPr lang="en-US" sz="900" dirty="0"/>
              <a:t>D</a:t>
            </a:r>
            <a:r>
              <a:rPr lang="en-US" sz="900" dirty="0" smtClean="0"/>
              <a:t>esign effectiveness </a:t>
            </a:r>
            <a:r>
              <a:rPr lang="en-US" sz="900" dirty="0"/>
              <a:t>testing </a:t>
            </a:r>
            <a:r>
              <a:rPr lang="en-US" sz="900" dirty="0" smtClean="0"/>
              <a:t>through control walkthroughs of </a:t>
            </a:r>
            <a:r>
              <a:rPr lang="en-US" sz="900" dirty="0"/>
              <a:t>a pre-agreed sample of processes and </a:t>
            </a:r>
            <a:r>
              <a:rPr lang="en-US" sz="900" dirty="0" smtClean="0"/>
              <a:t>controls to identify areas where the control design is flawed or does not meet the standards of the benchmark model.</a:t>
            </a:r>
            <a:endParaRPr lang="en-US" sz="900" dirty="0"/>
          </a:p>
        </p:txBody>
      </p:sp>
      <p:sp>
        <p:nvSpPr>
          <p:cNvPr id="30" name="Content Placeholder 2"/>
          <p:cNvSpPr txBox="1">
            <a:spLocks/>
          </p:cNvSpPr>
          <p:nvPr/>
        </p:nvSpPr>
        <p:spPr>
          <a:xfrm>
            <a:off x="1170870" y="6226404"/>
            <a:ext cx="5725230" cy="415498"/>
          </a:xfrm>
          <a:prstGeom prst="rect">
            <a:avLst/>
          </a:prstGeom>
          <a:noFill/>
          <a:ln w="12700">
            <a:noFill/>
          </a:ln>
        </p:spPr>
        <p:txBody>
          <a:bodyPr wrap="square" lIns="0" tIns="0" rIns="0" bIns="0" anchor="t">
            <a:sp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22857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457146"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685720"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indent="0">
              <a:spcAft>
                <a:spcPts val="100"/>
              </a:spcAft>
            </a:pPr>
            <a:r>
              <a:rPr lang="en-US" sz="900" dirty="0" smtClean="0"/>
              <a:t>Review your current plan and identify opportunities for acceleration through walkthrough and challenge of current plans and comparisons to our benchmark framework and any recommendations arising from the current state assessment.</a:t>
            </a:r>
            <a:endParaRPr lang="en-US" sz="900" dirty="0"/>
          </a:p>
        </p:txBody>
      </p:sp>
      <p:cxnSp>
        <p:nvCxnSpPr>
          <p:cNvPr id="31" name="Straight Connector 30"/>
          <p:cNvCxnSpPr/>
          <p:nvPr/>
        </p:nvCxnSpPr>
        <p:spPr>
          <a:xfrm>
            <a:off x="566738" y="4841702"/>
            <a:ext cx="6319837" cy="0"/>
          </a:xfrm>
          <a:prstGeom prst="line">
            <a:avLst/>
          </a:prstGeom>
          <a:ln w="12700">
            <a:solidFill>
              <a:srgbClr val="968C6D"/>
            </a:solidFill>
            <a:prstDash val="sysDash"/>
          </a:ln>
        </p:spPr>
        <p:style>
          <a:lnRef idx="1">
            <a:schemeClr val="accent1"/>
          </a:lnRef>
          <a:fillRef idx="0">
            <a:schemeClr val="accent1"/>
          </a:fillRef>
          <a:effectRef idx="0">
            <a:schemeClr val="accent1"/>
          </a:effectRef>
          <a:fontRef idx="minor">
            <a:schemeClr val="tx1"/>
          </a:fontRef>
        </p:style>
      </p:cxnSp>
      <p:sp>
        <p:nvSpPr>
          <p:cNvPr id="34" name="Text Placeholder 1"/>
          <p:cNvSpPr txBox="1">
            <a:spLocks/>
          </p:cNvSpPr>
          <p:nvPr/>
        </p:nvSpPr>
        <p:spPr>
          <a:xfrm>
            <a:off x="8328845" y="5471372"/>
            <a:ext cx="99387" cy="307777"/>
          </a:xfrm>
          <a:prstGeom prst="rect">
            <a:avLst/>
          </a:prstGeom>
        </p:spPr>
        <p:txBody>
          <a:bodyPr vert="horz" wrap="none" lIns="0" tIns="0" rIns="0" bIns="0" rtlCol="0" anchor="t">
            <a:spAutoFit/>
          </a:bodyPr>
          <a:lstStyle>
            <a:lvl1pPr marL="0" indent="0" algn="l" defTabSz="1066114" rtl="0" eaLnBrk="1" latinLnBrk="0" hangingPunct="1">
              <a:lnSpc>
                <a:spcPct val="100000"/>
              </a:lnSpc>
              <a:spcBef>
                <a:spcPts val="600"/>
              </a:spcBef>
              <a:spcAft>
                <a:spcPts val="600"/>
              </a:spcAft>
              <a:buFont typeface="Arial" pitchFamily="34" charset="0"/>
              <a:buNone/>
              <a:defRPr kumimoji="0" lang="en-US" sz="1000" b="1" i="1" u="none" strike="noStrike" kern="1200" cap="none" spc="0" normalizeH="0" baseline="0" noProof="0" dirty="0" smtClean="0">
                <a:ln>
                  <a:noFill/>
                </a:ln>
                <a:solidFill>
                  <a:schemeClr val="accent1"/>
                </a:solidFill>
                <a:effectLst/>
                <a:uLnTx/>
                <a:uFillTx/>
                <a:latin typeface="+mj-lt"/>
                <a:ea typeface="+mn-ea"/>
                <a:cs typeface="Arial" pitchFamily="34" charset="0"/>
              </a:defRPr>
            </a:lvl1pPr>
            <a:lvl2pPr marL="0" indent="0" algn="l" defTabSz="1066114" rtl="0" eaLnBrk="1" latinLnBrk="0" hangingPunct="1">
              <a:lnSpc>
                <a:spcPct val="100000"/>
              </a:lnSpc>
              <a:spcBef>
                <a:spcPts val="0"/>
              </a:spcBef>
              <a:spcAft>
                <a:spcPts val="600"/>
              </a:spcAft>
              <a:buFont typeface="Arial" pitchFamily="34" charset="0"/>
              <a:buNone/>
              <a:defRPr kumimoji="0" lang="en-US" sz="1000" b="1" i="0" u="none" strike="noStrike" kern="1200" cap="none" spc="0" normalizeH="0" baseline="0" noProof="0" dirty="0" smtClean="0">
                <a:ln>
                  <a:noFill/>
                </a:ln>
                <a:solidFill>
                  <a:schemeClr val="accent1"/>
                </a:solidFill>
                <a:effectLst/>
                <a:uLnTx/>
                <a:uFillTx/>
                <a:latin typeface="+mj-lt"/>
                <a:ea typeface="+mn-ea"/>
                <a:cs typeface="Arial" pitchFamily="34" charset="0"/>
              </a:defRPr>
            </a:lvl2pPr>
            <a:lvl3pPr marL="0" indent="0" algn="l" defTabSz="1066114" rtl="0" eaLnBrk="1" latinLnBrk="0" hangingPunct="1">
              <a:lnSpc>
                <a:spcPct val="100000"/>
              </a:lnSpc>
              <a:spcBef>
                <a:spcPts val="0"/>
              </a:spcBef>
              <a:spcAft>
                <a:spcPts val="600"/>
              </a:spcAft>
              <a:buClr>
                <a:srgbClr val="97989A"/>
              </a:buClr>
              <a:buFont typeface="Arial" pitchFamily="34" charset="0"/>
              <a:buNone/>
              <a:defRPr kumimoji="0" lang="en-US" sz="1000" b="0" i="1" u="none" strike="noStrike" kern="1200" cap="none" spc="0" normalizeH="0" baseline="0" noProof="0" dirty="0" smtClean="0">
                <a:ln>
                  <a:noFill/>
                </a:ln>
                <a:solidFill>
                  <a:schemeClr val="accent1"/>
                </a:solidFill>
                <a:effectLst/>
                <a:uLnTx/>
                <a:uFillTx/>
                <a:latin typeface="+mj-lt"/>
                <a:ea typeface="+mn-ea"/>
                <a:cs typeface="Arial" pitchFamily="34" charset="0"/>
              </a:defRPr>
            </a:lvl3pPr>
            <a:lvl4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kumimoji="0" lang="en-US" sz="1000" b="1" i="0" u="none" strike="noStrike" kern="1200" cap="none" spc="0" normalizeH="0" baseline="0" noProof="0" dirty="0" smtClean="0">
                <a:ln>
                  <a:noFill/>
                </a:ln>
                <a:solidFill>
                  <a:schemeClr val="tx1"/>
                </a:solidFill>
                <a:effectLst/>
                <a:uLnTx/>
                <a:uFillTx/>
                <a:latin typeface="+mj-lt"/>
                <a:ea typeface="+mn-ea"/>
                <a:cs typeface="Arial" pitchFamily="34" charset="0"/>
              </a:defRPr>
            </a:lvl4pPr>
            <a:lvl5pPr marL="0" indent="0" algn="l" defTabSz="1066114" rtl="0" eaLnBrk="1" latinLnBrk="0" hangingPunct="1">
              <a:lnSpc>
                <a:spcPct val="100000"/>
              </a:lnSpc>
              <a:spcBef>
                <a:spcPts val="0"/>
              </a:spcBef>
              <a:spcAft>
                <a:spcPts val="600"/>
              </a:spcAft>
              <a:buClr>
                <a:srgbClr val="97989A"/>
              </a:buClr>
              <a:buFont typeface="Univers 45 Light" pitchFamily="2" charset="0"/>
              <a:buNone/>
              <a:defRPr kumimoji="0" lang="en-GB" sz="1000" b="0" i="1" u="none" strike="noStrike" kern="1200" cap="none" spc="0" normalizeH="0" baseline="0" noProof="0" dirty="0" smtClean="0">
                <a:ln>
                  <a:noFill/>
                </a:ln>
                <a:solidFill>
                  <a:schemeClr val="tx1"/>
                </a:solidFill>
                <a:effectLst/>
                <a:uLnTx/>
                <a:uFillTx/>
                <a:latin typeface="+mj-lt"/>
                <a:ea typeface="+mn-ea"/>
                <a:cs typeface="Arial" pitchFamily="34" charset="0"/>
              </a:defRPr>
            </a:lvl5pPr>
            <a:lvl6pPr marL="0" indent="0" algn="l" defTabSz="1066114" rtl="0" eaLnBrk="1" latinLnBrk="0" hangingPunct="1">
              <a:lnSpc>
                <a:spcPct val="100000"/>
              </a:lnSpc>
              <a:spcBef>
                <a:spcPts val="0"/>
              </a:spcBef>
              <a:spcAft>
                <a:spcPts val="600"/>
              </a:spcAft>
              <a:buClr>
                <a:srgbClr val="97989A"/>
              </a:buClr>
              <a:buSzPct val="85000"/>
              <a:buFont typeface="Wingdings" pitchFamily="2" charset="2"/>
              <a:buNone/>
              <a:defRPr sz="1000" kern="1200">
                <a:solidFill>
                  <a:schemeClr val="tx1"/>
                </a:solidFill>
                <a:latin typeface="+mj-lt"/>
                <a:ea typeface="+mn-ea"/>
                <a:cs typeface="+mn-cs"/>
              </a:defRPr>
            </a:lvl6pPr>
            <a:lvl7pPr marL="143975"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7pPr>
            <a:lvl8pPr marL="287949" indent="-143975" algn="l" defTabSz="1066114" rtl="0" eaLnBrk="1" latinLnBrk="0" hangingPunct="1">
              <a:lnSpc>
                <a:spcPct val="100000"/>
              </a:lnSpc>
              <a:spcBef>
                <a:spcPts val="0"/>
              </a:spcBef>
              <a:spcAft>
                <a:spcPts val="600"/>
              </a:spcAft>
              <a:buClrTx/>
              <a:buSzPct val="100000"/>
              <a:buFont typeface="Georgia" panose="02040502050405020303" pitchFamily="18" charset="0"/>
              <a:buChar char="-"/>
              <a:defRPr sz="1000" kern="1200" baseline="0">
                <a:solidFill>
                  <a:schemeClr val="tx1"/>
                </a:solidFill>
                <a:latin typeface="+mj-lt"/>
                <a:ea typeface="+mn-ea"/>
                <a:cs typeface="+mn-cs"/>
              </a:defRPr>
            </a:lvl8pPr>
            <a:lvl9pPr marL="228600" indent="-228600" algn="l" defTabSz="1066114" rtl="0" eaLnBrk="1" latinLnBrk="0" hangingPunct="1">
              <a:lnSpc>
                <a:spcPct val="100000"/>
              </a:lnSpc>
              <a:spcBef>
                <a:spcPts val="0"/>
              </a:spcBef>
              <a:spcAft>
                <a:spcPts val="600"/>
              </a:spcAft>
              <a:buClrTx/>
              <a:buSzPct val="100000"/>
              <a:buFont typeface="+mj-lt"/>
              <a:buAutoNum type="arabicPeriod"/>
              <a:defRPr sz="1000" kern="1200" baseline="0">
                <a:solidFill>
                  <a:schemeClr val="tx1"/>
                </a:solidFill>
                <a:latin typeface="+mj-lt"/>
                <a:ea typeface="+mn-ea"/>
                <a:cs typeface="+mn-cs"/>
              </a:defRPr>
            </a:lvl9pPr>
          </a:lstStyle>
          <a:p>
            <a:pPr marL="0" lvl="6" indent="0" algn="ctr">
              <a:buFont typeface="Georgia" panose="02040502050405020303" pitchFamily="18" charset="0"/>
              <a:buNone/>
            </a:pPr>
            <a:r>
              <a:rPr lang="en-GB" sz="2000" i="1" dirty="0" smtClean="0">
                <a:solidFill>
                  <a:srgbClr val="000000"/>
                </a:solidFill>
              </a:rPr>
              <a:t>”</a:t>
            </a:r>
            <a:endParaRPr lang="en-GB" sz="2000" b="1" i="1" dirty="0" smtClean="0">
              <a:solidFill>
                <a:srgbClr val="000000"/>
              </a:solidFill>
            </a:endParaRPr>
          </a:p>
        </p:txBody>
      </p:sp>
      <p:sp>
        <p:nvSpPr>
          <p:cNvPr id="24" name="Content Placeholder 2"/>
          <p:cNvSpPr txBox="1">
            <a:spLocks/>
          </p:cNvSpPr>
          <p:nvPr/>
        </p:nvSpPr>
        <p:spPr>
          <a:xfrm>
            <a:off x="351051" y="3282092"/>
            <a:ext cx="4995649" cy="138499"/>
          </a:xfrm>
          <a:prstGeom prst="rect">
            <a:avLst/>
          </a:prstGeom>
          <a:noFill/>
          <a:ln w="12700">
            <a:noFill/>
          </a:ln>
        </p:spPr>
        <p:txBody>
          <a:bodyPr wrap="square" lIns="0" tIns="0" rIns="0" bIns="0" anchor="t">
            <a:sp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22857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457146"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685720"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a:spcAft>
                <a:spcPts val="100"/>
              </a:spcAft>
            </a:pPr>
            <a:r>
              <a:rPr lang="en-US" sz="900" dirty="0"/>
              <a:t>The </a:t>
            </a:r>
            <a:r>
              <a:rPr lang="en-US" sz="900" b="1" i="1" dirty="0"/>
              <a:t>core </a:t>
            </a:r>
            <a:r>
              <a:rPr lang="en-US" sz="900" b="1" i="1" dirty="0" smtClean="0"/>
              <a:t>activities </a:t>
            </a:r>
            <a:r>
              <a:rPr lang="en-US" sz="900" dirty="0" smtClean="0"/>
              <a:t>of the Controls and Governance Review are shown below. </a:t>
            </a:r>
            <a:endParaRPr lang="en-US" sz="900" dirty="0"/>
          </a:p>
        </p:txBody>
      </p:sp>
      <p:pic>
        <p:nvPicPr>
          <p:cNvPr id="25" name="Picture 24"/>
          <p:cNvPicPr>
            <a:picLocks noChangeAspect="1"/>
          </p:cNvPicPr>
          <p:nvPr/>
        </p:nvPicPr>
        <p:blipFill>
          <a:blip r:embed="rId3"/>
          <a:stretch>
            <a:fillRect/>
          </a:stretch>
        </p:blipFill>
        <p:spPr>
          <a:xfrm>
            <a:off x="8287125" y="5301681"/>
            <a:ext cx="2143578" cy="1312288"/>
          </a:xfrm>
          <a:prstGeom prst="rect">
            <a:avLst/>
          </a:prstGeom>
          <a:ln>
            <a:solidFill>
              <a:schemeClr val="bg1">
                <a:lumMod val="75000"/>
              </a:schemeClr>
            </a:solidFill>
          </a:ln>
        </p:spPr>
      </p:pic>
      <p:pic>
        <p:nvPicPr>
          <p:cNvPr id="2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5067" y="5074289"/>
            <a:ext cx="844116" cy="1194153"/>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1924843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FEBD7F86-1881-4698-8703-FB80B0800997}" type="slidenum">
              <a:rPr lang="en-GB" smtClean="0"/>
              <a:pPr/>
              <a:t>17</a:t>
            </a:fld>
            <a:endParaRPr lang="en-GB" dirty="0"/>
          </a:p>
        </p:txBody>
      </p:sp>
      <p:sp>
        <p:nvSpPr>
          <p:cNvPr id="6" name="Date Placeholder 5"/>
          <p:cNvSpPr>
            <a:spLocks noGrp="1"/>
          </p:cNvSpPr>
          <p:nvPr>
            <p:ph type="dt" sz="half" idx="2"/>
          </p:nvPr>
        </p:nvSpPr>
        <p:spPr/>
        <p:txBody>
          <a:bodyPr/>
          <a:lstStyle/>
          <a:p>
            <a:r>
              <a:rPr lang="en-US" dirty="0" smtClean="0"/>
              <a:t>July 2016</a:t>
            </a:r>
            <a:endParaRPr lang="en-GB" dirty="0"/>
          </a:p>
        </p:txBody>
      </p:sp>
      <p:sp>
        <p:nvSpPr>
          <p:cNvPr id="7" name="Title 6"/>
          <p:cNvSpPr>
            <a:spLocks noGrp="1"/>
          </p:cNvSpPr>
          <p:nvPr>
            <p:ph type="title"/>
          </p:nvPr>
        </p:nvSpPr>
        <p:spPr/>
        <p:txBody>
          <a:bodyPr/>
          <a:lstStyle/>
          <a:p>
            <a:r>
              <a:rPr lang="en-GB" dirty="0" smtClean="0"/>
              <a:t>Our team and fees </a:t>
            </a:r>
            <a:br>
              <a:rPr lang="en-GB" dirty="0" smtClean="0"/>
            </a:br>
            <a:r>
              <a:rPr lang="en-GB" sz="2400" b="0" i="0" dirty="0" smtClean="0"/>
              <a:t>For phases 1a and 1b</a:t>
            </a:r>
            <a:endParaRPr lang="en-GB" b="0" i="0" dirty="0"/>
          </a:p>
        </p:txBody>
      </p:sp>
      <p:sp>
        <p:nvSpPr>
          <p:cNvPr id="4" name="Footer Placeholder 3"/>
          <p:cNvSpPr>
            <a:spLocks noGrp="1"/>
          </p:cNvSpPr>
          <p:nvPr>
            <p:ph type="ftr" sz="quarter" idx="3"/>
          </p:nvPr>
        </p:nvSpPr>
        <p:spPr/>
        <p:txBody>
          <a:bodyPr/>
          <a:lstStyle/>
          <a:p>
            <a:r>
              <a:rPr lang="en-US" dirty="0" smtClean="0"/>
              <a:t>Trade and transaction reporting review</a:t>
            </a:r>
            <a:endParaRPr lang="en-GB" dirty="0"/>
          </a:p>
        </p:txBody>
      </p:sp>
    </p:spTree>
    <p:extLst>
      <p:ext uri="{BB962C8B-B14F-4D97-AF65-F5344CB8AC3E}">
        <p14:creationId xmlns:p14="http://schemas.microsoft.com/office/powerpoint/2010/main" val="440871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Straight Connector 71"/>
          <p:cNvCxnSpPr/>
          <p:nvPr/>
        </p:nvCxnSpPr>
        <p:spPr>
          <a:xfrm>
            <a:off x="6426820" y="2412479"/>
            <a:ext cx="512568" cy="0"/>
          </a:xfrm>
          <a:prstGeom prst="line">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sp>
        <p:nvSpPr>
          <p:cNvPr id="174" name="Rectangle 173"/>
          <p:cNvSpPr/>
          <p:nvPr/>
        </p:nvSpPr>
        <p:spPr bwMode="ltGray">
          <a:xfrm>
            <a:off x="1170236" y="4053931"/>
            <a:ext cx="3699536" cy="2840164"/>
          </a:xfrm>
          <a:prstGeom prst="rect">
            <a:avLst/>
          </a:prstGeom>
          <a:solidFill>
            <a:schemeClr val="bg1"/>
          </a:solidFill>
          <a:ln w="31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200" dirty="0" smtClean="0">
                <a:solidFill>
                  <a:schemeClr val="tx2"/>
                </a:solidFill>
                <a:latin typeface="Georgia" pitchFamily="18" charset="0"/>
              </a:rPr>
              <a:t>Task 1</a:t>
            </a:r>
          </a:p>
        </p:txBody>
      </p:sp>
      <p:sp>
        <p:nvSpPr>
          <p:cNvPr id="175" name="Rectangle 174"/>
          <p:cNvSpPr/>
          <p:nvPr/>
        </p:nvSpPr>
        <p:spPr bwMode="ltGray">
          <a:xfrm>
            <a:off x="5264818" y="4053931"/>
            <a:ext cx="5266457" cy="2840164"/>
          </a:xfrm>
          <a:prstGeom prst="rect">
            <a:avLst/>
          </a:prstGeom>
          <a:solidFill>
            <a:schemeClr val="bg1"/>
          </a:solidFill>
          <a:ln w="31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GB" sz="1200" dirty="0" smtClean="0">
                <a:solidFill>
                  <a:schemeClr val="tx2"/>
                </a:solidFill>
                <a:latin typeface="Georgia" pitchFamily="18" charset="0"/>
              </a:rPr>
              <a:t>Task 2 and 3</a:t>
            </a:r>
            <a:endParaRPr lang="en-GB" sz="1200" dirty="0">
              <a:solidFill>
                <a:schemeClr val="tx2"/>
              </a:solidFill>
              <a:latin typeface="Georgia" pitchFamily="18" charset="0"/>
            </a:endParaRPr>
          </a:p>
        </p:txBody>
      </p:sp>
      <p:sp>
        <p:nvSpPr>
          <p:cNvPr id="2" name="Title 1"/>
          <p:cNvSpPr>
            <a:spLocks noGrp="1"/>
          </p:cNvSpPr>
          <p:nvPr>
            <p:ph type="title"/>
          </p:nvPr>
        </p:nvSpPr>
        <p:spPr/>
        <p:txBody>
          <a:bodyPr/>
          <a:lstStyle/>
          <a:p>
            <a:r>
              <a:rPr lang="en-US" dirty="0" smtClean="0"/>
              <a:t>Global engagement model for phase 1a and 1b</a:t>
            </a:r>
            <a:br>
              <a:rPr lang="en-US" dirty="0" smtClean="0"/>
            </a:br>
            <a:r>
              <a:rPr lang="en-US" b="0" i="0" dirty="0" smtClean="0"/>
              <a:t>Engagement team structure</a:t>
            </a:r>
            <a:endParaRPr lang="en-US" b="0" i="0" dirty="0"/>
          </a:p>
        </p:txBody>
      </p:sp>
      <p:sp>
        <p:nvSpPr>
          <p:cNvPr id="4" name="Footer Placeholder 3"/>
          <p:cNvSpPr>
            <a:spLocks noGrp="1"/>
          </p:cNvSpPr>
          <p:nvPr>
            <p:ph type="ftr" sz="quarter" idx="3"/>
          </p:nvPr>
        </p:nvSpPr>
        <p:spPr/>
        <p:txBody>
          <a:bodyPr/>
          <a:lstStyle/>
          <a:p>
            <a:r>
              <a:rPr lang="en-US" dirty="0" smtClean="0"/>
              <a:t>Trade and transaction reporting review</a:t>
            </a:r>
            <a:endParaRPr lang="en-GB" dirty="0"/>
          </a:p>
        </p:txBody>
      </p:sp>
      <p:sp>
        <p:nvSpPr>
          <p:cNvPr id="5" name="Slide Number Placeholder 4"/>
          <p:cNvSpPr>
            <a:spLocks noGrp="1"/>
          </p:cNvSpPr>
          <p:nvPr>
            <p:ph type="sldNum" sz="quarter" idx="4"/>
          </p:nvPr>
        </p:nvSpPr>
        <p:spPr/>
        <p:txBody>
          <a:bodyPr/>
          <a:lstStyle/>
          <a:p>
            <a:fld id="{FEBD7F86-1881-4698-8703-FB80B0800997}" type="slidenum">
              <a:rPr lang="en-GB" smtClean="0"/>
              <a:pPr/>
              <a:t>18</a:t>
            </a:fld>
            <a:endParaRPr lang="en-GB" dirty="0"/>
          </a:p>
        </p:txBody>
      </p:sp>
      <p:sp>
        <p:nvSpPr>
          <p:cNvPr id="6" name="Date Placeholder 5"/>
          <p:cNvSpPr>
            <a:spLocks noGrp="1"/>
          </p:cNvSpPr>
          <p:nvPr>
            <p:ph type="dt" sz="half" idx="2"/>
          </p:nvPr>
        </p:nvSpPr>
        <p:spPr/>
        <p:txBody>
          <a:bodyPr/>
          <a:lstStyle/>
          <a:p>
            <a:r>
              <a:rPr lang="en-US" dirty="0" smtClean="0"/>
              <a:t>July 2016</a:t>
            </a:r>
            <a:endParaRPr lang="en-GB" dirty="0"/>
          </a:p>
        </p:txBody>
      </p:sp>
      <p:sp>
        <p:nvSpPr>
          <p:cNvPr id="7" name="Content Placeholder 2"/>
          <p:cNvSpPr txBox="1">
            <a:spLocks/>
          </p:cNvSpPr>
          <p:nvPr/>
        </p:nvSpPr>
        <p:spPr>
          <a:xfrm>
            <a:off x="1" y="1695995"/>
            <a:ext cx="2025649" cy="1666362"/>
          </a:xfrm>
          <a:prstGeom prst="rect">
            <a:avLst/>
          </a:prstGeom>
          <a:solidFill>
            <a:srgbClr val="968C6D"/>
          </a:solidFill>
          <a:ln>
            <a:solidFill>
              <a:srgbClr val="968C6D"/>
            </a:solidFill>
          </a:ln>
        </p:spPr>
        <p:txBody>
          <a:bodyPr vert="horz" wrap="square" lIns="648000" tIns="78363" rIns="123152" bIns="78363" rtlCol="0">
            <a:noAutofit/>
          </a:bodyPr>
          <a:lstStyle/>
          <a:p>
            <a:pPr indent="-468000" defTabSz="1066114">
              <a:spcAft>
                <a:spcPts val="1027"/>
              </a:spcAft>
              <a:buClr>
                <a:srgbClr val="000000"/>
              </a:buClr>
              <a:defRPr/>
            </a:pPr>
            <a:r>
              <a:rPr lang="en-US" sz="1000" b="1" dirty="0" smtClean="0">
                <a:solidFill>
                  <a:srgbClr val="FFFFFF"/>
                </a:solidFill>
                <a:latin typeface="Georgia" pitchFamily="18" charset="0"/>
              </a:rPr>
              <a:t>The coordination of the engagement will be led out of London and over the course of the engagement we can flex the team location as appropriate</a:t>
            </a:r>
            <a:endParaRPr lang="en-US" sz="1000" b="1" dirty="0">
              <a:solidFill>
                <a:srgbClr val="FFFFFF"/>
              </a:solidFill>
              <a:latin typeface="Georgia" pitchFamily="18" charset="0"/>
            </a:endParaRPr>
          </a:p>
        </p:txBody>
      </p:sp>
      <p:sp>
        <p:nvSpPr>
          <p:cNvPr id="8" name="Content Placeholder 2"/>
          <p:cNvSpPr txBox="1">
            <a:spLocks/>
          </p:cNvSpPr>
          <p:nvPr/>
        </p:nvSpPr>
        <p:spPr>
          <a:xfrm>
            <a:off x="2187575" y="1695995"/>
            <a:ext cx="7938752" cy="374055"/>
          </a:xfrm>
          <a:prstGeom prst="rect">
            <a:avLst/>
          </a:prstGeom>
        </p:spPr>
        <p:txBody>
          <a:bodyPr vert="horz" lIns="0" tIns="0" rIns="0" bIns="0" rtlCol="0">
            <a:no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172800" indent="-172800"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345600" indent="-172800"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554400" indent="-172800"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r>
              <a:rPr lang="en-GB" dirty="0" smtClean="0"/>
              <a:t>The high-level team structure and key individuals in the engagement team are as shown. Bios for key individuals shown here are included in the appendix.</a:t>
            </a:r>
          </a:p>
        </p:txBody>
      </p:sp>
      <p:cxnSp>
        <p:nvCxnSpPr>
          <p:cNvPr id="39" name="Straight Connector 31"/>
          <p:cNvCxnSpPr>
            <a:stCxn id="10" idx="2"/>
          </p:cNvCxnSpPr>
          <p:nvPr/>
        </p:nvCxnSpPr>
        <p:spPr>
          <a:xfrm rot="5400000">
            <a:off x="3831618" y="1739705"/>
            <a:ext cx="1035168" cy="2912044"/>
          </a:xfrm>
          <a:prstGeom prst="bentConnector2">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157224" y="2138143"/>
            <a:ext cx="1296000" cy="540000"/>
          </a:xfrm>
          <a:prstGeom prst="rect">
            <a:avLst/>
          </a:prstGeom>
          <a:solidFill>
            <a:srgbClr val="D5D1C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2165" tIns="52165" rIns="52165" bIns="52165" rtlCol="0" anchor="ctr"/>
          <a:lstStyle/>
          <a:p>
            <a:pPr algn="ctr" defTabSz="1029866"/>
            <a:r>
              <a:rPr lang="en-US" sz="900" b="1" dirty="0" smtClean="0">
                <a:solidFill>
                  <a:schemeClr val="tx1"/>
                </a:solidFill>
                <a:latin typeface="+mj-lt"/>
              </a:rPr>
              <a:t>Nick Bouch</a:t>
            </a:r>
            <a:endParaRPr lang="en-US" sz="900" b="1" dirty="0">
              <a:solidFill>
                <a:schemeClr val="tx1"/>
              </a:solidFill>
              <a:latin typeface="+mj-lt"/>
            </a:endParaRPr>
          </a:p>
          <a:p>
            <a:pPr algn="ctr" defTabSz="1029866"/>
            <a:r>
              <a:rPr lang="en-US" sz="900" i="1" dirty="0">
                <a:solidFill>
                  <a:schemeClr val="tx1"/>
                </a:solidFill>
                <a:latin typeface="+mj-lt"/>
              </a:rPr>
              <a:t>Engagement </a:t>
            </a:r>
            <a:r>
              <a:rPr lang="en-US" sz="900" i="1" dirty="0" smtClean="0">
                <a:solidFill>
                  <a:schemeClr val="tx1"/>
                </a:solidFill>
                <a:latin typeface="+mj-lt"/>
              </a:rPr>
              <a:t>Partner</a:t>
            </a:r>
            <a:endParaRPr lang="en-US" sz="900" i="1" dirty="0">
              <a:solidFill>
                <a:schemeClr val="tx1"/>
              </a:solidFill>
              <a:latin typeface="+mj-lt"/>
            </a:endParaRPr>
          </a:p>
        </p:txBody>
      </p:sp>
      <p:cxnSp>
        <p:nvCxnSpPr>
          <p:cNvPr id="40" name="Straight Connector 39"/>
          <p:cNvCxnSpPr>
            <a:stCxn id="10" idx="3"/>
          </p:cNvCxnSpPr>
          <p:nvPr/>
        </p:nvCxnSpPr>
        <p:spPr>
          <a:xfrm>
            <a:off x="6453224" y="2408143"/>
            <a:ext cx="668386" cy="54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3348656" y="2138143"/>
            <a:ext cx="1296000" cy="540000"/>
          </a:xfrm>
          <a:prstGeom prst="rect">
            <a:avLst/>
          </a:prstGeom>
          <a:solidFill>
            <a:schemeClr val="accent4">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2165" tIns="52165" rIns="52165" bIns="52165" rtlCol="0" anchor="ctr"/>
          <a:lstStyle/>
          <a:p>
            <a:pPr algn="ctr" defTabSz="1029866"/>
            <a:r>
              <a:rPr lang="en-GB" sz="900" b="1" dirty="0">
                <a:solidFill>
                  <a:schemeClr val="tx1"/>
                </a:solidFill>
                <a:latin typeface="+mj-lt"/>
              </a:rPr>
              <a:t>Frank Badalamenti</a:t>
            </a:r>
            <a:endParaRPr lang="en-US" sz="900" b="1" dirty="0">
              <a:solidFill>
                <a:schemeClr val="tx1"/>
              </a:solidFill>
              <a:latin typeface="+mj-lt"/>
            </a:endParaRPr>
          </a:p>
          <a:p>
            <a:pPr algn="ctr">
              <a:spcAft>
                <a:spcPts val="600"/>
              </a:spcAft>
            </a:pPr>
            <a:r>
              <a:rPr lang="en-US" sz="900" i="1" dirty="0">
                <a:solidFill>
                  <a:schemeClr val="tx1"/>
                </a:solidFill>
                <a:latin typeface="+mj-lt"/>
              </a:rPr>
              <a:t>US Engagement Leader</a:t>
            </a:r>
          </a:p>
        </p:txBody>
      </p:sp>
      <p:cxnSp>
        <p:nvCxnSpPr>
          <p:cNvPr id="77" name="Straight Connector 76"/>
          <p:cNvCxnSpPr>
            <a:stCxn id="75" idx="3"/>
            <a:endCxn id="10" idx="1"/>
          </p:cNvCxnSpPr>
          <p:nvPr/>
        </p:nvCxnSpPr>
        <p:spPr>
          <a:xfrm>
            <a:off x="4644656" y="2408143"/>
            <a:ext cx="512568" cy="0"/>
          </a:xfrm>
          <a:prstGeom prst="line">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5157224" y="2852714"/>
            <a:ext cx="1296000" cy="540000"/>
          </a:xfrm>
          <a:prstGeom prst="rect">
            <a:avLst/>
          </a:prstGeom>
          <a:solidFill>
            <a:srgbClr val="D5D1C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2165" tIns="52165" rIns="52165" bIns="52165" rtlCol="0" anchor="ctr"/>
          <a:lstStyle/>
          <a:p>
            <a:pPr algn="ctr" defTabSz="1029866"/>
            <a:r>
              <a:rPr lang="en-US" sz="900" b="1" dirty="0" smtClean="0">
                <a:solidFill>
                  <a:schemeClr val="tx1"/>
                </a:solidFill>
                <a:latin typeface="+mj-lt"/>
              </a:rPr>
              <a:t>Neil Douglas</a:t>
            </a:r>
            <a:endParaRPr lang="en-US" sz="900" b="1" dirty="0">
              <a:solidFill>
                <a:schemeClr val="tx1"/>
              </a:solidFill>
              <a:latin typeface="+mj-lt"/>
            </a:endParaRPr>
          </a:p>
          <a:p>
            <a:pPr algn="ctr" defTabSz="1029866"/>
            <a:r>
              <a:rPr lang="en-US" sz="900" i="1" dirty="0">
                <a:solidFill>
                  <a:schemeClr val="tx1"/>
                </a:solidFill>
                <a:latin typeface="+mj-lt"/>
              </a:rPr>
              <a:t>Engagement </a:t>
            </a:r>
            <a:r>
              <a:rPr lang="en-US" sz="900" i="1" dirty="0" smtClean="0">
                <a:solidFill>
                  <a:schemeClr val="tx1"/>
                </a:solidFill>
                <a:latin typeface="+mj-lt"/>
              </a:rPr>
              <a:t>Director</a:t>
            </a:r>
            <a:endParaRPr lang="en-US" sz="900" i="1" dirty="0">
              <a:solidFill>
                <a:schemeClr val="tx1"/>
              </a:solidFill>
              <a:latin typeface="+mj-lt"/>
            </a:endParaRPr>
          </a:p>
        </p:txBody>
      </p:sp>
      <p:sp>
        <p:nvSpPr>
          <p:cNvPr id="49" name="Rectangle 48"/>
          <p:cNvSpPr/>
          <p:nvPr/>
        </p:nvSpPr>
        <p:spPr>
          <a:xfrm>
            <a:off x="2187575" y="4154637"/>
            <a:ext cx="1296000" cy="540000"/>
          </a:xfrm>
          <a:prstGeom prst="rect">
            <a:avLst/>
          </a:prstGeom>
          <a:solidFill>
            <a:srgbClr val="D5D1C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2165" tIns="52165" rIns="52165" bIns="52165" rtlCol="0" anchor="ctr"/>
          <a:lstStyle/>
          <a:p>
            <a:pPr algn="ctr" defTabSz="1029866"/>
            <a:r>
              <a:rPr lang="en-US" sz="900" b="1" dirty="0" smtClean="0">
                <a:solidFill>
                  <a:schemeClr val="tx1"/>
                </a:solidFill>
                <a:latin typeface="+mj-lt"/>
              </a:rPr>
              <a:t>Mike Newton</a:t>
            </a:r>
            <a:endParaRPr lang="en-US" sz="900" b="1" dirty="0">
              <a:solidFill>
                <a:schemeClr val="tx1"/>
              </a:solidFill>
              <a:latin typeface="+mj-lt"/>
            </a:endParaRPr>
          </a:p>
          <a:p>
            <a:pPr algn="ctr" defTabSz="1029866"/>
            <a:r>
              <a:rPr lang="en-US" sz="900" i="1" dirty="0" smtClean="0">
                <a:solidFill>
                  <a:schemeClr val="tx1"/>
                </a:solidFill>
                <a:latin typeface="+mj-lt"/>
              </a:rPr>
              <a:t>Data lead</a:t>
            </a:r>
            <a:endParaRPr lang="en-US" sz="900" i="1" dirty="0">
              <a:solidFill>
                <a:schemeClr val="tx1"/>
              </a:solidFill>
              <a:latin typeface="+mj-lt"/>
            </a:endParaRPr>
          </a:p>
        </p:txBody>
      </p:sp>
      <p:sp>
        <p:nvSpPr>
          <p:cNvPr id="50" name="Rectangle 49"/>
          <p:cNvSpPr/>
          <p:nvPr/>
        </p:nvSpPr>
        <p:spPr>
          <a:xfrm>
            <a:off x="7723108" y="4154636"/>
            <a:ext cx="1296000" cy="540000"/>
          </a:xfrm>
          <a:prstGeom prst="rect">
            <a:avLst/>
          </a:prstGeom>
          <a:solidFill>
            <a:srgbClr val="D5D1C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2165" tIns="52165" rIns="52165" bIns="52165" rtlCol="0" anchor="ctr"/>
          <a:lstStyle/>
          <a:p>
            <a:pPr algn="ctr" defTabSz="1029866"/>
            <a:r>
              <a:rPr lang="en-US" sz="900" b="1" dirty="0" smtClean="0">
                <a:solidFill>
                  <a:schemeClr val="tx1"/>
                </a:solidFill>
                <a:latin typeface="+mj-lt"/>
              </a:rPr>
              <a:t>Joe Gennings</a:t>
            </a:r>
            <a:endParaRPr lang="en-US" sz="900" b="1" dirty="0">
              <a:solidFill>
                <a:schemeClr val="tx1"/>
              </a:solidFill>
              <a:latin typeface="+mj-lt"/>
            </a:endParaRPr>
          </a:p>
          <a:p>
            <a:pPr algn="ctr" defTabSz="1029866"/>
            <a:r>
              <a:rPr lang="en-GB" sz="900" i="1" dirty="0" smtClean="0">
                <a:solidFill>
                  <a:schemeClr val="tx1"/>
                </a:solidFill>
                <a:latin typeface="+mj-lt"/>
              </a:rPr>
              <a:t>Regulatory and Control Lead</a:t>
            </a:r>
            <a:endParaRPr lang="en-US" sz="600" i="1" dirty="0">
              <a:solidFill>
                <a:schemeClr val="tx1"/>
              </a:solidFill>
              <a:latin typeface="+mj-lt"/>
            </a:endParaRPr>
          </a:p>
        </p:txBody>
      </p:sp>
      <p:sp>
        <p:nvSpPr>
          <p:cNvPr id="52" name="Rectangle 51"/>
          <p:cNvSpPr/>
          <p:nvPr/>
        </p:nvSpPr>
        <p:spPr>
          <a:xfrm>
            <a:off x="6965793" y="3477116"/>
            <a:ext cx="850870" cy="354529"/>
          </a:xfrm>
          <a:prstGeom prst="rect">
            <a:avLst/>
          </a:prstGeom>
          <a:solidFill>
            <a:srgbClr val="D5D1C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algn="ctr" defTabSz="1029866"/>
            <a:r>
              <a:rPr lang="en-US" sz="800" dirty="0" smtClean="0">
                <a:solidFill>
                  <a:schemeClr val="tx1"/>
                </a:solidFill>
                <a:latin typeface="Georgia"/>
              </a:rPr>
              <a:t>UK PMO</a:t>
            </a:r>
            <a:endParaRPr lang="en-US" sz="800" dirty="0">
              <a:solidFill>
                <a:schemeClr val="tx1"/>
              </a:solidFill>
              <a:latin typeface="Georgia"/>
            </a:endParaRPr>
          </a:p>
        </p:txBody>
      </p:sp>
      <p:sp>
        <p:nvSpPr>
          <p:cNvPr id="53" name="Rectangle 52"/>
          <p:cNvSpPr/>
          <p:nvPr/>
        </p:nvSpPr>
        <p:spPr>
          <a:xfrm>
            <a:off x="2187575" y="4869208"/>
            <a:ext cx="1296000" cy="540000"/>
          </a:xfrm>
          <a:prstGeom prst="rect">
            <a:avLst/>
          </a:prstGeom>
          <a:solidFill>
            <a:srgbClr val="D5D1C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2165" tIns="52165" rIns="52165" bIns="52165" rtlCol="0" anchor="ctr"/>
          <a:lstStyle/>
          <a:p>
            <a:pPr algn="ctr" defTabSz="1029866"/>
            <a:r>
              <a:rPr lang="en-US" sz="900" b="1" dirty="0" smtClean="0">
                <a:solidFill>
                  <a:schemeClr val="tx1"/>
                </a:solidFill>
                <a:latin typeface="+mj-lt"/>
              </a:rPr>
              <a:t>Owen Jones</a:t>
            </a:r>
            <a:endParaRPr lang="en-US" sz="900" b="1" dirty="0">
              <a:solidFill>
                <a:schemeClr val="tx1"/>
              </a:solidFill>
              <a:latin typeface="+mj-lt"/>
            </a:endParaRPr>
          </a:p>
          <a:p>
            <a:pPr algn="ctr" defTabSz="1029866"/>
            <a:r>
              <a:rPr lang="en-US" sz="900" i="1" dirty="0" smtClean="0">
                <a:solidFill>
                  <a:schemeClr val="tx1"/>
                </a:solidFill>
                <a:latin typeface="+mj-lt"/>
              </a:rPr>
              <a:t>‘One-day’ test lead</a:t>
            </a:r>
            <a:endParaRPr lang="en-US" sz="900" i="1" dirty="0">
              <a:solidFill>
                <a:schemeClr val="tx1"/>
              </a:solidFill>
              <a:latin typeface="+mj-lt"/>
            </a:endParaRPr>
          </a:p>
        </p:txBody>
      </p:sp>
      <p:cxnSp>
        <p:nvCxnSpPr>
          <p:cNvPr id="58" name="Straight Connector 57"/>
          <p:cNvCxnSpPr>
            <a:stCxn id="92" idx="0"/>
            <a:endCxn id="10" idx="2"/>
          </p:cNvCxnSpPr>
          <p:nvPr/>
        </p:nvCxnSpPr>
        <p:spPr>
          <a:xfrm flipV="1">
            <a:off x="5805224" y="2678143"/>
            <a:ext cx="0" cy="174571"/>
          </a:xfrm>
          <a:prstGeom prst="line">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49" idx="0"/>
            <a:endCxn id="92" idx="2"/>
          </p:cNvCxnSpPr>
          <p:nvPr/>
        </p:nvCxnSpPr>
        <p:spPr>
          <a:xfrm rot="5400000" flipH="1" flipV="1">
            <a:off x="3939438" y="2288852"/>
            <a:ext cx="761923" cy="2969649"/>
          </a:xfrm>
          <a:prstGeom prst="bentConnector3">
            <a:avLst>
              <a:gd name="adj1" fmla="val 29182"/>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cxnSp>
        <p:nvCxnSpPr>
          <p:cNvPr id="63" name="Straight Connector 58"/>
          <p:cNvCxnSpPr>
            <a:stCxn id="50" idx="0"/>
            <a:endCxn id="92" idx="2"/>
          </p:cNvCxnSpPr>
          <p:nvPr/>
        </p:nvCxnSpPr>
        <p:spPr>
          <a:xfrm rot="16200000" flipV="1">
            <a:off x="6707205" y="2490733"/>
            <a:ext cx="761922" cy="2565884"/>
          </a:xfrm>
          <a:prstGeom prst="bentConnector3">
            <a:avLst>
              <a:gd name="adj1" fmla="val 29182"/>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1314461" y="5583778"/>
            <a:ext cx="1296000" cy="313093"/>
          </a:xfrm>
          <a:prstGeom prst="rect">
            <a:avLst/>
          </a:prstGeom>
          <a:solidFill>
            <a:srgbClr val="D5D1C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algn="ctr" defTabSz="1029866"/>
            <a:r>
              <a:rPr lang="en-US" sz="800" dirty="0" smtClean="0">
                <a:solidFill>
                  <a:schemeClr val="tx1"/>
                </a:solidFill>
                <a:latin typeface="Georgia"/>
              </a:rPr>
              <a:t>Trade reporting data analyst </a:t>
            </a:r>
            <a:endParaRPr lang="en-US" sz="800" dirty="0">
              <a:solidFill>
                <a:schemeClr val="tx1"/>
              </a:solidFill>
              <a:latin typeface="Georgia"/>
            </a:endParaRPr>
          </a:p>
        </p:txBody>
      </p:sp>
      <p:sp>
        <p:nvSpPr>
          <p:cNvPr id="74" name="Rectangle 73"/>
          <p:cNvSpPr/>
          <p:nvPr/>
        </p:nvSpPr>
        <p:spPr>
          <a:xfrm>
            <a:off x="3060689" y="5583778"/>
            <a:ext cx="1296000" cy="313093"/>
          </a:xfrm>
          <a:prstGeom prst="rect">
            <a:avLst/>
          </a:prstGeom>
          <a:solidFill>
            <a:srgbClr val="D5D1C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algn="ctr" defTabSz="1029866"/>
            <a:r>
              <a:rPr lang="en-US" sz="800" dirty="0">
                <a:solidFill>
                  <a:schemeClr val="tx1"/>
                </a:solidFill>
                <a:latin typeface="Georgia"/>
              </a:rPr>
              <a:t>Trade reporting data analyst </a:t>
            </a:r>
          </a:p>
        </p:txBody>
      </p:sp>
      <p:sp>
        <p:nvSpPr>
          <p:cNvPr id="76" name="Rectangle 75"/>
          <p:cNvSpPr/>
          <p:nvPr/>
        </p:nvSpPr>
        <p:spPr>
          <a:xfrm>
            <a:off x="1314461" y="6036206"/>
            <a:ext cx="1296000" cy="313093"/>
          </a:xfrm>
          <a:prstGeom prst="rect">
            <a:avLst/>
          </a:prstGeom>
          <a:solidFill>
            <a:srgbClr val="D5D1C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algn="ctr" defTabSz="1029866"/>
            <a:r>
              <a:rPr lang="en-US" sz="800" dirty="0">
                <a:solidFill>
                  <a:schemeClr val="tx1"/>
                </a:solidFill>
                <a:latin typeface="Georgia"/>
              </a:rPr>
              <a:t>Trade reporting data analyst </a:t>
            </a:r>
          </a:p>
        </p:txBody>
      </p:sp>
      <p:sp>
        <p:nvSpPr>
          <p:cNvPr id="78" name="Rectangle 77"/>
          <p:cNvSpPr/>
          <p:nvPr/>
        </p:nvSpPr>
        <p:spPr>
          <a:xfrm>
            <a:off x="3060689" y="6036206"/>
            <a:ext cx="1296000" cy="313093"/>
          </a:xfrm>
          <a:prstGeom prst="rect">
            <a:avLst/>
          </a:prstGeom>
          <a:gradFill flip="none" rotWithShape="1">
            <a:gsLst>
              <a:gs pos="0">
                <a:srgbClr val="D5D1C5"/>
              </a:gs>
              <a:gs pos="50000">
                <a:srgbClr val="D5D1C5"/>
              </a:gs>
              <a:gs pos="50000">
                <a:schemeClr val="accent4">
                  <a:lumMod val="60000"/>
                  <a:lumOff val="40000"/>
                </a:schemeClr>
              </a:gs>
              <a:gs pos="100000">
                <a:schemeClr val="accent1">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algn="ctr" defTabSz="1029866"/>
            <a:r>
              <a:rPr lang="en-US" sz="800" dirty="0">
                <a:solidFill>
                  <a:schemeClr val="tx1"/>
                </a:solidFill>
                <a:latin typeface="Georgia"/>
              </a:rPr>
              <a:t>Trade reporting data analyst </a:t>
            </a:r>
          </a:p>
        </p:txBody>
      </p:sp>
      <p:sp>
        <p:nvSpPr>
          <p:cNvPr id="79" name="Rectangle 78"/>
          <p:cNvSpPr/>
          <p:nvPr/>
        </p:nvSpPr>
        <p:spPr>
          <a:xfrm>
            <a:off x="1314461" y="6484138"/>
            <a:ext cx="1296000" cy="313093"/>
          </a:xfrm>
          <a:prstGeom prst="rect">
            <a:avLst/>
          </a:prstGeom>
          <a:solidFill>
            <a:schemeClr val="accent4">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algn="ctr" defTabSz="1029866"/>
            <a:r>
              <a:rPr lang="en-US" sz="800" dirty="0">
                <a:solidFill>
                  <a:schemeClr val="tx1"/>
                </a:solidFill>
                <a:latin typeface="Georgia"/>
              </a:rPr>
              <a:t>Trade reporting data analyst </a:t>
            </a:r>
          </a:p>
        </p:txBody>
      </p:sp>
      <p:sp>
        <p:nvSpPr>
          <p:cNvPr id="80" name="Rectangle 79"/>
          <p:cNvSpPr/>
          <p:nvPr/>
        </p:nvSpPr>
        <p:spPr>
          <a:xfrm>
            <a:off x="3060689" y="6484138"/>
            <a:ext cx="1296000" cy="313093"/>
          </a:xfrm>
          <a:prstGeom prst="rect">
            <a:avLst/>
          </a:prstGeom>
          <a:solidFill>
            <a:schemeClr val="accent4">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algn="ctr" defTabSz="1029866"/>
            <a:r>
              <a:rPr lang="en-US" sz="800" dirty="0">
                <a:solidFill>
                  <a:schemeClr val="tx1"/>
                </a:solidFill>
                <a:latin typeface="Georgia"/>
              </a:rPr>
              <a:t>Trade reporting data analyst </a:t>
            </a:r>
          </a:p>
        </p:txBody>
      </p:sp>
      <p:cxnSp>
        <p:nvCxnSpPr>
          <p:cNvPr id="81" name="Straight Connector 58"/>
          <p:cNvCxnSpPr>
            <a:stCxn id="53" idx="2"/>
            <a:endCxn id="57" idx="3"/>
          </p:cNvCxnSpPr>
          <p:nvPr/>
        </p:nvCxnSpPr>
        <p:spPr>
          <a:xfrm rot="5400000">
            <a:off x="2557460" y="5462209"/>
            <a:ext cx="331117" cy="225114"/>
          </a:xfrm>
          <a:prstGeom prst="bentConnector2">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cxnSp>
        <p:nvCxnSpPr>
          <p:cNvPr id="82" name="Straight Connector 58"/>
          <p:cNvCxnSpPr>
            <a:stCxn id="53" idx="2"/>
            <a:endCxn id="76" idx="3"/>
          </p:cNvCxnSpPr>
          <p:nvPr/>
        </p:nvCxnSpPr>
        <p:spPr>
          <a:xfrm rot="5400000">
            <a:off x="2331246" y="5688423"/>
            <a:ext cx="783545" cy="225114"/>
          </a:xfrm>
          <a:prstGeom prst="bentConnector2">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cxnSp>
        <p:nvCxnSpPr>
          <p:cNvPr id="83" name="Straight Connector 58"/>
          <p:cNvCxnSpPr>
            <a:stCxn id="53" idx="2"/>
            <a:endCxn id="80" idx="1"/>
          </p:cNvCxnSpPr>
          <p:nvPr/>
        </p:nvCxnSpPr>
        <p:spPr>
          <a:xfrm rot="16200000" flipH="1">
            <a:off x="2332394" y="5912389"/>
            <a:ext cx="1231477" cy="225114"/>
          </a:xfrm>
          <a:prstGeom prst="bentConnector2">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cxnSp>
        <p:nvCxnSpPr>
          <p:cNvPr id="84" name="Straight Connector 58"/>
          <p:cNvCxnSpPr>
            <a:stCxn id="53" idx="2"/>
            <a:endCxn id="78" idx="1"/>
          </p:cNvCxnSpPr>
          <p:nvPr/>
        </p:nvCxnSpPr>
        <p:spPr>
          <a:xfrm rot="16200000" flipH="1">
            <a:off x="2556360" y="5688423"/>
            <a:ext cx="783545" cy="225114"/>
          </a:xfrm>
          <a:prstGeom prst="bentConnector2">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cxnSp>
        <p:nvCxnSpPr>
          <p:cNvPr id="85" name="Straight Connector 58"/>
          <p:cNvCxnSpPr>
            <a:stCxn id="53" idx="2"/>
            <a:endCxn id="74" idx="1"/>
          </p:cNvCxnSpPr>
          <p:nvPr/>
        </p:nvCxnSpPr>
        <p:spPr>
          <a:xfrm rot="16200000" flipH="1">
            <a:off x="2782574" y="5462209"/>
            <a:ext cx="331117" cy="225114"/>
          </a:xfrm>
          <a:prstGeom prst="bentConnector2">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cxnSp>
        <p:nvCxnSpPr>
          <p:cNvPr id="86" name="Straight Connector 58"/>
          <p:cNvCxnSpPr>
            <a:stCxn id="53" idx="2"/>
            <a:endCxn id="79" idx="3"/>
          </p:cNvCxnSpPr>
          <p:nvPr/>
        </p:nvCxnSpPr>
        <p:spPr>
          <a:xfrm rot="5400000">
            <a:off x="2107280" y="5912389"/>
            <a:ext cx="1231477" cy="225114"/>
          </a:xfrm>
          <a:prstGeom prst="bentConnector2">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53" idx="0"/>
            <a:endCxn id="49" idx="2"/>
          </p:cNvCxnSpPr>
          <p:nvPr/>
        </p:nvCxnSpPr>
        <p:spPr>
          <a:xfrm flipV="1">
            <a:off x="2835575" y="4694637"/>
            <a:ext cx="0" cy="174571"/>
          </a:xfrm>
          <a:prstGeom prst="line">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3859055" y="4961944"/>
            <a:ext cx="850870" cy="354529"/>
          </a:xfrm>
          <a:prstGeom prst="rect">
            <a:avLst/>
          </a:prstGeom>
          <a:solidFill>
            <a:srgbClr val="D5D1C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algn="ctr" defTabSz="1029866"/>
            <a:r>
              <a:rPr lang="en-US" sz="800" dirty="0" smtClean="0">
                <a:solidFill>
                  <a:schemeClr val="tx1"/>
                </a:solidFill>
                <a:latin typeface="Georgia"/>
              </a:rPr>
              <a:t>‘One day test' PMO</a:t>
            </a:r>
            <a:endParaRPr lang="en-US" sz="800" dirty="0">
              <a:solidFill>
                <a:schemeClr val="tx1"/>
              </a:solidFill>
              <a:latin typeface="Georgia"/>
            </a:endParaRPr>
          </a:p>
        </p:txBody>
      </p:sp>
      <p:cxnSp>
        <p:nvCxnSpPr>
          <p:cNvPr id="101" name="Straight Connector 100"/>
          <p:cNvCxnSpPr>
            <a:stCxn id="100" idx="1"/>
            <a:endCxn id="53" idx="3"/>
          </p:cNvCxnSpPr>
          <p:nvPr/>
        </p:nvCxnSpPr>
        <p:spPr>
          <a:xfrm flipH="1" flipV="1">
            <a:off x="3483575" y="5139208"/>
            <a:ext cx="375480" cy="1"/>
          </a:xfrm>
          <a:prstGeom prst="line">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52" idx="1"/>
            <a:endCxn id="92" idx="2"/>
          </p:cNvCxnSpPr>
          <p:nvPr/>
        </p:nvCxnSpPr>
        <p:spPr>
          <a:xfrm rot="10800000">
            <a:off x="5805225" y="3392715"/>
            <a:ext cx="1160569" cy="261667"/>
          </a:xfrm>
          <a:prstGeom prst="bentConnector2">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3348656" y="2852714"/>
            <a:ext cx="1296000" cy="540000"/>
          </a:xfrm>
          <a:prstGeom prst="rect">
            <a:avLst/>
          </a:prstGeom>
          <a:solidFill>
            <a:schemeClr val="accent4">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2165" tIns="52165" rIns="52165" bIns="52165" rtlCol="0" anchor="ctr"/>
          <a:lstStyle/>
          <a:p>
            <a:pPr algn="ctr" defTabSz="1029866"/>
            <a:r>
              <a:rPr lang="en-US" sz="900" b="1" dirty="0" smtClean="0">
                <a:solidFill>
                  <a:schemeClr val="tx1"/>
                </a:solidFill>
                <a:latin typeface="+mj-lt"/>
              </a:rPr>
              <a:t>Nathan Chao</a:t>
            </a:r>
            <a:endParaRPr lang="en-US" sz="900" b="1" dirty="0">
              <a:solidFill>
                <a:schemeClr val="tx1"/>
              </a:solidFill>
              <a:latin typeface="+mj-lt"/>
            </a:endParaRPr>
          </a:p>
          <a:p>
            <a:pPr algn="ctr" defTabSz="1029866"/>
            <a:r>
              <a:rPr lang="en-US" sz="900" i="1" dirty="0" smtClean="0">
                <a:solidFill>
                  <a:schemeClr val="tx1"/>
                </a:solidFill>
                <a:latin typeface="+mj-lt"/>
              </a:rPr>
              <a:t>US Trade Support</a:t>
            </a:r>
            <a:endParaRPr lang="en-US" sz="900" i="1" dirty="0">
              <a:solidFill>
                <a:schemeClr val="tx1"/>
              </a:solidFill>
              <a:latin typeface="+mj-lt"/>
            </a:endParaRPr>
          </a:p>
        </p:txBody>
      </p:sp>
      <p:cxnSp>
        <p:nvCxnSpPr>
          <p:cNvPr id="109" name="Straight Connector 108"/>
          <p:cNvCxnSpPr>
            <a:stCxn id="108" idx="3"/>
            <a:endCxn id="92" idx="1"/>
          </p:cNvCxnSpPr>
          <p:nvPr/>
        </p:nvCxnSpPr>
        <p:spPr>
          <a:xfrm>
            <a:off x="4644656" y="3122714"/>
            <a:ext cx="512568" cy="0"/>
          </a:xfrm>
          <a:prstGeom prst="line">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9154187" y="4869208"/>
            <a:ext cx="1296000" cy="540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2165" tIns="52165" rIns="52165" bIns="52165" rtlCol="0" anchor="ctr"/>
          <a:lstStyle/>
          <a:p>
            <a:pPr algn="ctr" defTabSz="1029866"/>
            <a:endParaRPr lang="en-US" sz="900" b="1" dirty="0">
              <a:solidFill>
                <a:schemeClr val="tx1"/>
              </a:solidFill>
              <a:latin typeface="+mj-lt"/>
            </a:endParaRPr>
          </a:p>
        </p:txBody>
      </p:sp>
      <p:sp>
        <p:nvSpPr>
          <p:cNvPr id="118" name="Rectangle 117"/>
          <p:cNvSpPr/>
          <p:nvPr/>
        </p:nvSpPr>
        <p:spPr>
          <a:xfrm>
            <a:off x="6300849" y="4869208"/>
            <a:ext cx="1296000" cy="540000"/>
          </a:xfrm>
          <a:prstGeom prst="rect">
            <a:avLst/>
          </a:prstGeom>
          <a:solidFill>
            <a:srgbClr val="D5D1C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2165" tIns="52165" rIns="52165" bIns="52165" rtlCol="0" anchor="ctr"/>
          <a:lstStyle/>
          <a:p>
            <a:pPr algn="ctr" defTabSz="1029866"/>
            <a:r>
              <a:rPr lang="en-US" sz="900" b="1" dirty="0" smtClean="0">
                <a:solidFill>
                  <a:schemeClr val="tx1"/>
                </a:solidFill>
                <a:latin typeface="+mj-lt"/>
              </a:rPr>
              <a:t>Mark Salmen</a:t>
            </a:r>
            <a:endParaRPr lang="en-US" sz="900" b="1" dirty="0">
              <a:solidFill>
                <a:schemeClr val="tx1"/>
              </a:solidFill>
              <a:latin typeface="+mj-lt"/>
            </a:endParaRPr>
          </a:p>
          <a:p>
            <a:pPr algn="ctr" defTabSz="1029866"/>
            <a:r>
              <a:rPr lang="en-GB" sz="900" i="1" dirty="0" smtClean="0">
                <a:solidFill>
                  <a:schemeClr val="tx1"/>
                </a:solidFill>
                <a:latin typeface="+mj-lt"/>
              </a:rPr>
              <a:t>Controls and </a:t>
            </a:r>
            <a:r>
              <a:rPr lang="en-GB" sz="900" i="1" dirty="0">
                <a:solidFill>
                  <a:schemeClr val="tx1"/>
                </a:solidFill>
                <a:latin typeface="+mj-lt"/>
              </a:rPr>
              <a:t>governance l</a:t>
            </a:r>
            <a:r>
              <a:rPr lang="en-GB" sz="900" i="1" dirty="0" smtClean="0">
                <a:solidFill>
                  <a:schemeClr val="tx1"/>
                </a:solidFill>
                <a:latin typeface="+mj-lt"/>
              </a:rPr>
              <a:t>ead</a:t>
            </a:r>
            <a:endParaRPr lang="en-US" sz="600" i="1" dirty="0">
              <a:solidFill>
                <a:schemeClr val="tx1"/>
              </a:solidFill>
              <a:latin typeface="+mj-lt"/>
            </a:endParaRPr>
          </a:p>
        </p:txBody>
      </p:sp>
      <p:sp>
        <p:nvSpPr>
          <p:cNvPr id="124" name="Rectangle 123"/>
          <p:cNvSpPr/>
          <p:nvPr/>
        </p:nvSpPr>
        <p:spPr>
          <a:xfrm>
            <a:off x="9154187" y="5917781"/>
            <a:ext cx="1296000" cy="313093"/>
          </a:xfrm>
          <a:prstGeom prst="rect">
            <a:avLst/>
          </a:prstGeom>
          <a:solidFill>
            <a:schemeClr val="accent4">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algn="ctr" defTabSz="1029866"/>
            <a:r>
              <a:rPr lang="en-GB" sz="800" dirty="0">
                <a:solidFill>
                  <a:schemeClr val="tx1"/>
                </a:solidFill>
                <a:latin typeface="Georgia"/>
              </a:rPr>
              <a:t>Regulatory SME - </a:t>
            </a:r>
            <a:r>
              <a:rPr lang="en-US" sz="800" dirty="0" smtClean="0">
                <a:solidFill>
                  <a:schemeClr val="tx1"/>
                </a:solidFill>
                <a:latin typeface="Georgia"/>
              </a:rPr>
              <a:t>CFTC</a:t>
            </a:r>
            <a:endParaRPr lang="en-US" sz="800" dirty="0">
              <a:solidFill>
                <a:schemeClr val="tx1"/>
              </a:solidFill>
              <a:latin typeface="Georgia"/>
            </a:endParaRPr>
          </a:p>
        </p:txBody>
      </p:sp>
      <p:cxnSp>
        <p:nvCxnSpPr>
          <p:cNvPr id="125" name="Straight Connector 124"/>
          <p:cNvCxnSpPr>
            <a:stCxn id="124" idx="0"/>
            <a:endCxn id="113" idx="0"/>
          </p:cNvCxnSpPr>
          <p:nvPr/>
        </p:nvCxnSpPr>
        <p:spPr>
          <a:xfrm flipV="1">
            <a:off x="9802187" y="4869208"/>
            <a:ext cx="0" cy="1048573"/>
          </a:xfrm>
          <a:prstGeom prst="line">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a:xfrm>
            <a:off x="9154187" y="5506948"/>
            <a:ext cx="1296000" cy="313093"/>
          </a:xfrm>
          <a:prstGeom prst="rect">
            <a:avLst/>
          </a:prstGeom>
          <a:solidFill>
            <a:srgbClr val="D5D1C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algn="ctr" defTabSz="1029866"/>
            <a:r>
              <a:rPr lang="en-GB" sz="800" dirty="0">
                <a:solidFill>
                  <a:schemeClr val="tx1"/>
                </a:solidFill>
                <a:latin typeface="Georgia"/>
              </a:rPr>
              <a:t>Regulatory </a:t>
            </a:r>
            <a:r>
              <a:rPr lang="en-GB" sz="800" dirty="0" smtClean="0">
                <a:solidFill>
                  <a:schemeClr val="tx1"/>
                </a:solidFill>
                <a:latin typeface="Georgia"/>
              </a:rPr>
              <a:t>SME - </a:t>
            </a:r>
            <a:r>
              <a:rPr lang="en-US" sz="800" dirty="0" smtClean="0">
                <a:solidFill>
                  <a:schemeClr val="tx1"/>
                </a:solidFill>
                <a:latin typeface="Georgia"/>
              </a:rPr>
              <a:t>EMIR</a:t>
            </a:r>
            <a:endParaRPr lang="en-US" sz="800" dirty="0">
              <a:solidFill>
                <a:schemeClr val="tx1"/>
              </a:solidFill>
              <a:latin typeface="Georgia"/>
            </a:endParaRPr>
          </a:p>
        </p:txBody>
      </p:sp>
      <p:sp>
        <p:nvSpPr>
          <p:cNvPr id="136" name="Rectangle 135"/>
          <p:cNvSpPr/>
          <p:nvPr/>
        </p:nvSpPr>
        <p:spPr>
          <a:xfrm>
            <a:off x="5427735" y="5583777"/>
            <a:ext cx="1296000" cy="313093"/>
          </a:xfrm>
          <a:prstGeom prst="rect">
            <a:avLst/>
          </a:prstGeom>
          <a:solidFill>
            <a:srgbClr val="D5D1C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algn="ctr" defTabSz="1029866"/>
            <a:r>
              <a:rPr lang="en-US" sz="800" dirty="0" smtClean="0">
                <a:solidFill>
                  <a:schemeClr val="tx1"/>
                </a:solidFill>
                <a:latin typeface="Georgia"/>
              </a:rPr>
              <a:t>Regulatory and control analyst</a:t>
            </a:r>
            <a:endParaRPr lang="en-US" sz="800" dirty="0">
              <a:solidFill>
                <a:schemeClr val="tx1"/>
              </a:solidFill>
              <a:latin typeface="Georgia"/>
            </a:endParaRPr>
          </a:p>
        </p:txBody>
      </p:sp>
      <p:sp>
        <p:nvSpPr>
          <p:cNvPr id="137" name="Rectangle 136"/>
          <p:cNvSpPr/>
          <p:nvPr/>
        </p:nvSpPr>
        <p:spPr>
          <a:xfrm>
            <a:off x="7173963" y="5583777"/>
            <a:ext cx="1296000" cy="313093"/>
          </a:xfrm>
          <a:prstGeom prst="rect">
            <a:avLst/>
          </a:prstGeom>
          <a:solidFill>
            <a:srgbClr val="D5D1C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algn="ctr" defTabSz="1029866"/>
            <a:r>
              <a:rPr lang="en-US" sz="800" dirty="0">
                <a:solidFill>
                  <a:schemeClr val="tx1"/>
                </a:solidFill>
                <a:latin typeface="Georgia"/>
              </a:rPr>
              <a:t>Regulatory and control analyst</a:t>
            </a:r>
          </a:p>
        </p:txBody>
      </p:sp>
      <p:sp>
        <p:nvSpPr>
          <p:cNvPr id="138" name="Rectangle 137"/>
          <p:cNvSpPr/>
          <p:nvPr/>
        </p:nvSpPr>
        <p:spPr>
          <a:xfrm>
            <a:off x="5427735" y="6036205"/>
            <a:ext cx="1296000" cy="313093"/>
          </a:xfrm>
          <a:prstGeom prst="rect">
            <a:avLst/>
          </a:prstGeom>
          <a:gradFill flip="none" rotWithShape="1">
            <a:gsLst>
              <a:gs pos="0">
                <a:srgbClr val="D5D1C5"/>
              </a:gs>
              <a:gs pos="50000">
                <a:srgbClr val="D5D1C5"/>
              </a:gs>
              <a:gs pos="50000">
                <a:schemeClr val="accent4">
                  <a:lumMod val="60000"/>
                  <a:lumOff val="40000"/>
                </a:schemeClr>
              </a:gs>
              <a:gs pos="100000">
                <a:schemeClr val="accent1">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algn="ctr" defTabSz="1029866"/>
            <a:r>
              <a:rPr lang="en-US" sz="800" dirty="0">
                <a:solidFill>
                  <a:schemeClr val="tx1"/>
                </a:solidFill>
                <a:latin typeface="Georgia"/>
              </a:rPr>
              <a:t>Regulatory and control analyst</a:t>
            </a:r>
          </a:p>
        </p:txBody>
      </p:sp>
      <p:sp>
        <p:nvSpPr>
          <p:cNvPr id="139" name="Rectangle 138"/>
          <p:cNvSpPr/>
          <p:nvPr/>
        </p:nvSpPr>
        <p:spPr>
          <a:xfrm>
            <a:off x="7173963" y="6036205"/>
            <a:ext cx="1296000" cy="313093"/>
          </a:xfrm>
          <a:prstGeom prst="rect">
            <a:avLst/>
          </a:prstGeom>
          <a:solidFill>
            <a:schemeClr val="accent4">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algn="ctr" defTabSz="1029866"/>
            <a:r>
              <a:rPr lang="en-US" sz="800" dirty="0">
                <a:solidFill>
                  <a:schemeClr val="tx1"/>
                </a:solidFill>
                <a:latin typeface="Georgia"/>
              </a:rPr>
              <a:t>Regulatory and control analyst</a:t>
            </a:r>
          </a:p>
        </p:txBody>
      </p:sp>
      <p:cxnSp>
        <p:nvCxnSpPr>
          <p:cNvPr id="140" name="Straight Connector 58"/>
          <p:cNvCxnSpPr>
            <a:endCxn id="136" idx="3"/>
          </p:cNvCxnSpPr>
          <p:nvPr/>
        </p:nvCxnSpPr>
        <p:spPr>
          <a:xfrm rot="5400000">
            <a:off x="6670734" y="5462208"/>
            <a:ext cx="331118" cy="225115"/>
          </a:xfrm>
          <a:prstGeom prst="bentConnector2">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cxnSp>
        <p:nvCxnSpPr>
          <p:cNvPr id="141" name="Straight Connector 58"/>
          <p:cNvCxnSpPr>
            <a:endCxn id="138" idx="3"/>
          </p:cNvCxnSpPr>
          <p:nvPr/>
        </p:nvCxnSpPr>
        <p:spPr>
          <a:xfrm rot="5400000">
            <a:off x="6444520" y="5688422"/>
            <a:ext cx="783546" cy="225115"/>
          </a:xfrm>
          <a:prstGeom prst="bentConnector2">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cxnSp>
        <p:nvCxnSpPr>
          <p:cNvPr id="142" name="Straight Connector 58"/>
          <p:cNvCxnSpPr>
            <a:endCxn id="139" idx="1"/>
          </p:cNvCxnSpPr>
          <p:nvPr/>
        </p:nvCxnSpPr>
        <p:spPr>
          <a:xfrm rot="16200000" flipH="1">
            <a:off x="6669633" y="5688422"/>
            <a:ext cx="783546" cy="225113"/>
          </a:xfrm>
          <a:prstGeom prst="bentConnector2">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cxnSp>
        <p:nvCxnSpPr>
          <p:cNvPr id="143" name="Straight Connector 58"/>
          <p:cNvCxnSpPr>
            <a:stCxn id="118" idx="2"/>
            <a:endCxn id="137" idx="1"/>
          </p:cNvCxnSpPr>
          <p:nvPr/>
        </p:nvCxnSpPr>
        <p:spPr>
          <a:xfrm rot="16200000" flipH="1">
            <a:off x="6895848" y="5462209"/>
            <a:ext cx="331116" cy="225114"/>
          </a:xfrm>
          <a:prstGeom prst="bentConnector2">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5427737" y="6484138"/>
            <a:ext cx="1296000" cy="313093"/>
          </a:xfrm>
          <a:prstGeom prst="rect">
            <a:avLst/>
          </a:prstGeom>
          <a:solidFill>
            <a:srgbClr val="D5D1C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algn="ctr" defTabSz="1029866"/>
            <a:r>
              <a:rPr lang="en-US" sz="800" dirty="0">
                <a:solidFill>
                  <a:schemeClr val="tx1"/>
                </a:solidFill>
                <a:latin typeface="Georgia"/>
              </a:rPr>
              <a:t>Data lineage analyst</a:t>
            </a:r>
          </a:p>
        </p:txBody>
      </p:sp>
      <p:sp>
        <p:nvSpPr>
          <p:cNvPr id="147" name="Rectangle 146"/>
          <p:cNvSpPr/>
          <p:nvPr/>
        </p:nvSpPr>
        <p:spPr>
          <a:xfrm>
            <a:off x="7173965" y="6484138"/>
            <a:ext cx="1296000" cy="313093"/>
          </a:xfrm>
          <a:prstGeom prst="rect">
            <a:avLst/>
          </a:prstGeom>
          <a:solidFill>
            <a:schemeClr val="accent4">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algn="ctr" defTabSz="1029866"/>
            <a:r>
              <a:rPr lang="en-US" sz="800" dirty="0">
                <a:solidFill>
                  <a:schemeClr val="tx1"/>
                </a:solidFill>
                <a:latin typeface="Georgia"/>
              </a:rPr>
              <a:t>Data lineage analyst</a:t>
            </a:r>
          </a:p>
        </p:txBody>
      </p:sp>
      <p:cxnSp>
        <p:nvCxnSpPr>
          <p:cNvPr id="148" name="Straight Connector 58"/>
          <p:cNvCxnSpPr>
            <a:endCxn id="147" idx="1"/>
          </p:cNvCxnSpPr>
          <p:nvPr/>
        </p:nvCxnSpPr>
        <p:spPr>
          <a:xfrm rot="16200000" flipH="1">
            <a:off x="6445670" y="5912389"/>
            <a:ext cx="1231477" cy="225114"/>
          </a:xfrm>
          <a:prstGeom prst="bentConnector2">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cxnSp>
        <p:nvCxnSpPr>
          <p:cNvPr id="149" name="Straight Connector 58"/>
          <p:cNvCxnSpPr>
            <a:stCxn id="118" idx="2"/>
            <a:endCxn id="146" idx="3"/>
          </p:cNvCxnSpPr>
          <p:nvPr/>
        </p:nvCxnSpPr>
        <p:spPr>
          <a:xfrm rot="5400000">
            <a:off x="6220555" y="5912390"/>
            <a:ext cx="1231477" cy="225112"/>
          </a:xfrm>
          <a:prstGeom prst="bentConnector2">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cxnSp>
        <p:nvCxnSpPr>
          <p:cNvPr id="153" name="Straight Connector 58"/>
          <p:cNvCxnSpPr>
            <a:stCxn id="50" idx="2"/>
            <a:endCxn id="118" idx="0"/>
          </p:cNvCxnSpPr>
          <p:nvPr/>
        </p:nvCxnSpPr>
        <p:spPr>
          <a:xfrm rot="5400000">
            <a:off x="7572693" y="4070793"/>
            <a:ext cx="174572" cy="1422259"/>
          </a:xfrm>
          <a:prstGeom prst="bentConnector3">
            <a:avLst>
              <a:gd name="adj1" fmla="val 50000"/>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cxnSp>
        <p:nvCxnSpPr>
          <p:cNvPr id="156" name="Straight Connector 58"/>
          <p:cNvCxnSpPr>
            <a:stCxn id="50" idx="2"/>
            <a:endCxn id="113" idx="0"/>
          </p:cNvCxnSpPr>
          <p:nvPr/>
        </p:nvCxnSpPr>
        <p:spPr>
          <a:xfrm rot="16200000" flipH="1">
            <a:off x="8999361" y="4066382"/>
            <a:ext cx="174572" cy="1431079"/>
          </a:xfrm>
          <a:prstGeom prst="bentConnector3">
            <a:avLst>
              <a:gd name="adj1" fmla="val 50000"/>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grpSp>
        <p:nvGrpSpPr>
          <p:cNvPr id="169" name="Group 168"/>
          <p:cNvGrpSpPr/>
          <p:nvPr/>
        </p:nvGrpSpPr>
        <p:grpSpPr>
          <a:xfrm>
            <a:off x="9082244" y="2174941"/>
            <a:ext cx="1367943" cy="593884"/>
            <a:chOff x="1314461" y="6302325"/>
            <a:chExt cx="1367943" cy="593884"/>
          </a:xfrm>
        </p:grpSpPr>
        <p:sp>
          <p:nvSpPr>
            <p:cNvPr id="162" name="Rectangle 161"/>
            <p:cNvSpPr/>
            <p:nvPr/>
          </p:nvSpPr>
          <p:spPr>
            <a:xfrm>
              <a:off x="1314461" y="6302325"/>
              <a:ext cx="180000" cy="180000"/>
            </a:xfrm>
            <a:prstGeom prst="rect">
              <a:avLst/>
            </a:prstGeom>
            <a:solidFill>
              <a:srgbClr val="D5D1C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algn="ctr" defTabSz="1029866"/>
              <a:endParaRPr lang="en-US" sz="800" dirty="0">
                <a:solidFill>
                  <a:schemeClr val="tx1"/>
                </a:solidFill>
                <a:latin typeface="Georgia"/>
              </a:endParaRPr>
            </a:p>
          </p:txBody>
        </p:sp>
        <p:sp>
          <p:nvSpPr>
            <p:cNvPr id="163" name="Rectangle 162"/>
            <p:cNvSpPr/>
            <p:nvPr/>
          </p:nvSpPr>
          <p:spPr>
            <a:xfrm>
              <a:off x="1314461" y="6509267"/>
              <a:ext cx="180000" cy="180000"/>
            </a:xfrm>
            <a:prstGeom prst="rect">
              <a:avLst/>
            </a:prstGeom>
            <a:solidFill>
              <a:schemeClr val="accent4">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algn="ctr" defTabSz="1029866"/>
              <a:endParaRPr lang="en-US" sz="800" dirty="0">
                <a:solidFill>
                  <a:schemeClr val="tx1"/>
                </a:solidFill>
                <a:latin typeface="Georgia"/>
              </a:endParaRPr>
            </a:p>
          </p:txBody>
        </p:sp>
        <p:sp>
          <p:nvSpPr>
            <p:cNvPr id="164" name="Rectangle 163"/>
            <p:cNvSpPr/>
            <p:nvPr/>
          </p:nvSpPr>
          <p:spPr>
            <a:xfrm>
              <a:off x="1314461" y="6716209"/>
              <a:ext cx="180000" cy="180000"/>
            </a:xfrm>
            <a:prstGeom prst="rect">
              <a:avLst/>
            </a:prstGeom>
            <a:gradFill flip="none" rotWithShape="1">
              <a:gsLst>
                <a:gs pos="0">
                  <a:srgbClr val="D5D1C5"/>
                </a:gs>
                <a:gs pos="50000">
                  <a:srgbClr val="D5D1C5"/>
                </a:gs>
                <a:gs pos="50000">
                  <a:schemeClr val="accent4">
                    <a:lumMod val="60000"/>
                    <a:lumOff val="40000"/>
                  </a:schemeClr>
                </a:gs>
                <a:gs pos="100000">
                  <a:schemeClr val="accent1">
                    <a:lumMod val="30000"/>
                    <a:lumOff val="70000"/>
                  </a:schemeClr>
                </a:gs>
              </a:gsLst>
              <a:lin ang="27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algn="ctr" defTabSz="1029866"/>
              <a:endParaRPr lang="en-US" sz="800" dirty="0">
                <a:solidFill>
                  <a:schemeClr val="tx1"/>
                </a:solidFill>
                <a:latin typeface="Georgia"/>
              </a:endParaRPr>
            </a:p>
          </p:txBody>
        </p:sp>
        <p:sp>
          <p:nvSpPr>
            <p:cNvPr id="165" name="Rectangle 164"/>
            <p:cNvSpPr/>
            <p:nvPr/>
          </p:nvSpPr>
          <p:spPr>
            <a:xfrm>
              <a:off x="1499330" y="6302325"/>
              <a:ext cx="1183074" cy="180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defTabSz="1029866"/>
              <a:r>
                <a:rPr lang="en-US" sz="800" dirty="0" smtClean="0">
                  <a:solidFill>
                    <a:schemeClr val="tx1"/>
                  </a:solidFill>
                  <a:latin typeface="Georgia"/>
                </a:rPr>
                <a:t>London based</a:t>
              </a:r>
              <a:endParaRPr lang="en-US" sz="800" dirty="0">
                <a:solidFill>
                  <a:schemeClr val="tx1"/>
                </a:solidFill>
                <a:latin typeface="Georgia"/>
              </a:endParaRPr>
            </a:p>
          </p:txBody>
        </p:sp>
        <p:sp>
          <p:nvSpPr>
            <p:cNvPr id="166" name="Rectangle 165"/>
            <p:cNvSpPr/>
            <p:nvPr/>
          </p:nvSpPr>
          <p:spPr>
            <a:xfrm>
              <a:off x="1499330" y="6509267"/>
              <a:ext cx="1183074" cy="180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defTabSz="1029866"/>
              <a:r>
                <a:rPr lang="en-US" sz="800" dirty="0" smtClean="0">
                  <a:solidFill>
                    <a:schemeClr val="tx1"/>
                  </a:solidFill>
                  <a:latin typeface="Georgia"/>
                </a:rPr>
                <a:t>New York based</a:t>
              </a:r>
              <a:endParaRPr lang="en-US" sz="800" dirty="0">
                <a:solidFill>
                  <a:schemeClr val="tx1"/>
                </a:solidFill>
                <a:latin typeface="Georgia"/>
              </a:endParaRPr>
            </a:p>
          </p:txBody>
        </p:sp>
        <p:sp>
          <p:nvSpPr>
            <p:cNvPr id="167" name="Rectangle 166"/>
            <p:cNvSpPr/>
            <p:nvPr/>
          </p:nvSpPr>
          <p:spPr>
            <a:xfrm>
              <a:off x="1499330" y="6716209"/>
              <a:ext cx="1183074" cy="180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defTabSz="1029866"/>
              <a:r>
                <a:rPr lang="en-US" sz="800" dirty="0" smtClean="0">
                  <a:solidFill>
                    <a:schemeClr val="tx1"/>
                  </a:solidFill>
                  <a:latin typeface="Georgia"/>
                </a:rPr>
                <a:t>Location TBC</a:t>
              </a:r>
              <a:endParaRPr lang="en-US" sz="800" dirty="0">
                <a:solidFill>
                  <a:schemeClr val="tx1"/>
                </a:solidFill>
                <a:latin typeface="Georgia"/>
              </a:endParaRPr>
            </a:p>
          </p:txBody>
        </p:sp>
      </p:grpSp>
      <p:sp>
        <p:nvSpPr>
          <p:cNvPr id="70" name="Rectangle 69"/>
          <p:cNvSpPr/>
          <p:nvPr/>
        </p:nvSpPr>
        <p:spPr>
          <a:xfrm>
            <a:off x="3571221" y="3477116"/>
            <a:ext cx="850870" cy="354529"/>
          </a:xfrm>
          <a:prstGeom prst="rect">
            <a:avLst/>
          </a:prstGeom>
          <a:solidFill>
            <a:schemeClr val="accent4">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algn="ctr" defTabSz="1029866"/>
            <a:r>
              <a:rPr lang="en-US" sz="800" dirty="0" smtClean="0">
                <a:solidFill>
                  <a:schemeClr val="tx1"/>
                </a:solidFill>
                <a:latin typeface="Georgia"/>
              </a:rPr>
              <a:t>US PMO</a:t>
            </a:r>
            <a:endParaRPr lang="en-US" sz="800" dirty="0">
              <a:solidFill>
                <a:schemeClr val="tx1"/>
              </a:solidFill>
              <a:latin typeface="Georgia"/>
            </a:endParaRPr>
          </a:p>
        </p:txBody>
      </p:sp>
      <p:cxnSp>
        <p:nvCxnSpPr>
          <p:cNvPr id="73" name="Straight Connector 72"/>
          <p:cNvCxnSpPr>
            <a:stCxn id="70" idx="0"/>
            <a:endCxn id="108" idx="2"/>
          </p:cNvCxnSpPr>
          <p:nvPr/>
        </p:nvCxnSpPr>
        <p:spPr>
          <a:xfrm flipV="1">
            <a:off x="3996656" y="3392714"/>
            <a:ext cx="0" cy="84402"/>
          </a:xfrm>
          <a:prstGeom prst="line">
            <a:avLst/>
          </a:prstGeom>
          <a:ln w="12700">
            <a:solidFill>
              <a:srgbClr val="968C6D"/>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70" idx="3"/>
            <a:endCxn id="92" idx="2"/>
          </p:cNvCxnSpPr>
          <p:nvPr/>
        </p:nvCxnSpPr>
        <p:spPr>
          <a:xfrm flipV="1">
            <a:off x="4422091" y="3392714"/>
            <a:ext cx="1383133" cy="261667"/>
          </a:xfrm>
          <a:prstGeom prst="bentConnector2">
            <a:avLst/>
          </a:prstGeom>
          <a:ln w="12700">
            <a:solidFill>
              <a:srgbClr val="968C6D"/>
            </a:solidFill>
            <a:prstDash val="lgDash"/>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931020" y="2138143"/>
            <a:ext cx="1296000" cy="540000"/>
          </a:xfrm>
          <a:prstGeom prst="rect">
            <a:avLst/>
          </a:prstGeom>
          <a:solidFill>
            <a:schemeClr val="accent4">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2165" tIns="52165" rIns="52165" bIns="52165" rtlCol="0" anchor="ctr"/>
          <a:lstStyle/>
          <a:p>
            <a:pPr algn="ctr" defTabSz="1029866"/>
            <a:r>
              <a:rPr lang="en-GB" sz="900" b="1" dirty="0" smtClean="0">
                <a:solidFill>
                  <a:schemeClr val="tx1"/>
                </a:solidFill>
                <a:latin typeface="+mj-lt"/>
              </a:rPr>
              <a:t>Grace Vogel</a:t>
            </a:r>
            <a:endParaRPr lang="en-US" sz="900" b="1" dirty="0">
              <a:solidFill>
                <a:schemeClr val="tx1"/>
              </a:solidFill>
              <a:latin typeface="+mj-lt"/>
            </a:endParaRPr>
          </a:p>
          <a:p>
            <a:pPr algn="ctr">
              <a:spcAft>
                <a:spcPts val="600"/>
              </a:spcAft>
            </a:pPr>
            <a:r>
              <a:rPr lang="en-US" sz="900" i="1" dirty="0" smtClean="0">
                <a:solidFill>
                  <a:schemeClr val="tx1"/>
                </a:solidFill>
                <a:latin typeface="+mj-lt"/>
              </a:rPr>
              <a:t>SME Council</a:t>
            </a:r>
            <a:endParaRPr lang="en-US" sz="900" i="1" dirty="0">
              <a:solidFill>
                <a:schemeClr val="tx1"/>
              </a:solidFill>
              <a:latin typeface="+mj-lt"/>
            </a:endParaRPr>
          </a:p>
        </p:txBody>
      </p:sp>
    </p:spTree>
    <p:extLst>
      <p:ext uri="{BB962C8B-B14F-4D97-AF65-F5344CB8AC3E}">
        <p14:creationId xmlns:p14="http://schemas.microsoft.com/office/powerpoint/2010/main" val="1155813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7" name="Straight Connector 86"/>
          <p:cNvCxnSpPr/>
          <p:nvPr/>
        </p:nvCxnSpPr>
        <p:spPr>
          <a:xfrm flipV="1">
            <a:off x="5805224" y="3780631"/>
            <a:ext cx="0" cy="28803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4410596" y="3780631"/>
            <a:ext cx="0" cy="28803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7218908" y="3780631"/>
            <a:ext cx="0" cy="28803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Global engagement model for phase 1a and 1b</a:t>
            </a:r>
            <a:br>
              <a:rPr lang="en-US" dirty="0" smtClean="0"/>
            </a:br>
            <a:r>
              <a:rPr lang="en-US" b="0" i="0" dirty="0" smtClean="0"/>
              <a:t>Proposed governance structure</a:t>
            </a:r>
            <a:endParaRPr lang="en-US" b="0" i="0" dirty="0"/>
          </a:p>
        </p:txBody>
      </p:sp>
      <p:sp>
        <p:nvSpPr>
          <p:cNvPr id="4" name="Footer Placeholder 3"/>
          <p:cNvSpPr>
            <a:spLocks noGrp="1"/>
          </p:cNvSpPr>
          <p:nvPr>
            <p:ph type="ftr" sz="quarter" idx="3"/>
          </p:nvPr>
        </p:nvSpPr>
        <p:spPr/>
        <p:txBody>
          <a:bodyPr/>
          <a:lstStyle/>
          <a:p>
            <a:r>
              <a:rPr lang="en-US" dirty="0" smtClean="0"/>
              <a:t>Trade and transaction reporting review</a:t>
            </a:r>
            <a:endParaRPr lang="en-GB" dirty="0"/>
          </a:p>
        </p:txBody>
      </p:sp>
      <p:sp>
        <p:nvSpPr>
          <p:cNvPr id="5" name="Slide Number Placeholder 4"/>
          <p:cNvSpPr>
            <a:spLocks noGrp="1"/>
          </p:cNvSpPr>
          <p:nvPr>
            <p:ph type="sldNum" sz="quarter" idx="4"/>
          </p:nvPr>
        </p:nvSpPr>
        <p:spPr/>
        <p:txBody>
          <a:bodyPr/>
          <a:lstStyle/>
          <a:p>
            <a:fld id="{FEBD7F86-1881-4698-8703-FB80B0800997}" type="slidenum">
              <a:rPr lang="en-GB" smtClean="0"/>
              <a:pPr/>
              <a:t>19</a:t>
            </a:fld>
            <a:endParaRPr lang="en-GB" dirty="0"/>
          </a:p>
        </p:txBody>
      </p:sp>
      <p:sp>
        <p:nvSpPr>
          <p:cNvPr id="6" name="Date Placeholder 5"/>
          <p:cNvSpPr>
            <a:spLocks noGrp="1"/>
          </p:cNvSpPr>
          <p:nvPr>
            <p:ph type="dt" sz="half" idx="2"/>
          </p:nvPr>
        </p:nvSpPr>
        <p:spPr/>
        <p:txBody>
          <a:bodyPr/>
          <a:lstStyle/>
          <a:p>
            <a:r>
              <a:rPr lang="en-US" dirty="0" smtClean="0"/>
              <a:t>July 2016</a:t>
            </a:r>
            <a:endParaRPr lang="en-GB" dirty="0"/>
          </a:p>
        </p:txBody>
      </p:sp>
      <p:sp>
        <p:nvSpPr>
          <p:cNvPr id="7" name="Content Placeholder 2"/>
          <p:cNvSpPr txBox="1">
            <a:spLocks/>
          </p:cNvSpPr>
          <p:nvPr/>
        </p:nvSpPr>
        <p:spPr>
          <a:xfrm>
            <a:off x="1" y="1695995"/>
            <a:ext cx="2025649" cy="2372668"/>
          </a:xfrm>
          <a:prstGeom prst="rect">
            <a:avLst/>
          </a:prstGeom>
          <a:solidFill>
            <a:srgbClr val="968C6D"/>
          </a:solidFill>
          <a:ln>
            <a:solidFill>
              <a:srgbClr val="968C6D"/>
            </a:solidFill>
          </a:ln>
        </p:spPr>
        <p:txBody>
          <a:bodyPr vert="horz" wrap="square" lIns="648000" tIns="78363" rIns="123152" bIns="78363" rtlCol="0">
            <a:noAutofit/>
          </a:bodyPr>
          <a:lstStyle/>
          <a:p>
            <a:pPr indent="-468000" defTabSz="1066114">
              <a:spcAft>
                <a:spcPts val="1027"/>
              </a:spcAft>
              <a:buClr>
                <a:srgbClr val="000000"/>
              </a:buClr>
              <a:defRPr/>
            </a:pPr>
            <a:r>
              <a:rPr lang="en-US" sz="1000" b="1" dirty="0" smtClean="0">
                <a:solidFill>
                  <a:srgbClr val="FFFFFF"/>
                </a:solidFill>
                <a:latin typeface="Georgia" pitchFamily="18" charset="0"/>
              </a:rPr>
              <a:t>It is important that appropriate governance and oversight is maintained by both MS and PwC. </a:t>
            </a:r>
          </a:p>
          <a:p>
            <a:pPr indent="-468000" defTabSz="1066114">
              <a:spcAft>
                <a:spcPts val="1027"/>
              </a:spcAft>
              <a:buClr>
                <a:srgbClr val="000000"/>
              </a:buClr>
              <a:defRPr/>
            </a:pPr>
            <a:r>
              <a:rPr lang="en-US" sz="1000" b="1" dirty="0" smtClean="0">
                <a:solidFill>
                  <a:srgbClr val="FFFFFF"/>
                </a:solidFill>
                <a:latin typeface="Georgia" pitchFamily="18" charset="0"/>
              </a:rPr>
              <a:t>A proposed governance structure is included but we will interplay in to any MS preferred governance structure.</a:t>
            </a:r>
            <a:endParaRPr lang="en-US" sz="1000" b="1" dirty="0">
              <a:solidFill>
                <a:srgbClr val="FFFFFF"/>
              </a:solidFill>
              <a:latin typeface="Georgia" pitchFamily="18" charset="0"/>
            </a:endParaRPr>
          </a:p>
        </p:txBody>
      </p:sp>
      <p:sp>
        <p:nvSpPr>
          <p:cNvPr id="8" name="Content Placeholder 2"/>
          <p:cNvSpPr txBox="1">
            <a:spLocks/>
          </p:cNvSpPr>
          <p:nvPr/>
        </p:nvSpPr>
        <p:spPr>
          <a:xfrm>
            <a:off x="2187575" y="1695995"/>
            <a:ext cx="7938752" cy="374055"/>
          </a:xfrm>
          <a:prstGeom prst="rect">
            <a:avLst/>
          </a:prstGeom>
        </p:spPr>
        <p:txBody>
          <a:bodyPr vert="horz" lIns="0" tIns="0" rIns="0" bIns="0" rtlCol="0">
            <a:no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172800" indent="-172800"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345600" indent="-172800"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554400" indent="-172800"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r>
              <a:rPr lang="en-GB" dirty="0" smtClean="0"/>
              <a:t>Proposed example Governance and Oversight Model .</a:t>
            </a:r>
          </a:p>
        </p:txBody>
      </p:sp>
      <p:cxnSp>
        <p:nvCxnSpPr>
          <p:cNvPr id="39" name="Straight Connector 31"/>
          <p:cNvCxnSpPr>
            <a:stCxn id="10" idx="2"/>
          </p:cNvCxnSpPr>
          <p:nvPr/>
        </p:nvCxnSpPr>
        <p:spPr>
          <a:xfrm rot="5400000">
            <a:off x="3831618" y="1739705"/>
            <a:ext cx="1035168" cy="2912044"/>
          </a:xfrm>
          <a:prstGeom prst="bentConnector2">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157224" y="2138143"/>
            <a:ext cx="1296000" cy="540000"/>
          </a:xfrm>
          <a:prstGeom prst="rect">
            <a:avLst/>
          </a:prstGeom>
          <a:solidFill>
            <a:srgbClr val="D5D1C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2165" tIns="52165" rIns="52165" bIns="52165" rtlCol="0" anchor="ctr"/>
          <a:lstStyle/>
          <a:p>
            <a:pPr algn="ctr" defTabSz="1029866"/>
            <a:r>
              <a:rPr lang="en-US" sz="900" b="1" dirty="0" smtClean="0">
                <a:solidFill>
                  <a:schemeClr val="tx1"/>
                </a:solidFill>
                <a:latin typeface="+mj-lt"/>
              </a:rPr>
              <a:t>Monthly TR Global SteerCo </a:t>
            </a:r>
            <a:endParaRPr lang="en-US" sz="900" i="1" dirty="0">
              <a:solidFill>
                <a:schemeClr val="tx1"/>
              </a:solidFill>
              <a:latin typeface="+mj-lt"/>
            </a:endParaRPr>
          </a:p>
        </p:txBody>
      </p:sp>
      <p:cxnSp>
        <p:nvCxnSpPr>
          <p:cNvPr id="40" name="Straight Connector 39"/>
          <p:cNvCxnSpPr>
            <a:stCxn id="10" idx="3"/>
          </p:cNvCxnSpPr>
          <p:nvPr/>
        </p:nvCxnSpPr>
        <p:spPr>
          <a:xfrm>
            <a:off x="6453224" y="2408143"/>
            <a:ext cx="668386" cy="54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3348656" y="2138143"/>
            <a:ext cx="1296000" cy="540000"/>
          </a:xfrm>
          <a:prstGeom prst="rect">
            <a:avLst/>
          </a:prstGeom>
          <a:solidFill>
            <a:schemeClr val="accent4">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2165" tIns="52165" rIns="52165" bIns="52165" rtlCol="0" anchor="ctr"/>
          <a:lstStyle/>
          <a:p>
            <a:pPr algn="ctr" defTabSz="1029866"/>
            <a:r>
              <a:rPr lang="en-GB" sz="900" b="1" dirty="0" smtClean="0">
                <a:solidFill>
                  <a:schemeClr val="tx1"/>
                </a:solidFill>
                <a:latin typeface="+mj-lt"/>
              </a:rPr>
              <a:t>PwC SME Advisory Council </a:t>
            </a:r>
            <a:endParaRPr lang="en-US" sz="900" i="1" dirty="0">
              <a:solidFill>
                <a:schemeClr val="tx1"/>
              </a:solidFill>
              <a:latin typeface="+mj-lt"/>
            </a:endParaRPr>
          </a:p>
        </p:txBody>
      </p:sp>
      <p:cxnSp>
        <p:nvCxnSpPr>
          <p:cNvPr id="77" name="Straight Connector 76"/>
          <p:cNvCxnSpPr>
            <a:stCxn id="75" idx="3"/>
            <a:endCxn id="10" idx="1"/>
          </p:cNvCxnSpPr>
          <p:nvPr/>
        </p:nvCxnSpPr>
        <p:spPr>
          <a:xfrm>
            <a:off x="4644656" y="2408143"/>
            <a:ext cx="51256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5157224" y="2952599"/>
            <a:ext cx="1296000" cy="540000"/>
          </a:xfrm>
          <a:prstGeom prst="rect">
            <a:avLst/>
          </a:prstGeom>
          <a:solidFill>
            <a:srgbClr val="D5D1C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2165" tIns="52165" rIns="52165" bIns="52165" rtlCol="0" anchor="ctr"/>
          <a:lstStyle/>
          <a:p>
            <a:pPr algn="ctr" defTabSz="1029866"/>
            <a:r>
              <a:rPr lang="en-US" sz="900" b="1" dirty="0" smtClean="0">
                <a:solidFill>
                  <a:schemeClr val="tx1"/>
                </a:solidFill>
                <a:latin typeface="+mj-lt"/>
              </a:rPr>
              <a:t>Weekly TR PMO working group</a:t>
            </a:r>
            <a:endParaRPr lang="en-US" sz="900" i="1" dirty="0">
              <a:solidFill>
                <a:schemeClr val="tx1"/>
              </a:solidFill>
              <a:latin typeface="+mj-lt"/>
            </a:endParaRPr>
          </a:p>
        </p:txBody>
      </p:sp>
      <p:sp>
        <p:nvSpPr>
          <p:cNvPr id="49" name="Rectangle 48"/>
          <p:cNvSpPr/>
          <p:nvPr/>
        </p:nvSpPr>
        <p:spPr>
          <a:xfrm>
            <a:off x="3762668" y="4000807"/>
            <a:ext cx="1296000" cy="540000"/>
          </a:xfrm>
          <a:prstGeom prst="rect">
            <a:avLst/>
          </a:prstGeom>
          <a:solidFill>
            <a:srgbClr val="D5D1C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2165" tIns="52165" rIns="52165" bIns="52165" rtlCol="0" anchor="ctr"/>
          <a:lstStyle/>
          <a:p>
            <a:pPr algn="ctr" defTabSz="1029866"/>
            <a:r>
              <a:rPr lang="en-US" sz="900" b="1" i="1" dirty="0" smtClean="0">
                <a:solidFill>
                  <a:schemeClr val="tx1"/>
                </a:solidFill>
                <a:latin typeface="+mj-lt"/>
              </a:rPr>
              <a:t>Data work stream</a:t>
            </a:r>
            <a:endParaRPr lang="en-US" sz="900" i="1" dirty="0">
              <a:solidFill>
                <a:schemeClr val="tx1"/>
              </a:solidFill>
              <a:latin typeface="+mj-lt"/>
            </a:endParaRPr>
          </a:p>
        </p:txBody>
      </p:sp>
      <p:sp>
        <p:nvSpPr>
          <p:cNvPr id="50" name="Rectangle 49"/>
          <p:cNvSpPr/>
          <p:nvPr/>
        </p:nvSpPr>
        <p:spPr>
          <a:xfrm>
            <a:off x="5157225" y="4000807"/>
            <a:ext cx="1296000" cy="540000"/>
          </a:xfrm>
          <a:prstGeom prst="rect">
            <a:avLst/>
          </a:prstGeom>
          <a:solidFill>
            <a:srgbClr val="D5D1C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2165" tIns="52165" rIns="52165" bIns="52165" rtlCol="0" anchor="ctr"/>
          <a:lstStyle/>
          <a:p>
            <a:pPr algn="ctr" defTabSz="1029866"/>
            <a:r>
              <a:rPr lang="en-GB" sz="900" b="1" i="1" dirty="0" smtClean="0">
                <a:solidFill>
                  <a:schemeClr val="tx1"/>
                </a:solidFill>
                <a:latin typeface="+mj-lt"/>
              </a:rPr>
              <a:t>Rule Assessment work stream</a:t>
            </a:r>
            <a:endParaRPr lang="en-US" sz="600" i="1" dirty="0">
              <a:solidFill>
                <a:schemeClr val="tx1"/>
              </a:solidFill>
              <a:latin typeface="+mj-lt"/>
            </a:endParaRPr>
          </a:p>
        </p:txBody>
      </p:sp>
      <p:cxnSp>
        <p:nvCxnSpPr>
          <p:cNvPr id="58" name="Straight Connector 57"/>
          <p:cNvCxnSpPr>
            <a:stCxn id="92" idx="0"/>
            <a:endCxn id="10" idx="2"/>
          </p:cNvCxnSpPr>
          <p:nvPr/>
        </p:nvCxnSpPr>
        <p:spPr>
          <a:xfrm flipV="1">
            <a:off x="5805224" y="2678143"/>
            <a:ext cx="0" cy="274456"/>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9154187" y="4667917"/>
            <a:ext cx="1296000" cy="540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2165" tIns="52165" rIns="52165" bIns="52165" rtlCol="0" anchor="ctr"/>
          <a:lstStyle/>
          <a:p>
            <a:pPr algn="ctr" defTabSz="1029866"/>
            <a:endParaRPr lang="en-US" sz="900" b="1" dirty="0">
              <a:solidFill>
                <a:schemeClr val="tx1"/>
              </a:solidFill>
              <a:latin typeface="+mj-lt"/>
            </a:endParaRPr>
          </a:p>
        </p:txBody>
      </p:sp>
      <p:grpSp>
        <p:nvGrpSpPr>
          <p:cNvPr id="169" name="Group 168"/>
          <p:cNvGrpSpPr/>
          <p:nvPr/>
        </p:nvGrpSpPr>
        <p:grpSpPr>
          <a:xfrm>
            <a:off x="6965792" y="2183415"/>
            <a:ext cx="1367943" cy="386942"/>
            <a:chOff x="1314461" y="6302325"/>
            <a:chExt cx="1367943" cy="386942"/>
          </a:xfrm>
        </p:grpSpPr>
        <p:sp>
          <p:nvSpPr>
            <p:cNvPr id="162" name="Rectangle 161"/>
            <p:cNvSpPr/>
            <p:nvPr/>
          </p:nvSpPr>
          <p:spPr>
            <a:xfrm>
              <a:off x="1314461" y="6302325"/>
              <a:ext cx="180000" cy="180000"/>
            </a:xfrm>
            <a:prstGeom prst="rect">
              <a:avLst/>
            </a:prstGeom>
            <a:solidFill>
              <a:srgbClr val="D5D1C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algn="ctr" defTabSz="1029866"/>
              <a:endParaRPr lang="en-US" sz="800" dirty="0">
                <a:solidFill>
                  <a:schemeClr val="tx1"/>
                </a:solidFill>
                <a:latin typeface="Georgia"/>
              </a:endParaRPr>
            </a:p>
          </p:txBody>
        </p:sp>
        <p:sp>
          <p:nvSpPr>
            <p:cNvPr id="163" name="Rectangle 162"/>
            <p:cNvSpPr/>
            <p:nvPr/>
          </p:nvSpPr>
          <p:spPr>
            <a:xfrm>
              <a:off x="1314461" y="6509267"/>
              <a:ext cx="180000" cy="180000"/>
            </a:xfrm>
            <a:prstGeom prst="rect">
              <a:avLst/>
            </a:prstGeom>
            <a:solidFill>
              <a:schemeClr val="accent4">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algn="ctr" defTabSz="1029866"/>
              <a:endParaRPr lang="en-US" sz="800" dirty="0">
                <a:solidFill>
                  <a:schemeClr val="tx1"/>
                </a:solidFill>
                <a:latin typeface="Georgia"/>
              </a:endParaRPr>
            </a:p>
          </p:txBody>
        </p:sp>
        <p:sp>
          <p:nvSpPr>
            <p:cNvPr id="165" name="Rectangle 164"/>
            <p:cNvSpPr/>
            <p:nvPr/>
          </p:nvSpPr>
          <p:spPr>
            <a:xfrm>
              <a:off x="1499330" y="6302325"/>
              <a:ext cx="1183074" cy="180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defTabSz="1029866"/>
              <a:r>
                <a:rPr lang="en-US" sz="800" dirty="0" smtClean="0">
                  <a:solidFill>
                    <a:schemeClr val="tx1"/>
                  </a:solidFill>
                  <a:latin typeface="Georgia"/>
                </a:rPr>
                <a:t>Joint MS/PwC</a:t>
              </a:r>
              <a:endParaRPr lang="en-US" sz="800" dirty="0">
                <a:solidFill>
                  <a:schemeClr val="tx1"/>
                </a:solidFill>
                <a:latin typeface="Georgia"/>
              </a:endParaRPr>
            </a:p>
          </p:txBody>
        </p:sp>
        <p:sp>
          <p:nvSpPr>
            <p:cNvPr id="166" name="Rectangle 165"/>
            <p:cNvSpPr/>
            <p:nvPr/>
          </p:nvSpPr>
          <p:spPr>
            <a:xfrm>
              <a:off x="1499330" y="6509267"/>
              <a:ext cx="1183074" cy="18000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000" tIns="52165" rIns="36000" bIns="52165" rtlCol="0" anchor="ctr"/>
            <a:lstStyle/>
            <a:p>
              <a:pPr defTabSz="1029866"/>
              <a:r>
                <a:rPr lang="en-US" sz="800" dirty="0" smtClean="0">
                  <a:solidFill>
                    <a:schemeClr val="tx1"/>
                  </a:solidFill>
                  <a:latin typeface="Georgia"/>
                </a:rPr>
                <a:t>PwC New York led</a:t>
              </a:r>
              <a:endParaRPr lang="en-US" sz="800" dirty="0">
                <a:solidFill>
                  <a:schemeClr val="tx1"/>
                </a:solidFill>
                <a:latin typeface="Georgia"/>
              </a:endParaRPr>
            </a:p>
          </p:txBody>
        </p:sp>
      </p:grpSp>
      <p:sp>
        <p:nvSpPr>
          <p:cNvPr id="68" name="Rectangle 67"/>
          <p:cNvSpPr/>
          <p:nvPr/>
        </p:nvSpPr>
        <p:spPr>
          <a:xfrm>
            <a:off x="6570980" y="4000807"/>
            <a:ext cx="1296000" cy="540000"/>
          </a:xfrm>
          <a:prstGeom prst="rect">
            <a:avLst/>
          </a:prstGeom>
          <a:solidFill>
            <a:srgbClr val="D5D1C5"/>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52165" tIns="52165" rIns="52165" bIns="52165" rtlCol="0" anchor="ctr"/>
          <a:lstStyle/>
          <a:p>
            <a:pPr algn="ctr" defTabSz="1029866"/>
            <a:r>
              <a:rPr lang="en-GB" sz="900" b="1" i="1" dirty="0" smtClean="0">
                <a:solidFill>
                  <a:schemeClr val="tx1"/>
                </a:solidFill>
                <a:latin typeface="+mj-lt"/>
              </a:rPr>
              <a:t>Control and Governance work stream</a:t>
            </a:r>
            <a:endParaRPr lang="en-US" sz="600" i="1" dirty="0">
              <a:solidFill>
                <a:schemeClr val="tx1"/>
              </a:solidFill>
              <a:latin typeface="+mj-lt"/>
            </a:endParaRPr>
          </a:p>
        </p:txBody>
      </p:sp>
      <p:cxnSp>
        <p:nvCxnSpPr>
          <p:cNvPr id="71" name="Straight Connector 70"/>
          <p:cNvCxnSpPr/>
          <p:nvPr/>
        </p:nvCxnSpPr>
        <p:spPr>
          <a:xfrm flipV="1">
            <a:off x="5805224" y="3492599"/>
            <a:ext cx="0" cy="28803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410668" y="3780631"/>
            <a:ext cx="280831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314252" y="4788743"/>
            <a:ext cx="8064896" cy="1961333"/>
          </a:xfrm>
          <a:prstGeom prst="rect">
            <a:avLst/>
          </a:prstGeom>
          <a:noFill/>
        </p:spPr>
        <p:txBody>
          <a:bodyPr wrap="square" lIns="0" tIns="0" rIns="0" bIns="0" rtlCol="0">
            <a:noAutofit/>
          </a:bodyPr>
          <a:lstStyle/>
          <a:p>
            <a:pPr>
              <a:spcAft>
                <a:spcPts val="900"/>
              </a:spcAft>
            </a:pPr>
            <a:r>
              <a:rPr lang="en-GB" sz="1000" b="1" dirty="0" smtClean="0">
                <a:latin typeface="Georgia" pitchFamily="18" charset="0"/>
              </a:rPr>
              <a:t>Governance &amp; Oversight Responsibilities</a:t>
            </a:r>
          </a:p>
          <a:p>
            <a:pPr>
              <a:spcAft>
                <a:spcPts val="900"/>
              </a:spcAft>
            </a:pPr>
            <a:r>
              <a:rPr lang="en-GB" sz="1000" b="1" i="1" dirty="0" smtClean="0">
                <a:latin typeface="Georgia" pitchFamily="18" charset="0"/>
              </a:rPr>
              <a:t>Global SteerCo </a:t>
            </a:r>
            <a:r>
              <a:rPr lang="en-GB" sz="1000" dirty="0" smtClean="0">
                <a:latin typeface="Georgia" pitchFamily="18" charset="0"/>
              </a:rPr>
              <a:t>– responsible for overall strategy, direction and status across all in-scope territories. Requires aggregated reporting updates and undertakes approval of key decisions relating to progress, investment and regulatory interaction. </a:t>
            </a:r>
          </a:p>
          <a:p>
            <a:pPr>
              <a:spcAft>
                <a:spcPts val="900"/>
              </a:spcAft>
            </a:pPr>
            <a:r>
              <a:rPr lang="en-GB" sz="1000" b="1" i="1" dirty="0" smtClean="0">
                <a:latin typeface="Georgia" pitchFamily="18" charset="0"/>
              </a:rPr>
              <a:t>PwC SME Advisory Council </a:t>
            </a:r>
            <a:r>
              <a:rPr lang="en-GB" sz="1000" dirty="0" smtClean="0">
                <a:latin typeface="Georgia" pitchFamily="18" charset="0"/>
              </a:rPr>
              <a:t>– our group of SMEs will be led by Grace Vogel. This group will provide senior regulatory support to your SteerCo in order to ensure peer insights are made available globally. Further this group will provide an independent challenge to the MS findings from the project.</a:t>
            </a:r>
          </a:p>
          <a:p>
            <a:pPr>
              <a:spcAft>
                <a:spcPts val="900"/>
              </a:spcAft>
            </a:pPr>
            <a:r>
              <a:rPr lang="en-GB" sz="1000" b="1" i="1" dirty="0" smtClean="0">
                <a:latin typeface="Georgia" pitchFamily="18" charset="0"/>
              </a:rPr>
              <a:t>TR PMO Working Group </a:t>
            </a:r>
            <a:r>
              <a:rPr lang="en-GB" sz="1000" dirty="0" smtClean="0">
                <a:latin typeface="Georgia" pitchFamily="18" charset="0"/>
              </a:rPr>
              <a:t>– responsible for weekly status reporting and preparation of monthly steerco information. Can implement decisions and re-direct resources according to programme plan status. Brings cross work stream dependencies together and enables discussion and decision recommendations for SteerCo. </a:t>
            </a:r>
          </a:p>
          <a:p>
            <a:pPr>
              <a:spcAft>
                <a:spcPts val="900"/>
              </a:spcAft>
            </a:pPr>
            <a:r>
              <a:rPr lang="en-GB" sz="1000" b="1" i="1" dirty="0" smtClean="0">
                <a:latin typeface="Georgia" pitchFamily="18" charset="0"/>
              </a:rPr>
              <a:t>Work stream leads </a:t>
            </a:r>
            <a:r>
              <a:rPr lang="en-GB" sz="1000" dirty="0" smtClean="0">
                <a:latin typeface="Georgia" pitchFamily="18" charset="0"/>
              </a:rPr>
              <a:t>– responsible for day-to-day delivery of their work streams in order to achieve programme deliverables.</a:t>
            </a:r>
          </a:p>
        </p:txBody>
      </p:sp>
      <p:cxnSp>
        <p:nvCxnSpPr>
          <p:cNvPr id="21" name="Elbow Connector 20"/>
          <p:cNvCxnSpPr>
            <a:stCxn id="75" idx="2"/>
          </p:cNvCxnSpPr>
          <p:nvPr/>
        </p:nvCxnSpPr>
        <p:spPr>
          <a:xfrm rot="16200000" flipH="1">
            <a:off x="4431016" y="2243783"/>
            <a:ext cx="949449" cy="1818168"/>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7575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ltGray">
          <a:xfrm>
            <a:off x="378148" y="6894093"/>
            <a:ext cx="648072" cy="333557"/>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sp>
        <p:nvSpPr>
          <p:cNvPr id="5" name="Slide Number Placeholder 4"/>
          <p:cNvSpPr>
            <a:spLocks noGrp="1"/>
          </p:cNvSpPr>
          <p:nvPr>
            <p:ph type="sldNum" sz="quarter" idx="4"/>
          </p:nvPr>
        </p:nvSpPr>
        <p:spPr/>
        <p:txBody>
          <a:bodyPr/>
          <a:lstStyle/>
          <a:p>
            <a:fld id="{FEBD7F86-1881-4698-8703-FB80B0800997}" type="slidenum">
              <a:rPr lang="en-GB" smtClean="0"/>
              <a:pPr/>
              <a:t>2</a:t>
            </a:fld>
            <a:endParaRPr lang="en-GB" dirty="0"/>
          </a:p>
        </p:txBody>
      </p:sp>
      <p:sp>
        <p:nvSpPr>
          <p:cNvPr id="2" name="Date Placeholder 1"/>
          <p:cNvSpPr>
            <a:spLocks noGrp="1"/>
          </p:cNvSpPr>
          <p:nvPr>
            <p:ph type="dt" sz="half" idx="2"/>
          </p:nvPr>
        </p:nvSpPr>
        <p:spPr/>
        <p:txBody>
          <a:bodyPr/>
          <a:lstStyle/>
          <a:p>
            <a:r>
              <a:rPr lang="en-US" dirty="0" smtClean="0"/>
              <a:t>July 2016</a:t>
            </a:r>
            <a:endParaRPr lang="en-GB" dirty="0"/>
          </a:p>
        </p:txBody>
      </p:sp>
      <p:sp>
        <p:nvSpPr>
          <p:cNvPr id="4" name="Title 3"/>
          <p:cNvSpPr>
            <a:spLocks noGrp="1"/>
          </p:cNvSpPr>
          <p:nvPr>
            <p:ph type="title"/>
          </p:nvPr>
        </p:nvSpPr>
        <p:spPr/>
        <p:txBody>
          <a:bodyPr/>
          <a:lstStyle/>
          <a:p>
            <a:endParaRPr lang="en-GB" dirty="0"/>
          </a:p>
        </p:txBody>
      </p:sp>
      <p:sp>
        <p:nvSpPr>
          <p:cNvPr id="7" name="Rectangle 6"/>
          <p:cNvSpPr/>
          <p:nvPr/>
        </p:nvSpPr>
        <p:spPr bwMode="ltGray">
          <a:xfrm>
            <a:off x="0" y="-1"/>
            <a:ext cx="10693400" cy="2484488"/>
          </a:xfrm>
          <a:prstGeom prst="rect">
            <a:avLst/>
          </a:prstGeom>
          <a:solidFill>
            <a:srgbClr val="A32020"/>
          </a:solidFill>
          <a:ln w="3175" cap="flat" cmpd="sng" algn="ctr">
            <a:noFill/>
            <a:prstDash val="solid"/>
          </a:ln>
          <a:effectLst/>
        </p:spPr>
        <p:txBody>
          <a:bodyPr rtlCol="0" anchor="ctr"/>
          <a:lstStyle/>
          <a:p>
            <a:pPr marL="0" marR="0" lvl="0" indent="0" algn="ctr" defTabSz="1018824"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smtClean="0">
              <a:ln>
                <a:noFill/>
              </a:ln>
              <a:solidFill>
                <a:srgbClr val="FFFFFF"/>
              </a:solidFill>
              <a:effectLst/>
              <a:uLnTx/>
              <a:uFillTx/>
              <a:latin typeface="Georgia" pitchFamily="18" charset="0"/>
              <a:ea typeface="+mn-ea"/>
              <a:cs typeface="+mn-cs"/>
            </a:endParaRPr>
          </a:p>
        </p:txBody>
      </p:sp>
      <p:sp>
        <p:nvSpPr>
          <p:cNvPr id="8" name="Title 2"/>
          <p:cNvSpPr txBox="1">
            <a:spLocks/>
          </p:cNvSpPr>
          <p:nvPr/>
        </p:nvSpPr>
        <p:spPr>
          <a:xfrm>
            <a:off x="619123" y="540271"/>
            <a:ext cx="9507203" cy="889561"/>
          </a:xfrm>
          <a:prstGeom prst="rect">
            <a:avLst/>
          </a:prstGeom>
        </p:spPr>
        <p:txBody>
          <a:bodyPr vert="horz" lIns="0" tIns="0" rIns="0" bIns="0" rtlCol="0" anchor="t" anchorCtr="0">
            <a:noAutofit/>
          </a:bodyPr>
          <a:lstStyle>
            <a:lvl1pPr algn="l" defTabSz="1018705" rtl="0" eaLnBrk="1" latinLnBrk="0" hangingPunct="1">
              <a:lnSpc>
                <a:spcPct val="100000"/>
              </a:lnSpc>
              <a:spcBef>
                <a:spcPct val="0"/>
              </a:spcBef>
              <a:buNone/>
              <a:defRPr sz="2000" b="1" i="1" kern="1200">
                <a:solidFill>
                  <a:schemeClr val="tx1"/>
                </a:solidFill>
                <a:latin typeface="+mj-lt"/>
                <a:ea typeface="+mj-ea"/>
                <a:cs typeface="+mj-cs"/>
              </a:defRPr>
            </a:lvl1pPr>
          </a:lstStyle>
          <a:p>
            <a:pPr lvl="0"/>
            <a:r>
              <a:rPr lang="en-GB" dirty="0">
                <a:solidFill>
                  <a:srgbClr val="FFFFFF"/>
                </a:solidFill>
              </a:rPr>
              <a:t>A personal message from </a:t>
            </a:r>
            <a:r>
              <a:rPr lang="en-GB" dirty="0" smtClean="0">
                <a:solidFill>
                  <a:srgbClr val="FFFFFF"/>
                </a:solidFill>
              </a:rPr>
              <a:t>Nick Bouch</a:t>
            </a:r>
          </a:p>
          <a:p>
            <a:pPr lvl="0"/>
            <a:r>
              <a:rPr kumimoji="0" lang="en-GB" sz="2000" b="0" i="0" u="none" strike="noStrike" kern="1200" cap="none" spc="0" normalizeH="0" baseline="0" noProof="0" dirty="0" smtClean="0">
                <a:ln>
                  <a:noFill/>
                </a:ln>
                <a:solidFill>
                  <a:srgbClr val="FFFFFF"/>
                </a:solidFill>
                <a:effectLst/>
                <a:uLnTx/>
                <a:uFillTx/>
                <a:latin typeface="Georgia"/>
                <a:ea typeface="+mj-ea"/>
                <a:cs typeface="+mj-cs"/>
              </a:rPr>
              <a:t>Partner</a:t>
            </a:r>
            <a:endParaRPr kumimoji="0" lang="en-GB" sz="2000" b="0" i="0" u="none" strike="noStrike" kern="1200" cap="none" spc="0" normalizeH="0" baseline="0" noProof="0" dirty="0">
              <a:ln>
                <a:noFill/>
              </a:ln>
              <a:solidFill>
                <a:srgbClr val="FFFFFF"/>
              </a:solidFill>
              <a:effectLst/>
              <a:uLnTx/>
              <a:uFillTx/>
              <a:latin typeface="Georgia"/>
              <a:ea typeface="+mj-ea"/>
              <a:cs typeface="+mj-cs"/>
            </a:endParaRPr>
          </a:p>
        </p:txBody>
      </p:sp>
      <p:cxnSp>
        <p:nvCxnSpPr>
          <p:cNvPr id="9" name="Shape 24"/>
          <p:cNvCxnSpPr/>
          <p:nvPr/>
        </p:nvCxnSpPr>
        <p:spPr>
          <a:xfrm flipV="1">
            <a:off x="451228" y="396255"/>
            <a:ext cx="9612000" cy="169015"/>
          </a:xfrm>
          <a:prstGeom prst="bentConnector3">
            <a:avLst>
              <a:gd name="adj1" fmla="val 0"/>
            </a:avLst>
          </a:prstGeom>
          <a:noFill/>
          <a:ln w="12700" cap="flat" cmpd="sng" algn="ctr">
            <a:solidFill>
              <a:srgbClr val="FFFFFF"/>
            </a:solidFill>
            <a:prstDash val="solid"/>
          </a:ln>
          <a:effectLst/>
        </p:spPr>
      </p:cxnSp>
      <p:sp>
        <p:nvSpPr>
          <p:cNvPr id="10" name="Content Placeholder 9"/>
          <p:cNvSpPr txBox="1">
            <a:spLocks/>
          </p:cNvSpPr>
          <p:nvPr/>
        </p:nvSpPr>
        <p:spPr>
          <a:xfrm>
            <a:off x="2034332" y="2108088"/>
            <a:ext cx="8208912" cy="393496"/>
          </a:xfrm>
          <a:prstGeom prst="rect">
            <a:avLst/>
          </a:prstGeom>
        </p:spPr>
        <p:txBody>
          <a:bodyPr vert="horz" lIns="0" tIns="0" rIns="0" bIns="0" numCol="1" spcCol="180000" rtlCol="0">
            <a:no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22857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457146"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685720"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a:buClr>
                <a:srgbClr val="000000"/>
              </a:buClr>
            </a:pPr>
            <a:r>
              <a:rPr lang="en-GB" i="1" dirty="0" smtClean="0">
                <a:solidFill>
                  <a:schemeClr val="bg1"/>
                </a:solidFill>
              </a:rPr>
              <a:t>“We </a:t>
            </a:r>
            <a:r>
              <a:rPr lang="en-GB" i="1" dirty="0">
                <a:solidFill>
                  <a:schemeClr val="bg1"/>
                </a:solidFill>
              </a:rPr>
              <a:t>are able to deploy a uniquely experienced </a:t>
            </a:r>
            <a:r>
              <a:rPr lang="en-GB" i="1" dirty="0" smtClean="0">
                <a:solidFill>
                  <a:schemeClr val="bg1"/>
                </a:solidFill>
              </a:rPr>
              <a:t>global team </a:t>
            </a:r>
            <a:r>
              <a:rPr lang="en-GB" i="1" dirty="0">
                <a:solidFill>
                  <a:schemeClr val="bg1"/>
                </a:solidFill>
              </a:rPr>
              <a:t>who have worked together within </a:t>
            </a:r>
            <a:r>
              <a:rPr lang="en-GB" i="1" dirty="0" smtClean="0">
                <a:solidFill>
                  <a:schemeClr val="bg1"/>
                </a:solidFill>
              </a:rPr>
              <a:t>each territory to repeatedly to help clients understand and overcome the complex trade and transaction reporting challenges they may often face.”</a:t>
            </a:r>
            <a:endParaRPr lang="en-GB" i="1" dirty="0">
              <a:solidFill>
                <a:schemeClr val="bg1"/>
              </a:solidFill>
            </a:endParaRPr>
          </a:p>
          <a:p>
            <a:pPr lvl="0">
              <a:buClr>
                <a:srgbClr val="000000"/>
              </a:buClr>
            </a:pPr>
            <a:endParaRPr lang="en-GB" sz="700" i="1" dirty="0">
              <a:solidFill>
                <a:srgbClr val="FFFFFF"/>
              </a:solidFill>
            </a:endParaRPr>
          </a:p>
        </p:txBody>
      </p:sp>
      <p:sp>
        <p:nvSpPr>
          <p:cNvPr id="11" name="Content Placeholder 9"/>
          <p:cNvSpPr txBox="1">
            <a:spLocks/>
          </p:cNvSpPr>
          <p:nvPr/>
        </p:nvSpPr>
        <p:spPr>
          <a:xfrm>
            <a:off x="619124" y="2761179"/>
            <a:ext cx="9748034" cy="4302905"/>
          </a:xfrm>
          <a:prstGeom prst="rect">
            <a:avLst/>
          </a:prstGeom>
          <a:noFill/>
        </p:spPr>
        <p:txBody>
          <a:bodyPr vert="horz" lIns="0" tIns="0" rIns="0" bIns="0" numCol="3" spcCol="180000" rtlCol="0">
            <a:no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22857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457146"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685720"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algn="just">
              <a:spcAft>
                <a:spcPts val="600"/>
              </a:spcAft>
            </a:pPr>
            <a:r>
              <a:rPr lang="en-GB" sz="850" b="1" i="1" dirty="0">
                <a:solidFill>
                  <a:schemeClr val="accent1"/>
                </a:solidFill>
              </a:rPr>
              <a:t>Thank you for inviting PwC to respond to your Request for Proposal to support your </a:t>
            </a:r>
            <a:r>
              <a:rPr lang="en-GB" sz="850" b="1" i="1" dirty="0" smtClean="0">
                <a:solidFill>
                  <a:schemeClr val="accent1"/>
                </a:solidFill>
              </a:rPr>
              <a:t>r</a:t>
            </a:r>
            <a:r>
              <a:rPr lang="en-GB" altLang="en-US" sz="850" b="1" i="1" dirty="0" smtClean="0">
                <a:solidFill>
                  <a:schemeClr val="accent1"/>
                </a:solidFill>
              </a:rPr>
              <a:t>egulatory trade and </a:t>
            </a:r>
            <a:r>
              <a:rPr lang="en-GB" sz="850" b="1" i="1" dirty="0" smtClean="0">
                <a:solidFill>
                  <a:schemeClr val="accent1"/>
                </a:solidFill>
              </a:rPr>
              <a:t>transaction </a:t>
            </a:r>
            <a:r>
              <a:rPr lang="en-GB" sz="850" b="1" i="1" dirty="0">
                <a:solidFill>
                  <a:schemeClr val="accent1"/>
                </a:solidFill>
              </a:rPr>
              <a:t>reporting review. </a:t>
            </a:r>
            <a:endParaRPr lang="en-GB" sz="850" b="1" dirty="0">
              <a:solidFill>
                <a:schemeClr val="accent1"/>
              </a:solidFill>
            </a:endParaRPr>
          </a:p>
          <a:p>
            <a:pPr algn="just">
              <a:spcAft>
                <a:spcPts val="600"/>
              </a:spcAft>
            </a:pPr>
            <a:r>
              <a:rPr lang="en-GB" sz="850" dirty="0"/>
              <a:t>Your immediate goal is to evaluate the currently implemented reporting </a:t>
            </a:r>
            <a:r>
              <a:rPr lang="en-GB" sz="850" dirty="0" smtClean="0"/>
              <a:t>processes, rule interpretations and the regulatory reporting control framework across the transaction reporting environment supported by Herald and RDRS – specifically for </a:t>
            </a:r>
            <a:r>
              <a:rPr lang="en-US" sz="850" dirty="0" smtClean="0"/>
              <a:t>derivative </a:t>
            </a:r>
            <a:r>
              <a:rPr lang="en-US" sz="850" dirty="0"/>
              <a:t>product reporting within </a:t>
            </a:r>
            <a:r>
              <a:rPr lang="en-US" sz="850" dirty="0" smtClean="0"/>
              <a:t>rules issued by the Commodity Futures Trading Commission (“CFTC”) </a:t>
            </a:r>
            <a:r>
              <a:rPr lang="en-US" sz="850" dirty="0"/>
              <a:t>(</a:t>
            </a:r>
            <a:r>
              <a:rPr lang="en-US" sz="850" dirty="0" smtClean="0"/>
              <a:t>Parts </a:t>
            </a:r>
            <a:r>
              <a:rPr lang="en-US" sz="850" dirty="0"/>
              <a:t>43, 45, 46) and </a:t>
            </a:r>
            <a:r>
              <a:rPr lang="en-US" sz="850" dirty="0" smtClean="0"/>
              <a:t>under the European Market Infrastructure Regulation (“EMIR”).</a:t>
            </a:r>
            <a:endParaRPr lang="en-US" sz="850" dirty="0"/>
          </a:p>
          <a:p>
            <a:pPr algn="just">
              <a:spcAft>
                <a:spcPts val="600"/>
              </a:spcAft>
            </a:pPr>
            <a:r>
              <a:rPr lang="en-GB" sz="850" dirty="0" smtClean="0"/>
              <a:t>As </a:t>
            </a:r>
            <a:r>
              <a:rPr lang="en-GB" sz="850" dirty="0"/>
              <a:t>part of a further </a:t>
            </a:r>
            <a:r>
              <a:rPr lang="en-GB" sz="850" dirty="0" smtClean="0"/>
              <a:t>potential phase </a:t>
            </a:r>
            <a:r>
              <a:rPr lang="en-GB" sz="850" dirty="0"/>
              <a:t>of work you have also indicated that you are seeking to </a:t>
            </a:r>
            <a:r>
              <a:rPr lang="en-GB" sz="850" dirty="0" smtClean="0"/>
              <a:t>complete the same activity across both </a:t>
            </a:r>
            <a:r>
              <a:rPr lang="en-US" sz="850" dirty="0" smtClean="0"/>
              <a:t>derivatives </a:t>
            </a:r>
            <a:r>
              <a:rPr lang="en-US" sz="850" dirty="0"/>
              <a:t>and </a:t>
            </a:r>
            <a:r>
              <a:rPr lang="en-US" sz="850" dirty="0" smtClean="0"/>
              <a:t>cash </a:t>
            </a:r>
            <a:r>
              <a:rPr lang="en-US" sz="850" dirty="0"/>
              <a:t>products </a:t>
            </a:r>
            <a:r>
              <a:rPr lang="en-US" sz="850" dirty="0" smtClean="0"/>
              <a:t>for MIFID </a:t>
            </a:r>
            <a:r>
              <a:rPr lang="en-US" sz="850" dirty="0"/>
              <a:t>I, ASIC, CSA, JFSA, MAS, </a:t>
            </a:r>
            <a:r>
              <a:rPr lang="en-US" sz="850" dirty="0" smtClean="0"/>
              <a:t>HKMA and Israeli trade and transaction reporting rules.</a:t>
            </a:r>
          </a:p>
          <a:p>
            <a:pPr algn="just">
              <a:spcAft>
                <a:spcPts val="600"/>
              </a:spcAft>
            </a:pPr>
            <a:r>
              <a:rPr lang="en-GB" sz="850" dirty="0" smtClean="0"/>
              <a:t>We </a:t>
            </a:r>
            <a:r>
              <a:rPr lang="en-GB" sz="850" dirty="0"/>
              <a:t>appreciate, based on </a:t>
            </a:r>
            <a:r>
              <a:rPr lang="en-GB" sz="850" dirty="0" smtClean="0"/>
              <a:t>our relevant experience with organisations that you would view as your peers, that work of this complexity for both EMIR and CFTC rules requires a blend of regulatory, governance and data analytics skills. As the leader </a:t>
            </a:r>
            <a:r>
              <a:rPr lang="en-GB" sz="850" dirty="0"/>
              <a:t>of our </a:t>
            </a:r>
            <a:r>
              <a:rPr lang="en-GB" sz="850" dirty="0" smtClean="0"/>
              <a:t>UK Banking &amp; Capital Markets Advanced </a:t>
            </a:r>
            <a:r>
              <a:rPr lang="en-GB" sz="850" dirty="0"/>
              <a:t>Risk </a:t>
            </a:r>
            <a:r>
              <a:rPr lang="en-GB" sz="850" dirty="0" smtClean="0"/>
              <a:t>&amp; Compliance </a:t>
            </a:r>
            <a:r>
              <a:rPr lang="en-GB" sz="850" dirty="0"/>
              <a:t>Analytics </a:t>
            </a:r>
            <a:r>
              <a:rPr lang="en-GB" sz="850" dirty="0" smtClean="0"/>
              <a:t>practice and Engagement Partner on a number of similar engagements over the last 12 months I </a:t>
            </a:r>
            <a:r>
              <a:rPr lang="en-GB" sz="850" dirty="0"/>
              <a:t>have chosen to lead the team. </a:t>
            </a:r>
            <a:r>
              <a:rPr lang="en-GB" sz="850" dirty="0" smtClean="0"/>
              <a:t>We understand that this is a important engagement for Morgan Stanley (“MS”) and you are an </a:t>
            </a:r>
            <a:r>
              <a:rPr lang="en-GB" sz="850" dirty="0"/>
              <a:t>important client to PwC and will also be to me personally. </a:t>
            </a:r>
          </a:p>
          <a:p>
            <a:pPr algn="just">
              <a:spcAft>
                <a:spcPts val="600"/>
              </a:spcAft>
            </a:pPr>
            <a:r>
              <a:rPr lang="en-GB" sz="850" dirty="0"/>
              <a:t>I have pulled together </a:t>
            </a:r>
            <a:r>
              <a:rPr lang="en-GB" sz="850" dirty="0" smtClean="0"/>
              <a:t>a global team </a:t>
            </a:r>
            <a:r>
              <a:rPr lang="en-GB" sz="850" dirty="0"/>
              <a:t>which I consider to be the best possible team to partner with you to deliver against your requirements</a:t>
            </a:r>
            <a:r>
              <a:rPr lang="en-GB" sz="850" dirty="0" smtClean="0"/>
              <a:t>. Importantly I will be </a:t>
            </a:r>
            <a:r>
              <a:rPr lang="en-GB" sz="850" dirty="0"/>
              <a:t>supported by Frank </a:t>
            </a:r>
            <a:r>
              <a:rPr lang="en-GB" sz="850" dirty="0" smtClean="0"/>
              <a:t>Badalamenti in the US who </a:t>
            </a:r>
            <a:r>
              <a:rPr lang="en-GB" sz="850" dirty="0"/>
              <a:t>has supported many </a:t>
            </a:r>
            <a:r>
              <a:rPr lang="en-GB" sz="850" dirty="0" smtClean="0"/>
              <a:t>clients, including MS, </a:t>
            </a:r>
            <a:r>
              <a:rPr lang="en-GB" sz="850" dirty="0"/>
              <a:t>in matters related to </a:t>
            </a:r>
            <a:r>
              <a:rPr lang="en-GB" sz="850" dirty="0" smtClean="0"/>
              <a:t>regulatory </a:t>
            </a:r>
            <a:r>
              <a:rPr lang="en-GB" sz="850" dirty="0"/>
              <a:t>trade reporting, trade execution and allocation.  </a:t>
            </a:r>
            <a:endParaRPr lang="en-GB" sz="850" dirty="0" smtClean="0"/>
          </a:p>
          <a:p>
            <a:pPr algn="just">
              <a:spcAft>
                <a:spcPts val="600"/>
              </a:spcAft>
            </a:pPr>
            <a:r>
              <a:rPr lang="en-GB" sz="850" dirty="0" smtClean="0"/>
              <a:t>Day-to-day the team will be led on the ground by Neil Douglas; Neil comes with over 15 years of investment banking experience specifically in OTC derivatives and has been the lead on a recent US bank EMIR engagement with myself as well as the lead for a s166 transaction reporting review for one of your other US peers. </a:t>
            </a:r>
          </a:p>
          <a:p>
            <a:pPr algn="just">
              <a:spcAft>
                <a:spcPts val="600"/>
              </a:spcAft>
            </a:pPr>
            <a:r>
              <a:rPr lang="en-GB" sz="850" dirty="0" smtClean="0"/>
              <a:t>Many of the other UK and US senior and junior team </a:t>
            </a:r>
            <a:r>
              <a:rPr lang="en-GB" sz="850" dirty="0"/>
              <a:t>members have deep experience in running and developing transaction reporting </a:t>
            </a:r>
            <a:r>
              <a:rPr lang="en-GB" sz="850" dirty="0" smtClean="0"/>
              <a:t>programmes, including EMIR and CFTC rules for two other peers in the last nine months, and bring a </a:t>
            </a:r>
            <a:r>
              <a:rPr lang="en-GB" sz="850" dirty="0"/>
              <a:t>perspective and understanding of the technical requirements and the wider industry and regulatory landscape to provide insight on the </a:t>
            </a:r>
            <a:r>
              <a:rPr lang="en-GB" sz="850" dirty="0" smtClean="0"/>
              <a:t>your transaction reporting processes. </a:t>
            </a:r>
            <a:endParaRPr lang="en-GB" sz="850" dirty="0"/>
          </a:p>
          <a:p>
            <a:pPr algn="just">
              <a:spcAft>
                <a:spcPts val="600"/>
              </a:spcAft>
            </a:pPr>
            <a:r>
              <a:rPr lang="en-GB" sz="850" dirty="0"/>
              <a:t>Our wider Firm, in the UK and globally, really is </a:t>
            </a:r>
            <a:r>
              <a:rPr lang="en-GB" sz="850" dirty="0" smtClean="0"/>
              <a:t>unparalleled with respect to derivative transaction reporting; </a:t>
            </a:r>
            <a:r>
              <a:rPr lang="en-GB" sz="850" dirty="0"/>
              <a:t>I am committed to bringing you insights from across our Firm to </a:t>
            </a:r>
            <a:r>
              <a:rPr lang="en-GB" sz="850" dirty="0" smtClean="0"/>
              <a:t>make sure we </a:t>
            </a:r>
            <a:r>
              <a:rPr lang="en-GB" sz="850" dirty="0"/>
              <a:t>manage the review with precision, deliver quality outputs, make practical recommendations and provide added value throughout. </a:t>
            </a:r>
          </a:p>
          <a:p>
            <a:pPr algn="just">
              <a:spcAft>
                <a:spcPts val="600"/>
              </a:spcAft>
            </a:pPr>
            <a:r>
              <a:rPr lang="en-GB" sz="850" dirty="0" smtClean="0"/>
              <a:t>Along with our deep experience on similar engagements we will make sure our SMEs, many of whom come from the regulatory agencies, are available to support you and the team as well as utilising a number of our accelerators and </a:t>
            </a:r>
            <a:r>
              <a:rPr lang="en-GB" sz="850" dirty="0"/>
              <a:t>tools </a:t>
            </a:r>
            <a:r>
              <a:rPr lang="en-GB" sz="850" dirty="0" smtClean="0"/>
              <a:t>including our regulatory inventories, our transaction reporting diagnostic tool including CFTC and EMIR rules and our data </a:t>
            </a:r>
            <a:r>
              <a:rPr lang="en-GB" sz="850" dirty="0"/>
              <a:t>lineage </a:t>
            </a:r>
            <a:r>
              <a:rPr lang="en-GB" sz="850" dirty="0" smtClean="0"/>
              <a:t>capabilities.</a:t>
            </a:r>
            <a:endParaRPr lang="en-GB" sz="850" dirty="0"/>
          </a:p>
          <a:p>
            <a:pPr algn="just">
              <a:spcAft>
                <a:spcPts val="600"/>
              </a:spcAft>
            </a:pPr>
            <a:r>
              <a:rPr lang="en-GB" sz="850" dirty="0" smtClean="0"/>
              <a:t>How we carry out the review is of upmost importance. We will work with you in partnership throughout and will be open and honest at all times. We will work with your staff and will utilise your existing work to accelerate the review where possible. We will share industry peer practices with you from other banking clients and will work in partnership with you to get your desired outcome, within your timescales.</a:t>
            </a:r>
          </a:p>
          <a:p>
            <a:pPr algn="just">
              <a:spcAft>
                <a:spcPts val="600"/>
              </a:spcAft>
            </a:pPr>
            <a:r>
              <a:rPr lang="en-GB" sz="850" dirty="0" smtClean="0"/>
              <a:t>In </a:t>
            </a:r>
            <a:r>
              <a:rPr lang="en-GB" sz="850" dirty="0"/>
              <a:t>our proposal, we have articulated how we can deliver </a:t>
            </a:r>
            <a:r>
              <a:rPr lang="en-GB" sz="850" dirty="0" smtClean="0"/>
              <a:t>against all of your requirements on phases 1a and 1b as well as providing insight to how we will support you in phases 1c and 1d. </a:t>
            </a:r>
          </a:p>
          <a:p>
            <a:pPr algn="just">
              <a:spcAft>
                <a:spcPts val="600"/>
              </a:spcAft>
            </a:pPr>
            <a:r>
              <a:rPr lang="en-GB" sz="850" dirty="0" smtClean="0"/>
              <a:t>We have looked to cost the engagement as efficiently and accurately as possible, knowing the level of effort these engagements really take from our experience. As </a:t>
            </a:r>
            <a:r>
              <a:rPr lang="en-GB" sz="850" dirty="0"/>
              <a:t>the programme evolves </a:t>
            </a:r>
            <a:r>
              <a:rPr lang="en-GB" sz="850" dirty="0" smtClean="0"/>
              <a:t>over time and once you are </a:t>
            </a:r>
            <a:r>
              <a:rPr lang="en-GB" sz="850" dirty="0"/>
              <a:t>comfortable </a:t>
            </a:r>
            <a:r>
              <a:rPr lang="en-GB" sz="850" dirty="0" smtClean="0"/>
              <a:t>with the </a:t>
            </a:r>
            <a:r>
              <a:rPr lang="en-GB" sz="850" dirty="0"/>
              <a:t>option of </a:t>
            </a:r>
            <a:r>
              <a:rPr lang="en-GB" sz="850" dirty="0" smtClean="0"/>
              <a:t>utilising our off-shore capability, we will look to lower the cost of the assessments </a:t>
            </a:r>
            <a:r>
              <a:rPr lang="en-GB" sz="850" dirty="0"/>
              <a:t>on the </a:t>
            </a:r>
            <a:r>
              <a:rPr lang="en-GB" sz="850" dirty="0" smtClean="0"/>
              <a:t>wider regulations across </a:t>
            </a:r>
            <a:r>
              <a:rPr lang="en-GB" sz="850" dirty="0"/>
              <a:t>the </a:t>
            </a:r>
            <a:r>
              <a:rPr lang="en-GB" sz="850" dirty="0" smtClean="0"/>
              <a:t>globe.  </a:t>
            </a:r>
            <a:r>
              <a:rPr lang="en-GB" sz="850" dirty="0"/>
              <a:t>W</a:t>
            </a:r>
            <a:r>
              <a:rPr lang="en-GB" sz="850" dirty="0" smtClean="0"/>
              <a:t>e understand that the longer term cost model is an important consideration for MS and we </a:t>
            </a:r>
            <a:r>
              <a:rPr lang="en-GB" sz="850" dirty="0"/>
              <a:t>would of course be happy to appropriately train up your resources in your low cost locations if </a:t>
            </a:r>
            <a:r>
              <a:rPr lang="en-GB" sz="850" dirty="0" smtClean="0"/>
              <a:t>appropriate whist providing a lighter touch QA role.</a:t>
            </a:r>
          </a:p>
          <a:p>
            <a:pPr algn="just">
              <a:spcAft>
                <a:spcPts val="600"/>
              </a:spcAft>
            </a:pPr>
            <a:r>
              <a:rPr lang="en-GB" sz="850" dirty="0" smtClean="0"/>
              <a:t>We really </a:t>
            </a:r>
            <a:r>
              <a:rPr lang="en-GB" sz="850" dirty="0"/>
              <a:t>want to work with you, so have committed to providing the highest quality team and I hope, through delivering a superior client experience to you, we can build on the trusted working relationship PwC has with </a:t>
            </a:r>
            <a:r>
              <a:rPr lang="en-GB" sz="850" dirty="0" smtClean="0"/>
              <a:t>MS.</a:t>
            </a:r>
            <a:endParaRPr lang="en-GB" sz="850" dirty="0"/>
          </a:p>
          <a:p>
            <a:pPr algn="just">
              <a:spcAft>
                <a:spcPts val="600"/>
              </a:spcAft>
            </a:pPr>
            <a:r>
              <a:rPr lang="en-GB" sz="850" dirty="0"/>
              <a:t>I would of course welcome an opportunity to discuss any aspect of our approach or team with you. Please do not hesitate to contact me should you require any further information or clarification on </a:t>
            </a:r>
            <a:r>
              <a:rPr lang="en-GB" sz="850" dirty="0" smtClean="0"/>
              <a:t>+44 (0) 7703 </a:t>
            </a:r>
            <a:r>
              <a:rPr lang="en-GB" sz="850" dirty="0"/>
              <a:t>563 564.</a:t>
            </a:r>
          </a:p>
          <a:p>
            <a:pPr algn="just">
              <a:spcAft>
                <a:spcPts val="600"/>
              </a:spcAft>
            </a:pPr>
            <a:r>
              <a:rPr lang="en-GB" sz="850" dirty="0"/>
              <a:t>Yours sincerely, </a:t>
            </a:r>
          </a:p>
          <a:p>
            <a:pPr algn="just">
              <a:spcAft>
                <a:spcPts val="600"/>
              </a:spcAft>
            </a:pPr>
            <a:endParaRPr lang="en-GB" sz="850" dirty="0"/>
          </a:p>
          <a:p>
            <a:pPr>
              <a:spcAft>
                <a:spcPts val="600"/>
              </a:spcAft>
            </a:pPr>
            <a:endParaRPr lang="en-GB" sz="850" dirty="0" smtClean="0"/>
          </a:p>
          <a:p>
            <a:pPr>
              <a:spcAft>
                <a:spcPts val="0"/>
              </a:spcAft>
            </a:pPr>
            <a:r>
              <a:rPr lang="en-GB" sz="850" dirty="0" smtClean="0"/>
              <a:t>Nick Bouch</a:t>
            </a:r>
            <a:endParaRPr lang="en-GB" sz="850" dirty="0"/>
          </a:p>
          <a:p>
            <a:pPr>
              <a:spcAft>
                <a:spcPts val="0"/>
              </a:spcAft>
            </a:pPr>
            <a:r>
              <a:rPr lang="en-GB" sz="850" dirty="0"/>
              <a:t>Partner</a:t>
            </a:r>
          </a:p>
          <a:p>
            <a:pPr>
              <a:spcAft>
                <a:spcPts val="0"/>
              </a:spcAft>
            </a:pPr>
            <a:r>
              <a:rPr lang="en-GB" sz="850" dirty="0"/>
              <a:t>For and on behalf of PricewaterhouseCoopers LLP</a:t>
            </a:r>
          </a:p>
        </p:txBody>
      </p:sp>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l="26576" t="3986" r="28245" b="28244"/>
          <a:stretch/>
        </p:blipFill>
        <p:spPr>
          <a:xfrm>
            <a:off x="567075" y="1404366"/>
            <a:ext cx="1224136" cy="1224137"/>
          </a:xfrm>
          <a:prstGeom prst="rect">
            <a:avLst/>
          </a:prstGeom>
        </p:spPr>
      </p:pic>
      <p:sp>
        <p:nvSpPr>
          <p:cNvPr id="14" name="Rectangle 13"/>
          <p:cNvSpPr/>
          <p:nvPr/>
        </p:nvSpPr>
        <p:spPr bwMode="ltGray">
          <a:xfrm>
            <a:off x="9523164" y="6894093"/>
            <a:ext cx="864100" cy="333557"/>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1382" y="5969014"/>
            <a:ext cx="1467819" cy="403905"/>
          </a:xfrm>
          <a:prstGeom prst="rect">
            <a:avLst/>
          </a:prstGeom>
        </p:spPr>
      </p:pic>
    </p:spTree>
    <p:extLst>
      <p:ext uri="{BB962C8B-B14F-4D97-AF65-F5344CB8AC3E}">
        <p14:creationId xmlns:p14="http://schemas.microsoft.com/office/powerpoint/2010/main" val="36096163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Fees</a:t>
            </a:r>
            <a:br>
              <a:rPr lang="en-US" dirty="0" smtClean="0"/>
            </a:br>
            <a:r>
              <a:rPr lang="en-GB" b="0" i="0" dirty="0"/>
              <a:t>Investing in our relationship</a:t>
            </a:r>
            <a:r>
              <a:rPr lang="en-US" dirty="0"/>
              <a:t/>
            </a:r>
            <a:br>
              <a:rPr lang="en-US" dirty="0"/>
            </a:br>
            <a:endParaRPr lang="en-US" dirty="0"/>
          </a:p>
        </p:txBody>
      </p:sp>
      <p:sp>
        <p:nvSpPr>
          <p:cNvPr id="4" name="Footer Placeholder 3"/>
          <p:cNvSpPr>
            <a:spLocks noGrp="1"/>
          </p:cNvSpPr>
          <p:nvPr>
            <p:ph type="ftr" sz="quarter" idx="3"/>
          </p:nvPr>
        </p:nvSpPr>
        <p:spPr/>
        <p:txBody>
          <a:bodyPr/>
          <a:lstStyle/>
          <a:p>
            <a:r>
              <a:rPr lang="en-US" dirty="0" smtClean="0"/>
              <a:t>Trade and transaction reporting review</a:t>
            </a:r>
            <a:endParaRPr lang="en-GB" dirty="0"/>
          </a:p>
        </p:txBody>
      </p:sp>
      <p:sp>
        <p:nvSpPr>
          <p:cNvPr id="5" name="Slide Number Placeholder 4"/>
          <p:cNvSpPr>
            <a:spLocks noGrp="1"/>
          </p:cNvSpPr>
          <p:nvPr>
            <p:ph type="sldNum" sz="quarter" idx="4"/>
          </p:nvPr>
        </p:nvSpPr>
        <p:spPr/>
        <p:txBody>
          <a:bodyPr/>
          <a:lstStyle/>
          <a:p>
            <a:fld id="{FEBD7F86-1881-4698-8703-FB80B0800997}" type="slidenum">
              <a:rPr lang="en-GB" smtClean="0"/>
              <a:pPr/>
              <a:t>20</a:t>
            </a:fld>
            <a:endParaRPr lang="en-GB" dirty="0"/>
          </a:p>
        </p:txBody>
      </p:sp>
      <p:sp>
        <p:nvSpPr>
          <p:cNvPr id="6" name="Date Placeholder 5"/>
          <p:cNvSpPr>
            <a:spLocks noGrp="1"/>
          </p:cNvSpPr>
          <p:nvPr>
            <p:ph type="dt" sz="half" idx="2"/>
          </p:nvPr>
        </p:nvSpPr>
        <p:spPr/>
        <p:txBody>
          <a:bodyPr/>
          <a:lstStyle/>
          <a:p>
            <a:r>
              <a:rPr lang="en-US" dirty="0" smtClean="0"/>
              <a:t>July 2016</a:t>
            </a:r>
            <a:endParaRPr lang="en-GB" dirty="0"/>
          </a:p>
        </p:txBody>
      </p:sp>
      <p:sp>
        <p:nvSpPr>
          <p:cNvPr id="7" name="Rectangle 6"/>
          <p:cNvSpPr/>
          <p:nvPr/>
        </p:nvSpPr>
        <p:spPr bwMode="ltGray">
          <a:xfrm>
            <a:off x="2538387" y="1695995"/>
            <a:ext cx="7489968" cy="427856"/>
          </a:xfrm>
          <a:prstGeom prst="rect">
            <a:avLst/>
          </a:prstGeom>
          <a:noFill/>
          <a:ln w="3175" cap="flat" cmpd="sng" algn="ctr">
            <a:noFill/>
            <a:prstDash val="solid"/>
          </a:ln>
          <a:effectLst/>
        </p:spPr>
        <p:txBody>
          <a:bodyPr lIns="0" tIns="0" rIns="0" bIns="0" numCol="1" spcCol="180000" rtlCol="0" anchor="t" anchorCtr="0"/>
          <a:lstStyle/>
          <a:p>
            <a:pPr defTabSz="914400">
              <a:spcAft>
                <a:spcPts val="600"/>
              </a:spcAft>
              <a:buSzPct val="90000"/>
            </a:pPr>
            <a:r>
              <a:rPr lang="en-GB" sz="900" kern="0" dirty="0" smtClean="0">
                <a:latin typeface="+mj-lt"/>
              </a:rPr>
              <a:t>The estimated Time and Materials fees for delivery of  phases 1a and 1b (across all three tasks</a:t>
            </a:r>
            <a:r>
              <a:rPr lang="en-GB" sz="900" kern="0" dirty="0">
                <a:latin typeface="+mj-lt"/>
              </a:rPr>
              <a:t>) </a:t>
            </a:r>
            <a:r>
              <a:rPr lang="en-GB" sz="900" kern="0" dirty="0" smtClean="0">
                <a:latin typeface="+mj-lt"/>
              </a:rPr>
              <a:t>and based on the agreed PwC and MS rate card is £</a:t>
            </a:r>
            <a:r>
              <a:rPr lang="en-GB" sz="900" dirty="0" smtClean="0">
                <a:latin typeface="+mj-lt"/>
              </a:rPr>
              <a:t>3,330,000</a:t>
            </a:r>
            <a:r>
              <a:rPr lang="en-GB" sz="900" kern="0" dirty="0" smtClean="0">
                <a:latin typeface="+mj-lt"/>
              </a:rPr>
              <a:t>. However based on our existing relationship with you we are prepared to invest an additional 10% of our fees. </a:t>
            </a:r>
            <a:r>
              <a:rPr lang="en-GB" sz="900" b="1" kern="0" dirty="0" smtClean="0">
                <a:latin typeface="+mj-lt"/>
              </a:rPr>
              <a:t>Total investment is £333,000</a:t>
            </a:r>
            <a:r>
              <a:rPr lang="en-GB" sz="900" dirty="0" smtClean="0">
                <a:latin typeface="+mj-lt"/>
              </a:rPr>
              <a:t> </a:t>
            </a:r>
            <a:r>
              <a:rPr lang="en-GB" sz="900" b="1" kern="0" dirty="0" smtClean="0">
                <a:latin typeface="+mj-lt"/>
              </a:rPr>
              <a:t> with estimated fees</a:t>
            </a:r>
            <a:r>
              <a:rPr lang="en-GB" sz="900" b="1" kern="0" baseline="30000" dirty="0" smtClean="0">
                <a:latin typeface="+mj-lt"/>
              </a:rPr>
              <a:t>1</a:t>
            </a:r>
            <a:r>
              <a:rPr lang="en-GB" sz="900" b="1" kern="0" dirty="0" smtClean="0">
                <a:latin typeface="+mj-lt"/>
              </a:rPr>
              <a:t> for phases 1a and 1b £</a:t>
            </a:r>
            <a:r>
              <a:rPr lang="en-GB" sz="900" b="1" dirty="0" smtClean="0">
                <a:latin typeface="+mj-lt"/>
              </a:rPr>
              <a:t>2,997,000</a:t>
            </a:r>
            <a:r>
              <a:rPr lang="en-GB" sz="900" dirty="0" smtClean="0">
                <a:latin typeface="+mj-lt"/>
              </a:rPr>
              <a:t>.</a:t>
            </a:r>
          </a:p>
          <a:p>
            <a:pPr defTabSz="914400">
              <a:spcAft>
                <a:spcPts val="600"/>
              </a:spcAft>
              <a:buSzPct val="90000"/>
            </a:pPr>
            <a:r>
              <a:rPr lang="en-GB" sz="900" kern="0" dirty="0" smtClean="0">
                <a:latin typeface="+mj-lt"/>
              </a:rPr>
              <a:t>We would of course welcome the chance to discuss the assumptions overleaf that we have used to come up with the proposed fee structure over the next 48 hours in order to ensure our cost proposal and approach meets the needs of management.</a:t>
            </a:r>
            <a:endParaRPr lang="en-US" sz="900" kern="0" dirty="0">
              <a:latin typeface="+mj-lt"/>
            </a:endParaRPr>
          </a:p>
          <a:p>
            <a:pPr defTabSz="914400">
              <a:spcAft>
                <a:spcPts val="600"/>
              </a:spcAft>
              <a:buSzPct val="90000"/>
            </a:pPr>
            <a:endParaRPr lang="en-GB" sz="900" b="1" kern="0" dirty="0" smtClean="0">
              <a:latin typeface="+mj-lt"/>
            </a:endParaRPr>
          </a:p>
        </p:txBody>
      </p:sp>
      <p:graphicFrame>
        <p:nvGraphicFramePr>
          <p:cNvPr id="8" name="Table 7"/>
          <p:cNvGraphicFramePr>
            <a:graphicFrameLocks noGrp="1"/>
          </p:cNvGraphicFramePr>
          <p:nvPr>
            <p:extLst>
              <p:ext uri="{D42A27DB-BD31-4B8C-83A1-F6EECF244321}">
                <p14:modId xmlns:p14="http://schemas.microsoft.com/office/powerpoint/2010/main" val="3300488531"/>
              </p:ext>
            </p:extLst>
          </p:nvPr>
        </p:nvGraphicFramePr>
        <p:xfrm>
          <a:off x="2538387" y="2536710"/>
          <a:ext cx="7420251" cy="3452535"/>
        </p:xfrm>
        <a:graphic>
          <a:graphicData uri="http://schemas.openxmlformats.org/drawingml/2006/table">
            <a:tbl>
              <a:tblPr firstRow="1" firstCol="1" lastRow="1" lastCol="1" bandRow="1" bandCol="1">
                <a:tableStyleId>{69D073F8-1565-44D7-B386-08B59EADF2EE}</a:tableStyleId>
              </a:tblPr>
              <a:tblGrid>
                <a:gridCol w="5676040"/>
                <a:gridCol w="1744211"/>
              </a:tblGrid>
              <a:tr h="176801">
                <a:tc>
                  <a:txBody>
                    <a:bodyPr/>
                    <a:lstStyle/>
                    <a:p>
                      <a:pPr marL="0" lvl="1" indent="0" algn="l" fontAlgn="ctr"/>
                      <a:r>
                        <a:rPr lang="en-GB" sz="800" b="1" i="0" u="none" strike="noStrike" kern="1200" baseline="0" dirty="0" smtClean="0">
                          <a:solidFill>
                            <a:schemeClr val="bg1"/>
                          </a:solidFill>
                          <a:effectLst/>
                          <a:latin typeface="+mn-lt"/>
                          <a:ea typeface="+mj-ea"/>
                          <a:cs typeface="+mj-cs"/>
                        </a:rPr>
                        <a:t>Phase 1a</a:t>
                      </a:r>
                      <a:endParaRPr lang="en-GB" sz="800" b="1" i="0" u="none" strike="noStrike" kern="1200" dirty="0">
                        <a:solidFill>
                          <a:schemeClr val="bg1"/>
                        </a:solidFill>
                        <a:effectLst/>
                        <a:latin typeface="+mn-lt"/>
                        <a:ea typeface="+mj-ea"/>
                        <a:cs typeface="+mj-cs"/>
                      </a:endParaRP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r" rtl="0" fontAlgn="ctr"/>
                      <a:r>
                        <a:rPr lang="en-GB" sz="800" b="1" i="0" u="none" strike="noStrike" dirty="0">
                          <a:solidFill>
                            <a:srgbClr val="FFFFFF"/>
                          </a:solidFill>
                          <a:effectLst/>
                          <a:latin typeface="Arial" panose="020B0604020202020204" pitchFamily="34" charset="0"/>
                        </a:rPr>
                        <a:t>£</a:t>
                      </a: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r>
              <a:tr h="176801">
                <a:tc>
                  <a:txBody>
                    <a:bodyPr/>
                    <a:lstStyle/>
                    <a:p>
                      <a:pPr marL="177800" lvl="1" indent="0" algn="l" fontAlgn="ctr"/>
                      <a:r>
                        <a:rPr lang="en-GB" sz="800" b="0" i="0" u="none" strike="noStrike" dirty="0" smtClean="0">
                          <a:effectLst/>
                          <a:latin typeface="+mn-lt"/>
                        </a:rPr>
                        <a:t>Oversight</a:t>
                      </a:r>
                      <a:r>
                        <a:rPr lang="en-GB" sz="800" b="0" i="0" u="none" strike="noStrike" baseline="0" dirty="0" smtClean="0">
                          <a:effectLst/>
                          <a:latin typeface="+mn-lt"/>
                        </a:rPr>
                        <a:t> and management </a:t>
                      </a:r>
                      <a:endParaRPr lang="en-GB" sz="800" b="0" i="0" u="none" strike="noStrike" dirty="0">
                        <a:effectLst/>
                        <a:latin typeface="+mn-lt"/>
                      </a:endParaRP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dot"/>
                      <a:round/>
                      <a:headEnd type="none" w="med" len="med"/>
                      <a:tailEnd type="none" w="med" len="med"/>
                    </a:lnB>
                    <a:solidFill>
                      <a:schemeClr val="bg2">
                        <a:lumMod val="20000"/>
                        <a:lumOff val="80000"/>
                      </a:schemeClr>
                    </a:solidFill>
                  </a:tcPr>
                </a:tc>
                <a:tc>
                  <a:txBody>
                    <a:bodyPr/>
                    <a:lstStyle/>
                    <a:p>
                      <a:pPr algn="r" rtl="0" fontAlgn="b"/>
                      <a:r>
                        <a:rPr lang="en-GB" sz="800" b="0" i="0" u="none" strike="noStrike" dirty="0">
                          <a:solidFill>
                            <a:srgbClr val="000000"/>
                          </a:solidFill>
                          <a:effectLst/>
                          <a:latin typeface="Arial" panose="020B0604020202020204" pitchFamily="34" charset="0"/>
                        </a:rPr>
                        <a:t>170,000</a:t>
                      </a:r>
                    </a:p>
                  </a:txBody>
                  <a:tcPr marL="36000" marR="36000" marT="18000" marB="18000" anchor="b">
                    <a:lnT w="12700" cap="flat" cmpd="sng" algn="ctr">
                      <a:solidFill>
                        <a:schemeClr val="accent1"/>
                      </a:solidFill>
                      <a:prstDash val="solid"/>
                      <a:round/>
                      <a:headEnd type="none" w="med" len="med"/>
                      <a:tailEnd type="none" w="med" len="med"/>
                    </a:lnT>
                    <a:lnB w="12700" cap="flat" cmpd="sng" algn="ctr">
                      <a:solidFill>
                        <a:schemeClr val="accent1"/>
                      </a:solidFill>
                      <a:prstDash val="dot"/>
                      <a:round/>
                      <a:headEnd type="none" w="med" len="med"/>
                      <a:tailEnd type="none" w="med" len="med"/>
                    </a:lnB>
                    <a:noFill/>
                  </a:tcPr>
                </a:tc>
              </a:tr>
              <a:tr h="176801">
                <a:tc>
                  <a:txBody>
                    <a:bodyPr/>
                    <a:lstStyle/>
                    <a:p>
                      <a:pPr marL="177800" lvl="1" indent="0" algn="l" defTabSz="1043056" rtl="0" eaLnBrk="1" fontAlgn="ctr" latinLnBrk="0" hangingPunct="1"/>
                      <a:r>
                        <a:rPr lang="en-GB" sz="800" b="0" i="0" u="none" strike="noStrike" kern="1200" dirty="0" smtClean="0">
                          <a:solidFill>
                            <a:schemeClr val="dk1"/>
                          </a:solidFill>
                          <a:effectLst/>
                          <a:latin typeface="+mn-lt"/>
                          <a:ea typeface="+mj-ea"/>
                          <a:cs typeface="+mj-cs"/>
                        </a:rPr>
                        <a:t>Scoping</a:t>
                      </a:r>
                      <a:r>
                        <a:rPr lang="en-GB" sz="800" b="0" i="0" u="none" strike="noStrike" kern="1200" baseline="0" dirty="0" smtClean="0">
                          <a:solidFill>
                            <a:schemeClr val="dk1"/>
                          </a:solidFill>
                          <a:effectLst/>
                          <a:latin typeface="+mn-lt"/>
                          <a:ea typeface="+mj-ea"/>
                          <a:cs typeface="+mj-cs"/>
                        </a:rPr>
                        <a:t> – B</a:t>
                      </a:r>
                      <a:r>
                        <a:rPr lang="en-GB" sz="800" b="0" i="0" u="none" strike="noStrike" kern="1200" dirty="0" smtClean="0">
                          <a:solidFill>
                            <a:schemeClr val="dk1"/>
                          </a:solidFill>
                          <a:effectLst/>
                          <a:latin typeface="+mn-lt"/>
                          <a:ea typeface="+mj-ea"/>
                          <a:cs typeface="+mj-cs"/>
                        </a:rPr>
                        <a:t>usiness models</a:t>
                      </a:r>
                      <a:r>
                        <a:rPr lang="en-GB" sz="800" b="0" i="0" u="none" strike="noStrike" kern="1200" baseline="0" dirty="0" smtClean="0">
                          <a:solidFill>
                            <a:schemeClr val="dk1"/>
                          </a:solidFill>
                          <a:effectLst/>
                          <a:latin typeface="+mn-lt"/>
                          <a:ea typeface="+mj-ea"/>
                          <a:cs typeface="+mj-cs"/>
                        </a:rPr>
                        <a:t> and data extracts (Task 1)</a:t>
                      </a:r>
                      <a:endParaRPr lang="en-GB" sz="800" b="0" i="0" u="none" strike="noStrike" kern="1200" dirty="0">
                        <a:solidFill>
                          <a:schemeClr val="dk1"/>
                        </a:solidFill>
                        <a:effectLst/>
                        <a:latin typeface="+mn-lt"/>
                        <a:ea typeface="+mj-ea"/>
                        <a:cs typeface="+mj-cs"/>
                      </a:endParaRPr>
                    </a:p>
                  </a:txBody>
                  <a:tcPr marL="36000" marR="36000" marT="18000" marB="18000" anchor="ctr">
                    <a:lnT w="12700" cap="flat" cmpd="sng" algn="ctr">
                      <a:solidFill>
                        <a:schemeClr val="accent1"/>
                      </a:solidFill>
                      <a:prstDash val="dot"/>
                      <a:round/>
                      <a:headEnd type="none" w="med" len="med"/>
                      <a:tailEnd type="none" w="med" len="med"/>
                    </a:lnT>
                    <a:lnB w="12700" cap="flat" cmpd="sng" algn="ctr">
                      <a:solidFill>
                        <a:schemeClr val="accent1"/>
                      </a:solidFill>
                      <a:prstDash val="dot"/>
                      <a:round/>
                      <a:headEnd type="none" w="med" len="med"/>
                      <a:tailEnd type="none" w="med" len="med"/>
                    </a:lnB>
                    <a:solidFill>
                      <a:schemeClr val="bg2">
                        <a:lumMod val="20000"/>
                        <a:lumOff val="80000"/>
                      </a:schemeClr>
                    </a:solidFill>
                  </a:tcPr>
                </a:tc>
                <a:tc>
                  <a:txBody>
                    <a:bodyPr/>
                    <a:lstStyle/>
                    <a:p>
                      <a:pPr algn="r" rtl="0" fontAlgn="b"/>
                      <a:r>
                        <a:rPr lang="en-GB" sz="800" b="0" i="0" u="none" strike="noStrike" dirty="0">
                          <a:solidFill>
                            <a:srgbClr val="000000"/>
                          </a:solidFill>
                          <a:effectLst/>
                          <a:latin typeface="Arial" panose="020B0604020202020204" pitchFamily="34" charset="0"/>
                        </a:rPr>
                        <a:t>90,000</a:t>
                      </a:r>
                    </a:p>
                  </a:txBody>
                  <a:tcPr marL="36000" marR="36000" marT="18000" marB="18000" anchor="b">
                    <a:lnT w="12700" cap="flat" cmpd="sng" algn="ctr">
                      <a:solidFill>
                        <a:schemeClr val="accent1"/>
                      </a:solidFill>
                      <a:prstDash val="dot"/>
                      <a:round/>
                      <a:headEnd type="none" w="med" len="med"/>
                      <a:tailEnd type="none" w="med" len="med"/>
                    </a:lnT>
                    <a:lnB w="12700" cap="flat" cmpd="sng" algn="ctr">
                      <a:solidFill>
                        <a:schemeClr val="accent1"/>
                      </a:solidFill>
                      <a:prstDash val="dot"/>
                      <a:round/>
                      <a:headEnd type="none" w="med" len="med"/>
                      <a:tailEnd type="none" w="med" len="med"/>
                    </a:lnB>
                    <a:noFill/>
                  </a:tcPr>
                </a:tc>
              </a:tr>
              <a:tr h="176801">
                <a:tc>
                  <a:txBody>
                    <a:bodyPr/>
                    <a:lstStyle/>
                    <a:p>
                      <a:pPr marL="177800" lvl="1" indent="0" algn="l" defTabSz="1043056" rtl="0" eaLnBrk="1" fontAlgn="ctr" latinLnBrk="0" hangingPunct="1"/>
                      <a:r>
                        <a:rPr lang="en-GB" sz="800" b="0" i="0" u="none" strike="noStrike" kern="1200" dirty="0" smtClean="0">
                          <a:solidFill>
                            <a:schemeClr val="dk1"/>
                          </a:solidFill>
                          <a:effectLst/>
                          <a:latin typeface="+mn-lt"/>
                          <a:ea typeface="+mj-ea"/>
                          <a:cs typeface="+mj-cs"/>
                        </a:rPr>
                        <a:t>Diagnostic – CFTC</a:t>
                      </a:r>
                      <a:r>
                        <a:rPr lang="en-GB" sz="800" b="0" i="0" u="none" strike="noStrike" kern="1200" baseline="0" dirty="0" smtClean="0">
                          <a:solidFill>
                            <a:schemeClr val="dk1"/>
                          </a:solidFill>
                          <a:effectLst/>
                          <a:latin typeface="+mn-lt"/>
                          <a:ea typeface="+mj-ea"/>
                          <a:cs typeface="+mj-cs"/>
                        </a:rPr>
                        <a:t> </a:t>
                      </a:r>
                      <a:r>
                        <a:rPr lang="en-GB" sz="800" b="0" i="0" u="none" strike="noStrike" kern="1200" dirty="0" smtClean="0">
                          <a:solidFill>
                            <a:schemeClr val="dk1"/>
                          </a:solidFill>
                          <a:effectLst/>
                          <a:latin typeface="+mn-lt"/>
                          <a:ea typeface="+mj-ea"/>
                          <a:cs typeface="+mj-cs"/>
                        </a:rPr>
                        <a:t>and EMIR</a:t>
                      </a:r>
                      <a:r>
                        <a:rPr lang="en-GB" sz="800" b="0" i="0" u="none" strike="noStrike" kern="1200" baseline="0" dirty="0" smtClean="0">
                          <a:solidFill>
                            <a:schemeClr val="dk1"/>
                          </a:solidFill>
                          <a:effectLst/>
                          <a:latin typeface="+mn-lt"/>
                          <a:ea typeface="+mj-ea"/>
                          <a:cs typeface="+mj-cs"/>
                        </a:rPr>
                        <a:t> (Task 1)</a:t>
                      </a:r>
                      <a:endParaRPr lang="en-GB" sz="800" b="0" i="0" u="none" strike="noStrike" kern="1200" dirty="0">
                        <a:solidFill>
                          <a:schemeClr val="dk1"/>
                        </a:solidFill>
                        <a:effectLst/>
                        <a:latin typeface="+mn-lt"/>
                        <a:ea typeface="+mj-ea"/>
                        <a:cs typeface="+mj-cs"/>
                      </a:endParaRPr>
                    </a:p>
                  </a:txBody>
                  <a:tcPr marL="36000" marR="36000" marT="18000" marB="18000" anchor="ctr">
                    <a:lnT w="12700" cap="flat" cmpd="sng" algn="ctr">
                      <a:solidFill>
                        <a:schemeClr val="accent1"/>
                      </a:solidFill>
                      <a:prstDash val="dot"/>
                      <a:round/>
                      <a:headEnd type="none" w="med" len="med"/>
                      <a:tailEnd type="none" w="med" len="med"/>
                    </a:lnT>
                    <a:lnB w="12700" cap="flat" cmpd="sng" algn="ctr">
                      <a:solidFill>
                        <a:schemeClr val="accent1"/>
                      </a:solidFill>
                      <a:prstDash val="dot"/>
                      <a:round/>
                      <a:headEnd type="none" w="med" len="med"/>
                      <a:tailEnd type="none" w="med" len="med"/>
                    </a:lnB>
                    <a:solidFill>
                      <a:schemeClr val="bg2">
                        <a:lumMod val="20000"/>
                        <a:lumOff val="80000"/>
                      </a:schemeClr>
                    </a:solidFill>
                  </a:tcPr>
                </a:tc>
                <a:tc>
                  <a:txBody>
                    <a:bodyPr/>
                    <a:lstStyle/>
                    <a:p>
                      <a:pPr algn="r" rtl="0" fontAlgn="b"/>
                      <a:r>
                        <a:rPr lang="en-GB" sz="800" b="0" i="0" u="none" strike="noStrike" dirty="0">
                          <a:solidFill>
                            <a:srgbClr val="000000"/>
                          </a:solidFill>
                          <a:effectLst/>
                          <a:latin typeface="Arial" panose="020B0604020202020204" pitchFamily="34" charset="0"/>
                        </a:rPr>
                        <a:t>310,000</a:t>
                      </a:r>
                    </a:p>
                  </a:txBody>
                  <a:tcPr marL="36000" marR="36000" marT="18000" marB="18000" anchor="b">
                    <a:lnT w="12700" cap="flat" cmpd="sng" algn="ctr">
                      <a:solidFill>
                        <a:schemeClr val="accent1"/>
                      </a:solidFill>
                      <a:prstDash val="dot"/>
                      <a:round/>
                      <a:headEnd type="none" w="med" len="med"/>
                      <a:tailEnd type="none" w="med" len="med"/>
                    </a:lnT>
                    <a:lnB w="12700" cap="flat" cmpd="sng" algn="ctr">
                      <a:solidFill>
                        <a:schemeClr val="accent1"/>
                      </a:solidFill>
                      <a:prstDash val="dot"/>
                      <a:round/>
                      <a:headEnd type="none" w="med" len="med"/>
                      <a:tailEnd type="none" w="med" len="med"/>
                    </a:lnB>
                    <a:noFill/>
                  </a:tcPr>
                </a:tc>
              </a:tr>
              <a:tr h="176801">
                <a:tc>
                  <a:txBody>
                    <a:bodyPr/>
                    <a:lstStyle/>
                    <a:p>
                      <a:pPr marL="177800" lvl="1" indent="0" algn="l" defTabSz="1043056" rtl="0" eaLnBrk="1" fontAlgn="ctr" latinLnBrk="0" hangingPunct="1"/>
                      <a:r>
                        <a:rPr lang="en-GB" sz="800" b="0" i="0" u="none" strike="noStrike" kern="1200" dirty="0" smtClean="0">
                          <a:solidFill>
                            <a:schemeClr val="dk1"/>
                          </a:solidFill>
                          <a:effectLst/>
                          <a:latin typeface="+mn-lt"/>
                          <a:ea typeface="+mj-ea"/>
                          <a:cs typeface="+mj-cs"/>
                        </a:rPr>
                        <a:t>‘One day test' – CFTC</a:t>
                      </a:r>
                      <a:r>
                        <a:rPr lang="en-GB" sz="800" b="0" i="0" u="none" strike="noStrike" kern="1200" baseline="0" dirty="0" smtClean="0">
                          <a:solidFill>
                            <a:schemeClr val="dk1"/>
                          </a:solidFill>
                          <a:effectLst/>
                          <a:latin typeface="+mn-lt"/>
                          <a:ea typeface="+mj-ea"/>
                          <a:cs typeface="+mj-cs"/>
                        </a:rPr>
                        <a:t> </a:t>
                      </a:r>
                      <a:r>
                        <a:rPr lang="en-GB" sz="800" b="0" i="0" u="none" strike="noStrike" kern="1200" dirty="0" smtClean="0">
                          <a:solidFill>
                            <a:schemeClr val="dk1"/>
                          </a:solidFill>
                          <a:effectLst/>
                          <a:latin typeface="+mn-lt"/>
                          <a:ea typeface="+mj-ea"/>
                          <a:cs typeface="+mj-cs"/>
                        </a:rPr>
                        <a:t>and EMIR</a:t>
                      </a:r>
                      <a:r>
                        <a:rPr lang="en-GB" sz="800" b="0" i="0" u="none" strike="noStrike" kern="1200" baseline="0" dirty="0" smtClean="0">
                          <a:solidFill>
                            <a:schemeClr val="dk1"/>
                          </a:solidFill>
                          <a:effectLst/>
                          <a:latin typeface="+mn-lt"/>
                          <a:ea typeface="+mj-ea"/>
                          <a:cs typeface="+mj-cs"/>
                        </a:rPr>
                        <a:t> (Task 1)</a:t>
                      </a:r>
                      <a:endParaRPr lang="en-GB" sz="800" b="0" i="0" u="none" strike="noStrike" kern="1200" dirty="0">
                        <a:solidFill>
                          <a:schemeClr val="dk1"/>
                        </a:solidFill>
                        <a:effectLst/>
                        <a:latin typeface="+mn-lt"/>
                        <a:ea typeface="+mj-ea"/>
                        <a:cs typeface="+mj-cs"/>
                      </a:endParaRPr>
                    </a:p>
                  </a:txBody>
                  <a:tcPr marL="36000" marR="36000" marT="18000" marB="18000" anchor="ctr">
                    <a:lnT w="12700" cap="flat" cmpd="sng" algn="ctr">
                      <a:solidFill>
                        <a:schemeClr val="accent1"/>
                      </a:solidFill>
                      <a:prstDash val="dot"/>
                      <a:round/>
                      <a:headEnd type="none" w="med" len="med"/>
                      <a:tailEnd type="none" w="med" len="med"/>
                    </a:lnT>
                    <a:lnB w="12700" cap="flat" cmpd="sng" algn="ctr">
                      <a:solidFill>
                        <a:schemeClr val="accent1"/>
                      </a:solidFill>
                      <a:prstDash val="solid"/>
                      <a:round/>
                      <a:headEnd type="none" w="med" len="med"/>
                      <a:tailEnd type="none" w="med" len="med"/>
                    </a:lnB>
                    <a:solidFill>
                      <a:schemeClr val="bg2">
                        <a:lumMod val="20000"/>
                        <a:lumOff val="80000"/>
                      </a:schemeClr>
                    </a:solidFill>
                  </a:tcPr>
                </a:tc>
                <a:tc>
                  <a:txBody>
                    <a:bodyPr/>
                    <a:lstStyle/>
                    <a:p>
                      <a:pPr algn="r" rtl="0" fontAlgn="b"/>
                      <a:r>
                        <a:rPr lang="en-GB" sz="800" b="0" i="0" u="none" strike="noStrike" dirty="0">
                          <a:solidFill>
                            <a:srgbClr val="000000"/>
                          </a:solidFill>
                          <a:effectLst/>
                          <a:latin typeface="Arial" panose="020B0604020202020204" pitchFamily="34" charset="0"/>
                        </a:rPr>
                        <a:t>1,650,000</a:t>
                      </a:r>
                    </a:p>
                  </a:txBody>
                  <a:tcPr marL="36000" marR="36000" marT="18000" marB="18000" anchor="b">
                    <a:lnT w="12700" cap="flat" cmpd="sng" algn="ctr">
                      <a:solidFill>
                        <a:schemeClr val="accent1"/>
                      </a:solidFill>
                      <a:prstDash val="dot"/>
                      <a:round/>
                      <a:headEnd type="none" w="med" len="med"/>
                      <a:tailEnd type="none" w="med" len="med"/>
                    </a:lnT>
                    <a:lnB w="12700" cap="flat" cmpd="sng" algn="ctr">
                      <a:solidFill>
                        <a:schemeClr val="accent1"/>
                      </a:solidFill>
                      <a:prstDash val="solid"/>
                      <a:round/>
                      <a:headEnd type="none" w="med" len="med"/>
                      <a:tailEnd type="none" w="med" len="med"/>
                    </a:lnB>
                    <a:noFill/>
                  </a:tcPr>
                </a:tc>
              </a:tr>
              <a:tr h="176801">
                <a:tc>
                  <a:txBody>
                    <a:bodyPr/>
                    <a:lstStyle/>
                    <a:p>
                      <a:pPr algn="l" fontAlgn="ctr"/>
                      <a:r>
                        <a:rPr lang="en-GB" sz="800" b="1" i="0" u="none" strike="noStrike" dirty="0" smtClean="0">
                          <a:effectLst/>
                          <a:latin typeface="+mn-lt"/>
                        </a:rPr>
                        <a:t>Sub total phase 1a</a:t>
                      </a:r>
                      <a:endParaRPr lang="en-GB" sz="800" b="1" i="0" u="none" strike="noStrike" dirty="0">
                        <a:effectLst/>
                        <a:latin typeface="+mn-lt"/>
                      </a:endParaRP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lumMod val="20000"/>
                        <a:lumOff val="80000"/>
                      </a:schemeClr>
                    </a:solidFill>
                  </a:tcPr>
                </a:tc>
                <a:tc>
                  <a:txBody>
                    <a:bodyPr/>
                    <a:lstStyle/>
                    <a:p>
                      <a:pPr algn="r" rtl="0" fontAlgn="ctr"/>
                      <a:r>
                        <a:rPr lang="en-GB" sz="800" b="1" i="0" u="none" strike="noStrike" dirty="0">
                          <a:solidFill>
                            <a:srgbClr val="000000"/>
                          </a:solidFill>
                          <a:effectLst/>
                          <a:latin typeface="Arial" panose="020B0604020202020204" pitchFamily="34" charset="0"/>
                        </a:rPr>
                        <a:t>2,220,000</a:t>
                      </a: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r>
              <a:tr h="176801">
                <a:tc>
                  <a:txBody>
                    <a:bodyPr/>
                    <a:lstStyle/>
                    <a:p>
                      <a:pPr marL="180975" indent="0" algn="l" fontAlgn="ctr"/>
                      <a:r>
                        <a:rPr lang="en-GB" sz="800" b="0" i="0" u="none" strike="noStrike" dirty="0" smtClean="0">
                          <a:effectLst/>
                          <a:latin typeface="+mn-lt"/>
                        </a:rPr>
                        <a:t>10% investment </a:t>
                      </a:r>
                      <a:endParaRPr lang="en-GB" sz="800" b="0" i="0" u="none" strike="noStrike" dirty="0">
                        <a:effectLst/>
                        <a:latin typeface="+mn-lt"/>
                      </a:endParaRP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lumMod val="20000"/>
                        <a:lumOff val="80000"/>
                      </a:schemeClr>
                    </a:solidFill>
                  </a:tcPr>
                </a:tc>
                <a:tc>
                  <a:txBody>
                    <a:bodyPr/>
                    <a:lstStyle/>
                    <a:p>
                      <a:pPr algn="r" rtl="0" fontAlgn="ctr"/>
                      <a:r>
                        <a:rPr lang="en-GB" sz="800" b="0" i="0" u="none" strike="noStrike" dirty="0">
                          <a:solidFill>
                            <a:srgbClr val="000000"/>
                          </a:solidFill>
                          <a:effectLst/>
                          <a:latin typeface="Arial" panose="020B0604020202020204" pitchFamily="34" charset="0"/>
                        </a:rPr>
                        <a:t>222,000</a:t>
                      </a: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r>
              <a:tr h="176801">
                <a:tc>
                  <a:txBody>
                    <a:bodyPr/>
                    <a:lstStyle/>
                    <a:p>
                      <a:pPr algn="l" fontAlgn="ctr"/>
                      <a:r>
                        <a:rPr lang="en-GB" sz="800" b="1" i="0" u="none" strike="noStrike" dirty="0" smtClean="0">
                          <a:effectLst/>
                          <a:latin typeface="+mn-lt"/>
                        </a:rPr>
                        <a:t>Total T&amp;M cost to complete p</a:t>
                      </a:r>
                      <a:r>
                        <a:rPr lang="en-GB" sz="800" b="1" i="0" u="none" strike="noStrike" baseline="0" dirty="0" smtClean="0">
                          <a:effectLst/>
                          <a:latin typeface="+mn-lt"/>
                        </a:rPr>
                        <a:t>hase 1a</a:t>
                      </a:r>
                      <a:endParaRPr lang="en-GB" sz="800" b="1" i="0" u="none" strike="noStrike" dirty="0">
                        <a:effectLst/>
                        <a:latin typeface="+mn-lt"/>
                      </a:endParaRP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4">
                        <a:lumMod val="20000"/>
                        <a:lumOff val="80000"/>
                      </a:schemeClr>
                    </a:solidFill>
                  </a:tcPr>
                </a:tc>
                <a:tc>
                  <a:txBody>
                    <a:bodyPr/>
                    <a:lstStyle/>
                    <a:p>
                      <a:pPr algn="r" rtl="0" fontAlgn="ctr"/>
                      <a:r>
                        <a:rPr lang="en-GB" sz="800" b="1" i="0" u="none" strike="noStrike" dirty="0">
                          <a:solidFill>
                            <a:srgbClr val="000000"/>
                          </a:solidFill>
                          <a:effectLst/>
                          <a:latin typeface="Arial" panose="020B0604020202020204" pitchFamily="34" charset="0"/>
                        </a:rPr>
                        <a:t>1,998,000</a:t>
                      </a: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4">
                        <a:lumMod val="20000"/>
                        <a:lumOff val="80000"/>
                      </a:schemeClr>
                    </a:solidFill>
                  </a:tcPr>
                </a:tc>
              </a:tr>
              <a:tr h="125615">
                <a:tc>
                  <a:txBody>
                    <a:bodyPr/>
                    <a:lstStyle/>
                    <a:p>
                      <a:pPr algn="l" fontAlgn="ctr"/>
                      <a:endParaRPr lang="en-GB" sz="500" b="0" i="0" u="none" strike="noStrike" dirty="0">
                        <a:effectLst/>
                        <a:latin typeface="+mn-lt"/>
                      </a:endParaRP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ctr"/>
                      <a:r>
                        <a:rPr lang="en-GB" sz="600" b="0" i="0" u="none" strike="noStrike" dirty="0">
                          <a:solidFill>
                            <a:srgbClr val="000000"/>
                          </a:solidFill>
                          <a:effectLst/>
                          <a:latin typeface="Arial" panose="020B0604020202020204" pitchFamily="34" charset="0"/>
                        </a:rPr>
                        <a:t> </a:t>
                      </a: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r>
              <a:tr h="176801">
                <a:tc>
                  <a:txBody>
                    <a:bodyPr/>
                    <a:lstStyle/>
                    <a:p>
                      <a:pPr marL="0" marR="0" lvl="1" indent="0" algn="l" defTabSz="1043056" rtl="0" eaLnBrk="1" fontAlgn="ctr" latinLnBrk="0" hangingPunct="1">
                        <a:lnSpc>
                          <a:spcPct val="100000"/>
                        </a:lnSpc>
                        <a:spcBef>
                          <a:spcPts val="0"/>
                        </a:spcBef>
                        <a:spcAft>
                          <a:spcPts val="0"/>
                        </a:spcAft>
                        <a:buClrTx/>
                        <a:buSzTx/>
                        <a:buFontTx/>
                        <a:buNone/>
                        <a:tabLst/>
                        <a:defRPr/>
                      </a:pPr>
                      <a:r>
                        <a:rPr lang="en-GB" sz="800" b="1" i="0" u="none" strike="noStrike" kern="1200" baseline="0" dirty="0" smtClean="0">
                          <a:solidFill>
                            <a:schemeClr val="bg1"/>
                          </a:solidFill>
                          <a:effectLst/>
                          <a:latin typeface="+mn-lt"/>
                          <a:ea typeface="+mj-ea"/>
                          <a:cs typeface="+mj-cs"/>
                        </a:rPr>
                        <a:t>Phase 1b</a:t>
                      </a:r>
                      <a:endParaRPr lang="en-GB" sz="800" b="1" i="0" u="none" strike="noStrike" kern="1200" dirty="0" smtClean="0">
                        <a:solidFill>
                          <a:schemeClr val="bg1"/>
                        </a:solidFill>
                        <a:effectLst/>
                        <a:latin typeface="+mn-lt"/>
                        <a:ea typeface="+mj-ea"/>
                        <a:cs typeface="+mj-cs"/>
                      </a:endParaRP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r" rtl="0" fontAlgn="ctr"/>
                      <a:r>
                        <a:rPr lang="en-GB" sz="800" b="1" i="0" u="none" strike="noStrike" dirty="0">
                          <a:solidFill>
                            <a:srgbClr val="FFFFFF"/>
                          </a:solidFill>
                          <a:effectLst/>
                          <a:latin typeface="Arial" panose="020B0604020202020204" pitchFamily="34" charset="0"/>
                        </a:rPr>
                        <a:t>£</a:t>
                      </a: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r>
              <a:tr h="176801">
                <a:tc>
                  <a:txBody>
                    <a:bodyPr/>
                    <a:lstStyle/>
                    <a:p>
                      <a:pPr marL="177800" lvl="1" indent="0" algn="l" fontAlgn="ctr"/>
                      <a:r>
                        <a:rPr lang="en-GB" sz="800" b="0" i="0" u="none" strike="noStrike" dirty="0" smtClean="0">
                          <a:effectLst/>
                          <a:latin typeface="+mn-lt"/>
                        </a:rPr>
                        <a:t>Oversight</a:t>
                      </a:r>
                      <a:r>
                        <a:rPr lang="en-GB" sz="800" b="0" i="0" u="none" strike="noStrike" baseline="0" dirty="0" smtClean="0">
                          <a:effectLst/>
                          <a:latin typeface="+mn-lt"/>
                        </a:rPr>
                        <a:t> and management </a:t>
                      </a:r>
                      <a:endParaRPr lang="en-GB" sz="800" b="0" i="0" u="none" strike="noStrike" dirty="0">
                        <a:effectLst/>
                        <a:latin typeface="+mn-lt"/>
                      </a:endParaRP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dot"/>
                      <a:round/>
                      <a:headEnd type="none" w="med" len="med"/>
                      <a:tailEnd type="none" w="med" len="med"/>
                    </a:lnB>
                    <a:solidFill>
                      <a:schemeClr val="bg2">
                        <a:lumMod val="20000"/>
                        <a:lumOff val="80000"/>
                      </a:schemeClr>
                    </a:solidFill>
                  </a:tcPr>
                </a:tc>
                <a:tc>
                  <a:txBody>
                    <a:bodyPr/>
                    <a:lstStyle/>
                    <a:p>
                      <a:pPr algn="r" rtl="0" fontAlgn="ctr"/>
                      <a:r>
                        <a:rPr lang="en-GB" sz="800" b="0" i="0" u="none" strike="noStrike" dirty="0" smtClean="0">
                          <a:solidFill>
                            <a:srgbClr val="000000"/>
                          </a:solidFill>
                          <a:effectLst/>
                          <a:latin typeface="Arial" panose="020B0604020202020204" pitchFamily="34" charset="0"/>
                        </a:rPr>
                        <a:t>Included in Phase</a:t>
                      </a:r>
                      <a:r>
                        <a:rPr lang="en-GB" sz="800" b="0" i="0" u="none" strike="noStrike" baseline="0" dirty="0" smtClean="0">
                          <a:solidFill>
                            <a:srgbClr val="000000"/>
                          </a:solidFill>
                          <a:effectLst/>
                          <a:latin typeface="Arial" panose="020B0604020202020204" pitchFamily="34" charset="0"/>
                        </a:rPr>
                        <a:t> 1a</a:t>
                      </a:r>
                      <a:r>
                        <a:rPr lang="en-GB" sz="800" b="0" i="0" u="none" strike="noStrike" dirty="0">
                          <a:solidFill>
                            <a:srgbClr val="000000"/>
                          </a:solidFill>
                          <a:effectLst/>
                          <a:latin typeface="Arial" panose="020B0604020202020204" pitchFamily="34" charset="0"/>
                        </a:rPr>
                        <a:t> </a:t>
                      </a: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dot"/>
                      <a:round/>
                      <a:headEnd type="none" w="med" len="med"/>
                      <a:tailEnd type="none" w="med" len="med"/>
                    </a:lnB>
                    <a:noFill/>
                  </a:tcPr>
                </a:tc>
              </a:tr>
              <a:tr h="176801">
                <a:tc>
                  <a:txBody>
                    <a:bodyPr/>
                    <a:lstStyle/>
                    <a:p>
                      <a:pPr marL="177800" lvl="1" indent="0" algn="l" defTabSz="1043056" rtl="0" eaLnBrk="1" fontAlgn="ctr" latinLnBrk="0" hangingPunct="1">
                        <a:tabLst>
                          <a:tab pos="722313" algn="l"/>
                        </a:tabLst>
                      </a:pPr>
                      <a:r>
                        <a:rPr lang="en-GB" sz="800" b="0" i="0" u="none" strike="noStrike" kern="1200" dirty="0" smtClean="0">
                          <a:solidFill>
                            <a:schemeClr val="dk1"/>
                          </a:solidFill>
                          <a:effectLst/>
                          <a:latin typeface="+mn-lt"/>
                          <a:ea typeface="+mj-ea"/>
                          <a:cs typeface="+mj-cs"/>
                        </a:rPr>
                        <a:t>Phase 1b-i – Initial trade reporting rule</a:t>
                      </a:r>
                      <a:r>
                        <a:rPr lang="en-GB" sz="800" b="0" i="0" u="none" strike="noStrike" kern="1200" baseline="0" dirty="0" smtClean="0">
                          <a:solidFill>
                            <a:schemeClr val="dk1"/>
                          </a:solidFill>
                          <a:effectLst/>
                          <a:latin typeface="+mn-lt"/>
                          <a:ea typeface="+mj-ea"/>
                          <a:cs typeface="+mj-cs"/>
                        </a:rPr>
                        <a:t> assessment (Task 2)</a:t>
                      </a:r>
                      <a:r>
                        <a:rPr lang="en-GB" sz="800" b="0" i="0" u="none" strike="noStrike" kern="1200" baseline="30000" dirty="0" smtClean="0">
                          <a:solidFill>
                            <a:schemeClr val="dk1"/>
                          </a:solidFill>
                          <a:effectLst/>
                          <a:latin typeface="+mn-lt"/>
                          <a:ea typeface="+mj-ea"/>
                          <a:cs typeface="+mj-cs"/>
                        </a:rPr>
                        <a:t>2</a:t>
                      </a:r>
                      <a:endParaRPr lang="en-GB" sz="800" b="0" i="0" u="none" strike="noStrike" kern="1200" baseline="30000" dirty="0">
                        <a:solidFill>
                          <a:schemeClr val="dk1"/>
                        </a:solidFill>
                        <a:effectLst/>
                        <a:latin typeface="+mn-lt"/>
                        <a:ea typeface="+mj-ea"/>
                        <a:cs typeface="+mj-cs"/>
                      </a:endParaRPr>
                    </a:p>
                  </a:txBody>
                  <a:tcPr marL="36000" marR="36000" marT="18000" marB="18000" anchor="ctr">
                    <a:lnT w="12700" cap="flat" cmpd="sng" algn="ctr">
                      <a:solidFill>
                        <a:schemeClr val="accent1"/>
                      </a:solidFill>
                      <a:prstDash val="dot"/>
                      <a:round/>
                      <a:headEnd type="none" w="med" len="med"/>
                      <a:tailEnd type="none" w="med" len="med"/>
                    </a:lnT>
                    <a:lnB w="12700" cap="flat" cmpd="sng" algn="ctr">
                      <a:solidFill>
                        <a:schemeClr val="accent1"/>
                      </a:solidFill>
                      <a:prstDash val="dot"/>
                      <a:round/>
                      <a:headEnd type="none" w="med" len="med"/>
                      <a:tailEnd type="none" w="med" len="med"/>
                    </a:lnB>
                    <a:solidFill>
                      <a:schemeClr val="bg2">
                        <a:lumMod val="20000"/>
                        <a:lumOff val="80000"/>
                      </a:schemeClr>
                    </a:solidFill>
                  </a:tcPr>
                </a:tc>
                <a:tc>
                  <a:txBody>
                    <a:bodyPr/>
                    <a:lstStyle/>
                    <a:p>
                      <a:pPr algn="r" rtl="0" fontAlgn="ctr"/>
                      <a:r>
                        <a:rPr lang="en-GB" sz="800" b="0" i="0" u="none" strike="noStrike" dirty="0">
                          <a:solidFill>
                            <a:srgbClr val="000000"/>
                          </a:solidFill>
                          <a:effectLst/>
                          <a:latin typeface="Arial" panose="020B0604020202020204" pitchFamily="34" charset="0"/>
                        </a:rPr>
                        <a:t>240,000</a:t>
                      </a:r>
                    </a:p>
                  </a:txBody>
                  <a:tcPr marL="36000" marR="36000" marT="18000" marB="18000" anchor="ctr">
                    <a:lnT w="12700" cap="flat" cmpd="sng" algn="ctr">
                      <a:solidFill>
                        <a:schemeClr val="accent1"/>
                      </a:solidFill>
                      <a:prstDash val="dot"/>
                      <a:round/>
                      <a:headEnd type="none" w="med" len="med"/>
                      <a:tailEnd type="none" w="med" len="med"/>
                    </a:lnT>
                    <a:lnB w="12700" cap="flat" cmpd="sng" algn="ctr">
                      <a:solidFill>
                        <a:schemeClr val="accent1"/>
                      </a:solidFill>
                      <a:prstDash val="dot"/>
                      <a:round/>
                      <a:headEnd type="none" w="med" len="med"/>
                      <a:tailEnd type="none" w="med" len="med"/>
                    </a:lnB>
                    <a:noFill/>
                  </a:tcPr>
                </a:tc>
              </a:tr>
              <a:tr h="176801">
                <a:tc>
                  <a:txBody>
                    <a:bodyPr/>
                    <a:lstStyle/>
                    <a:p>
                      <a:pPr marL="177800" lvl="1" indent="0" algn="l" defTabSz="1043056" rtl="0" eaLnBrk="1" fontAlgn="ctr" latinLnBrk="0" hangingPunct="1"/>
                      <a:r>
                        <a:rPr lang="en-GB" sz="800" b="0" i="0" u="none" strike="noStrike" kern="1200" dirty="0" smtClean="0">
                          <a:solidFill>
                            <a:schemeClr val="dk1"/>
                          </a:solidFill>
                          <a:effectLst/>
                          <a:latin typeface="+mn-lt"/>
                          <a:ea typeface="+mj-ea"/>
                          <a:cs typeface="+mj-cs"/>
                        </a:rPr>
                        <a:t>Phase 1b-ii – Deep-dive trade reporting rule assessment  (Task</a:t>
                      </a:r>
                      <a:r>
                        <a:rPr lang="en-GB" sz="800" b="0" i="0" u="none" strike="noStrike" kern="1200" baseline="0" dirty="0" smtClean="0">
                          <a:solidFill>
                            <a:schemeClr val="dk1"/>
                          </a:solidFill>
                          <a:effectLst/>
                          <a:latin typeface="+mn-lt"/>
                          <a:ea typeface="+mj-ea"/>
                          <a:cs typeface="+mj-cs"/>
                        </a:rPr>
                        <a:t> 2)</a:t>
                      </a:r>
                      <a:endParaRPr lang="en-GB" sz="800" b="0" i="0" u="none" strike="noStrike" kern="1200" dirty="0">
                        <a:solidFill>
                          <a:schemeClr val="dk1"/>
                        </a:solidFill>
                        <a:effectLst/>
                        <a:latin typeface="+mn-lt"/>
                        <a:ea typeface="+mj-ea"/>
                        <a:cs typeface="+mj-cs"/>
                      </a:endParaRPr>
                    </a:p>
                  </a:txBody>
                  <a:tcPr marL="36000" marR="36000" marT="18000" marB="18000" anchor="ctr">
                    <a:lnT w="12700" cap="flat" cmpd="sng" algn="ctr">
                      <a:solidFill>
                        <a:schemeClr val="accent1"/>
                      </a:solidFill>
                      <a:prstDash val="dot"/>
                      <a:round/>
                      <a:headEnd type="none" w="med" len="med"/>
                      <a:tailEnd type="none" w="med" len="med"/>
                    </a:lnT>
                    <a:lnB w="12700" cap="flat" cmpd="sng" algn="ctr">
                      <a:solidFill>
                        <a:schemeClr val="accent1"/>
                      </a:solidFill>
                      <a:prstDash val="dot"/>
                      <a:round/>
                      <a:headEnd type="none" w="med" len="med"/>
                      <a:tailEnd type="none" w="med" len="med"/>
                    </a:lnB>
                    <a:solidFill>
                      <a:schemeClr val="bg2">
                        <a:lumMod val="20000"/>
                        <a:lumOff val="80000"/>
                      </a:schemeClr>
                    </a:solidFill>
                  </a:tcPr>
                </a:tc>
                <a:tc>
                  <a:txBody>
                    <a:bodyPr/>
                    <a:lstStyle/>
                    <a:p>
                      <a:pPr algn="r" rtl="0" fontAlgn="ctr"/>
                      <a:r>
                        <a:rPr lang="en-GB" sz="800" b="0" i="0" u="none" strike="noStrike" dirty="0">
                          <a:solidFill>
                            <a:srgbClr val="000000"/>
                          </a:solidFill>
                          <a:effectLst/>
                          <a:latin typeface="Arial" panose="020B0604020202020204" pitchFamily="34" charset="0"/>
                        </a:rPr>
                        <a:t>485,000</a:t>
                      </a:r>
                    </a:p>
                  </a:txBody>
                  <a:tcPr marL="36000" marR="36000" marT="18000" marB="18000" anchor="ctr">
                    <a:lnT w="12700" cap="flat" cmpd="sng" algn="ctr">
                      <a:solidFill>
                        <a:schemeClr val="accent1"/>
                      </a:solidFill>
                      <a:prstDash val="dot"/>
                      <a:round/>
                      <a:headEnd type="none" w="med" len="med"/>
                      <a:tailEnd type="none" w="med" len="med"/>
                    </a:lnT>
                    <a:lnB w="12700" cap="flat" cmpd="sng" algn="ctr">
                      <a:solidFill>
                        <a:schemeClr val="accent1"/>
                      </a:solidFill>
                      <a:prstDash val="dot"/>
                      <a:round/>
                      <a:headEnd type="none" w="med" len="med"/>
                      <a:tailEnd type="none" w="med" len="med"/>
                    </a:lnB>
                    <a:noFill/>
                  </a:tcPr>
                </a:tc>
              </a:tr>
              <a:tr h="176801">
                <a:tc>
                  <a:txBody>
                    <a:bodyPr/>
                    <a:lstStyle/>
                    <a:p>
                      <a:pPr marL="177800" lvl="1" indent="0" algn="l" defTabSz="1043056" rtl="0" eaLnBrk="1" fontAlgn="ctr" latinLnBrk="0" hangingPunct="1"/>
                      <a:r>
                        <a:rPr lang="en-GB" sz="800" b="0" i="0" u="none" strike="noStrike" kern="1200" dirty="0" smtClean="0">
                          <a:solidFill>
                            <a:schemeClr val="dk1"/>
                          </a:solidFill>
                          <a:effectLst/>
                          <a:latin typeface="+mn-lt"/>
                          <a:ea typeface="+mj-ea"/>
                          <a:cs typeface="+mj-cs"/>
                        </a:rPr>
                        <a:t>Phase 1b-ii – Control and governance review (Task 3)</a:t>
                      </a:r>
                      <a:endParaRPr lang="en-GB" sz="800" b="0" i="0" u="none" strike="noStrike" kern="1200" dirty="0">
                        <a:solidFill>
                          <a:schemeClr val="dk1"/>
                        </a:solidFill>
                        <a:effectLst/>
                        <a:latin typeface="+mn-lt"/>
                        <a:ea typeface="+mj-ea"/>
                        <a:cs typeface="+mj-cs"/>
                      </a:endParaRPr>
                    </a:p>
                  </a:txBody>
                  <a:tcPr marL="36000" marR="36000" marT="18000" marB="18000" anchor="ctr">
                    <a:lnT w="12700" cap="flat" cmpd="sng" algn="ctr">
                      <a:solidFill>
                        <a:schemeClr val="accent1"/>
                      </a:solidFill>
                      <a:prstDash val="dot"/>
                      <a:round/>
                      <a:headEnd type="none" w="med" len="med"/>
                      <a:tailEnd type="none" w="med" len="med"/>
                    </a:lnT>
                    <a:lnB w="12700" cap="flat" cmpd="sng" algn="ctr">
                      <a:solidFill>
                        <a:schemeClr val="accent1"/>
                      </a:solidFill>
                      <a:prstDash val="solid"/>
                      <a:round/>
                      <a:headEnd type="none" w="med" len="med"/>
                      <a:tailEnd type="none" w="med" len="med"/>
                    </a:lnB>
                    <a:solidFill>
                      <a:schemeClr val="bg2">
                        <a:lumMod val="20000"/>
                        <a:lumOff val="80000"/>
                      </a:schemeClr>
                    </a:solidFill>
                  </a:tcPr>
                </a:tc>
                <a:tc>
                  <a:txBody>
                    <a:bodyPr/>
                    <a:lstStyle/>
                    <a:p>
                      <a:pPr algn="r" rtl="0" fontAlgn="ctr"/>
                      <a:r>
                        <a:rPr lang="en-GB" sz="800" b="0" i="0" u="none" strike="noStrike" dirty="0">
                          <a:solidFill>
                            <a:srgbClr val="000000"/>
                          </a:solidFill>
                          <a:effectLst/>
                          <a:latin typeface="Arial" panose="020B0604020202020204" pitchFamily="34" charset="0"/>
                        </a:rPr>
                        <a:t>385,000</a:t>
                      </a:r>
                    </a:p>
                  </a:txBody>
                  <a:tcPr marL="36000" marR="36000" marT="18000" marB="18000" anchor="ctr">
                    <a:lnT w="12700" cap="flat" cmpd="sng" algn="ctr">
                      <a:solidFill>
                        <a:schemeClr val="accent1"/>
                      </a:solidFill>
                      <a:prstDash val="dot"/>
                      <a:round/>
                      <a:headEnd type="none" w="med" len="med"/>
                      <a:tailEnd type="none" w="med" len="med"/>
                    </a:lnT>
                    <a:lnB w="12700" cap="flat" cmpd="sng" algn="ctr">
                      <a:solidFill>
                        <a:schemeClr val="accent1"/>
                      </a:solidFill>
                      <a:prstDash val="solid"/>
                      <a:round/>
                      <a:headEnd type="none" w="med" len="med"/>
                      <a:tailEnd type="none" w="med" len="med"/>
                    </a:lnB>
                    <a:noFill/>
                  </a:tcPr>
                </a:tc>
              </a:tr>
              <a:tr h="176801">
                <a:tc>
                  <a:txBody>
                    <a:bodyPr/>
                    <a:lstStyle/>
                    <a:p>
                      <a:pPr algn="l" fontAlgn="ctr"/>
                      <a:r>
                        <a:rPr lang="en-GB" sz="800" b="1" i="0" u="none" strike="noStrike" kern="1200" dirty="0" smtClean="0">
                          <a:solidFill>
                            <a:schemeClr val="dk1"/>
                          </a:solidFill>
                          <a:effectLst/>
                          <a:latin typeface="+mn-lt"/>
                          <a:ea typeface="+mj-ea"/>
                          <a:cs typeface="+mj-cs"/>
                        </a:rPr>
                        <a:t>Sub total phase 1b</a:t>
                      </a:r>
                      <a:endParaRPr lang="en-GB" sz="800" b="1" i="0" u="none" strike="noStrike" kern="1200" dirty="0">
                        <a:solidFill>
                          <a:schemeClr val="dk1"/>
                        </a:solidFill>
                        <a:effectLst/>
                        <a:latin typeface="+mn-lt"/>
                        <a:ea typeface="+mj-ea"/>
                        <a:cs typeface="+mj-cs"/>
                      </a:endParaRP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lumMod val="20000"/>
                        <a:lumOff val="80000"/>
                      </a:schemeClr>
                    </a:solidFill>
                  </a:tcPr>
                </a:tc>
                <a:tc>
                  <a:txBody>
                    <a:bodyPr/>
                    <a:lstStyle/>
                    <a:p>
                      <a:pPr algn="r" rtl="0" fontAlgn="ctr"/>
                      <a:r>
                        <a:rPr lang="en-GB" sz="800" b="1" i="0" u="none" strike="noStrike" dirty="0">
                          <a:solidFill>
                            <a:srgbClr val="000000"/>
                          </a:solidFill>
                          <a:effectLst/>
                          <a:latin typeface="Arial" panose="020B0604020202020204" pitchFamily="34" charset="0"/>
                        </a:rPr>
                        <a:t>1,110,000</a:t>
                      </a: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r>
              <a:tr h="176801">
                <a:tc>
                  <a:txBody>
                    <a:bodyPr/>
                    <a:lstStyle/>
                    <a:p>
                      <a:pPr marL="180975" marR="0" indent="0" algn="l" defTabSz="1018705" rtl="0" eaLnBrk="1" fontAlgn="ctr" latinLnBrk="0" hangingPunct="1">
                        <a:lnSpc>
                          <a:spcPct val="100000"/>
                        </a:lnSpc>
                        <a:spcBef>
                          <a:spcPts val="0"/>
                        </a:spcBef>
                        <a:spcAft>
                          <a:spcPts val="0"/>
                        </a:spcAft>
                        <a:buClrTx/>
                        <a:buSzTx/>
                        <a:buFontTx/>
                        <a:buNone/>
                        <a:tabLst/>
                        <a:defRPr/>
                      </a:pPr>
                      <a:r>
                        <a:rPr lang="en-GB" sz="800" b="0" i="0" u="none" strike="noStrike" kern="1200" dirty="0" smtClean="0">
                          <a:solidFill>
                            <a:schemeClr val="dk1"/>
                          </a:solidFill>
                          <a:effectLst/>
                          <a:latin typeface="+mn-lt"/>
                          <a:ea typeface="+mj-ea"/>
                          <a:cs typeface="+mj-cs"/>
                        </a:rPr>
                        <a:t>10% investment</a:t>
                      </a: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2">
                        <a:lumMod val="20000"/>
                        <a:lumOff val="80000"/>
                      </a:schemeClr>
                    </a:solidFill>
                  </a:tcPr>
                </a:tc>
                <a:tc>
                  <a:txBody>
                    <a:bodyPr/>
                    <a:lstStyle/>
                    <a:p>
                      <a:pPr algn="r" rtl="0" fontAlgn="ctr"/>
                      <a:r>
                        <a:rPr lang="en-GB" sz="800" b="0" i="0" u="none" strike="noStrike" dirty="0">
                          <a:solidFill>
                            <a:srgbClr val="000000"/>
                          </a:solidFill>
                          <a:effectLst/>
                          <a:latin typeface="Arial" panose="020B0604020202020204" pitchFamily="34" charset="0"/>
                        </a:rPr>
                        <a:t>111,000</a:t>
                      </a: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r>
              <a:tr h="176801">
                <a:tc>
                  <a:txBody>
                    <a:bodyPr/>
                    <a:lstStyle/>
                    <a:p>
                      <a:pPr marL="0" marR="0" lvl="0" indent="0" algn="l" defTabSz="1018705" rtl="0" eaLnBrk="1" fontAlgn="ctr" latinLnBrk="0" hangingPunct="1">
                        <a:lnSpc>
                          <a:spcPct val="100000"/>
                        </a:lnSpc>
                        <a:spcBef>
                          <a:spcPts val="0"/>
                        </a:spcBef>
                        <a:spcAft>
                          <a:spcPts val="0"/>
                        </a:spcAft>
                        <a:buClrTx/>
                        <a:buSzTx/>
                        <a:buFontTx/>
                        <a:buNone/>
                        <a:tabLst/>
                        <a:defRPr/>
                      </a:pPr>
                      <a:r>
                        <a:rPr lang="en-GB" sz="800" b="1" i="0" u="none" strike="noStrike" kern="1200" dirty="0" smtClean="0">
                          <a:solidFill>
                            <a:schemeClr val="dk1"/>
                          </a:solidFill>
                          <a:effectLst/>
                          <a:latin typeface="+mn-lt"/>
                          <a:ea typeface="+mj-ea"/>
                          <a:cs typeface="+mj-cs"/>
                        </a:rPr>
                        <a:t>Total T&amp;M cost to complete phase 1b</a:t>
                      </a: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4">
                        <a:lumMod val="20000"/>
                        <a:lumOff val="80000"/>
                      </a:schemeClr>
                    </a:solidFill>
                  </a:tcPr>
                </a:tc>
                <a:tc>
                  <a:txBody>
                    <a:bodyPr/>
                    <a:lstStyle/>
                    <a:p>
                      <a:pPr algn="r" rtl="0" fontAlgn="ctr"/>
                      <a:r>
                        <a:rPr lang="en-GB" sz="800" b="1" i="0" u="none" strike="noStrike" dirty="0">
                          <a:solidFill>
                            <a:srgbClr val="000000"/>
                          </a:solidFill>
                          <a:effectLst/>
                          <a:latin typeface="Arial" panose="020B0604020202020204" pitchFamily="34" charset="0"/>
                        </a:rPr>
                        <a:t>999,000</a:t>
                      </a: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4">
                        <a:lumMod val="20000"/>
                        <a:lumOff val="80000"/>
                      </a:schemeClr>
                    </a:solidFill>
                  </a:tcPr>
                </a:tc>
              </a:tr>
              <a:tr h="142677">
                <a:tc>
                  <a:txBody>
                    <a:bodyPr/>
                    <a:lstStyle/>
                    <a:p>
                      <a:pPr marL="0" marR="0" lvl="0" indent="0" algn="l" defTabSz="1018705" rtl="0" eaLnBrk="1" fontAlgn="ctr" latinLnBrk="0" hangingPunct="1">
                        <a:lnSpc>
                          <a:spcPct val="100000"/>
                        </a:lnSpc>
                        <a:spcBef>
                          <a:spcPts val="0"/>
                        </a:spcBef>
                        <a:spcAft>
                          <a:spcPts val="0"/>
                        </a:spcAft>
                        <a:buClrTx/>
                        <a:buSzTx/>
                        <a:buFontTx/>
                        <a:buNone/>
                        <a:tabLst/>
                        <a:defRPr/>
                      </a:pPr>
                      <a:endParaRPr lang="en-GB" sz="500" b="1" i="0" u="none" strike="noStrike" kern="1200" dirty="0" smtClean="0">
                        <a:solidFill>
                          <a:schemeClr val="dk1"/>
                        </a:solidFill>
                        <a:effectLst/>
                        <a:latin typeface="+mn-lt"/>
                        <a:ea typeface="+mj-ea"/>
                        <a:cs typeface="+mj-cs"/>
                      </a:endParaRP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ctr"/>
                      <a:endParaRPr lang="en-GB" sz="600" b="0" i="0" u="none" strike="noStrike" dirty="0">
                        <a:solidFill>
                          <a:srgbClr val="000000"/>
                        </a:solidFill>
                        <a:effectLst/>
                        <a:latin typeface="Arial" panose="020B0604020202020204" pitchFamily="34" charset="0"/>
                      </a:endParaRP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r>
              <a:tr h="176801">
                <a:tc>
                  <a:txBody>
                    <a:bodyPr/>
                    <a:lstStyle/>
                    <a:p>
                      <a:pPr marL="0" marR="0" lvl="0" indent="0" algn="l" defTabSz="1018705" rtl="0" eaLnBrk="1" fontAlgn="ctr" latinLnBrk="0" hangingPunct="1">
                        <a:lnSpc>
                          <a:spcPct val="100000"/>
                        </a:lnSpc>
                        <a:spcBef>
                          <a:spcPts val="0"/>
                        </a:spcBef>
                        <a:spcAft>
                          <a:spcPts val="0"/>
                        </a:spcAft>
                        <a:buClrTx/>
                        <a:buSzTx/>
                        <a:buFontTx/>
                        <a:buNone/>
                        <a:tabLst/>
                        <a:defRPr/>
                      </a:pPr>
                      <a:r>
                        <a:rPr lang="en-GB" sz="800" b="1" i="0" u="none" strike="noStrike" kern="1200" dirty="0" smtClean="0">
                          <a:solidFill>
                            <a:schemeClr val="dk1"/>
                          </a:solidFill>
                          <a:effectLst/>
                          <a:latin typeface="+mn-lt"/>
                          <a:ea typeface="+mj-ea"/>
                          <a:cs typeface="+mj-cs"/>
                        </a:rPr>
                        <a:t>Total investment</a:t>
                      </a: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ctr"/>
                      <a:r>
                        <a:rPr lang="en-GB" sz="800" b="0" i="0" u="none" strike="noStrike" dirty="0">
                          <a:solidFill>
                            <a:srgbClr val="000000"/>
                          </a:solidFill>
                          <a:effectLst/>
                          <a:latin typeface="Arial" panose="020B0604020202020204" pitchFamily="34" charset="0"/>
                        </a:rPr>
                        <a:t>333,000</a:t>
                      </a: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r>
              <a:tr h="176801">
                <a:tc>
                  <a:txBody>
                    <a:bodyPr/>
                    <a:lstStyle/>
                    <a:p>
                      <a:pPr marL="0" marR="0" lvl="0" indent="0" algn="l" defTabSz="1018705" rtl="0" eaLnBrk="1" fontAlgn="ctr" latinLnBrk="0" hangingPunct="1">
                        <a:lnSpc>
                          <a:spcPct val="100000"/>
                        </a:lnSpc>
                        <a:spcBef>
                          <a:spcPts val="0"/>
                        </a:spcBef>
                        <a:spcAft>
                          <a:spcPts val="0"/>
                        </a:spcAft>
                        <a:buClrTx/>
                        <a:buSzTx/>
                        <a:buFontTx/>
                        <a:buNone/>
                        <a:tabLst/>
                        <a:defRPr/>
                      </a:pPr>
                      <a:r>
                        <a:rPr lang="en-GB" sz="800" b="1" i="0" u="none" strike="noStrike" kern="1200" dirty="0" smtClean="0">
                          <a:solidFill>
                            <a:schemeClr val="bg1"/>
                          </a:solidFill>
                          <a:effectLst/>
                          <a:latin typeface="+mn-lt"/>
                          <a:ea typeface="+mj-ea"/>
                          <a:cs typeface="+mj-cs"/>
                        </a:rPr>
                        <a:t>Total T&amp;M costs for phases 1a</a:t>
                      </a:r>
                      <a:r>
                        <a:rPr lang="en-GB" sz="800" b="1" i="0" u="none" strike="noStrike" kern="1200" baseline="0" dirty="0" smtClean="0">
                          <a:solidFill>
                            <a:schemeClr val="bg1"/>
                          </a:solidFill>
                          <a:effectLst/>
                          <a:latin typeface="+mn-lt"/>
                          <a:ea typeface="+mj-ea"/>
                          <a:cs typeface="+mj-cs"/>
                        </a:rPr>
                        <a:t> and 1b</a:t>
                      </a:r>
                      <a:endParaRPr lang="en-GB" sz="800" b="1" i="0" u="none" strike="noStrike" kern="1200" dirty="0" smtClean="0">
                        <a:solidFill>
                          <a:schemeClr val="bg1"/>
                        </a:solidFill>
                        <a:effectLst/>
                        <a:latin typeface="+mn-lt"/>
                        <a:ea typeface="+mj-ea"/>
                        <a:cs typeface="+mj-cs"/>
                      </a:endParaRP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2"/>
                    </a:solidFill>
                  </a:tcPr>
                </a:tc>
                <a:tc>
                  <a:txBody>
                    <a:bodyPr/>
                    <a:lstStyle/>
                    <a:p>
                      <a:pPr algn="r" rtl="0" fontAlgn="ctr"/>
                      <a:r>
                        <a:rPr lang="en-GB" sz="800" b="1" i="0" u="none" strike="noStrike" dirty="0">
                          <a:solidFill>
                            <a:srgbClr val="FFFFFF"/>
                          </a:solidFill>
                          <a:effectLst/>
                          <a:latin typeface="Arial" panose="020B0604020202020204" pitchFamily="34" charset="0"/>
                        </a:rPr>
                        <a:t>2,997,000</a:t>
                      </a:r>
                    </a:p>
                  </a:txBody>
                  <a:tcPr marL="36000" marR="36000" marT="18000" marB="1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tx2"/>
                    </a:solidFill>
                  </a:tcPr>
                </a:tc>
              </a:tr>
            </a:tbl>
          </a:graphicData>
        </a:graphic>
      </p:graphicFrame>
      <p:sp>
        <p:nvSpPr>
          <p:cNvPr id="9" name="Content Placeholder 1"/>
          <p:cNvSpPr>
            <a:spLocks noGrp="1"/>
          </p:cNvSpPr>
          <p:nvPr>
            <p:ph sz="quarter" idx="4294967295"/>
          </p:nvPr>
        </p:nvSpPr>
        <p:spPr>
          <a:xfrm>
            <a:off x="2682404" y="6715168"/>
            <a:ext cx="6768752" cy="377831"/>
          </a:xfrm>
          <a:prstGeom prst="rect">
            <a:avLst/>
          </a:prstGeom>
        </p:spPr>
        <p:txBody>
          <a:bodyPr/>
          <a:lstStyle/>
          <a:p>
            <a:pPr marL="0" lvl="1" indent="0">
              <a:spcAft>
                <a:spcPts val="0"/>
              </a:spcAft>
              <a:buNone/>
            </a:pPr>
            <a:r>
              <a:rPr lang="en-GB" sz="800" b="1" i="0" dirty="0" smtClean="0"/>
              <a:t>Notes:</a:t>
            </a:r>
          </a:p>
          <a:p>
            <a:pPr marL="0" lvl="1" indent="0">
              <a:spcAft>
                <a:spcPts val="0"/>
              </a:spcAft>
              <a:buNone/>
            </a:pPr>
            <a:r>
              <a:rPr lang="en-GB" sz="800" b="0" i="0" baseline="30000" dirty="0" smtClean="0"/>
              <a:t>1</a:t>
            </a:r>
            <a:r>
              <a:rPr lang="en-GB" sz="800" b="0" i="0" dirty="0" smtClean="0"/>
              <a:t> This </a:t>
            </a:r>
            <a:r>
              <a:rPr lang="en-GB" sz="800" b="0" i="0" dirty="0"/>
              <a:t>estimate excludes out of pocket expenses, VAT and all other applicable taxes. </a:t>
            </a:r>
            <a:r>
              <a:rPr lang="en-GB" sz="800" b="0" i="0" dirty="0">
                <a:solidFill>
                  <a:srgbClr val="000000"/>
                </a:solidFill>
              </a:rPr>
              <a:t>We will proactively work to manage the costs in line with </a:t>
            </a:r>
            <a:r>
              <a:rPr lang="en-GB" sz="800" b="0" i="0" dirty="0" smtClean="0">
                <a:solidFill>
                  <a:srgbClr val="000000"/>
                </a:solidFill>
              </a:rPr>
              <a:t>MS </a:t>
            </a:r>
            <a:r>
              <a:rPr lang="en-GB" sz="800" b="0" i="0" dirty="0" smtClean="0"/>
              <a:t>budgets</a:t>
            </a:r>
          </a:p>
          <a:p>
            <a:pPr marL="0" lvl="1" indent="0">
              <a:spcAft>
                <a:spcPts val="0"/>
              </a:spcAft>
              <a:buNone/>
            </a:pPr>
            <a:r>
              <a:rPr lang="en-GB" sz="800" baseline="30000" dirty="0"/>
              <a:t>2</a:t>
            </a:r>
            <a:r>
              <a:rPr lang="en-GB" sz="800" dirty="0" smtClean="0"/>
              <a:t> To complete Phase 1a the i</a:t>
            </a:r>
            <a:r>
              <a:rPr lang="en-GB" sz="800" dirty="0" smtClean="0">
                <a:solidFill>
                  <a:schemeClr val="dk1"/>
                </a:solidFill>
              </a:rPr>
              <a:t>nitial </a:t>
            </a:r>
            <a:r>
              <a:rPr lang="en-GB" sz="800" dirty="0">
                <a:solidFill>
                  <a:schemeClr val="dk1"/>
                </a:solidFill>
              </a:rPr>
              <a:t>trade reporting rule </a:t>
            </a:r>
            <a:r>
              <a:rPr lang="en-GB" sz="800" dirty="0" smtClean="0">
                <a:solidFill>
                  <a:schemeClr val="dk1"/>
                </a:solidFill>
              </a:rPr>
              <a:t>assessment needs to be completed although for transparency this is costed as phase 1b</a:t>
            </a:r>
            <a:endParaRPr lang="en-GB" sz="800" b="0" i="0" dirty="0" smtClean="0"/>
          </a:p>
        </p:txBody>
      </p:sp>
      <p:sp>
        <p:nvSpPr>
          <p:cNvPr id="10" name="Content Placeholder 2"/>
          <p:cNvSpPr txBox="1">
            <a:spLocks/>
          </p:cNvSpPr>
          <p:nvPr/>
        </p:nvSpPr>
        <p:spPr>
          <a:xfrm>
            <a:off x="1" y="1695995"/>
            <a:ext cx="2025649" cy="2876724"/>
          </a:xfrm>
          <a:prstGeom prst="rect">
            <a:avLst/>
          </a:prstGeom>
          <a:solidFill>
            <a:srgbClr val="968C6D"/>
          </a:solidFill>
          <a:ln>
            <a:solidFill>
              <a:srgbClr val="968C6D"/>
            </a:solidFill>
          </a:ln>
        </p:spPr>
        <p:txBody>
          <a:bodyPr vert="horz" wrap="square" lIns="576000" tIns="78363" rIns="123152" bIns="78363" rtlCol="0">
            <a:noAutofit/>
          </a:bodyPr>
          <a:lstStyle/>
          <a:p>
            <a:pPr indent="-466725" defTabSz="1066114">
              <a:spcAft>
                <a:spcPts val="1027"/>
              </a:spcAft>
              <a:buClr>
                <a:srgbClr val="000000"/>
              </a:buClr>
              <a:defRPr/>
            </a:pPr>
            <a:r>
              <a:rPr lang="en-GB" sz="1000" b="1" kern="0" dirty="0" smtClean="0">
                <a:solidFill>
                  <a:schemeClr val="bg1"/>
                </a:solidFill>
                <a:latin typeface="Georgia" pitchFamily="18" charset="0"/>
              </a:rPr>
              <a:t>As we progress through the engagement we will endeavour to reduce the overall costs by leveraging our off-shore capability; specifically around the data testing </a:t>
            </a:r>
          </a:p>
          <a:p>
            <a:pPr indent="-466725" defTabSz="1066114">
              <a:spcAft>
                <a:spcPts val="1027"/>
              </a:spcAft>
              <a:buClr>
                <a:srgbClr val="000000"/>
              </a:buClr>
              <a:defRPr/>
            </a:pPr>
            <a:r>
              <a:rPr lang="en-GB" sz="1000" b="1" kern="0" dirty="0" smtClean="0">
                <a:solidFill>
                  <a:schemeClr val="bg1"/>
                </a:solidFill>
                <a:latin typeface="Georgia" pitchFamily="18" charset="0"/>
              </a:rPr>
              <a:t>We will obtain MS’ approval to move activity offshore in accordance with pre-agreed criteria that meets your internal approvals </a:t>
            </a:r>
            <a:endParaRPr lang="en-US" sz="1000" b="1" dirty="0">
              <a:solidFill>
                <a:schemeClr val="bg1"/>
              </a:solidFill>
              <a:latin typeface="Georgia" pitchFamily="18" charset="0"/>
            </a:endParaRPr>
          </a:p>
        </p:txBody>
      </p:sp>
      <p:sp>
        <p:nvSpPr>
          <p:cNvPr id="11" name="Rectangle 10"/>
          <p:cNvSpPr/>
          <p:nvPr/>
        </p:nvSpPr>
        <p:spPr bwMode="ltGray">
          <a:xfrm>
            <a:off x="2540925" y="6043814"/>
            <a:ext cx="7489968" cy="427856"/>
          </a:xfrm>
          <a:prstGeom prst="rect">
            <a:avLst/>
          </a:prstGeom>
          <a:noFill/>
          <a:ln w="3175" cap="flat" cmpd="sng" algn="ctr">
            <a:noFill/>
            <a:prstDash val="solid"/>
          </a:ln>
          <a:effectLst/>
        </p:spPr>
        <p:txBody>
          <a:bodyPr lIns="0" tIns="0" rIns="0" bIns="0" numCol="1" spcCol="180000" rtlCol="0" anchor="t" anchorCtr="0"/>
          <a:lstStyle/>
          <a:p>
            <a:pPr defTabSz="914400">
              <a:spcAft>
                <a:spcPts val="600"/>
              </a:spcAft>
              <a:buSzPct val="90000"/>
            </a:pPr>
            <a:r>
              <a:rPr lang="en-US" sz="900" kern="0" dirty="0">
                <a:latin typeface="Georgia" pitchFamily="18" charset="0"/>
              </a:rPr>
              <a:t>Although we understand at this stage phase 1c and 1d still require confirmation of which regulations are in scope the </a:t>
            </a:r>
            <a:r>
              <a:rPr lang="en-US" sz="900" kern="0" dirty="0" smtClean="0">
                <a:latin typeface="Georgia" pitchFamily="18" charset="0"/>
              </a:rPr>
              <a:t>expected duration would be approximately </a:t>
            </a:r>
            <a:r>
              <a:rPr lang="en-US" sz="900" kern="0" dirty="0">
                <a:latin typeface="Georgia" pitchFamily="18" charset="0"/>
              </a:rPr>
              <a:t>12 months and the cost </a:t>
            </a:r>
            <a:r>
              <a:rPr lang="en-US" sz="900" kern="0" dirty="0" smtClean="0">
                <a:latin typeface="Georgia" pitchFamily="18" charset="0"/>
              </a:rPr>
              <a:t>would be based on the ongoing delivery model and where we are able to deploy more work off-shore. We </a:t>
            </a:r>
            <a:r>
              <a:rPr lang="en-US" sz="900" kern="0" dirty="0">
                <a:latin typeface="Georgia" pitchFamily="18" charset="0"/>
              </a:rPr>
              <a:t>will work with you throughout Phases 1a and 1b to refine </a:t>
            </a:r>
            <a:r>
              <a:rPr lang="en-US" sz="900" kern="0" dirty="0" smtClean="0">
                <a:latin typeface="Georgia" pitchFamily="18" charset="0"/>
              </a:rPr>
              <a:t>our approach as </a:t>
            </a:r>
            <a:r>
              <a:rPr lang="en-US" sz="900" kern="0" dirty="0">
                <a:latin typeface="Georgia" pitchFamily="18" charset="0"/>
              </a:rPr>
              <a:t>we gain a detailed understanding of your architecture and </a:t>
            </a:r>
            <a:r>
              <a:rPr lang="en-US" sz="900" kern="0" dirty="0" smtClean="0">
                <a:latin typeface="Georgia" pitchFamily="18" charset="0"/>
              </a:rPr>
              <a:t>systems and provide a proposed onshore/offshore costing model.</a:t>
            </a:r>
            <a:endParaRPr lang="en-GB" sz="900" b="1" kern="0" dirty="0" smtClean="0">
              <a:latin typeface="Georgia" pitchFamily="18" charset="0"/>
            </a:endParaRPr>
          </a:p>
        </p:txBody>
      </p:sp>
    </p:spTree>
    <p:extLst>
      <p:ext uri="{BB962C8B-B14F-4D97-AF65-F5344CB8AC3E}">
        <p14:creationId xmlns:p14="http://schemas.microsoft.com/office/powerpoint/2010/main" val="15275299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5816323" y="-1"/>
            <a:ext cx="4877078" cy="7561263"/>
          </a:xfrm>
          <a:prstGeom prst="rect">
            <a:avLst/>
          </a:prstGeom>
          <a:solidFill>
            <a:schemeClr val="accent1"/>
          </a:solidFill>
          <a:ln>
            <a:solidFill>
              <a:srgbClr val="968C6D"/>
            </a:solidFill>
          </a:ln>
        </p:spPr>
        <p:txBody>
          <a:bodyPr vert="horz" wrap="square" lIns="576000" tIns="78363" rIns="123152" bIns="78363" rtlCol="0">
            <a:noAutofit/>
          </a:bodyPr>
          <a:lstStyle/>
          <a:p>
            <a:pPr indent="-466725" defTabSz="1066114">
              <a:spcAft>
                <a:spcPts val="1027"/>
              </a:spcAft>
              <a:buClr>
                <a:srgbClr val="000000"/>
              </a:buClr>
              <a:defRPr/>
            </a:pPr>
            <a:endParaRPr lang="en-US" sz="1000" b="1" dirty="0">
              <a:solidFill>
                <a:schemeClr val="bg1"/>
              </a:solidFill>
              <a:latin typeface="Georgia" pitchFamily="18" charset="0"/>
            </a:endParaRPr>
          </a:p>
        </p:txBody>
      </p:sp>
      <p:sp>
        <p:nvSpPr>
          <p:cNvPr id="2" name="Title 1"/>
          <p:cNvSpPr>
            <a:spLocks noGrp="1"/>
          </p:cNvSpPr>
          <p:nvPr>
            <p:ph type="title"/>
          </p:nvPr>
        </p:nvSpPr>
        <p:spPr/>
        <p:txBody>
          <a:bodyPr/>
          <a:lstStyle/>
          <a:p>
            <a:r>
              <a:rPr lang="en-US" dirty="0" smtClean="0"/>
              <a:t>Key Assumptions</a:t>
            </a:r>
            <a:r>
              <a:rPr lang="en-US" dirty="0"/>
              <a:t/>
            </a:r>
            <a:br>
              <a:rPr lang="en-US" dirty="0"/>
            </a:br>
            <a:endParaRPr lang="en-US" dirty="0"/>
          </a:p>
        </p:txBody>
      </p:sp>
      <p:sp>
        <p:nvSpPr>
          <p:cNvPr id="4" name="Footer Placeholder 3"/>
          <p:cNvSpPr>
            <a:spLocks noGrp="1"/>
          </p:cNvSpPr>
          <p:nvPr>
            <p:ph type="ftr" sz="quarter" idx="3"/>
          </p:nvPr>
        </p:nvSpPr>
        <p:spPr/>
        <p:txBody>
          <a:bodyPr/>
          <a:lstStyle/>
          <a:p>
            <a:r>
              <a:rPr lang="en-US" dirty="0" smtClean="0"/>
              <a:t>Trade and transaction reporting review</a:t>
            </a:r>
            <a:endParaRPr lang="en-GB" dirty="0"/>
          </a:p>
        </p:txBody>
      </p:sp>
      <p:sp>
        <p:nvSpPr>
          <p:cNvPr id="7" name="Text Placeholder 1"/>
          <p:cNvSpPr txBox="1">
            <a:spLocks/>
          </p:cNvSpPr>
          <p:nvPr/>
        </p:nvSpPr>
        <p:spPr>
          <a:xfrm>
            <a:off x="567072" y="1231323"/>
            <a:ext cx="8308019" cy="5595006"/>
          </a:xfrm>
          <a:prstGeom prst="rect">
            <a:avLst/>
          </a:prstGeom>
          <a:solidFill>
            <a:schemeClr val="bg1"/>
          </a:solidFill>
        </p:spPr>
        <p:txBody>
          <a:bodyPr vert="horz" lIns="108000" tIns="90000" rIns="108000" bIns="90000" rtlCol="0">
            <a:noAutofit/>
          </a:bodyPr>
          <a:lstStyle>
            <a:lvl1pPr marL="0" marR="0" indent="-228574" algn="l" defTabSz="1018705" rtl="0" eaLnBrk="1" fontAlgn="auto" latinLnBrk="0" hangingPunct="1">
              <a:lnSpc>
                <a:spcPct val="100000"/>
              </a:lnSpc>
              <a:spcBef>
                <a:spcPts val="0"/>
              </a:spcBef>
              <a:spcAft>
                <a:spcPts val="599"/>
              </a:spcAft>
              <a:buClr>
                <a:schemeClr val="tx1"/>
              </a:buClr>
              <a:buSzTx/>
              <a:buFontTx/>
              <a:buNone/>
              <a:tabLst/>
              <a:defRPr sz="1000" kern="1200">
                <a:solidFill>
                  <a:schemeClr val="tx1"/>
                </a:solidFill>
                <a:latin typeface="Georgia" pitchFamily="18" charset="0"/>
                <a:ea typeface="+mn-ea"/>
                <a:cs typeface="+mn-cs"/>
              </a:defRPr>
            </a:lvl1pPr>
            <a:lvl2pPr marL="172800" indent="-172800"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2pPr>
            <a:lvl3pPr marL="345600" indent="-172800"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3pPr>
            <a:lvl4pPr marL="554400" indent="-172800" algn="l" defTabSz="1018705" rtl="0" eaLnBrk="1" latinLnBrk="0" hangingPunct="1">
              <a:lnSpc>
                <a:spcPct val="100000"/>
              </a:lnSpc>
              <a:spcBef>
                <a:spcPts val="0"/>
              </a:spcBef>
              <a:spcAft>
                <a:spcPts val="599"/>
              </a:spcAft>
              <a:buClr>
                <a:schemeClr val="tx1"/>
              </a:buClr>
              <a:buFont typeface="Georgia" pitchFamily="18" charset="0"/>
              <a:buChar char="◦"/>
              <a:defRPr sz="1000" kern="1200">
                <a:solidFill>
                  <a:schemeClr val="tx1"/>
                </a:solidFill>
                <a:latin typeface="Georgia" pitchFamily="18" charset="0"/>
                <a:ea typeface="+mn-ea"/>
                <a:cs typeface="+mn-cs"/>
              </a:defRPr>
            </a:lvl4pPr>
            <a:lvl5pPr marL="914294" indent="-228574" algn="l" defTabSz="1018705" rtl="0" eaLnBrk="1" latinLnBrk="0" hangingPunct="1">
              <a:lnSpc>
                <a:spcPct val="100000"/>
              </a:lnSpc>
              <a:spcBef>
                <a:spcPts val="0"/>
              </a:spcBef>
              <a:spcAft>
                <a:spcPts val="599"/>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228574" marR="0" indent="-228574" algn="l" defTabSz="1018705" rtl="0" eaLnBrk="1" fontAlgn="auto" latinLnBrk="0" hangingPunct="1">
              <a:lnSpc>
                <a:spcPct val="100000"/>
              </a:lnSpc>
              <a:spcBef>
                <a:spcPts val="0"/>
              </a:spcBef>
              <a:spcAft>
                <a:spcPts val="599"/>
              </a:spcAft>
              <a:buClr>
                <a:schemeClr val="tx1"/>
              </a:buClr>
              <a:buSzPct val="100000"/>
              <a:buFont typeface="+mj-lt"/>
              <a:buAutoNum type="arabicPeriod"/>
              <a:tabLst/>
              <a:defRPr sz="1100" kern="1200" baseline="0">
                <a:solidFill>
                  <a:schemeClr val="tx1"/>
                </a:solidFill>
                <a:latin typeface="Georgia" pitchFamily="18" charset="0"/>
                <a:ea typeface="+mn-ea"/>
                <a:cs typeface="+mn-cs"/>
              </a:defRPr>
            </a:lvl6pPr>
            <a:lvl7pPr marL="457146" indent="-228574" algn="l" defTabSz="1018705" rtl="0" eaLnBrk="1" latinLnBrk="0" hangingPunct="1">
              <a:lnSpc>
                <a:spcPct val="100000"/>
              </a:lnSpc>
              <a:spcBef>
                <a:spcPts val="0"/>
              </a:spcBef>
              <a:spcAft>
                <a:spcPts val="599"/>
              </a:spcAft>
              <a:buSzPct val="100000"/>
              <a:buFont typeface="+mj-lt"/>
              <a:buAutoNum type="alphaLcPeriod"/>
              <a:defRPr sz="1100" kern="1200" baseline="0">
                <a:solidFill>
                  <a:schemeClr val="tx1"/>
                </a:solidFill>
                <a:latin typeface="Georgia" pitchFamily="18" charset="0"/>
                <a:ea typeface="+mn-ea"/>
                <a:cs typeface="+mn-cs"/>
              </a:defRPr>
            </a:lvl7pPr>
            <a:lvl8pPr marL="685720" indent="-228574" algn="l" defTabSz="1018705" rtl="0" eaLnBrk="1" latinLnBrk="0" hangingPunct="1">
              <a:lnSpc>
                <a:spcPct val="100000"/>
              </a:lnSpc>
              <a:spcBef>
                <a:spcPts val="0"/>
              </a:spcBef>
              <a:spcAft>
                <a:spcPts val="599"/>
              </a:spcAft>
              <a:buSzPct val="100000"/>
              <a:buFont typeface="+mj-lt"/>
              <a:buAutoNum type="romanLcPeriod"/>
              <a:defRPr sz="1100" kern="1200" baseline="0">
                <a:solidFill>
                  <a:schemeClr val="tx1"/>
                </a:solidFill>
                <a:latin typeface="Georgia" pitchFamily="18" charset="0"/>
                <a:ea typeface="+mn-ea"/>
                <a:cs typeface="+mn-cs"/>
              </a:defRPr>
            </a:lvl8pPr>
            <a:lvl9pPr marL="0" indent="-228574" algn="l" defTabSz="1018705" rtl="0" eaLnBrk="1" latinLnBrk="0" hangingPunct="1">
              <a:lnSpc>
                <a:spcPct val="100000"/>
              </a:lnSpc>
              <a:spcBef>
                <a:spcPts val="0"/>
              </a:spcBef>
              <a:spcAft>
                <a:spcPts val="599"/>
              </a:spcAft>
              <a:buFont typeface="Arial" pitchFamily="34" charset="0"/>
              <a:buNone/>
              <a:defRPr sz="1100" b="1" kern="1200" baseline="0">
                <a:solidFill>
                  <a:schemeClr val="tx2"/>
                </a:solidFill>
                <a:latin typeface="Georgia" pitchFamily="18" charset="0"/>
                <a:ea typeface="+mn-ea"/>
                <a:cs typeface="+mn-cs"/>
              </a:defRPr>
            </a:lvl9pPr>
          </a:lstStyle>
          <a:p>
            <a:pPr indent="0">
              <a:spcAft>
                <a:spcPts val="600"/>
              </a:spcAft>
            </a:pPr>
            <a:r>
              <a:rPr lang="en-GB" sz="900" b="1" dirty="0" smtClean="0">
                <a:solidFill>
                  <a:schemeClr val="accent1"/>
                </a:solidFill>
              </a:rPr>
              <a:t>Our approach and fees are based on a number of key assumptions. We would however welcome the discussion with MS to review and challenge these assumptions and understand where there maybe scope and cost savings.</a:t>
            </a:r>
            <a:endParaRPr lang="en-GB" sz="900" dirty="0" smtClean="0"/>
          </a:p>
          <a:p>
            <a:pPr marL="180000" indent="-180000">
              <a:spcAft>
                <a:spcPts val="600"/>
              </a:spcAft>
              <a:buFont typeface="Arial" panose="020B0604020202020204" pitchFamily="34" charset="0"/>
              <a:buChar char="•"/>
            </a:pPr>
            <a:r>
              <a:rPr lang="en-GB" sz="900" dirty="0" smtClean="0"/>
              <a:t>PwC </a:t>
            </a:r>
            <a:r>
              <a:rPr lang="en-GB" sz="900" dirty="0"/>
              <a:t>requires a robust data analytics environment to conduct this assessment.  PwC already has such environments available internally but our current assumption is that MS would like to keep the data in-house.  PwC would then require MS to </a:t>
            </a:r>
            <a:r>
              <a:rPr lang="en-GB" sz="900" dirty="0" smtClean="0"/>
              <a:t>arrange:</a:t>
            </a:r>
          </a:p>
          <a:p>
            <a:pPr marL="352800" lvl="1" indent="-180000">
              <a:spcAft>
                <a:spcPts val="600"/>
              </a:spcAft>
              <a:buFont typeface="Arial" panose="020B0604020202020204" pitchFamily="34" charset="0"/>
              <a:buChar char="•"/>
            </a:pPr>
            <a:r>
              <a:rPr lang="en-GB" sz="900" dirty="0" smtClean="0"/>
              <a:t>Standard </a:t>
            </a:r>
            <a:r>
              <a:rPr lang="en-GB" sz="900" dirty="0"/>
              <a:t>desktop computer </a:t>
            </a:r>
            <a:r>
              <a:rPr lang="en-GB" sz="900" dirty="0" smtClean="0"/>
              <a:t>and/or </a:t>
            </a:r>
            <a:r>
              <a:rPr lang="en-GB" sz="900" dirty="0"/>
              <a:t>remote access to the MS environment for the team in multiple locations (London and NY). </a:t>
            </a:r>
            <a:endParaRPr lang="en-GB" sz="900" dirty="0" smtClean="0"/>
          </a:p>
          <a:p>
            <a:pPr marL="352800" lvl="1" indent="-180000">
              <a:spcAft>
                <a:spcPts val="600"/>
              </a:spcAft>
              <a:buFont typeface="Arial" panose="020B0604020202020204" pitchFamily="34" charset="0"/>
              <a:buChar char="•"/>
            </a:pPr>
            <a:r>
              <a:rPr lang="en-GB" sz="900" dirty="0" smtClean="0"/>
              <a:t>Relational </a:t>
            </a:r>
            <a:r>
              <a:rPr lang="en-GB" sz="900" dirty="0"/>
              <a:t>database (Oracle, SQL Server) or similar analysis environment with appropriate memory, disk space, appropriate access levels, and licensing</a:t>
            </a:r>
            <a:r>
              <a:rPr lang="en-GB" sz="900" dirty="0" smtClean="0"/>
              <a:t>.</a:t>
            </a:r>
            <a:endParaRPr lang="en-GB" sz="900" dirty="0"/>
          </a:p>
          <a:p>
            <a:pPr marL="180000" indent="-180000">
              <a:spcAft>
                <a:spcPts val="600"/>
              </a:spcAft>
              <a:buFont typeface="Arial" panose="020B0604020202020204" pitchFamily="34" charset="0"/>
              <a:buChar char="•"/>
            </a:pPr>
            <a:r>
              <a:rPr lang="en-GB" sz="900" dirty="0"/>
              <a:t>The work will require significant resource commitments from </a:t>
            </a:r>
            <a:r>
              <a:rPr lang="en-GB" sz="900" dirty="0" smtClean="0"/>
              <a:t>MS. </a:t>
            </a:r>
            <a:r>
              <a:rPr lang="en-GB" sz="900" dirty="0"/>
              <a:t>In particular we will require the following to allow timely response to our queries (within 4-8 hours) and data requests (with 24 hours).</a:t>
            </a:r>
          </a:p>
          <a:p>
            <a:pPr lvl="2">
              <a:buFont typeface="Arial" panose="020B0604020202020204" pitchFamily="34" charset="0"/>
              <a:buChar char="•"/>
            </a:pPr>
            <a:r>
              <a:rPr lang="en-GB" sz="900" dirty="0"/>
              <a:t>An overall MS PMO to co-ordinate managing our contact with and requests from MS.</a:t>
            </a:r>
          </a:p>
          <a:p>
            <a:pPr lvl="2">
              <a:buFont typeface="Arial" panose="020B0604020202020204" pitchFamily="34" charset="0"/>
              <a:buChar char="•"/>
            </a:pPr>
            <a:r>
              <a:rPr lang="en-GB" sz="900" dirty="0"/>
              <a:t>An “asset class” point person to act as our primary contact for expertise on the data sources and co-ordinate contact with technology on each asset class.</a:t>
            </a:r>
          </a:p>
          <a:p>
            <a:pPr lvl="2">
              <a:buFont typeface="Arial" panose="020B0604020202020204" pitchFamily="34" charset="0"/>
              <a:buChar char="•"/>
            </a:pPr>
            <a:r>
              <a:rPr lang="en-GB" sz="900" dirty="0"/>
              <a:t>IT/Data Owners for each system in scope who can understand the system and the data who can provide detail on data fields, logic and access to extract scripts and </a:t>
            </a:r>
            <a:r>
              <a:rPr lang="en-GB" sz="900" dirty="0" smtClean="0"/>
              <a:t>reports</a:t>
            </a:r>
            <a:r>
              <a:rPr lang="en-GB" sz="900" dirty="0"/>
              <a:t>.</a:t>
            </a:r>
          </a:p>
          <a:p>
            <a:pPr lvl="2">
              <a:buFont typeface="Arial" panose="020B0604020202020204" pitchFamily="34" charset="0"/>
              <a:buChar char="•"/>
            </a:pPr>
            <a:r>
              <a:rPr lang="en-GB" sz="900" dirty="0"/>
              <a:t>Operations Contacts for each product type with knowledge of products, filtering and </a:t>
            </a:r>
            <a:r>
              <a:rPr lang="en-GB" sz="900" dirty="0" smtClean="0"/>
              <a:t>transformation, </a:t>
            </a:r>
            <a:r>
              <a:rPr lang="en-GB" sz="900" dirty="0"/>
              <a:t>selection criteria, data lineage and the EMIR reporting </a:t>
            </a:r>
            <a:r>
              <a:rPr lang="en-GB" sz="900" dirty="0" smtClean="0"/>
              <a:t>requirements</a:t>
            </a:r>
            <a:r>
              <a:rPr lang="en-GB" sz="900" dirty="0"/>
              <a:t>.</a:t>
            </a:r>
          </a:p>
          <a:p>
            <a:pPr marL="180000" indent="-180000">
              <a:spcAft>
                <a:spcPts val="600"/>
              </a:spcAft>
              <a:buFont typeface="Arial" panose="020B0604020202020204" pitchFamily="34" charset="0"/>
              <a:buChar char="•"/>
            </a:pPr>
            <a:r>
              <a:rPr lang="en-GB" sz="900" dirty="0"/>
              <a:t>Our initial walkthrough with your Technology team has identified around 20 source systems with a larger number of upstream systems. We are assuming that the regulatory reporting infrastructure is largely in line with these projections (and with the high level system map including in our </a:t>
            </a:r>
            <a:r>
              <a:rPr lang="en-GB" sz="900" dirty="0" smtClean="0"/>
              <a:t>proposal). However, if the number of systems can be reduced this will have an impact on the overall scope and also potentially the fees. </a:t>
            </a:r>
          </a:p>
          <a:p>
            <a:pPr marL="180000" indent="-180000">
              <a:spcAft>
                <a:spcPts val="600"/>
              </a:spcAft>
              <a:buFont typeface="Arial" panose="020B0604020202020204" pitchFamily="34" charset="0"/>
              <a:buChar char="•"/>
            </a:pPr>
            <a:r>
              <a:rPr lang="en-GB" sz="900" dirty="0" smtClean="0"/>
              <a:t>MS </a:t>
            </a:r>
            <a:r>
              <a:rPr lang="en-GB" sz="900" dirty="0"/>
              <a:t>are able to source complete and accurate data from internal source systems in a reasonable timeframe, typically no more than 2 weeks from the point of requests to being able to validate we have a complete and accurate raw file. </a:t>
            </a:r>
          </a:p>
          <a:p>
            <a:pPr marL="180000" indent="-180000">
              <a:spcAft>
                <a:spcPts val="600"/>
              </a:spcAft>
              <a:buFont typeface="Arial" panose="020B0604020202020204" pitchFamily="34" charset="0"/>
              <a:buChar char="•"/>
            </a:pPr>
            <a:r>
              <a:rPr lang="en-GB" sz="900" dirty="0"/>
              <a:t>MS will be responsible for initial severity assessment, trades impacted and root cause analysis for issues identified by us. </a:t>
            </a:r>
          </a:p>
          <a:p>
            <a:pPr marL="180000" indent="-180000">
              <a:spcAft>
                <a:spcPts val="600"/>
              </a:spcAft>
              <a:buFont typeface="Arial" panose="020B0604020202020204" pitchFamily="34" charset="0"/>
              <a:buChar char="•"/>
            </a:pPr>
            <a:r>
              <a:rPr lang="en-GB" sz="900" dirty="0"/>
              <a:t>Where the RFP states “Validate” we have assumed that MS have already developed the required artefact and that our task will be to provide recommendations. In cases where the required artefact is not of an appropriate standard to do this, we will escalate this to you. </a:t>
            </a:r>
          </a:p>
          <a:p>
            <a:pPr marL="180000" indent="-180000">
              <a:spcAft>
                <a:spcPts val="600"/>
              </a:spcAft>
              <a:buFont typeface="Arial" panose="020B0604020202020204" pitchFamily="34" charset="0"/>
              <a:buChar char="•"/>
            </a:pPr>
            <a:r>
              <a:rPr lang="en-GB" sz="900" dirty="0"/>
              <a:t>In particular, our costings assume that the </a:t>
            </a:r>
            <a:r>
              <a:rPr lang="en-GB" sz="900" dirty="0" smtClean="0"/>
              <a:t>MS rule interpretations </a:t>
            </a:r>
            <a:r>
              <a:rPr lang="en-GB" sz="900" dirty="0"/>
              <a:t>and existing reliable source statements are sufficient to conduct the one day test. We will determine whether this is the case by Checkpoint 1 and make appropriate recommendations if not. </a:t>
            </a:r>
          </a:p>
          <a:p>
            <a:pPr marL="180000" indent="-180000">
              <a:spcAft>
                <a:spcPts val="600"/>
              </a:spcAft>
              <a:buFont typeface="Arial" panose="020B0604020202020204" pitchFamily="34" charset="0"/>
              <a:buChar char="•"/>
            </a:pPr>
            <a:r>
              <a:rPr lang="en-GB" sz="900" dirty="0"/>
              <a:t>The scope of the work is assumed to apply to the 1</a:t>
            </a:r>
            <a:r>
              <a:rPr lang="en-GB" sz="900" baseline="30000" dirty="0"/>
              <a:t>st</a:t>
            </a:r>
            <a:r>
              <a:rPr lang="en-GB" sz="900" dirty="0"/>
              <a:t> Line of Defence only. We will only consider Compliance and Internal Audit in regards to </a:t>
            </a:r>
            <a:r>
              <a:rPr lang="en-GB" sz="900" dirty="0" smtClean="0"/>
              <a:t>their role in governance under “Roles </a:t>
            </a:r>
            <a:r>
              <a:rPr lang="en-GB" sz="900" dirty="0"/>
              <a:t>and Responsibilities”.</a:t>
            </a:r>
          </a:p>
          <a:p>
            <a:pPr marL="177800" lvl="0" indent="-174625">
              <a:buFont typeface="Arial" panose="020B0604020202020204" pitchFamily="34" charset="0"/>
              <a:buChar char="•"/>
            </a:pPr>
            <a:r>
              <a:rPr lang="en-GB" sz="900" dirty="0"/>
              <a:t>The review of UAT testing is restricted to understanding the effectiveness of your current UAT process and framework as well as sample testing of your UAT test library. </a:t>
            </a:r>
          </a:p>
          <a:p>
            <a:pPr marL="177800" lvl="0" indent="-174625">
              <a:buFont typeface="Arial" panose="020B0604020202020204" pitchFamily="34" charset="0"/>
              <a:buChar char="•"/>
            </a:pPr>
            <a:r>
              <a:rPr lang="en-GB" sz="900" dirty="0"/>
              <a:t>The challenge of your project does not include a full project governance review but extends only to looking at and providing independent challenge to current project plans. </a:t>
            </a:r>
          </a:p>
        </p:txBody>
      </p:sp>
      <p:sp>
        <p:nvSpPr>
          <p:cNvPr id="5" name="Slide Number Placeholder 4"/>
          <p:cNvSpPr>
            <a:spLocks noGrp="1"/>
          </p:cNvSpPr>
          <p:nvPr>
            <p:ph type="sldNum" sz="quarter" idx="4"/>
          </p:nvPr>
        </p:nvSpPr>
        <p:spPr/>
        <p:txBody>
          <a:bodyPr/>
          <a:lstStyle/>
          <a:p>
            <a:fld id="{FEBD7F86-1881-4698-8703-FB80B0800997}" type="slidenum">
              <a:rPr lang="en-GB" smtClean="0">
                <a:solidFill>
                  <a:schemeClr val="bg1"/>
                </a:solidFill>
              </a:rPr>
              <a:pPr/>
              <a:t>21</a:t>
            </a:fld>
            <a:endParaRPr lang="en-GB" dirty="0">
              <a:solidFill>
                <a:schemeClr val="bg1"/>
              </a:solidFill>
            </a:endParaRPr>
          </a:p>
        </p:txBody>
      </p:sp>
      <p:sp>
        <p:nvSpPr>
          <p:cNvPr id="6" name="Date Placeholder 5"/>
          <p:cNvSpPr>
            <a:spLocks noGrp="1"/>
          </p:cNvSpPr>
          <p:nvPr>
            <p:ph type="dt" sz="half" idx="2"/>
          </p:nvPr>
        </p:nvSpPr>
        <p:spPr/>
        <p:txBody>
          <a:bodyPr/>
          <a:lstStyle/>
          <a:p>
            <a:r>
              <a:rPr lang="en-US" dirty="0" smtClean="0">
                <a:solidFill>
                  <a:schemeClr val="bg1"/>
                </a:solidFill>
              </a:rPr>
              <a:t>July 2016</a:t>
            </a:r>
            <a:endParaRPr lang="en-GB" dirty="0">
              <a:solidFill>
                <a:schemeClr val="bg1"/>
              </a:solidFill>
            </a:endParaRPr>
          </a:p>
        </p:txBody>
      </p:sp>
      <p:sp>
        <p:nvSpPr>
          <p:cNvPr id="10" name="Freeform 9"/>
          <p:cNvSpPr/>
          <p:nvPr/>
        </p:nvSpPr>
        <p:spPr bwMode="ltGray">
          <a:xfrm>
            <a:off x="552450" y="1231323"/>
            <a:ext cx="5263872" cy="5595006"/>
          </a:xfrm>
          <a:custGeom>
            <a:avLst/>
            <a:gdLst>
              <a:gd name="connsiteX0" fmla="*/ 4705350 w 4714875"/>
              <a:gd name="connsiteY0" fmla="*/ 0 h 4619625"/>
              <a:gd name="connsiteX1" fmla="*/ 0 w 4714875"/>
              <a:gd name="connsiteY1" fmla="*/ 0 h 4619625"/>
              <a:gd name="connsiteX2" fmla="*/ 0 w 4714875"/>
              <a:gd name="connsiteY2" fmla="*/ 4619625 h 4619625"/>
              <a:gd name="connsiteX3" fmla="*/ 4714875 w 4714875"/>
              <a:gd name="connsiteY3" fmla="*/ 4619625 h 4619625"/>
            </a:gdLst>
            <a:ahLst/>
            <a:cxnLst>
              <a:cxn ang="0">
                <a:pos x="connsiteX0" y="connsiteY0"/>
              </a:cxn>
              <a:cxn ang="0">
                <a:pos x="connsiteX1" y="connsiteY1"/>
              </a:cxn>
              <a:cxn ang="0">
                <a:pos x="connsiteX2" y="connsiteY2"/>
              </a:cxn>
              <a:cxn ang="0">
                <a:pos x="connsiteX3" y="connsiteY3"/>
              </a:cxn>
            </a:cxnLst>
            <a:rect l="l" t="t" r="r" b="b"/>
            <a:pathLst>
              <a:path w="4714875" h="4619625">
                <a:moveTo>
                  <a:pt x="4705350" y="0"/>
                </a:moveTo>
                <a:lnTo>
                  <a:pt x="0" y="0"/>
                </a:lnTo>
                <a:lnTo>
                  <a:pt x="0" y="4619625"/>
                </a:lnTo>
                <a:lnTo>
                  <a:pt x="4714875" y="4619625"/>
                </a:lnTo>
              </a:path>
            </a:pathLst>
          </a:cu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78788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FEBD7F86-1881-4698-8703-FB80B0800997}" type="slidenum">
              <a:rPr lang="en-GB" smtClean="0"/>
              <a:pPr/>
              <a:t>22</a:t>
            </a:fld>
            <a:endParaRPr lang="en-GB" dirty="0"/>
          </a:p>
        </p:txBody>
      </p:sp>
      <p:sp>
        <p:nvSpPr>
          <p:cNvPr id="6" name="Date Placeholder 5"/>
          <p:cNvSpPr>
            <a:spLocks noGrp="1"/>
          </p:cNvSpPr>
          <p:nvPr>
            <p:ph type="dt" sz="half" idx="2"/>
          </p:nvPr>
        </p:nvSpPr>
        <p:spPr/>
        <p:txBody>
          <a:bodyPr/>
          <a:lstStyle/>
          <a:p>
            <a:r>
              <a:rPr lang="en-US" dirty="0" smtClean="0"/>
              <a:t>July 2016</a:t>
            </a:r>
            <a:endParaRPr lang="en-GB" dirty="0"/>
          </a:p>
        </p:txBody>
      </p:sp>
      <p:sp>
        <p:nvSpPr>
          <p:cNvPr id="13" name="Title 12"/>
          <p:cNvSpPr>
            <a:spLocks noGrp="1"/>
          </p:cNvSpPr>
          <p:nvPr>
            <p:ph type="title"/>
          </p:nvPr>
        </p:nvSpPr>
        <p:spPr/>
        <p:txBody>
          <a:bodyPr/>
          <a:lstStyle/>
          <a:p>
            <a:r>
              <a:rPr lang="en-US" dirty="0"/>
              <a:t>Appendix 1</a:t>
            </a:r>
            <a:r>
              <a:rPr lang="en-US" dirty="0" smtClean="0"/>
              <a:t> </a:t>
            </a:r>
            <a:r>
              <a:rPr lang="en-US" dirty="0"/>
              <a:t>– Team </a:t>
            </a:r>
            <a:r>
              <a:rPr lang="en-US" dirty="0" smtClean="0"/>
              <a:t>bios</a:t>
            </a:r>
            <a:endParaRPr lang="en-US" dirty="0"/>
          </a:p>
        </p:txBody>
      </p:sp>
      <p:sp>
        <p:nvSpPr>
          <p:cNvPr id="4" name="Footer Placeholder 3"/>
          <p:cNvSpPr>
            <a:spLocks noGrp="1"/>
          </p:cNvSpPr>
          <p:nvPr>
            <p:ph type="ftr" sz="quarter" idx="3"/>
          </p:nvPr>
        </p:nvSpPr>
        <p:spPr/>
        <p:txBody>
          <a:bodyPr/>
          <a:lstStyle/>
          <a:p>
            <a:r>
              <a:rPr lang="en-US" dirty="0" smtClean="0"/>
              <a:t>Trade and transaction reporting review</a:t>
            </a:r>
            <a:endParaRPr lang="en-GB" dirty="0"/>
          </a:p>
        </p:txBody>
      </p:sp>
    </p:spTree>
    <p:extLst>
      <p:ext uri="{BB962C8B-B14F-4D97-AF65-F5344CB8AC3E}">
        <p14:creationId xmlns:p14="http://schemas.microsoft.com/office/powerpoint/2010/main" val="2931690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67075" y="769050"/>
            <a:ext cx="9559252" cy="889561"/>
          </a:xfrm>
        </p:spPr>
        <p:txBody>
          <a:bodyPr/>
          <a:lstStyle/>
          <a:p>
            <a:r>
              <a:rPr lang="en-US" dirty="0"/>
              <a:t>Your MS </a:t>
            </a:r>
            <a:r>
              <a:rPr lang="en-US" dirty="0" smtClean="0"/>
              <a:t>lead partners </a:t>
            </a:r>
            <a:endParaRPr lang="en-US" dirty="0"/>
          </a:p>
        </p:txBody>
      </p:sp>
      <p:sp>
        <p:nvSpPr>
          <p:cNvPr id="5" name="Footer Placeholder 4"/>
          <p:cNvSpPr>
            <a:spLocks noGrp="1"/>
          </p:cNvSpPr>
          <p:nvPr>
            <p:ph type="ftr" sz="quarter" idx="3"/>
          </p:nvPr>
        </p:nvSpPr>
        <p:spPr/>
        <p:txBody>
          <a:bodyPr/>
          <a:lstStyle/>
          <a:p>
            <a:r>
              <a:rPr lang="en-US" dirty="0" smtClean="0"/>
              <a:t>Trade and transaction reporting review</a:t>
            </a:r>
            <a:endParaRPr lang="en-GB" dirty="0"/>
          </a:p>
        </p:txBody>
      </p:sp>
      <p:sp>
        <p:nvSpPr>
          <p:cNvPr id="2" name="Slide Number Placeholder 1"/>
          <p:cNvSpPr>
            <a:spLocks noGrp="1"/>
          </p:cNvSpPr>
          <p:nvPr>
            <p:ph type="sldNum" sz="quarter" idx="4"/>
          </p:nvPr>
        </p:nvSpPr>
        <p:spPr/>
        <p:txBody>
          <a:bodyPr/>
          <a:lstStyle/>
          <a:p>
            <a:fld id="{FEBD7F86-1881-4698-8703-FB80B0800997}" type="slidenum">
              <a:rPr lang="en-GB" smtClean="0"/>
              <a:pPr/>
              <a:t>23</a:t>
            </a:fld>
            <a:endParaRPr lang="en-GB" dirty="0"/>
          </a:p>
        </p:txBody>
      </p:sp>
      <p:sp>
        <p:nvSpPr>
          <p:cNvPr id="3" name="Date Placeholder 2"/>
          <p:cNvSpPr>
            <a:spLocks noGrp="1"/>
          </p:cNvSpPr>
          <p:nvPr>
            <p:ph type="dt" sz="half" idx="2"/>
          </p:nvPr>
        </p:nvSpPr>
        <p:spPr/>
        <p:txBody>
          <a:bodyPr/>
          <a:lstStyle/>
          <a:p>
            <a:r>
              <a:rPr lang="en-US" dirty="0" smtClean="0"/>
              <a:t>July 2016</a:t>
            </a:r>
            <a:endParaRPr lang="en-GB" dirty="0"/>
          </a:p>
        </p:txBody>
      </p:sp>
      <p:sp>
        <p:nvSpPr>
          <p:cNvPr id="9" name="Rectangle 8"/>
          <p:cNvSpPr/>
          <p:nvPr/>
        </p:nvSpPr>
        <p:spPr bwMode="ltGray">
          <a:xfrm>
            <a:off x="1209675" y="2052439"/>
            <a:ext cx="2914650" cy="986036"/>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96000" tIns="64008" rtlCol="0" anchor="t"/>
          <a:lstStyle/>
          <a:p>
            <a:pPr>
              <a:spcAft>
                <a:spcPts val="100"/>
              </a:spcAft>
            </a:pPr>
            <a:r>
              <a:rPr lang="en-US" sz="1000" b="1" dirty="0">
                <a:solidFill>
                  <a:schemeClr val="bg1"/>
                </a:solidFill>
                <a:latin typeface="Georgia" pitchFamily="18" charset="0"/>
              </a:rPr>
              <a:t>Nick Bouch</a:t>
            </a:r>
          </a:p>
          <a:p>
            <a:r>
              <a:rPr lang="en-US" sz="1000" i="1" dirty="0" smtClean="0">
                <a:solidFill>
                  <a:schemeClr val="bg1"/>
                </a:solidFill>
                <a:latin typeface="Georgia" pitchFamily="18" charset="0"/>
              </a:rPr>
              <a:t>Partner </a:t>
            </a:r>
            <a:endParaRPr lang="en-US" sz="1000" i="1" dirty="0">
              <a:solidFill>
                <a:schemeClr val="bg1"/>
              </a:solidFill>
              <a:latin typeface="Georgia" pitchFamily="18" charset="0"/>
            </a:endParaRPr>
          </a:p>
          <a:p>
            <a:pPr>
              <a:spcAft>
                <a:spcPts val="600"/>
              </a:spcAft>
            </a:pPr>
            <a:r>
              <a:rPr lang="en-US" sz="1000" i="1" dirty="0" smtClean="0">
                <a:solidFill>
                  <a:schemeClr val="bg1"/>
                </a:solidFill>
                <a:latin typeface="Georgia" pitchFamily="18" charset="0"/>
              </a:rPr>
              <a:t>Global and UK Engagement Leader</a:t>
            </a:r>
            <a:endParaRPr lang="en-US" sz="1000" i="1" dirty="0">
              <a:solidFill>
                <a:schemeClr val="bg1"/>
              </a:solidFill>
              <a:latin typeface="Georgia" pitchFamily="18" charset="0"/>
            </a:endParaRPr>
          </a:p>
          <a:p>
            <a:pPr>
              <a:spcAft>
                <a:spcPts val="100"/>
              </a:spcAft>
            </a:pPr>
            <a:r>
              <a:rPr lang="en-US" sz="1000" dirty="0">
                <a:solidFill>
                  <a:schemeClr val="bg1"/>
                </a:solidFill>
                <a:latin typeface="Georgia" pitchFamily="18" charset="0"/>
              </a:rPr>
              <a:t>T: +44 (0)7703 563564</a:t>
            </a:r>
          </a:p>
          <a:p>
            <a:pPr>
              <a:spcAft>
                <a:spcPts val="100"/>
              </a:spcAft>
            </a:pPr>
            <a:r>
              <a:rPr lang="en-US" sz="1000" dirty="0">
                <a:solidFill>
                  <a:schemeClr val="bg1"/>
                </a:solidFill>
                <a:latin typeface="Georgia" pitchFamily="18" charset="0"/>
              </a:rPr>
              <a:t>E: nick.bouch@uk.pwc.com</a:t>
            </a:r>
          </a:p>
        </p:txBody>
      </p:sp>
      <p:cxnSp>
        <p:nvCxnSpPr>
          <p:cNvPr id="11" name="Straight Connector 10"/>
          <p:cNvCxnSpPr/>
          <p:nvPr/>
        </p:nvCxnSpPr>
        <p:spPr>
          <a:xfrm>
            <a:off x="567075" y="3132559"/>
            <a:ext cx="4693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67075" y="6475413"/>
            <a:ext cx="4693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66738" y="3165684"/>
            <a:ext cx="4694237" cy="3144451"/>
          </a:xfrm>
          <a:prstGeom prst="rect">
            <a:avLst/>
          </a:prstGeom>
        </p:spPr>
        <p:txBody>
          <a:bodyPr wrap="square">
            <a:spAutoFit/>
          </a:bodyPr>
          <a:lstStyle/>
          <a:p>
            <a:pPr marL="0" lvl="1" defTabSz="1044976" fontAlgn="base">
              <a:spcAft>
                <a:spcPts val="200"/>
              </a:spcAft>
              <a:buSzPct val="100000"/>
              <a:defRPr/>
            </a:pPr>
            <a:r>
              <a:rPr lang="en-US" sz="1000" dirty="0">
                <a:latin typeface="Georgia" pitchFamily="18" charset="0"/>
              </a:rPr>
              <a:t>Nick is the leader of PwC’s UK Financial Services Advanced Risk and Compliance Analytics (ARCA) team as well as the UK Financial Services Data &amp; Analytics Leader. In this role he has overseen the development of PwC data analytic solutions delivered in support of transaction reporting </a:t>
            </a:r>
            <a:r>
              <a:rPr lang="en-US" sz="1000" dirty="0" smtClean="0">
                <a:latin typeface="Georgia" pitchFamily="18" charset="0"/>
              </a:rPr>
              <a:t>assurance. </a:t>
            </a:r>
            <a:r>
              <a:rPr lang="en-US" sz="1000" dirty="0">
                <a:latin typeface="Georgia" pitchFamily="18" charset="0"/>
              </a:rPr>
              <a:t>As part of this oversight, Nick has experience in leading Transaction Reporting Assurance engagements including both data analytic and governance-focused work across a range of obligations.</a:t>
            </a:r>
          </a:p>
          <a:p>
            <a:pPr marL="180000" lvl="1" indent="-180000" defTabSz="1044976" fontAlgn="base">
              <a:spcAft>
                <a:spcPts val="200"/>
              </a:spcAft>
              <a:buClr>
                <a:srgbClr val="000000"/>
              </a:buClr>
              <a:buSzPct val="100000"/>
              <a:buFont typeface="Georgia" pitchFamily="18" charset="0"/>
              <a:buChar char="•"/>
              <a:defRPr/>
            </a:pPr>
            <a:r>
              <a:rPr lang="en-GB" sz="1000" dirty="0">
                <a:latin typeface="Georgia" pitchFamily="18" charset="0"/>
              </a:rPr>
              <a:t>Engagement leader for EMIR transaction reporting assurance for a large US based global universal bank.</a:t>
            </a:r>
          </a:p>
          <a:p>
            <a:pPr marL="180000" lvl="1" indent="-180000" defTabSz="1044976" fontAlgn="base">
              <a:spcAft>
                <a:spcPts val="200"/>
              </a:spcAft>
              <a:buClr>
                <a:srgbClr val="000000"/>
              </a:buClr>
              <a:buSzPct val="100000"/>
              <a:buFont typeface="Georgia" pitchFamily="18" charset="0"/>
              <a:buChar char="•"/>
              <a:defRPr/>
            </a:pPr>
            <a:r>
              <a:rPr lang="en-GB" sz="1000" dirty="0">
                <a:latin typeface="Georgia" pitchFamily="18" charset="0"/>
              </a:rPr>
              <a:t>Engagement leader for Dodd-Frank and EMIR trade reporting assurance for a UK based global bank.</a:t>
            </a:r>
          </a:p>
          <a:p>
            <a:pPr marL="180000" lvl="1" indent="-180000" defTabSz="1044976" fontAlgn="base">
              <a:spcAft>
                <a:spcPts val="200"/>
              </a:spcAft>
              <a:buClr>
                <a:srgbClr val="000000"/>
              </a:buClr>
              <a:buSzPct val="100000"/>
              <a:buFont typeface="Georgia" pitchFamily="18" charset="0"/>
              <a:buChar char="•"/>
              <a:defRPr/>
            </a:pPr>
            <a:r>
              <a:rPr lang="en-GB" sz="1000" dirty="0">
                <a:latin typeface="Georgia" pitchFamily="18" charset="0"/>
              </a:rPr>
              <a:t>Engagement leader for MiFID and EMIR transaction and trade reporting assurance for a UK based private bank.</a:t>
            </a:r>
          </a:p>
          <a:p>
            <a:pPr marL="180000" lvl="1" indent="-180000" defTabSz="1044976" fontAlgn="base">
              <a:spcAft>
                <a:spcPts val="200"/>
              </a:spcAft>
              <a:buSzPct val="100000"/>
              <a:buFont typeface="Georgia" pitchFamily="18" charset="0"/>
              <a:buChar char="•"/>
              <a:defRPr/>
            </a:pPr>
            <a:r>
              <a:rPr lang="en-GB" altLang="zh-CN" sz="1000" dirty="0">
                <a:latin typeface="Georgia" pitchFamily="18" charset="0"/>
              </a:rPr>
              <a:t>Nick was the engagement leader for developing and implementing a cross-regulatory data management strategy and control framework for a leading global bank </a:t>
            </a:r>
          </a:p>
          <a:p>
            <a:pPr marL="180000" lvl="1" indent="-180000" defTabSz="1044976" fontAlgn="base">
              <a:spcAft>
                <a:spcPts val="200"/>
              </a:spcAft>
              <a:buSzPct val="100000"/>
              <a:buFont typeface="Georgia" pitchFamily="18" charset="0"/>
              <a:buChar char="•"/>
              <a:defRPr/>
            </a:pPr>
            <a:r>
              <a:rPr lang="en-GB" altLang="zh-CN" sz="1000" dirty="0">
                <a:latin typeface="Georgia" pitchFamily="18" charset="0"/>
              </a:rPr>
              <a:t>Delivery lead for a conduct risk compliance framework and dashboard for the Conduct Risk Committee and ExCo for a global investment management firm as required by the FCA.</a:t>
            </a:r>
          </a:p>
        </p:txBody>
      </p:sp>
      <p:sp>
        <p:nvSpPr>
          <p:cNvPr id="16" name="Rectangle 15"/>
          <p:cNvSpPr/>
          <p:nvPr/>
        </p:nvSpPr>
        <p:spPr bwMode="ltGray">
          <a:xfrm>
            <a:off x="6075027" y="2052439"/>
            <a:ext cx="2914650" cy="986036"/>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96000" tIns="64008" rtlCol="0" anchor="t"/>
          <a:lstStyle/>
          <a:p>
            <a:r>
              <a:rPr lang="en-US" sz="1000" b="1" dirty="0">
                <a:solidFill>
                  <a:schemeClr val="bg1"/>
                </a:solidFill>
                <a:latin typeface="Georgia" pitchFamily="18" charset="0"/>
              </a:rPr>
              <a:t>Frank Badalamenti</a:t>
            </a:r>
            <a:br>
              <a:rPr lang="en-US" sz="1000" b="1" dirty="0">
                <a:solidFill>
                  <a:schemeClr val="bg1"/>
                </a:solidFill>
                <a:latin typeface="Georgia" pitchFamily="18" charset="0"/>
              </a:rPr>
            </a:br>
            <a:r>
              <a:rPr lang="en-US" sz="1000" i="1" dirty="0">
                <a:solidFill>
                  <a:schemeClr val="bg1"/>
                </a:solidFill>
                <a:latin typeface="Georgia" pitchFamily="18" charset="0"/>
              </a:rPr>
              <a:t>Principal</a:t>
            </a:r>
          </a:p>
          <a:p>
            <a:pPr>
              <a:spcAft>
                <a:spcPts val="600"/>
              </a:spcAft>
            </a:pPr>
            <a:r>
              <a:rPr lang="en-US" sz="1000" i="1" dirty="0" smtClean="0">
                <a:solidFill>
                  <a:schemeClr val="bg1"/>
                </a:solidFill>
                <a:latin typeface="Georgia" pitchFamily="18" charset="0"/>
              </a:rPr>
              <a:t>US Engagement Leader</a:t>
            </a:r>
            <a:endParaRPr lang="en-US" sz="1000" i="1" dirty="0">
              <a:solidFill>
                <a:schemeClr val="bg1"/>
              </a:solidFill>
              <a:latin typeface="Georgia" pitchFamily="18" charset="0"/>
            </a:endParaRPr>
          </a:p>
          <a:p>
            <a:pPr>
              <a:spcAft>
                <a:spcPts val="100"/>
              </a:spcAft>
            </a:pPr>
            <a:r>
              <a:rPr lang="en-US" sz="1000" dirty="0">
                <a:solidFill>
                  <a:schemeClr val="bg1"/>
                </a:solidFill>
                <a:latin typeface="Georgia" pitchFamily="18" charset="0"/>
              </a:rPr>
              <a:t>T: (646) 471 1460</a:t>
            </a:r>
            <a:br>
              <a:rPr lang="en-US" sz="1000" dirty="0">
                <a:solidFill>
                  <a:schemeClr val="bg1"/>
                </a:solidFill>
                <a:latin typeface="Georgia" pitchFamily="18" charset="0"/>
              </a:rPr>
            </a:br>
            <a:r>
              <a:rPr lang="en-US" sz="1000" dirty="0">
                <a:solidFill>
                  <a:schemeClr val="bg1"/>
                </a:solidFill>
                <a:latin typeface="Georgia" pitchFamily="18" charset="0"/>
              </a:rPr>
              <a:t>E: frank.badalamenti@pwc.com</a:t>
            </a:r>
          </a:p>
          <a:p>
            <a:pPr>
              <a:spcAft>
                <a:spcPts val="100"/>
              </a:spcAft>
            </a:pPr>
            <a:endParaRPr lang="en-US" sz="1000" dirty="0">
              <a:solidFill>
                <a:schemeClr val="bg1"/>
              </a:solidFill>
              <a:latin typeface="Georgia" pitchFamily="18" charset="0"/>
            </a:endParaRPr>
          </a:p>
        </p:txBody>
      </p:sp>
      <p:cxnSp>
        <p:nvCxnSpPr>
          <p:cNvPr id="17" name="Straight Connector 16"/>
          <p:cNvCxnSpPr/>
          <p:nvPr/>
        </p:nvCxnSpPr>
        <p:spPr>
          <a:xfrm>
            <a:off x="5432427" y="3132559"/>
            <a:ext cx="4693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432427" y="6475413"/>
            <a:ext cx="4693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432090" y="3165684"/>
            <a:ext cx="4694237" cy="3554819"/>
          </a:xfrm>
          <a:prstGeom prst="rect">
            <a:avLst/>
          </a:prstGeom>
        </p:spPr>
        <p:txBody>
          <a:bodyPr wrap="square">
            <a:spAutoFit/>
          </a:bodyPr>
          <a:lstStyle/>
          <a:p>
            <a:pPr marL="180000" lvl="1" indent="-180000" defTabSz="1044976" fontAlgn="base">
              <a:spcAft>
                <a:spcPts val="200"/>
              </a:spcAft>
              <a:buSzPct val="100000"/>
              <a:buFont typeface="Georgia" pitchFamily="18" charset="0"/>
              <a:buChar char="•"/>
              <a:defRPr/>
            </a:pPr>
            <a:r>
              <a:rPr lang="en-US" sz="1000" dirty="0">
                <a:latin typeface="Georgia" pitchFamily="18" charset="0"/>
              </a:rPr>
              <a:t>As a Partner in PwC’s US Forensic Services practice, Frank assists clients with the assessment and remediation of operational, compliance, and technology-related risks, and in the development of an effective compliance and internal control environment. He specialises in advising clients on matters related to financial crimes, specifically fraud, money laundering, bribery and corruption, and securities trading schemes, as well as matters related to operational failures in the areas of regulatory trade reporting, trade execution and allocation, billing of client fees and commissions, and recordkeeping.  Over his career at PwC, Frank has assisted </a:t>
            </a:r>
            <a:r>
              <a:rPr lang="en-US" sz="1000" dirty="0" smtClean="0">
                <a:latin typeface="Georgia" pitchFamily="18" charset="0"/>
              </a:rPr>
              <a:t>MS </a:t>
            </a:r>
            <a:r>
              <a:rPr lang="en-US" sz="1000" dirty="0">
                <a:latin typeface="Georgia" pitchFamily="18" charset="0"/>
              </a:rPr>
              <a:t>on over 15 data-intensive remediation matters across these areas.</a:t>
            </a:r>
          </a:p>
          <a:p>
            <a:pPr marL="180000" lvl="1" indent="-180000" defTabSz="1044976" fontAlgn="base">
              <a:spcAft>
                <a:spcPts val="200"/>
              </a:spcAft>
              <a:buSzPct val="100000"/>
              <a:buFont typeface="Georgia" pitchFamily="18" charset="0"/>
              <a:buChar char="•"/>
              <a:defRPr/>
            </a:pPr>
            <a:r>
              <a:rPr lang="en-US" sz="1000" dirty="0">
                <a:latin typeface="Georgia" pitchFamily="18" charset="0"/>
              </a:rPr>
              <a:t>He has deep industry knowledge gained from over 17 years advising the firm’s clients and his first-hand experience garnered from having worked on the other side of the desk as deputy chief auditor of a foreign financial institution with operations in North America and Latin America.</a:t>
            </a:r>
          </a:p>
          <a:p>
            <a:pPr marL="180000" lvl="1" indent="-180000" defTabSz="1044976" fontAlgn="base">
              <a:spcAft>
                <a:spcPts val="200"/>
              </a:spcAft>
              <a:buSzPct val="100000"/>
              <a:buFont typeface="Georgia" pitchFamily="18" charset="0"/>
              <a:buChar char="•"/>
              <a:defRPr/>
            </a:pPr>
            <a:r>
              <a:rPr lang="en-US" sz="1000" dirty="0">
                <a:latin typeface="Georgia" pitchFamily="18" charset="0"/>
              </a:rPr>
              <a:t>Over the past four years, Frank has served as the engagement leader on regulatory trade reporting assessments for 8 different global financial services clients, providing both data analytic and governance-focused work across a range of obligations including Large Options Position Reporting (LOPR), Electronic Blue Sheets (EBS), Large Trader, Short Interest Reporting, and CFTC Trade Reporting, and has presented findings from his work to FINRA via in-person meetings on three separate occasions.</a:t>
            </a:r>
          </a:p>
          <a:p>
            <a:pPr marL="0" lvl="1" defTabSz="1044976" fontAlgn="base">
              <a:spcAft>
                <a:spcPts val="200"/>
              </a:spcAft>
              <a:buSzPct val="100000"/>
              <a:defRPr/>
            </a:pPr>
            <a:endParaRPr lang="en-US" sz="1000" dirty="0">
              <a:latin typeface="Georgia" pitchFamily="18" charset="0"/>
            </a:endParaRPr>
          </a:p>
        </p:txBody>
      </p:sp>
      <p:pic>
        <p:nvPicPr>
          <p:cNvPr id="24" name="Picture 23"/>
          <p:cNvPicPr>
            <a:picLocks noChangeAspect="1"/>
          </p:cNvPicPr>
          <p:nvPr/>
        </p:nvPicPr>
        <p:blipFill rotWithShape="1">
          <a:blip r:embed="rId2" cstate="print">
            <a:extLst>
              <a:ext uri="{28A0092B-C50C-407E-A947-70E740481C1C}">
                <a14:useLocalDpi xmlns:a14="http://schemas.microsoft.com/office/drawing/2010/main" val="0"/>
              </a:ext>
            </a:extLst>
          </a:blip>
          <a:srcRect l="28386" t="3663" r="28857" b="19062"/>
          <a:stretch/>
        </p:blipFill>
        <p:spPr>
          <a:xfrm>
            <a:off x="565200" y="1684338"/>
            <a:ext cx="898525" cy="1080000"/>
          </a:xfrm>
          <a:prstGeom prst="rect">
            <a:avLst/>
          </a:prstGeom>
          <a:ln w="12700">
            <a:solidFill>
              <a:schemeClr val="bg1"/>
            </a:solidFill>
          </a:ln>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l="16266" t="7922" r="7015" b="7882"/>
          <a:stretch/>
        </p:blipFill>
        <p:spPr>
          <a:xfrm>
            <a:off x="5432400" y="1684338"/>
            <a:ext cx="898525" cy="1080000"/>
          </a:xfrm>
          <a:prstGeom prst="rect">
            <a:avLst/>
          </a:prstGeom>
          <a:ln w="12700">
            <a:solidFill>
              <a:schemeClr val="bg1"/>
            </a:solidFill>
          </a:ln>
        </p:spPr>
      </p:pic>
    </p:spTree>
    <p:extLst>
      <p:ext uri="{BB962C8B-B14F-4D97-AF65-F5344CB8AC3E}">
        <p14:creationId xmlns:p14="http://schemas.microsoft.com/office/powerpoint/2010/main" val="36443263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67075" y="769050"/>
            <a:ext cx="9559252" cy="889561"/>
          </a:xfrm>
        </p:spPr>
        <p:txBody>
          <a:bodyPr/>
          <a:lstStyle/>
          <a:p>
            <a:r>
              <a:rPr lang="en-US" dirty="0"/>
              <a:t>Your MS </a:t>
            </a:r>
            <a:r>
              <a:rPr lang="en-US" dirty="0" smtClean="0"/>
              <a:t>UK team</a:t>
            </a:r>
            <a:endParaRPr lang="en-US" dirty="0"/>
          </a:p>
        </p:txBody>
      </p:sp>
      <p:sp>
        <p:nvSpPr>
          <p:cNvPr id="5" name="Footer Placeholder 4"/>
          <p:cNvSpPr>
            <a:spLocks noGrp="1"/>
          </p:cNvSpPr>
          <p:nvPr>
            <p:ph type="ftr" sz="quarter" idx="3"/>
          </p:nvPr>
        </p:nvSpPr>
        <p:spPr/>
        <p:txBody>
          <a:bodyPr/>
          <a:lstStyle/>
          <a:p>
            <a:r>
              <a:rPr lang="en-US" dirty="0" smtClean="0"/>
              <a:t>Trade and transaction reporting review</a:t>
            </a:r>
            <a:endParaRPr lang="en-GB" dirty="0"/>
          </a:p>
        </p:txBody>
      </p:sp>
      <p:sp>
        <p:nvSpPr>
          <p:cNvPr id="2" name="Slide Number Placeholder 1"/>
          <p:cNvSpPr>
            <a:spLocks noGrp="1"/>
          </p:cNvSpPr>
          <p:nvPr>
            <p:ph type="sldNum" sz="quarter" idx="4"/>
          </p:nvPr>
        </p:nvSpPr>
        <p:spPr/>
        <p:txBody>
          <a:bodyPr/>
          <a:lstStyle/>
          <a:p>
            <a:fld id="{FEBD7F86-1881-4698-8703-FB80B0800997}" type="slidenum">
              <a:rPr lang="en-GB" smtClean="0"/>
              <a:pPr/>
              <a:t>24</a:t>
            </a:fld>
            <a:endParaRPr lang="en-GB" dirty="0"/>
          </a:p>
        </p:txBody>
      </p:sp>
      <p:sp>
        <p:nvSpPr>
          <p:cNvPr id="3" name="Date Placeholder 2"/>
          <p:cNvSpPr>
            <a:spLocks noGrp="1"/>
          </p:cNvSpPr>
          <p:nvPr>
            <p:ph type="dt" sz="half" idx="2"/>
          </p:nvPr>
        </p:nvSpPr>
        <p:spPr/>
        <p:txBody>
          <a:bodyPr/>
          <a:lstStyle/>
          <a:p>
            <a:r>
              <a:rPr lang="en-US" dirty="0" smtClean="0"/>
              <a:t>July 2016</a:t>
            </a:r>
            <a:endParaRPr lang="en-GB" dirty="0"/>
          </a:p>
        </p:txBody>
      </p:sp>
      <p:sp>
        <p:nvSpPr>
          <p:cNvPr id="9" name="Rectangle 8"/>
          <p:cNvSpPr/>
          <p:nvPr/>
        </p:nvSpPr>
        <p:spPr bwMode="ltGray">
          <a:xfrm>
            <a:off x="1209675" y="2052439"/>
            <a:ext cx="2914650" cy="986036"/>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96000" tIns="64008" rtlCol="0" anchor="t"/>
          <a:lstStyle/>
          <a:p>
            <a:pPr>
              <a:spcAft>
                <a:spcPts val="100"/>
              </a:spcAft>
            </a:pPr>
            <a:r>
              <a:rPr lang="en-US" sz="1000" b="1" dirty="0">
                <a:solidFill>
                  <a:schemeClr val="bg1"/>
                </a:solidFill>
                <a:latin typeface="Georgia" pitchFamily="18" charset="0"/>
              </a:rPr>
              <a:t>Neil Douglas</a:t>
            </a:r>
          </a:p>
          <a:p>
            <a:r>
              <a:rPr lang="en-US" sz="1000" i="1" dirty="0">
                <a:solidFill>
                  <a:schemeClr val="bg1"/>
                </a:solidFill>
                <a:latin typeface="Georgia" pitchFamily="18" charset="0"/>
              </a:rPr>
              <a:t>Director</a:t>
            </a:r>
          </a:p>
          <a:p>
            <a:pPr>
              <a:spcAft>
                <a:spcPts val="100"/>
              </a:spcAft>
            </a:pPr>
            <a:endParaRPr lang="en-US" sz="1000" dirty="0">
              <a:solidFill>
                <a:schemeClr val="bg1"/>
              </a:solidFill>
              <a:latin typeface="Georgia" pitchFamily="18" charset="0"/>
            </a:endParaRPr>
          </a:p>
          <a:p>
            <a:pPr>
              <a:spcAft>
                <a:spcPts val="100"/>
              </a:spcAft>
            </a:pPr>
            <a:r>
              <a:rPr lang="en-US" sz="1000" dirty="0">
                <a:solidFill>
                  <a:schemeClr val="bg1"/>
                </a:solidFill>
                <a:latin typeface="Georgia" pitchFamily="18" charset="0"/>
              </a:rPr>
              <a:t>T: +44 (0)7889 643945</a:t>
            </a:r>
          </a:p>
          <a:p>
            <a:pPr>
              <a:spcAft>
                <a:spcPts val="100"/>
              </a:spcAft>
            </a:pPr>
            <a:r>
              <a:rPr lang="en-US" sz="1000" dirty="0">
                <a:solidFill>
                  <a:schemeClr val="bg1"/>
                </a:solidFill>
                <a:latin typeface="Georgia" pitchFamily="18" charset="0"/>
              </a:rPr>
              <a:t>E: neil.m.douglas@uk.pwc.com</a:t>
            </a:r>
          </a:p>
        </p:txBody>
      </p:sp>
      <p:cxnSp>
        <p:nvCxnSpPr>
          <p:cNvPr id="11" name="Straight Connector 10"/>
          <p:cNvCxnSpPr/>
          <p:nvPr/>
        </p:nvCxnSpPr>
        <p:spPr>
          <a:xfrm>
            <a:off x="567075" y="3132559"/>
            <a:ext cx="4693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67075" y="6475413"/>
            <a:ext cx="4693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66738" y="3165684"/>
            <a:ext cx="4694237" cy="2990562"/>
          </a:xfrm>
          <a:prstGeom prst="rect">
            <a:avLst/>
          </a:prstGeom>
        </p:spPr>
        <p:txBody>
          <a:bodyPr wrap="square">
            <a:spAutoFit/>
          </a:bodyPr>
          <a:lstStyle/>
          <a:p>
            <a:pPr marL="0" lvl="1" defTabSz="1044976" fontAlgn="base">
              <a:spcAft>
                <a:spcPts val="200"/>
              </a:spcAft>
              <a:buSzPct val="100000"/>
              <a:defRPr/>
            </a:pPr>
            <a:r>
              <a:rPr lang="en-GB" sz="1000" dirty="0">
                <a:latin typeface="Georgia" pitchFamily="18" charset="0"/>
              </a:rPr>
              <a:t>Neil is a Director within PwC’s Financial Services Risk and Regulatory practice in London. He has 12 years of experience working with and within Investment Banking across a variety of functions (Risk, Finance and Front Office) which has allowed him to build up detailed front to back knowledge of Investment Bank processes and controls across the range of asset classes. </a:t>
            </a:r>
          </a:p>
          <a:p>
            <a:pPr marL="0" lvl="1" defTabSz="1044976" fontAlgn="base">
              <a:spcAft>
                <a:spcPts val="200"/>
              </a:spcAft>
              <a:buSzPct val="100000"/>
              <a:defRPr/>
            </a:pPr>
            <a:r>
              <a:rPr lang="en-GB" sz="1000" dirty="0">
                <a:latin typeface="Georgia" pitchFamily="18" charset="0"/>
              </a:rPr>
              <a:t>Neil leads our Transaction Reporting assurance proposition. As such, he leads projects which combine controls and data expertise to assist firms in meeting their Transaction Reporting obligations. This has covered a range of trade and transaction reporting regulatory obligations. </a:t>
            </a:r>
          </a:p>
          <a:p>
            <a:pPr marL="0" lvl="1" defTabSz="1044976" fontAlgn="base">
              <a:spcAft>
                <a:spcPts val="200"/>
              </a:spcAft>
              <a:buSzPct val="100000"/>
              <a:defRPr/>
            </a:pPr>
            <a:r>
              <a:rPr lang="en-GB" sz="1000" dirty="0">
                <a:latin typeface="Georgia" pitchFamily="18" charset="0"/>
              </a:rPr>
              <a:t>Recent engagements include:</a:t>
            </a:r>
            <a:endParaRPr lang="en-US" sz="1000" dirty="0">
              <a:latin typeface="Georgia" pitchFamily="18" charset="0"/>
            </a:endParaRPr>
          </a:p>
          <a:p>
            <a:pPr marL="180000" lvl="1" indent="-180000" defTabSz="1044976" fontAlgn="base">
              <a:spcAft>
                <a:spcPts val="200"/>
              </a:spcAft>
              <a:buSzPct val="100000"/>
              <a:buFont typeface="Georgia" pitchFamily="18" charset="0"/>
              <a:buChar char="•"/>
              <a:defRPr/>
            </a:pPr>
            <a:r>
              <a:rPr lang="en-US" sz="1000" dirty="0">
                <a:latin typeface="Georgia" pitchFamily="18" charset="0"/>
              </a:rPr>
              <a:t>Engagement Director taking day-to-day lead over a Skilled Person Review for MiFID Transaction Reporting at a large US investment bank. This review covered governance, controls as well as providing comfort over completeness and accuracy through data analytics work.</a:t>
            </a:r>
          </a:p>
          <a:p>
            <a:pPr marL="180000" lvl="1" indent="-180000" defTabSz="1044976" fontAlgn="base">
              <a:spcAft>
                <a:spcPts val="200"/>
              </a:spcAft>
              <a:buSzPct val="100000"/>
              <a:buFont typeface="Georgia" pitchFamily="18" charset="0"/>
              <a:buChar char="•"/>
              <a:defRPr/>
            </a:pPr>
            <a:r>
              <a:rPr lang="en-US" sz="1000" dirty="0">
                <a:latin typeface="Georgia" pitchFamily="18" charset="0"/>
              </a:rPr>
              <a:t>Engagement Director for a deep-dive review of EMIR transaction reporting at a large US based global universal bank. This review covered data assurance work as well as review of governance and controls. </a:t>
            </a:r>
          </a:p>
          <a:p>
            <a:pPr marL="171450" lvl="1" indent="-171450" defTabSz="1044976" fontAlgn="base">
              <a:spcAft>
                <a:spcPts val="200"/>
              </a:spcAft>
              <a:buSzPct val="100000"/>
              <a:buFont typeface="Arial" panose="020B0604020202020204" pitchFamily="34" charset="0"/>
              <a:buChar char="•"/>
              <a:defRPr/>
            </a:pPr>
            <a:endParaRPr lang="en-GB" sz="1000" dirty="0">
              <a:solidFill>
                <a:schemeClr val="dk1"/>
              </a:solidFill>
              <a:latin typeface="Georgia" pitchFamily="18" charset="0"/>
            </a:endParaRPr>
          </a:p>
        </p:txBody>
      </p:sp>
      <p:sp>
        <p:nvSpPr>
          <p:cNvPr id="16" name="Rectangle 15"/>
          <p:cNvSpPr/>
          <p:nvPr/>
        </p:nvSpPr>
        <p:spPr bwMode="ltGray">
          <a:xfrm>
            <a:off x="6075027" y="2052439"/>
            <a:ext cx="2914650" cy="986036"/>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96000" tIns="64008" rtlCol="0" anchor="t"/>
          <a:lstStyle/>
          <a:p>
            <a:pPr>
              <a:spcAft>
                <a:spcPts val="100"/>
              </a:spcAft>
            </a:pPr>
            <a:r>
              <a:rPr lang="de-DE" sz="1000" b="1" dirty="0">
                <a:solidFill>
                  <a:schemeClr val="bg1"/>
                </a:solidFill>
                <a:latin typeface="Georgia" pitchFamily="18" charset="0"/>
              </a:rPr>
              <a:t>Joe Gennings</a:t>
            </a:r>
          </a:p>
          <a:p>
            <a:pPr>
              <a:spcAft>
                <a:spcPts val="100"/>
              </a:spcAft>
            </a:pPr>
            <a:r>
              <a:rPr lang="de-DE" sz="1000" i="1" dirty="0">
                <a:solidFill>
                  <a:schemeClr val="bg1"/>
                </a:solidFill>
                <a:latin typeface="Georgia" pitchFamily="18" charset="0"/>
              </a:rPr>
              <a:t>Director</a:t>
            </a:r>
          </a:p>
          <a:p>
            <a:pPr>
              <a:spcAft>
                <a:spcPts val="100"/>
              </a:spcAft>
            </a:pPr>
            <a:endParaRPr lang="de-DE" sz="1000" dirty="0">
              <a:solidFill>
                <a:schemeClr val="bg1"/>
              </a:solidFill>
              <a:latin typeface="Georgia" pitchFamily="18" charset="0"/>
            </a:endParaRPr>
          </a:p>
          <a:p>
            <a:pPr>
              <a:spcAft>
                <a:spcPts val="100"/>
              </a:spcAft>
            </a:pPr>
            <a:r>
              <a:rPr lang="de-DE" sz="1000" dirty="0">
                <a:solidFill>
                  <a:schemeClr val="bg1"/>
                </a:solidFill>
                <a:latin typeface="Georgia" pitchFamily="18" charset="0"/>
              </a:rPr>
              <a:t>T: +44 (0)7764 958070</a:t>
            </a:r>
          </a:p>
          <a:p>
            <a:pPr>
              <a:spcAft>
                <a:spcPts val="100"/>
              </a:spcAft>
            </a:pPr>
            <a:r>
              <a:rPr lang="de-DE" sz="1000" dirty="0">
                <a:solidFill>
                  <a:schemeClr val="bg1"/>
                </a:solidFill>
                <a:latin typeface="Georgia" pitchFamily="18" charset="0"/>
              </a:rPr>
              <a:t>E: joe.gennings@uk.pwc.com</a:t>
            </a:r>
          </a:p>
        </p:txBody>
      </p:sp>
      <p:cxnSp>
        <p:nvCxnSpPr>
          <p:cNvPr id="17" name="Straight Connector 16"/>
          <p:cNvCxnSpPr/>
          <p:nvPr/>
        </p:nvCxnSpPr>
        <p:spPr>
          <a:xfrm>
            <a:off x="5432427" y="3132559"/>
            <a:ext cx="4693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432427" y="6475413"/>
            <a:ext cx="4693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432090" y="3165684"/>
            <a:ext cx="4694237" cy="2964914"/>
          </a:xfrm>
          <a:prstGeom prst="rect">
            <a:avLst/>
          </a:prstGeom>
        </p:spPr>
        <p:txBody>
          <a:bodyPr wrap="square">
            <a:spAutoFit/>
          </a:bodyPr>
          <a:lstStyle/>
          <a:p>
            <a:pPr marL="0" lvl="1" defTabSz="1044976" fontAlgn="base">
              <a:spcAft>
                <a:spcPts val="200"/>
              </a:spcAft>
              <a:buSzPct val="100000"/>
              <a:defRPr/>
            </a:pPr>
            <a:r>
              <a:rPr lang="en-GB" sz="1000" dirty="0">
                <a:latin typeface="Georgia" pitchFamily="18" charset="0"/>
              </a:rPr>
              <a:t>Joe is a Director in PwC’s Financial Services Risk and Regulation practice. He brings over 10 years of Compliance, Operational Risk and Internal Audit experience from his time at Goldman Sachs and Citi. </a:t>
            </a:r>
          </a:p>
          <a:p>
            <a:pPr marL="0" lvl="1" defTabSz="1044976" fontAlgn="base">
              <a:spcAft>
                <a:spcPts val="200"/>
              </a:spcAft>
              <a:buSzPct val="100000"/>
              <a:defRPr/>
            </a:pPr>
            <a:r>
              <a:rPr lang="en-GB" sz="1000" dirty="0">
                <a:latin typeface="Georgia" pitchFamily="18" charset="0"/>
              </a:rPr>
              <a:t>In these roles, Joe was the Compliance Officer responsible for oversight of all of Goldman Sachs International’s non-financial regulatory </a:t>
            </a:r>
            <a:r>
              <a:rPr lang="en-GB" sz="1000" dirty="0" smtClean="0">
                <a:latin typeface="Georgia" pitchFamily="18" charset="0"/>
              </a:rPr>
              <a:t>reporting </a:t>
            </a:r>
            <a:r>
              <a:rPr lang="en-GB" sz="1000" dirty="0">
                <a:latin typeface="Georgia" pitchFamily="18" charset="0"/>
              </a:rPr>
              <a:t>obligations. This included FCA Transaction Reporting, EMIR, CFTC </a:t>
            </a:r>
            <a:r>
              <a:rPr lang="en-GB" sz="1000" dirty="0" smtClean="0">
                <a:latin typeface="Georgia" pitchFamily="18" charset="0"/>
              </a:rPr>
              <a:t>Parts 43 </a:t>
            </a:r>
            <a:r>
              <a:rPr lang="en-GB" sz="1000" dirty="0">
                <a:latin typeface="Georgia" pitchFamily="18" charset="0"/>
              </a:rPr>
              <a:t>and 4</a:t>
            </a:r>
            <a:r>
              <a:rPr lang="en-GB" sz="1000" dirty="0" smtClean="0">
                <a:latin typeface="Georgia" pitchFamily="18" charset="0"/>
              </a:rPr>
              <a:t>5</a:t>
            </a:r>
            <a:r>
              <a:rPr lang="en-GB" sz="1000" dirty="0">
                <a:latin typeface="Georgia" pitchFamily="18" charset="0"/>
              </a:rPr>
              <a:t>, position reporting (Major Shareholder, ESMA Short, etc) and Takeover Panel disclosures. Joe has deep, first hand experience of the roles of all three lines of defence in this space</a:t>
            </a:r>
          </a:p>
          <a:p>
            <a:pPr marL="0" lvl="1" defTabSz="1044976" fontAlgn="base">
              <a:spcAft>
                <a:spcPts val="200"/>
              </a:spcAft>
              <a:buSzPct val="100000"/>
              <a:defRPr/>
            </a:pPr>
            <a:r>
              <a:rPr lang="en-GB" sz="1000" dirty="0">
                <a:latin typeface="Georgia" pitchFamily="18" charset="0"/>
              </a:rPr>
              <a:t>Joe brings his extensive industry experience to bear in leading the regulatory, governance and control elements of our Transaction Reporting engagements. Recent engagements include.</a:t>
            </a:r>
          </a:p>
          <a:p>
            <a:pPr marL="171450" lvl="1" indent="-171450" defTabSz="1044976" fontAlgn="base">
              <a:spcAft>
                <a:spcPts val="200"/>
              </a:spcAft>
              <a:buSzPct val="100000"/>
              <a:buFont typeface="Arial" panose="020B0604020202020204" pitchFamily="34" charset="0"/>
              <a:buChar char="•"/>
              <a:defRPr/>
            </a:pPr>
            <a:r>
              <a:rPr lang="en-GB" sz="1000" dirty="0">
                <a:latin typeface="Georgia" pitchFamily="18" charset="0"/>
              </a:rPr>
              <a:t>Leading the control and governance element of a deep-dive EMIR reporting review at a large US based global universal bank. This review required working with stakeholder across all three lines of defence.</a:t>
            </a:r>
          </a:p>
          <a:p>
            <a:pPr marL="171450" lvl="1" indent="-171450" defTabSz="1044976" fontAlgn="base">
              <a:spcAft>
                <a:spcPts val="200"/>
              </a:spcAft>
              <a:buSzPct val="100000"/>
              <a:buFont typeface="Arial" panose="020B0604020202020204" pitchFamily="34" charset="0"/>
              <a:buChar char="•"/>
              <a:defRPr/>
            </a:pPr>
            <a:r>
              <a:rPr lang="en-GB" sz="1000" dirty="0">
                <a:latin typeface="Georgia" pitchFamily="18" charset="0"/>
              </a:rPr>
              <a:t>Providing expert regulatory insight and support to multiple reviews, including multiple Transaction Reporting assurance reviews of Dodd-Frank and EMIR. </a:t>
            </a:r>
          </a:p>
        </p:txBody>
      </p:sp>
      <p:pic>
        <p:nvPicPr>
          <p:cNvPr id="24" name="Picture 23"/>
          <p:cNvPicPr>
            <a:picLocks noChangeAspect="1"/>
          </p:cNvPicPr>
          <p:nvPr/>
        </p:nvPicPr>
        <p:blipFill rotWithShape="1">
          <a:blip r:embed="rId2"/>
          <a:srcRect l="13070" r="6443"/>
          <a:stretch/>
        </p:blipFill>
        <p:spPr>
          <a:xfrm>
            <a:off x="559743" y="1671708"/>
            <a:ext cx="898525" cy="1080000"/>
          </a:xfrm>
          <a:prstGeom prst="rect">
            <a:avLst/>
          </a:prstGeom>
          <a:ln w="12700">
            <a:solidFill>
              <a:schemeClr val="bg1"/>
            </a:solidFill>
          </a:ln>
        </p:spPr>
      </p:pic>
      <p:pic>
        <p:nvPicPr>
          <p:cNvPr id="25" name="Picture 24"/>
          <p:cNvPicPr>
            <a:picLocks noChangeAspect="1"/>
          </p:cNvPicPr>
          <p:nvPr/>
        </p:nvPicPr>
        <p:blipFill rotWithShape="1">
          <a:blip r:embed="rId3"/>
          <a:srcRect l="14112" t="1160" r="10224" b="11206"/>
          <a:stretch/>
        </p:blipFill>
        <p:spPr>
          <a:xfrm>
            <a:off x="5382691" y="1678968"/>
            <a:ext cx="900113" cy="1080000"/>
          </a:xfrm>
          <a:prstGeom prst="rect">
            <a:avLst/>
          </a:prstGeom>
          <a:ln w="12700">
            <a:solidFill>
              <a:schemeClr val="bg1"/>
            </a:solidFill>
          </a:ln>
        </p:spPr>
      </p:pic>
    </p:spTree>
    <p:extLst>
      <p:ext uri="{BB962C8B-B14F-4D97-AF65-F5344CB8AC3E}">
        <p14:creationId xmlns:p14="http://schemas.microsoft.com/office/powerpoint/2010/main" val="711955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67075" y="769050"/>
            <a:ext cx="9559252" cy="889561"/>
          </a:xfrm>
        </p:spPr>
        <p:txBody>
          <a:bodyPr/>
          <a:lstStyle/>
          <a:p>
            <a:r>
              <a:rPr lang="en-US" dirty="0"/>
              <a:t>Your MS </a:t>
            </a:r>
            <a:r>
              <a:rPr lang="en-US" dirty="0" smtClean="0"/>
              <a:t>UK team (cont’d)</a:t>
            </a:r>
            <a:endParaRPr lang="en-US" dirty="0"/>
          </a:p>
        </p:txBody>
      </p:sp>
      <p:sp>
        <p:nvSpPr>
          <p:cNvPr id="5" name="Footer Placeholder 4"/>
          <p:cNvSpPr>
            <a:spLocks noGrp="1"/>
          </p:cNvSpPr>
          <p:nvPr>
            <p:ph type="ftr" sz="quarter" idx="3"/>
          </p:nvPr>
        </p:nvSpPr>
        <p:spPr/>
        <p:txBody>
          <a:bodyPr/>
          <a:lstStyle/>
          <a:p>
            <a:r>
              <a:rPr lang="en-US" dirty="0" smtClean="0"/>
              <a:t>Trade and transaction reporting review</a:t>
            </a:r>
            <a:endParaRPr lang="en-GB" dirty="0"/>
          </a:p>
        </p:txBody>
      </p:sp>
      <p:sp>
        <p:nvSpPr>
          <p:cNvPr id="2" name="Slide Number Placeholder 1"/>
          <p:cNvSpPr>
            <a:spLocks noGrp="1"/>
          </p:cNvSpPr>
          <p:nvPr>
            <p:ph type="sldNum" sz="quarter" idx="4"/>
          </p:nvPr>
        </p:nvSpPr>
        <p:spPr/>
        <p:txBody>
          <a:bodyPr/>
          <a:lstStyle/>
          <a:p>
            <a:fld id="{FEBD7F86-1881-4698-8703-FB80B0800997}" type="slidenum">
              <a:rPr lang="en-GB" smtClean="0"/>
              <a:pPr/>
              <a:t>25</a:t>
            </a:fld>
            <a:endParaRPr lang="en-GB" dirty="0"/>
          </a:p>
        </p:txBody>
      </p:sp>
      <p:sp>
        <p:nvSpPr>
          <p:cNvPr id="3" name="Date Placeholder 2"/>
          <p:cNvSpPr>
            <a:spLocks noGrp="1"/>
          </p:cNvSpPr>
          <p:nvPr>
            <p:ph type="dt" sz="half" idx="2"/>
          </p:nvPr>
        </p:nvSpPr>
        <p:spPr/>
        <p:txBody>
          <a:bodyPr/>
          <a:lstStyle/>
          <a:p>
            <a:r>
              <a:rPr lang="en-US" dirty="0" smtClean="0"/>
              <a:t>July 2016</a:t>
            </a:r>
            <a:endParaRPr lang="en-GB" dirty="0"/>
          </a:p>
        </p:txBody>
      </p:sp>
      <p:cxnSp>
        <p:nvCxnSpPr>
          <p:cNvPr id="11" name="Straight Connector 10"/>
          <p:cNvCxnSpPr/>
          <p:nvPr/>
        </p:nvCxnSpPr>
        <p:spPr>
          <a:xfrm>
            <a:off x="567075" y="3132559"/>
            <a:ext cx="4693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67075" y="6475413"/>
            <a:ext cx="4693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66738" y="3165684"/>
            <a:ext cx="4694237" cy="1746632"/>
          </a:xfrm>
          <a:prstGeom prst="rect">
            <a:avLst/>
          </a:prstGeom>
        </p:spPr>
        <p:txBody>
          <a:bodyPr wrap="square">
            <a:spAutoFit/>
          </a:bodyPr>
          <a:lstStyle/>
          <a:p>
            <a:pPr marL="176213" indent="-176213">
              <a:spcAft>
                <a:spcPts val="300"/>
              </a:spcAft>
              <a:buClr>
                <a:schemeClr val="tx1"/>
              </a:buClr>
              <a:buFont typeface="Arial" panose="020B0604020202020204" pitchFamily="34" charset="0"/>
              <a:buChar char="•"/>
            </a:pPr>
            <a:r>
              <a:rPr lang="en-GB" sz="1000" dirty="0" smtClean="0">
                <a:latin typeface="Georgia" pitchFamily="18" charset="0"/>
              </a:rPr>
              <a:t>Mike is a director in PwC’s UK FS ARCA practice. </a:t>
            </a:r>
            <a:r>
              <a:rPr lang="en-GB" sz="1000" dirty="0">
                <a:latin typeface="Georgia" pitchFamily="18" charset="0"/>
              </a:rPr>
              <a:t>Michael is a data specialist who works with clients across both retail and investment banking to solve regulatory data issues, including regulatory regimes with transaction reporting requirements</a:t>
            </a:r>
            <a:r>
              <a:rPr lang="en-GB" sz="1000" dirty="0" smtClean="0">
                <a:latin typeface="Georgia" pitchFamily="18" charset="0"/>
              </a:rPr>
              <a:t>. </a:t>
            </a:r>
          </a:p>
          <a:p>
            <a:pPr marL="176213" indent="-176213">
              <a:spcAft>
                <a:spcPts val="300"/>
              </a:spcAft>
              <a:buClr>
                <a:schemeClr val="tx1"/>
              </a:buClr>
              <a:buFont typeface="Arial" panose="020B0604020202020204" pitchFamily="34" charset="0"/>
              <a:buChar char="•"/>
            </a:pPr>
            <a:r>
              <a:rPr lang="en-GB" sz="1000" dirty="0" smtClean="0">
                <a:latin typeface="Georgia" pitchFamily="18" charset="0"/>
              </a:rPr>
              <a:t>Mike </a:t>
            </a:r>
            <a:r>
              <a:rPr lang="en-GB" sz="1000" dirty="0">
                <a:latin typeface="Georgia" pitchFamily="18" charset="0"/>
              </a:rPr>
              <a:t>has led large scale transaction reporting engagements for a large global bank for MiFID, EMIR and Dodd-Frank reporting </a:t>
            </a:r>
            <a:r>
              <a:rPr lang="en-GB" sz="1000" dirty="0" smtClean="0">
                <a:latin typeface="Georgia" pitchFamily="18" charset="0"/>
              </a:rPr>
              <a:t>regimes.</a:t>
            </a:r>
            <a:endParaRPr lang="en-GB" sz="1000" dirty="0">
              <a:latin typeface="Georgia" pitchFamily="18" charset="0"/>
            </a:endParaRPr>
          </a:p>
          <a:p>
            <a:pPr marL="177800" indent="-177800">
              <a:spcAft>
                <a:spcPts val="300"/>
              </a:spcAft>
              <a:buClr>
                <a:schemeClr val="tx1"/>
              </a:buClr>
              <a:buFont typeface="Arial" panose="020B0604020202020204" pitchFamily="34" charset="0"/>
              <a:buChar char="•"/>
            </a:pPr>
            <a:r>
              <a:rPr lang="en-GB" sz="1000" dirty="0" smtClean="0">
                <a:latin typeface="Georgia" pitchFamily="18" charset="0"/>
              </a:rPr>
              <a:t>He </a:t>
            </a:r>
            <a:r>
              <a:rPr lang="en-GB" sz="1000" dirty="0">
                <a:latin typeface="Georgia" pitchFamily="18" charset="0"/>
              </a:rPr>
              <a:t>has also led transaction reporting engagements for a leading UK private bank under MiFID and EMIT reporting </a:t>
            </a:r>
            <a:r>
              <a:rPr lang="en-GB" sz="1000" dirty="0" smtClean="0">
                <a:latin typeface="Georgia" pitchFamily="18" charset="0"/>
              </a:rPr>
              <a:t>regimes.</a:t>
            </a:r>
            <a:endParaRPr lang="en-GB" sz="1000" dirty="0">
              <a:latin typeface="Georgia" pitchFamily="18" charset="0"/>
            </a:endParaRPr>
          </a:p>
          <a:p>
            <a:pPr marL="177800" indent="-177800">
              <a:spcAft>
                <a:spcPts val="300"/>
              </a:spcAft>
              <a:buClr>
                <a:schemeClr val="tx1"/>
              </a:buClr>
              <a:buFont typeface="Arial" panose="020B0604020202020204" pitchFamily="34" charset="0"/>
              <a:buChar char="•"/>
            </a:pPr>
            <a:r>
              <a:rPr lang="en-GB" sz="1000" dirty="0">
                <a:latin typeface="Georgia" pitchFamily="18" charset="0"/>
              </a:rPr>
              <a:t>Mike also leads PwC transaction reporting managed </a:t>
            </a:r>
            <a:r>
              <a:rPr lang="en-GB" sz="1000" dirty="0" smtClean="0">
                <a:latin typeface="Georgia" pitchFamily="18" charset="0"/>
              </a:rPr>
              <a:t>services offering, </a:t>
            </a:r>
            <a:r>
              <a:rPr lang="en-GB" sz="1000" dirty="0">
                <a:latin typeface="Georgia" pitchFamily="18" charset="0"/>
              </a:rPr>
              <a:t>covering MiFID, EMIR and </a:t>
            </a:r>
            <a:r>
              <a:rPr lang="en-GB" sz="1000" dirty="0" smtClean="0">
                <a:latin typeface="Georgia" pitchFamily="18" charset="0"/>
              </a:rPr>
              <a:t>Dodd-Frank</a:t>
            </a:r>
            <a:r>
              <a:rPr lang="en-GB" sz="1000" dirty="0">
                <a:latin typeface="Georgia" pitchFamily="18" charset="0"/>
              </a:rPr>
              <a:t>.</a:t>
            </a:r>
            <a:endParaRPr lang="en-US" sz="1000" dirty="0">
              <a:latin typeface="Georgia" pitchFamily="18" charset="0"/>
            </a:endParaRPr>
          </a:p>
        </p:txBody>
      </p:sp>
      <p:sp>
        <p:nvSpPr>
          <p:cNvPr id="20" name="Rectangle 19"/>
          <p:cNvSpPr/>
          <p:nvPr/>
        </p:nvSpPr>
        <p:spPr bwMode="ltGray">
          <a:xfrm>
            <a:off x="1209675" y="2052439"/>
            <a:ext cx="2914650" cy="986036"/>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96000" tIns="64008" rtlCol="0" anchor="t"/>
          <a:lstStyle/>
          <a:p>
            <a:pPr>
              <a:spcAft>
                <a:spcPts val="100"/>
              </a:spcAft>
            </a:pPr>
            <a:r>
              <a:rPr lang="de-DE" sz="1000" b="1" dirty="0" smtClean="0">
                <a:solidFill>
                  <a:schemeClr val="bg1"/>
                </a:solidFill>
                <a:latin typeface="Georgia" pitchFamily="18" charset="0"/>
              </a:rPr>
              <a:t>Mike Newton</a:t>
            </a:r>
            <a:endParaRPr lang="de-DE" sz="1000" b="1" dirty="0">
              <a:solidFill>
                <a:schemeClr val="bg1"/>
              </a:solidFill>
              <a:latin typeface="Georgia" pitchFamily="18" charset="0"/>
            </a:endParaRPr>
          </a:p>
          <a:p>
            <a:pPr>
              <a:spcAft>
                <a:spcPts val="100"/>
              </a:spcAft>
            </a:pPr>
            <a:r>
              <a:rPr lang="de-DE" sz="1000" i="1" dirty="0">
                <a:solidFill>
                  <a:schemeClr val="bg1"/>
                </a:solidFill>
                <a:latin typeface="Georgia" pitchFamily="18" charset="0"/>
              </a:rPr>
              <a:t>Director</a:t>
            </a:r>
          </a:p>
          <a:p>
            <a:pPr>
              <a:spcAft>
                <a:spcPts val="100"/>
              </a:spcAft>
            </a:pPr>
            <a:endParaRPr lang="de-DE" sz="1000" dirty="0" smtClean="0">
              <a:solidFill>
                <a:schemeClr val="bg1"/>
              </a:solidFill>
              <a:latin typeface="Georgia" pitchFamily="18" charset="0"/>
            </a:endParaRPr>
          </a:p>
          <a:p>
            <a:pPr>
              <a:spcAft>
                <a:spcPts val="100"/>
              </a:spcAft>
            </a:pPr>
            <a:r>
              <a:rPr lang="de-DE" sz="1000" dirty="0" smtClean="0">
                <a:solidFill>
                  <a:schemeClr val="bg1"/>
                </a:solidFill>
                <a:latin typeface="Georgia" pitchFamily="18" charset="0"/>
              </a:rPr>
              <a:t>T</a:t>
            </a:r>
            <a:r>
              <a:rPr lang="de-DE" sz="1000" dirty="0">
                <a:solidFill>
                  <a:schemeClr val="bg1"/>
                </a:solidFill>
                <a:latin typeface="Georgia" pitchFamily="18" charset="0"/>
              </a:rPr>
              <a:t>: +44 (</a:t>
            </a:r>
            <a:r>
              <a:rPr lang="de-DE" sz="1000" dirty="0" smtClean="0">
                <a:solidFill>
                  <a:schemeClr val="bg1"/>
                </a:solidFill>
                <a:latin typeface="Georgia" pitchFamily="18" charset="0"/>
              </a:rPr>
              <a:t>0)7715 034841</a:t>
            </a:r>
          </a:p>
          <a:p>
            <a:pPr>
              <a:spcAft>
                <a:spcPts val="100"/>
              </a:spcAft>
            </a:pPr>
            <a:r>
              <a:rPr lang="de-DE" sz="1000" dirty="0">
                <a:solidFill>
                  <a:schemeClr val="bg1"/>
                </a:solidFill>
                <a:latin typeface="Georgia" pitchFamily="18" charset="0"/>
              </a:rPr>
              <a:t>E</a:t>
            </a:r>
            <a:r>
              <a:rPr lang="de-DE" sz="1000" dirty="0" smtClean="0">
                <a:solidFill>
                  <a:schemeClr val="bg1"/>
                </a:solidFill>
                <a:latin typeface="Georgia" pitchFamily="18" charset="0"/>
              </a:rPr>
              <a:t>: michael.newton@uk.pwc.com</a:t>
            </a:r>
            <a:endParaRPr lang="de-DE" sz="1000" dirty="0">
              <a:solidFill>
                <a:schemeClr val="bg1"/>
              </a:solidFill>
              <a:latin typeface="Georgia" pitchFamily="18" charset="0"/>
            </a:endParaRPr>
          </a:p>
        </p:txBody>
      </p:sp>
      <p:pic>
        <p:nvPicPr>
          <p:cNvPr id="14" name="Picture 2" descr="https://pwc-spark.com/profile-image-display.jspa?imageID=136761&amp;size=100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9683" t="6001" r="29207" b="14446"/>
          <a:stretch/>
        </p:blipFill>
        <p:spPr bwMode="auto">
          <a:xfrm>
            <a:off x="565199" y="1684800"/>
            <a:ext cx="900000" cy="106220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cxnSp>
        <p:nvCxnSpPr>
          <p:cNvPr id="19" name="Straight Connector 18"/>
          <p:cNvCxnSpPr/>
          <p:nvPr/>
        </p:nvCxnSpPr>
        <p:spPr>
          <a:xfrm>
            <a:off x="5432427" y="6475413"/>
            <a:ext cx="4693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ltGray">
          <a:xfrm>
            <a:off x="6075027" y="2052439"/>
            <a:ext cx="2914650" cy="986036"/>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96000" tIns="64008" rtlCol="0" anchor="t"/>
          <a:lstStyle/>
          <a:p>
            <a:pPr>
              <a:spcAft>
                <a:spcPts val="100"/>
              </a:spcAft>
            </a:pPr>
            <a:r>
              <a:rPr lang="en-GB" sz="1000" b="1" dirty="0" smtClean="0">
                <a:solidFill>
                  <a:schemeClr val="bg1"/>
                </a:solidFill>
                <a:latin typeface="Georgia" pitchFamily="18" charset="0"/>
              </a:rPr>
              <a:t>Owen Jones</a:t>
            </a:r>
            <a:endParaRPr lang="en-US" sz="1000" b="1" dirty="0">
              <a:solidFill>
                <a:schemeClr val="bg1"/>
              </a:solidFill>
              <a:latin typeface="Georgia" pitchFamily="18" charset="0"/>
            </a:endParaRPr>
          </a:p>
          <a:p>
            <a:r>
              <a:rPr lang="en-US" sz="1000" i="1" dirty="0" smtClean="0">
                <a:solidFill>
                  <a:schemeClr val="bg1"/>
                </a:solidFill>
                <a:latin typeface="Georgia" pitchFamily="18" charset="0"/>
              </a:rPr>
              <a:t>Senior Manager</a:t>
            </a:r>
            <a:endParaRPr lang="en-US" sz="1000" i="1" dirty="0">
              <a:solidFill>
                <a:schemeClr val="bg1"/>
              </a:solidFill>
              <a:latin typeface="Georgia" pitchFamily="18" charset="0"/>
            </a:endParaRPr>
          </a:p>
          <a:p>
            <a:pPr>
              <a:spcAft>
                <a:spcPts val="100"/>
              </a:spcAft>
            </a:pPr>
            <a:endParaRPr lang="en-US" sz="1000" dirty="0" smtClean="0">
              <a:solidFill>
                <a:schemeClr val="bg1"/>
              </a:solidFill>
              <a:latin typeface="Georgia" pitchFamily="18" charset="0"/>
            </a:endParaRPr>
          </a:p>
          <a:p>
            <a:pPr>
              <a:spcAft>
                <a:spcPts val="100"/>
              </a:spcAft>
            </a:pPr>
            <a:r>
              <a:rPr lang="en-US" sz="1000" dirty="0" smtClean="0">
                <a:solidFill>
                  <a:schemeClr val="bg1"/>
                </a:solidFill>
                <a:latin typeface="Georgia" pitchFamily="18" charset="0"/>
              </a:rPr>
              <a:t>T: +44 (0)7808 106805</a:t>
            </a:r>
          </a:p>
          <a:p>
            <a:pPr>
              <a:spcAft>
                <a:spcPts val="100"/>
              </a:spcAft>
            </a:pPr>
            <a:r>
              <a:rPr lang="en-US" sz="1000" dirty="0" smtClean="0">
                <a:solidFill>
                  <a:schemeClr val="bg1"/>
                </a:solidFill>
                <a:latin typeface="Georgia" pitchFamily="18" charset="0"/>
              </a:rPr>
              <a:t>E: owen.jones@uk.pwc.com</a:t>
            </a:r>
            <a:endParaRPr lang="en-US" sz="1000" dirty="0">
              <a:solidFill>
                <a:schemeClr val="bg1"/>
              </a:solidFill>
              <a:latin typeface="Georgia" pitchFamily="18" charset="0"/>
            </a:endParaRPr>
          </a:p>
        </p:txBody>
      </p:sp>
      <p:cxnSp>
        <p:nvCxnSpPr>
          <p:cNvPr id="22" name="Straight Connector 21"/>
          <p:cNvCxnSpPr/>
          <p:nvPr/>
        </p:nvCxnSpPr>
        <p:spPr>
          <a:xfrm>
            <a:off x="5432427" y="3132559"/>
            <a:ext cx="46939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l="3719" r="8410" b="11222"/>
          <a:stretch/>
        </p:blipFill>
        <p:spPr>
          <a:xfrm>
            <a:off x="5432427" y="1658612"/>
            <a:ext cx="936104" cy="1113908"/>
          </a:xfrm>
          <a:prstGeom prst="rect">
            <a:avLst/>
          </a:prstGeom>
          <a:noFill/>
          <a:ln>
            <a:solidFill>
              <a:schemeClr val="bg1"/>
            </a:solidFill>
          </a:ln>
        </p:spPr>
      </p:pic>
      <p:sp>
        <p:nvSpPr>
          <p:cNvPr id="24" name="Rectangle 23"/>
          <p:cNvSpPr/>
          <p:nvPr/>
        </p:nvSpPr>
        <p:spPr>
          <a:xfrm>
            <a:off x="5432090" y="3165684"/>
            <a:ext cx="4694237" cy="3580467"/>
          </a:xfrm>
          <a:prstGeom prst="rect">
            <a:avLst/>
          </a:prstGeom>
        </p:spPr>
        <p:txBody>
          <a:bodyPr wrap="square">
            <a:spAutoFit/>
          </a:bodyPr>
          <a:lstStyle/>
          <a:p>
            <a:pPr marL="0" lvl="1" defTabSz="1044976" fontAlgn="base">
              <a:spcAft>
                <a:spcPts val="200"/>
              </a:spcAft>
              <a:buSzPct val="100000"/>
              <a:defRPr/>
            </a:pPr>
            <a:r>
              <a:rPr lang="en-GB" sz="1000" kern="0" dirty="0">
                <a:solidFill>
                  <a:srgbClr val="000000"/>
                </a:solidFill>
                <a:latin typeface="+mj-lt"/>
              </a:rPr>
              <a:t>Owen has over 9 years experience helping banks tackle complex issues relating to risk, regulation and compliance. Owen comes from a strong technical background in software development, fraud analysis, data analytics, ETL, predictive modelling and data management. He now combines these skills with project and client  management to lead teams to deliver a myriad of engagements in a efficient and timely manner</a:t>
            </a:r>
            <a:r>
              <a:rPr lang="en-GB" sz="1000" kern="0" dirty="0" smtClean="0">
                <a:solidFill>
                  <a:srgbClr val="000000"/>
                </a:solidFill>
                <a:latin typeface="+mj-lt"/>
              </a:rPr>
              <a:t>.</a:t>
            </a:r>
          </a:p>
          <a:p>
            <a:pPr marL="180000" lvl="1" indent="-180000" defTabSz="1044976" fontAlgn="base">
              <a:spcAft>
                <a:spcPts val="200"/>
              </a:spcAft>
              <a:buSzPct val="100000"/>
              <a:buFont typeface="Georgia" pitchFamily="18" charset="0"/>
              <a:buChar char="•"/>
              <a:defRPr/>
            </a:pPr>
            <a:r>
              <a:rPr lang="en-GB" sz="1000" kern="0" dirty="0">
                <a:solidFill>
                  <a:srgbClr val="000000"/>
                </a:solidFill>
                <a:latin typeface="+mj-lt"/>
              </a:rPr>
              <a:t>For the past 4 years, Owen has specialised in the world of transaction reporting, helping clients to navigate the complex world of MiFID, EMIR and Dodd-Frank reporting obligations. Owen pairs his technical expertise with detailed knowledge of the regulations and how they should be applied to daily operations. </a:t>
            </a:r>
            <a:endParaRPr lang="en-GB" sz="1000" kern="0" dirty="0" smtClean="0">
              <a:solidFill>
                <a:srgbClr val="000000"/>
              </a:solidFill>
              <a:latin typeface="+mj-lt"/>
            </a:endParaRPr>
          </a:p>
          <a:p>
            <a:pPr marL="171450" indent="-171450" defTabSz="1043056">
              <a:buFont typeface="Arial" panose="020B0604020202020204" pitchFamily="34" charset="0"/>
              <a:buChar char="•"/>
              <a:defRPr/>
            </a:pPr>
            <a:r>
              <a:rPr lang="en-GB" sz="1000" dirty="0" smtClean="0">
                <a:solidFill>
                  <a:schemeClr val="dk1"/>
                </a:solidFill>
                <a:latin typeface="+mj-lt"/>
              </a:rPr>
              <a:t>Lead </a:t>
            </a:r>
            <a:r>
              <a:rPr lang="en-GB" sz="1000" dirty="0">
                <a:solidFill>
                  <a:schemeClr val="dk1"/>
                </a:solidFill>
                <a:latin typeface="+mj-lt"/>
              </a:rPr>
              <a:t>MiFID Transaction Reporting review / assurance engagements for 4 global banks. Managing the data </a:t>
            </a:r>
            <a:r>
              <a:rPr lang="en-GB" sz="1000" dirty="0" smtClean="0">
                <a:solidFill>
                  <a:schemeClr val="dk1"/>
                </a:solidFill>
                <a:latin typeface="+mj-lt"/>
              </a:rPr>
              <a:t>work stream </a:t>
            </a:r>
            <a:r>
              <a:rPr lang="en-GB" sz="1000" dirty="0">
                <a:solidFill>
                  <a:schemeClr val="dk1"/>
                </a:solidFill>
                <a:latin typeface="+mj-lt"/>
              </a:rPr>
              <a:t>to independently create a regulatory report as a proxy for identifying issues with completeness and accuracy of submissions. </a:t>
            </a:r>
            <a:endParaRPr lang="en-GB" sz="1000" dirty="0" smtClean="0">
              <a:solidFill>
                <a:schemeClr val="dk1"/>
              </a:solidFill>
              <a:latin typeface="+mj-lt"/>
            </a:endParaRPr>
          </a:p>
          <a:p>
            <a:pPr marL="171450" indent="-171450" defTabSz="1043056">
              <a:buFont typeface="Arial" panose="020B0604020202020204" pitchFamily="34" charset="0"/>
              <a:buChar char="•"/>
              <a:defRPr/>
            </a:pPr>
            <a:r>
              <a:rPr lang="en-GB" sz="1000" dirty="0" smtClean="0">
                <a:solidFill>
                  <a:schemeClr val="dk1"/>
                </a:solidFill>
                <a:latin typeface="+mj-lt"/>
              </a:rPr>
              <a:t>Built </a:t>
            </a:r>
            <a:r>
              <a:rPr lang="en-GB" sz="1000" dirty="0">
                <a:solidFill>
                  <a:schemeClr val="dk1"/>
                </a:solidFill>
                <a:latin typeface="+mj-lt"/>
              </a:rPr>
              <a:t>out the MiFID Assurance approach to review EMIR and Dodd-Frank reporting obligations for 3 global banks. </a:t>
            </a:r>
            <a:r>
              <a:rPr lang="en-GB" sz="1000" dirty="0" smtClean="0">
                <a:solidFill>
                  <a:schemeClr val="dk1"/>
                </a:solidFill>
                <a:latin typeface="+mj-lt"/>
              </a:rPr>
              <a:t>Owen has also developed </a:t>
            </a:r>
            <a:r>
              <a:rPr lang="en-GB" sz="1000" dirty="0">
                <a:solidFill>
                  <a:schemeClr val="dk1"/>
                </a:solidFill>
                <a:latin typeface="+mj-lt"/>
              </a:rPr>
              <a:t>an automated managed service solution to validate transaction reporting on an ongoing basis.</a:t>
            </a:r>
          </a:p>
          <a:p>
            <a:pPr marL="0" lvl="1" defTabSz="1044976" fontAlgn="base">
              <a:spcAft>
                <a:spcPts val="200"/>
              </a:spcAft>
              <a:buSzPct val="100000"/>
              <a:defRPr/>
            </a:pPr>
            <a:endParaRPr lang="en-GB" sz="1000" kern="0" dirty="0">
              <a:solidFill>
                <a:srgbClr val="000000"/>
              </a:solidFill>
              <a:latin typeface="+mj-lt"/>
            </a:endParaRPr>
          </a:p>
          <a:p>
            <a:pPr marL="180000" lvl="1" indent="-180000" defTabSz="1044976" fontAlgn="base">
              <a:spcAft>
                <a:spcPts val="200"/>
              </a:spcAft>
              <a:buSzPct val="100000"/>
              <a:buFont typeface="Georgia" pitchFamily="18" charset="0"/>
              <a:buChar char="•"/>
              <a:defRPr/>
            </a:pPr>
            <a:endParaRPr lang="en-US" sz="1000" dirty="0" smtClean="0">
              <a:latin typeface="+mj-lt"/>
            </a:endParaRPr>
          </a:p>
          <a:p>
            <a:pPr marL="180000" lvl="1" indent="-180000" defTabSz="1044976" fontAlgn="base">
              <a:spcAft>
                <a:spcPts val="200"/>
              </a:spcAft>
              <a:buSzPct val="100000"/>
              <a:buFont typeface="Georgia" pitchFamily="18" charset="0"/>
              <a:buChar char="•"/>
              <a:defRPr/>
            </a:pPr>
            <a:endParaRPr lang="en-US" sz="1000" dirty="0">
              <a:latin typeface="+mj-lt"/>
            </a:endParaRPr>
          </a:p>
        </p:txBody>
      </p:sp>
    </p:spTree>
    <p:extLst>
      <p:ext uri="{BB962C8B-B14F-4D97-AF65-F5344CB8AC3E}">
        <p14:creationId xmlns:p14="http://schemas.microsoft.com/office/powerpoint/2010/main" val="2820285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ltGray">
          <a:xfrm>
            <a:off x="1209338" y="2052439"/>
            <a:ext cx="2914650" cy="986036"/>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96000" tIns="64008" rtlCol="0" anchor="t"/>
          <a:lstStyle/>
          <a:p>
            <a:pPr>
              <a:spcAft>
                <a:spcPts val="600"/>
              </a:spcAft>
            </a:pPr>
            <a:r>
              <a:rPr lang="en-US" sz="1000" b="1" dirty="0">
                <a:solidFill>
                  <a:schemeClr val="bg1"/>
                </a:solidFill>
                <a:latin typeface="Georgia" pitchFamily="18" charset="0"/>
              </a:rPr>
              <a:t>Nathan Chao</a:t>
            </a:r>
            <a:br>
              <a:rPr lang="en-US" sz="1000" b="1" dirty="0">
                <a:solidFill>
                  <a:schemeClr val="bg1"/>
                </a:solidFill>
                <a:latin typeface="Georgia" pitchFamily="18" charset="0"/>
              </a:rPr>
            </a:br>
            <a:r>
              <a:rPr lang="en-US" sz="1000" i="1" dirty="0">
                <a:solidFill>
                  <a:schemeClr val="bg1"/>
                </a:solidFill>
                <a:latin typeface="Georgia" pitchFamily="18" charset="0"/>
              </a:rPr>
              <a:t>Director</a:t>
            </a:r>
          </a:p>
          <a:p>
            <a:pPr>
              <a:spcAft>
                <a:spcPts val="100"/>
              </a:spcAft>
            </a:pPr>
            <a:r>
              <a:rPr lang="en-US" sz="1000" dirty="0" smtClean="0">
                <a:solidFill>
                  <a:schemeClr val="bg1"/>
                </a:solidFill>
                <a:latin typeface="Georgia" pitchFamily="18" charset="0"/>
              </a:rPr>
              <a:t>T: (646) 471 4905</a:t>
            </a:r>
            <a:r>
              <a:rPr lang="en-US" sz="1000" dirty="0">
                <a:solidFill>
                  <a:schemeClr val="bg1"/>
                </a:solidFill>
                <a:latin typeface="Georgia" pitchFamily="18" charset="0"/>
              </a:rPr>
              <a:t/>
            </a:r>
            <a:br>
              <a:rPr lang="en-US" sz="1000" dirty="0">
                <a:solidFill>
                  <a:schemeClr val="bg1"/>
                </a:solidFill>
                <a:latin typeface="Georgia" pitchFamily="18" charset="0"/>
              </a:rPr>
            </a:br>
            <a:r>
              <a:rPr lang="en-US" sz="1000" dirty="0" smtClean="0">
                <a:solidFill>
                  <a:schemeClr val="bg1"/>
                </a:solidFill>
                <a:latin typeface="Georgia" pitchFamily="18" charset="0"/>
              </a:rPr>
              <a:t>E: nathan.l.chao@pwc.com</a:t>
            </a:r>
            <a:endParaRPr lang="en-US" sz="1000" dirty="0">
              <a:solidFill>
                <a:schemeClr val="bg1"/>
              </a:solidFill>
              <a:latin typeface="Georgia" pitchFamily="18" charset="0"/>
            </a:endParaRPr>
          </a:p>
        </p:txBody>
      </p:sp>
      <p:cxnSp>
        <p:nvCxnSpPr>
          <p:cNvPr id="17" name="Straight Connector 16"/>
          <p:cNvCxnSpPr/>
          <p:nvPr/>
        </p:nvCxnSpPr>
        <p:spPr>
          <a:xfrm>
            <a:off x="566738" y="3132559"/>
            <a:ext cx="4693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66738" y="6475413"/>
            <a:ext cx="4693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66401" y="3165684"/>
            <a:ext cx="4694237" cy="2298065"/>
          </a:xfrm>
          <a:prstGeom prst="rect">
            <a:avLst/>
          </a:prstGeom>
        </p:spPr>
        <p:txBody>
          <a:bodyPr wrap="square">
            <a:spAutoFit/>
          </a:bodyPr>
          <a:lstStyle/>
          <a:p>
            <a:pPr marL="180000" lvl="1" indent="-180000" defTabSz="1044976" fontAlgn="base">
              <a:spcAft>
                <a:spcPts val="200"/>
              </a:spcAft>
              <a:buSzPct val="100000"/>
              <a:buFont typeface="Georgia" pitchFamily="18" charset="0"/>
              <a:buChar char="•"/>
              <a:defRPr/>
            </a:pPr>
            <a:r>
              <a:rPr lang="en-US" sz="1000" dirty="0">
                <a:latin typeface="Georgia" pitchFamily="18" charset="0"/>
              </a:rPr>
              <a:t>As a Director in PwC's Forensic Technology Solutions practice in New York, focused on the financial services industry, Nathan has over 13 years of experience leading technology, fraud, compliance, audit, and regulatory risk assessments of client's </a:t>
            </a:r>
            <a:r>
              <a:rPr lang="en-US" sz="1000" dirty="0" smtClean="0">
                <a:latin typeface="Georgia" pitchFamily="18" charset="0"/>
              </a:rPr>
              <a:t>organisations</a:t>
            </a:r>
            <a:r>
              <a:rPr lang="en-US" sz="1000" dirty="0">
                <a:latin typeface="Georgia" pitchFamily="18" charset="0"/>
              </a:rPr>
              <a:t>. </a:t>
            </a:r>
            <a:endParaRPr lang="en-US" sz="1000" dirty="0" smtClean="0">
              <a:latin typeface="Georgia" pitchFamily="18" charset="0"/>
            </a:endParaRPr>
          </a:p>
          <a:p>
            <a:pPr marL="180000" lvl="1" indent="-180000" defTabSz="1044976" fontAlgn="base">
              <a:spcAft>
                <a:spcPts val="200"/>
              </a:spcAft>
              <a:buSzPct val="100000"/>
              <a:buFont typeface="Georgia" pitchFamily="18" charset="0"/>
              <a:buChar char="•"/>
              <a:defRPr/>
            </a:pPr>
            <a:r>
              <a:rPr lang="en-US" sz="1000" dirty="0" smtClean="0">
                <a:latin typeface="Georgia" pitchFamily="18" charset="0"/>
              </a:rPr>
              <a:t>Combining </a:t>
            </a:r>
            <a:r>
              <a:rPr lang="en-US" sz="1000" dirty="0">
                <a:latin typeface="Georgia" pitchFamily="18" charset="0"/>
              </a:rPr>
              <a:t>his understanding of technology, data, processes, and key fraud risks, he assists clients and outside counsels design responses which leverage technology and data analytics to solve issues relating to investor suitability, Bank Secrecy Act (BSA), Anti-Money Laundering (AML), broker compliance, trade monitoring, bank fraud, financial reporting, and the Foreign Corrupt Practices Act (FCPA). </a:t>
            </a:r>
            <a:endParaRPr lang="en-US" sz="1000" dirty="0" smtClean="0">
              <a:latin typeface="Georgia" pitchFamily="18" charset="0"/>
            </a:endParaRPr>
          </a:p>
          <a:p>
            <a:pPr marL="180000" lvl="1" indent="-180000" defTabSz="1044976" fontAlgn="base">
              <a:spcAft>
                <a:spcPts val="200"/>
              </a:spcAft>
              <a:buSzPct val="100000"/>
              <a:buFont typeface="Georgia" pitchFamily="18" charset="0"/>
              <a:buChar char="•"/>
              <a:defRPr/>
            </a:pPr>
            <a:r>
              <a:rPr lang="en-US" sz="1000" dirty="0" smtClean="0">
                <a:latin typeface="Georgia" pitchFamily="18" charset="0"/>
              </a:rPr>
              <a:t>He </a:t>
            </a:r>
            <a:r>
              <a:rPr lang="en-US" sz="1000" dirty="0">
                <a:latin typeface="Georgia" pitchFamily="18" charset="0"/>
              </a:rPr>
              <a:t>has significant experience in responding to and interacting with regulatory agencies including the Federal Reserve Board (FRB), Federal Depositor (FDIC), Office of the Currency of the Comptroller (OCC), and other SROs including FINRA (formerly NASD).</a:t>
            </a:r>
          </a:p>
        </p:txBody>
      </p:sp>
      <p:pic>
        <p:nvPicPr>
          <p:cNvPr id="2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r="6507"/>
          <a:stretch/>
        </p:blipFill>
        <p:spPr bwMode="auto">
          <a:xfrm flipH="1">
            <a:off x="567878" y="1684338"/>
            <a:ext cx="898523" cy="1080000"/>
          </a:xfrm>
          <a:prstGeom prst="rect">
            <a:avLst/>
          </a:prstGeom>
          <a:noFill/>
          <a:ln w="12700">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6" name="Title 5"/>
          <p:cNvSpPr>
            <a:spLocks noGrp="1"/>
          </p:cNvSpPr>
          <p:nvPr>
            <p:ph type="title"/>
          </p:nvPr>
        </p:nvSpPr>
        <p:spPr>
          <a:xfrm>
            <a:off x="567075" y="769050"/>
            <a:ext cx="9559252" cy="889561"/>
          </a:xfrm>
        </p:spPr>
        <p:txBody>
          <a:bodyPr/>
          <a:lstStyle/>
          <a:p>
            <a:r>
              <a:rPr lang="en-US" dirty="0"/>
              <a:t>Your MS </a:t>
            </a:r>
            <a:r>
              <a:rPr lang="en-US" dirty="0" smtClean="0"/>
              <a:t>US team </a:t>
            </a:r>
            <a:endParaRPr lang="en-US" dirty="0"/>
          </a:p>
        </p:txBody>
      </p:sp>
      <p:sp>
        <p:nvSpPr>
          <p:cNvPr id="5" name="Footer Placeholder 4"/>
          <p:cNvSpPr>
            <a:spLocks noGrp="1"/>
          </p:cNvSpPr>
          <p:nvPr>
            <p:ph type="ftr" sz="quarter" idx="3"/>
          </p:nvPr>
        </p:nvSpPr>
        <p:spPr/>
        <p:txBody>
          <a:bodyPr/>
          <a:lstStyle/>
          <a:p>
            <a:r>
              <a:rPr lang="en-US" dirty="0" smtClean="0"/>
              <a:t>Trade and transaction reporting review</a:t>
            </a:r>
            <a:endParaRPr lang="en-GB" dirty="0"/>
          </a:p>
        </p:txBody>
      </p:sp>
      <p:sp>
        <p:nvSpPr>
          <p:cNvPr id="2" name="Slide Number Placeholder 1"/>
          <p:cNvSpPr>
            <a:spLocks noGrp="1"/>
          </p:cNvSpPr>
          <p:nvPr>
            <p:ph type="sldNum" sz="quarter" idx="4"/>
          </p:nvPr>
        </p:nvSpPr>
        <p:spPr/>
        <p:txBody>
          <a:bodyPr/>
          <a:lstStyle/>
          <a:p>
            <a:fld id="{FEBD7F86-1881-4698-8703-FB80B0800997}" type="slidenum">
              <a:rPr lang="en-GB" smtClean="0"/>
              <a:pPr/>
              <a:t>26</a:t>
            </a:fld>
            <a:endParaRPr lang="en-GB" dirty="0"/>
          </a:p>
        </p:txBody>
      </p:sp>
      <p:sp>
        <p:nvSpPr>
          <p:cNvPr id="3" name="Date Placeholder 2"/>
          <p:cNvSpPr>
            <a:spLocks noGrp="1"/>
          </p:cNvSpPr>
          <p:nvPr>
            <p:ph type="dt" sz="half" idx="2"/>
          </p:nvPr>
        </p:nvSpPr>
        <p:spPr/>
        <p:txBody>
          <a:bodyPr/>
          <a:lstStyle/>
          <a:p>
            <a:r>
              <a:rPr lang="en-US" dirty="0" smtClean="0"/>
              <a:t>July 2016</a:t>
            </a:r>
            <a:endParaRPr lang="en-GB" dirty="0"/>
          </a:p>
        </p:txBody>
      </p:sp>
      <p:sp>
        <p:nvSpPr>
          <p:cNvPr id="19" name="Rectangle 18"/>
          <p:cNvSpPr/>
          <p:nvPr/>
        </p:nvSpPr>
        <p:spPr bwMode="ltGray">
          <a:xfrm>
            <a:off x="6133653" y="2052439"/>
            <a:ext cx="2914650" cy="986036"/>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96000" tIns="64008" rtlCol="0" anchor="t"/>
          <a:lstStyle/>
          <a:p>
            <a:pPr>
              <a:spcAft>
                <a:spcPts val="600"/>
              </a:spcAft>
            </a:pPr>
            <a:r>
              <a:rPr lang="de-DE" sz="1000" b="1" dirty="0">
                <a:solidFill>
                  <a:schemeClr val="bg1"/>
                </a:solidFill>
                <a:latin typeface="Georgia" pitchFamily="18" charset="0"/>
              </a:rPr>
              <a:t>Owen Bacewicz</a:t>
            </a:r>
            <a:br>
              <a:rPr lang="de-DE" sz="1000" b="1" dirty="0">
                <a:solidFill>
                  <a:schemeClr val="bg1"/>
                </a:solidFill>
                <a:latin typeface="Georgia" pitchFamily="18" charset="0"/>
              </a:rPr>
            </a:br>
            <a:r>
              <a:rPr lang="de-DE" sz="1000" i="1" dirty="0">
                <a:solidFill>
                  <a:schemeClr val="bg1"/>
                </a:solidFill>
                <a:latin typeface="Georgia" pitchFamily="18" charset="0"/>
              </a:rPr>
              <a:t>Manager</a:t>
            </a:r>
          </a:p>
          <a:p>
            <a:pPr>
              <a:spcAft>
                <a:spcPts val="100"/>
              </a:spcAft>
            </a:pPr>
            <a:r>
              <a:rPr lang="de-DE" sz="1000" dirty="0" smtClean="0">
                <a:solidFill>
                  <a:schemeClr val="bg1"/>
                </a:solidFill>
                <a:latin typeface="Georgia" pitchFamily="18" charset="0"/>
              </a:rPr>
              <a:t>T: (860</a:t>
            </a:r>
            <a:r>
              <a:rPr lang="de-DE" sz="1000" dirty="0">
                <a:solidFill>
                  <a:schemeClr val="bg1"/>
                </a:solidFill>
                <a:latin typeface="Georgia" pitchFamily="18" charset="0"/>
              </a:rPr>
              <a:t>) </a:t>
            </a:r>
            <a:r>
              <a:rPr lang="de-DE" sz="1000" dirty="0" smtClean="0">
                <a:solidFill>
                  <a:schemeClr val="bg1"/>
                </a:solidFill>
                <a:latin typeface="Georgia" pitchFamily="18" charset="0"/>
              </a:rPr>
              <a:t>966 0447</a:t>
            </a:r>
            <a:r>
              <a:rPr lang="de-DE" sz="1000" dirty="0">
                <a:solidFill>
                  <a:schemeClr val="bg1"/>
                </a:solidFill>
                <a:latin typeface="Georgia" pitchFamily="18" charset="0"/>
              </a:rPr>
              <a:t/>
            </a:r>
            <a:br>
              <a:rPr lang="de-DE" sz="1000" dirty="0">
                <a:solidFill>
                  <a:schemeClr val="bg1"/>
                </a:solidFill>
                <a:latin typeface="Georgia" pitchFamily="18" charset="0"/>
              </a:rPr>
            </a:br>
            <a:r>
              <a:rPr lang="de-DE" sz="1000" dirty="0" smtClean="0">
                <a:solidFill>
                  <a:schemeClr val="bg1"/>
                </a:solidFill>
                <a:latin typeface="Georgia" pitchFamily="18" charset="0"/>
              </a:rPr>
              <a:t>E: owen.bacewicz@pwc.com</a:t>
            </a:r>
            <a:endParaRPr lang="de-DE" sz="1000" dirty="0">
              <a:solidFill>
                <a:schemeClr val="bg1"/>
              </a:solidFill>
              <a:latin typeface="Georgia" pitchFamily="18" charset="0"/>
            </a:endParaRPr>
          </a:p>
        </p:txBody>
      </p:sp>
      <p:cxnSp>
        <p:nvCxnSpPr>
          <p:cNvPr id="23" name="Straight Connector 22"/>
          <p:cNvCxnSpPr/>
          <p:nvPr/>
        </p:nvCxnSpPr>
        <p:spPr>
          <a:xfrm>
            <a:off x="5491053" y="3132559"/>
            <a:ext cx="4693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491053" y="6475413"/>
            <a:ext cx="4693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490716" y="3165684"/>
            <a:ext cx="4694237" cy="2298065"/>
          </a:xfrm>
          <a:prstGeom prst="rect">
            <a:avLst/>
          </a:prstGeom>
        </p:spPr>
        <p:txBody>
          <a:bodyPr wrap="square">
            <a:spAutoFit/>
          </a:bodyPr>
          <a:lstStyle/>
          <a:p>
            <a:pPr marL="180000" lvl="1" indent="-180000" defTabSz="1044976" fontAlgn="base">
              <a:spcAft>
                <a:spcPts val="200"/>
              </a:spcAft>
              <a:buSzPct val="100000"/>
              <a:buFont typeface="Georgia" pitchFamily="18" charset="0"/>
              <a:buChar char="•"/>
              <a:defRPr/>
            </a:pPr>
            <a:r>
              <a:rPr lang="en-US" sz="1000" dirty="0">
                <a:latin typeface="Georgia" pitchFamily="18" charset="0"/>
              </a:rPr>
              <a:t>Owen </a:t>
            </a:r>
            <a:r>
              <a:rPr lang="en-US" sz="1000" dirty="0" smtClean="0">
                <a:latin typeface="Georgia" pitchFamily="18" charset="0"/>
              </a:rPr>
              <a:t>specialises </a:t>
            </a:r>
            <a:r>
              <a:rPr lang="en-US" sz="1000" dirty="0">
                <a:latin typeface="Georgia" pitchFamily="18" charset="0"/>
              </a:rPr>
              <a:t>in advising global financial institutions on complex </a:t>
            </a:r>
            <a:r>
              <a:rPr lang="en-US" sz="1000" dirty="0" smtClean="0">
                <a:latin typeface="Georgia" pitchFamily="18" charset="0"/>
              </a:rPr>
              <a:t>organisational</a:t>
            </a:r>
            <a:r>
              <a:rPr lang="en-US" sz="1000" dirty="0">
                <a:latin typeface="Georgia" pitchFamily="18" charset="0"/>
              </a:rPr>
              <a:t>, operational, compliance, and risk management challenges as the result of regulatory change and scrutiny.</a:t>
            </a:r>
          </a:p>
          <a:p>
            <a:pPr marL="180000" lvl="1" indent="-180000" defTabSz="1044976" fontAlgn="base">
              <a:spcAft>
                <a:spcPts val="200"/>
              </a:spcAft>
              <a:buSzPct val="100000"/>
              <a:buFont typeface="Georgia" pitchFamily="18" charset="0"/>
              <a:buChar char="•"/>
              <a:defRPr/>
            </a:pPr>
            <a:r>
              <a:rPr lang="en-US" sz="1000" dirty="0" smtClean="0">
                <a:latin typeface="Georgia" pitchFamily="18" charset="0"/>
              </a:rPr>
              <a:t>His international </a:t>
            </a:r>
            <a:r>
              <a:rPr lang="en-US" sz="1000" dirty="0">
                <a:latin typeface="Georgia" pitchFamily="18" charset="0"/>
              </a:rPr>
              <a:t>experience in Hong Kong and London includes assessing the impact of US (Dodd-Frank), Canada, EU (EMIR), Hong Kong, Australia, Singapore, and Japan OTC derivatives regulations on banks and developing strategic plans to address regulatory requirements on a global scale. Owen has extensive experience in project management and leading global teams to bring PwC’s global expertise to the table</a:t>
            </a:r>
            <a:r>
              <a:rPr lang="en-US" sz="1000" dirty="0" smtClean="0">
                <a:latin typeface="Georgia" pitchFamily="18" charset="0"/>
              </a:rPr>
              <a:t>.</a:t>
            </a:r>
            <a:endParaRPr lang="en-US" sz="1000" dirty="0">
              <a:latin typeface="Georgia" pitchFamily="18" charset="0"/>
            </a:endParaRPr>
          </a:p>
          <a:p>
            <a:pPr marL="180000" lvl="1" indent="-180000" defTabSz="1044976" fontAlgn="base">
              <a:spcAft>
                <a:spcPts val="200"/>
              </a:spcAft>
              <a:buSzPct val="100000"/>
              <a:buFont typeface="Georgia" pitchFamily="18" charset="0"/>
              <a:buChar char="•"/>
              <a:defRPr/>
            </a:pPr>
            <a:r>
              <a:rPr lang="en-US" sz="1000" dirty="0" smtClean="0">
                <a:latin typeface="Georgia" pitchFamily="18" charset="0"/>
              </a:rPr>
              <a:t>His </a:t>
            </a:r>
            <a:r>
              <a:rPr lang="en-US" sz="1000" dirty="0">
                <a:latin typeface="Georgia" pitchFamily="18" charset="0"/>
              </a:rPr>
              <a:t>experience in the derivatives market includes conducting regulatory impact assessments of reporting regulations (e.g., CFTC, ASIC, CSA/Provincial Regulators in Canada), comparative analyses between global reporting regimes, as well as drafting implementation project plans to assist clients in addressing new reporting requirements.</a:t>
            </a:r>
          </a:p>
        </p:txBody>
      </p:sp>
      <p:pic>
        <p:nvPicPr>
          <p:cNvPr id="26" name="Picture 2" descr="C:\Users\obacewicz003\Pictures\Head shot\obacewicz003-F.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4325"/>
          <a:stretch/>
        </p:blipFill>
        <p:spPr bwMode="auto">
          <a:xfrm flipH="1">
            <a:off x="5490716" y="1684338"/>
            <a:ext cx="900000" cy="1079500"/>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6884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ltGray">
          <a:xfrm>
            <a:off x="1237109" y="2052439"/>
            <a:ext cx="2914650" cy="986036"/>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96000" tIns="64008" rtlCol="0" anchor="t"/>
          <a:lstStyle/>
          <a:p>
            <a:r>
              <a:rPr lang="en-US" sz="1000" b="1" dirty="0">
                <a:solidFill>
                  <a:schemeClr val="bg1"/>
                </a:solidFill>
                <a:latin typeface="Georgia" pitchFamily="18" charset="0"/>
              </a:rPr>
              <a:t>Grace Vogel</a:t>
            </a:r>
            <a:br>
              <a:rPr lang="en-US" sz="1000" b="1" dirty="0">
                <a:solidFill>
                  <a:schemeClr val="bg1"/>
                </a:solidFill>
                <a:latin typeface="Georgia" pitchFamily="18" charset="0"/>
              </a:rPr>
            </a:br>
            <a:r>
              <a:rPr lang="en-US" sz="1000" i="1" dirty="0">
                <a:solidFill>
                  <a:schemeClr val="bg1"/>
                </a:solidFill>
                <a:latin typeface="Georgia" pitchFamily="18" charset="0"/>
              </a:rPr>
              <a:t>Managing Director</a:t>
            </a:r>
          </a:p>
          <a:p>
            <a:pPr>
              <a:spcAft>
                <a:spcPts val="100"/>
              </a:spcAft>
            </a:pPr>
            <a:endParaRPr lang="en-US" sz="1000" dirty="0" smtClean="0">
              <a:solidFill>
                <a:schemeClr val="bg1"/>
              </a:solidFill>
              <a:latin typeface="Georgia" pitchFamily="18" charset="0"/>
            </a:endParaRPr>
          </a:p>
          <a:p>
            <a:pPr>
              <a:spcAft>
                <a:spcPts val="100"/>
              </a:spcAft>
            </a:pPr>
            <a:r>
              <a:rPr lang="en-US" sz="1000" dirty="0" smtClean="0">
                <a:solidFill>
                  <a:schemeClr val="bg1"/>
                </a:solidFill>
                <a:latin typeface="Georgia" pitchFamily="18" charset="0"/>
              </a:rPr>
              <a:t>T: (347 </a:t>
            </a:r>
            <a:r>
              <a:rPr lang="en-US" sz="1000" dirty="0">
                <a:solidFill>
                  <a:schemeClr val="bg1"/>
                </a:solidFill>
                <a:latin typeface="Georgia" pitchFamily="18" charset="0"/>
              </a:rPr>
              <a:t>)</a:t>
            </a:r>
            <a:r>
              <a:rPr lang="en-US" sz="1000" dirty="0" smtClean="0">
                <a:solidFill>
                  <a:schemeClr val="bg1"/>
                </a:solidFill>
                <a:latin typeface="Georgia" pitchFamily="18" charset="0"/>
              </a:rPr>
              <a:t>533 0788</a:t>
            </a:r>
            <a:r>
              <a:rPr lang="en-US" sz="1000" dirty="0">
                <a:solidFill>
                  <a:schemeClr val="bg1"/>
                </a:solidFill>
                <a:latin typeface="Georgia" pitchFamily="18" charset="0"/>
              </a:rPr>
              <a:t/>
            </a:r>
            <a:br>
              <a:rPr lang="en-US" sz="1000" dirty="0">
                <a:solidFill>
                  <a:schemeClr val="bg1"/>
                </a:solidFill>
                <a:latin typeface="Georgia" pitchFamily="18" charset="0"/>
              </a:rPr>
            </a:br>
            <a:r>
              <a:rPr lang="en-US" sz="1000" dirty="0" smtClean="0">
                <a:solidFill>
                  <a:schemeClr val="bg1"/>
                </a:solidFill>
                <a:latin typeface="Georgia" pitchFamily="18" charset="0"/>
              </a:rPr>
              <a:t>E: grace.vogel@pwc.com</a:t>
            </a:r>
            <a:endParaRPr lang="en-US" sz="1000" dirty="0">
              <a:solidFill>
                <a:schemeClr val="bg1"/>
              </a:solidFill>
              <a:latin typeface="Georgia" pitchFamily="18" charset="0"/>
            </a:endParaRPr>
          </a:p>
        </p:txBody>
      </p:sp>
      <p:cxnSp>
        <p:nvCxnSpPr>
          <p:cNvPr id="17" name="Straight Connector 16"/>
          <p:cNvCxnSpPr/>
          <p:nvPr/>
        </p:nvCxnSpPr>
        <p:spPr>
          <a:xfrm>
            <a:off x="594509" y="3132559"/>
            <a:ext cx="46939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94172" y="3165684"/>
            <a:ext cx="4694237" cy="1810752"/>
          </a:xfrm>
          <a:prstGeom prst="rect">
            <a:avLst/>
          </a:prstGeom>
        </p:spPr>
        <p:txBody>
          <a:bodyPr wrap="square">
            <a:spAutoFit/>
          </a:bodyPr>
          <a:lstStyle/>
          <a:p>
            <a:pPr marL="180000" lvl="1" indent="-180000" defTabSz="1044976" fontAlgn="base">
              <a:spcAft>
                <a:spcPts val="200"/>
              </a:spcAft>
              <a:buSzPct val="100000"/>
              <a:buFont typeface="Georgia" pitchFamily="18" charset="0"/>
              <a:buChar char="•"/>
              <a:defRPr/>
            </a:pPr>
            <a:r>
              <a:rPr lang="en-US" sz="1000" dirty="0">
                <a:latin typeface="Georgia" pitchFamily="18" charset="0"/>
              </a:rPr>
              <a:t>Grace joined PwC’s Banking and Capital Markets practice as a Managing Director in June 2014. Previously, she was an Executive Vice President, member regulation at Financial Industry Regulatory Authority where she managed the Department of Risk Oversight and Operational Regulation with responsibility for the ongoing surveillance and annual examinations of largest member firms for financial and operational compliance and areas of broker-dealer risk management and supervision. </a:t>
            </a:r>
            <a:endParaRPr lang="en-US" sz="1000" dirty="0" smtClean="0">
              <a:latin typeface="Georgia" pitchFamily="18" charset="0"/>
            </a:endParaRPr>
          </a:p>
          <a:p>
            <a:pPr marL="180000" lvl="1" indent="-180000" defTabSz="1044976" fontAlgn="base">
              <a:spcAft>
                <a:spcPts val="200"/>
              </a:spcAft>
              <a:buSzPct val="100000"/>
              <a:buFont typeface="Georgia" pitchFamily="18" charset="0"/>
              <a:buChar char="•"/>
              <a:defRPr/>
            </a:pPr>
            <a:r>
              <a:rPr lang="en-US" sz="1000" dirty="0" smtClean="0">
                <a:latin typeface="Georgia" pitchFamily="18" charset="0"/>
              </a:rPr>
              <a:t>She </a:t>
            </a:r>
            <a:r>
              <a:rPr lang="en-US" sz="1000" dirty="0">
                <a:latin typeface="Georgia" pitchFamily="18" charset="0"/>
              </a:rPr>
              <a:t>also chaired the Intermarket Financial Surveillance Group from 2004 to 2013. Prior to FINRA, Grace was an executive Vice President at the New York Stock Exchange, a Deputy Controller at Citigroup, and a Chief Accounting Officer at JP Morgan &amp; Co. </a:t>
            </a:r>
          </a:p>
        </p:txBody>
      </p:sp>
      <p:pic>
        <p:nvPicPr>
          <p:cNvPr id="24" name="Picture 4" descr="http://events.sifma.org/uploadedImages/Events/2008/FILC/VOGEL.jpg"/>
          <p:cNvPicPr>
            <a:picLocks noChangeAspect="1" noChangeArrowheads="1"/>
          </p:cNvPicPr>
          <p:nvPr/>
        </p:nvPicPr>
        <p:blipFill rotWithShape="1">
          <a:blip r:embed="rId2">
            <a:extLst>
              <a:ext uri="{28A0092B-C50C-407E-A947-70E740481C1C}">
                <a14:useLocalDpi xmlns:a14="http://schemas.microsoft.com/office/drawing/2010/main" val="0"/>
              </a:ext>
            </a:extLst>
          </a:blip>
          <a:srcRect t="4139" b="7901"/>
          <a:stretch/>
        </p:blipFill>
        <p:spPr bwMode="auto">
          <a:xfrm>
            <a:off x="594172" y="1684338"/>
            <a:ext cx="900000" cy="1079501"/>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a:xfrm>
            <a:off x="567075" y="769050"/>
            <a:ext cx="9559252" cy="889561"/>
          </a:xfrm>
        </p:spPr>
        <p:txBody>
          <a:bodyPr/>
          <a:lstStyle/>
          <a:p>
            <a:r>
              <a:rPr lang="en-US" dirty="0"/>
              <a:t>Your MS </a:t>
            </a:r>
            <a:r>
              <a:rPr lang="en-US" dirty="0" smtClean="0"/>
              <a:t>SME Advisory Council</a:t>
            </a:r>
            <a:endParaRPr lang="en-US" dirty="0"/>
          </a:p>
        </p:txBody>
      </p:sp>
      <p:sp>
        <p:nvSpPr>
          <p:cNvPr id="5" name="Footer Placeholder 4"/>
          <p:cNvSpPr>
            <a:spLocks noGrp="1"/>
          </p:cNvSpPr>
          <p:nvPr>
            <p:ph type="ftr" sz="quarter" idx="3"/>
          </p:nvPr>
        </p:nvSpPr>
        <p:spPr/>
        <p:txBody>
          <a:bodyPr/>
          <a:lstStyle/>
          <a:p>
            <a:r>
              <a:rPr lang="en-US" dirty="0" smtClean="0"/>
              <a:t>Trade and transaction reporting review</a:t>
            </a:r>
            <a:endParaRPr lang="en-GB" dirty="0"/>
          </a:p>
        </p:txBody>
      </p:sp>
      <p:sp>
        <p:nvSpPr>
          <p:cNvPr id="2" name="Slide Number Placeholder 1"/>
          <p:cNvSpPr>
            <a:spLocks noGrp="1"/>
          </p:cNvSpPr>
          <p:nvPr>
            <p:ph type="sldNum" sz="quarter" idx="4"/>
          </p:nvPr>
        </p:nvSpPr>
        <p:spPr/>
        <p:txBody>
          <a:bodyPr/>
          <a:lstStyle/>
          <a:p>
            <a:fld id="{FEBD7F86-1881-4698-8703-FB80B0800997}" type="slidenum">
              <a:rPr lang="en-GB" smtClean="0"/>
              <a:pPr/>
              <a:t>27</a:t>
            </a:fld>
            <a:endParaRPr lang="en-GB" dirty="0"/>
          </a:p>
        </p:txBody>
      </p:sp>
      <p:sp>
        <p:nvSpPr>
          <p:cNvPr id="3" name="Date Placeholder 2"/>
          <p:cNvSpPr>
            <a:spLocks noGrp="1"/>
          </p:cNvSpPr>
          <p:nvPr>
            <p:ph type="dt" sz="half" idx="2"/>
          </p:nvPr>
        </p:nvSpPr>
        <p:spPr/>
        <p:txBody>
          <a:bodyPr/>
          <a:lstStyle/>
          <a:p>
            <a:r>
              <a:rPr lang="en-US" dirty="0" smtClean="0"/>
              <a:t>July 2016</a:t>
            </a:r>
            <a:endParaRPr lang="en-GB" dirty="0"/>
          </a:p>
        </p:txBody>
      </p:sp>
      <p:sp>
        <p:nvSpPr>
          <p:cNvPr id="9" name="Rectangle 8"/>
          <p:cNvSpPr/>
          <p:nvPr/>
        </p:nvSpPr>
        <p:spPr bwMode="ltGray">
          <a:xfrm>
            <a:off x="6066780" y="2052439"/>
            <a:ext cx="2914650" cy="986036"/>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96000" tIns="64008" rtlCol="0" anchor="t"/>
          <a:lstStyle/>
          <a:p>
            <a:pPr>
              <a:spcAft>
                <a:spcPts val="100"/>
              </a:spcAft>
            </a:pPr>
            <a:r>
              <a:rPr lang="en-US" sz="1000" b="1" dirty="0">
                <a:solidFill>
                  <a:schemeClr val="bg1"/>
                </a:solidFill>
                <a:latin typeface="Georgia" pitchFamily="18" charset="0"/>
              </a:rPr>
              <a:t>Jason </a:t>
            </a:r>
            <a:r>
              <a:rPr lang="en-US" sz="1000" b="1" dirty="0" smtClean="0">
                <a:solidFill>
                  <a:schemeClr val="bg1"/>
                </a:solidFill>
                <a:latin typeface="Georgia" pitchFamily="18" charset="0"/>
              </a:rPr>
              <a:t>Gaswirth</a:t>
            </a:r>
          </a:p>
          <a:p>
            <a:r>
              <a:rPr lang="en-US" sz="1000" i="1" dirty="0" smtClean="0">
                <a:solidFill>
                  <a:schemeClr val="bg1"/>
                </a:solidFill>
                <a:latin typeface="Georgia" pitchFamily="18" charset="0"/>
              </a:rPr>
              <a:t>Principal</a:t>
            </a:r>
            <a:endParaRPr lang="en-US" sz="1000" i="1" dirty="0">
              <a:solidFill>
                <a:schemeClr val="bg1"/>
              </a:solidFill>
              <a:latin typeface="Georgia" pitchFamily="18" charset="0"/>
            </a:endParaRPr>
          </a:p>
          <a:p>
            <a:pPr>
              <a:spcAft>
                <a:spcPts val="100"/>
              </a:spcAft>
            </a:pPr>
            <a:endParaRPr lang="en-US" sz="1000" dirty="0" smtClean="0">
              <a:solidFill>
                <a:schemeClr val="bg1"/>
              </a:solidFill>
              <a:latin typeface="Georgia" pitchFamily="18" charset="0"/>
            </a:endParaRPr>
          </a:p>
          <a:p>
            <a:pPr>
              <a:spcAft>
                <a:spcPts val="100"/>
              </a:spcAft>
            </a:pPr>
            <a:r>
              <a:rPr lang="en-US" sz="1000" dirty="0" smtClean="0">
                <a:solidFill>
                  <a:schemeClr val="bg1"/>
                </a:solidFill>
                <a:latin typeface="Georgia" pitchFamily="18" charset="0"/>
              </a:rPr>
              <a:t>T: (646</a:t>
            </a:r>
            <a:r>
              <a:rPr lang="en-US" sz="1000" dirty="0">
                <a:solidFill>
                  <a:schemeClr val="bg1"/>
                </a:solidFill>
                <a:latin typeface="Georgia" pitchFamily="18" charset="0"/>
              </a:rPr>
              <a:t>) </a:t>
            </a:r>
            <a:r>
              <a:rPr lang="en-US" sz="1000" dirty="0" smtClean="0">
                <a:solidFill>
                  <a:schemeClr val="bg1"/>
                </a:solidFill>
                <a:latin typeface="Georgia" pitchFamily="18" charset="0"/>
              </a:rPr>
              <a:t>471 2586</a:t>
            </a:r>
            <a:r>
              <a:rPr lang="en-US" sz="1000" dirty="0">
                <a:solidFill>
                  <a:schemeClr val="bg1"/>
                </a:solidFill>
                <a:latin typeface="Georgia" pitchFamily="18" charset="0"/>
              </a:rPr>
              <a:t/>
            </a:r>
            <a:br>
              <a:rPr lang="en-US" sz="1000" dirty="0">
                <a:solidFill>
                  <a:schemeClr val="bg1"/>
                </a:solidFill>
                <a:latin typeface="Georgia" pitchFamily="18" charset="0"/>
              </a:rPr>
            </a:br>
            <a:r>
              <a:rPr lang="en-US" sz="1000" dirty="0" smtClean="0">
                <a:solidFill>
                  <a:schemeClr val="bg1"/>
                </a:solidFill>
                <a:latin typeface="Georgia" pitchFamily="18" charset="0"/>
              </a:rPr>
              <a:t>E: jason.gaswirth@pwc.com</a:t>
            </a:r>
            <a:endParaRPr lang="en-US" sz="1000" dirty="0">
              <a:solidFill>
                <a:schemeClr val="bg1"/>
              </a:solidFill>
              <a:latin typeface="Georgia" pitchFamily="18" charset="0"/>
            </a:endParaRPr>
          </a:p>
        </p:txBody>
      </p:sp>
      <p:cxnSp>
        <p:nvCxnSpPr>
          <p:cNvPr id="11" name="Straight Connector 10"/>
          <p:cNvCxnSpPr/>
          <p:nvPr/>
        </p:nvCxnSpPr>
        <p:spPr>
          <a:xfrm>
            <a:off x="567075" y="3132559"/>
            <a:ext cx="4693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67075" y="6475413"/>
            <a:ext cx="4693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436000" y="3165684"/>
            <a:ext cx="4694237" cy="1682512"/>
          </a:xfrm>
          <a:prstGeom prst="rect">
            <a:avLst/>
          </a:prstGeom>
        </p:spPr>
        <p:txBody>
          <a:bodyPr wrap="square">
            <a:spAutoFit/>
          </a:bodyPr>
          <a:lstStyle/>
          <a:p>
            <a:pPr marL="180000" lvl="1" indent="-180000" defTabSz="1044976" fontAlgn="base">
              <a:spcAft>
                <a:spcPts val="200"/>
              </a:spcAft>
              <a:buSzPct val="100000"/>
              <a:buFont typeface="Georgia" pitchFamily="18" charset="0"/>
              <a:buChar char="•"/>
              <a:defRPr/>
            </a:pPr>
            <a:r>
              <a:rPr lang="en-US" sz="1000" dirty="0">
                <a:latin typeface="Georgia" pitchFamily="18" charset="0"/>
              </a:rPr>
              <a:t>Jason is a Principal within PwC ‘s Capital Markets Strategy, Technology and Operations practice. He has extensive experience bridging business and technology in strategy development, program and project management, and business and functional analysis for leading capital markets clients. </a:t>
            </a:r>
            <a:endParaRPr lang="en-US" sz="1000" dirty="0" smtClean="0">
              <a:latin typeface="Georgia" pitchFamily="18" charset="0"/>
            </a:endParaRPr>
          </a:p>
          <a:p>
            <a:pPr marL="180000" lvl="1" indent="-180000" defTabSz="1044976" fontAlgn="base">
              <a:spcAft>
                <a:spcPts val="200"/>
              </a:spcAft>
              <a:buSzPct val="100000"/>
              <a:buFont typeface="Georgia" pitchFamily="18" charset="0"/>
              <a:buChar char="•"/>
              <a:defRPr/>
            </a:pPr>
            <a:r>
              <a:rPr lang="en-US" sz="1000" dirty="0" smtClean="0">
                <a:latin typeface="Georgia" pitchFamily="18" charset="0"/>
              </a:rPr>
              <a:t>Jason </a:t>
            </a:r>
            <a:r>
              <a:rPr lang="en-US" sz="1000" dirty="0">
                <a:latin typeface="Georgia" pitchFamily="18" charset="0"/>
              </a:rPr>
              <a:t>has also led business and technology driven change initiatives around </a:t>
            </a:r>
            <a:r>
              <a:rPr lang="en-US" sz="1000" dirty="0" smtClean="0">
                <a:latin typeface="Georgia" pitchFamily="18" charset="0"/>
              </a:rPr>
              <a:t>organisational </a:t>
            </a:r>
            <a:r>
              <a:rPr lang="en-US" sz="1000" dirty="0">
                <a:latin typeface="Georgia" pitchFamily="18" charset="0"/>
              </a:rPr>
              <a:t>design, books and records transformation, IT portfolio management, and risk management for capital markets and banking firms. Since 2008, Jason has led numerous large change initiatives for MS. </a:t>
            </a:r>
            <a:endParaRPr lang="en-US" sz="1000" dirty="0" smtClean="0">
              <a:latin typeface="Georgia" pitchFamily="18" charset="0"/>
            </a:endParaRPr>
          </a:p>
          <a:p>
            <a:pPr marL="180000" lvl="1" indent="-180000" defTabSz="1044976" fontAlgn="base">
              <a:spcAft>
                <a:spcPts val="200"/>
              </a:spcAft>
              <a:buSzPct val="100000"/>
              <a:buFont typeface="Georgia" pitchFamily="18" charset="0"/>
              <a:buChar char="•"/>
              <a:defRPr/>
            </a:pPr>
            <a:r>
              <a:rPr lang="en-US" sz="1000" dirty="0" smtClean="0">
                <a:latin typeface="Georgia" pitchFamily="18" charset="0"/>
              </a:rPr>
              <a:t>Prior </a:t>
            </a:r>
            <a:r>
              <a:rPr lang="en-US" sz="1000" dirty="0">
                <a:latin typeface="Georgia" pitchFamily="18" charset="0"/>
              </a:rPr>
              <a:t>to MS, Jason owned a portfolio of risk management and change initiatives at a competitor/peer institution. </a:t>
            </a:r>
          </a:p>
        </p:txBody>
      </p:sp>
      <p:cxnSp>
        <p:nvCxnSpPr>
          <p:cNvPr id="18" name="Straight Connector 17"/>
          <p:cNvCxnSpPr/>
          <p:nvPr/>
        </p:nvCxnSpPr>
        <p:spPr>
          <a:xfrm>
            <a:off x="5432427" y="6475413"/>
            <a:ext cx="46939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3" name="Picture 22" descr="http://mykcurve.pwcinternal.com/wps/PA_1_FLFEAB1A0GFIE0I2J20KV110G3/ViewImage.do?ppid=1002595929"/>
          <p:cNvPicPr>
            <a:picLocks noChangeAspect="1" noChangeArrowheads="1"/>
          </p:cNvPicPr>
          <p:nvPr/>
        </p:nvPicPr>
        <p:blipFill rotWithShape="1">
          <a:blip r:embed="rId3" cstate="print"/>
          <a:srcRect l="7980" r="8823"/>
          <a:stretch/>
        </p:blipFill>
        <p:spPr bwMode="auto">
          <a:xfrm>
            <a:off x="5436000" y="1684338"/>
            <a:ext cx="898526" cy="1080000"/>
          </a:xfrm>
          <a:prstGeom prst="rect">
            <a:avLst/>
          </a:prstGeom>
          <a:noFill/>
          <a:ln w="12700">
            <a:solidFill>
              <a:schemeClr val="bg1"/>
            </a:solidFill>
          </a:ln>
        </p:spPr>
      </p:pic>
      <p:cxnSp>
        <p:nvCxnSpPr>
          <p:cNvPr id="21" name="Straight Connector 20"/>
          <p:cNvCxnSpPr/>
          <p:nvPr/>
        </p:nvCxnSpPr>
        <p:spPr>
          <a:xfrm>
            <a:off x="5491053" y="3132559"/>
            <a:ext cx="469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2248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67075" y="769050"/>
            <a:ext cx="9559252" cy="889561"/>
          </a:xfrm>
        </p:spPr>
        <p:txBody>
          <a:bodyPr/>
          <a:lstStyle/>
          <a:p>
            <a:r>
              <a:rPr lang="en-US" dirty="0"/>
              <a:t>Your MS </a:t>
            </a:r>
            <a:r>
              <a:rPr lang="en-US" dirty="0" smtClean="0"/>
              <a:t>SME Advisory </a:t>
            </a:r>
            <a:r>
              <a:rPr lang="en-US" dirty="0"/>
              <a:t>Council (cont’d)</a:t>
            </a:r>
          </a:p>
        </p:txBody>
      </p:sp>
      <p:sp>
        <p:nvSpPr>
          <p:cNvPr id="5" name="Footer Placeholder 4"/>
          <p:cNvSpPr>
            <a:spLocks noGrp="1"/>
          </p:cNvSpPr>
          <p:nvPr>
            <p:ph type="ftr" sz="quarter" idx="3"/>
          </p:nvPr>
        </p:nvSpPr>
        <p:spPr/>
        <p:txBody>
          <a:bodyPr/>
          <a:lstStyle/>
          <a:p>
            <a:r>
              <a:rPr lang="en-US" dirty="0" smtClean="0"/>
              <a:t>Trade and transaction reporting review</a:t>
            </a:r>
            <a:endParaRPr lang="en-GB" dirty="0"/>
          </a:p>
        </p:txBody>
      </p:sp>
      <p:sp>
        <p:nvSpPr>
          <p:cNvPr id="2" name="Slide Number Placeholder 1"/>
          <p:cNvSpPr>
            <a:spLocks noGrp="1"/>
          </p:cNvSpPr>
          <p:nvPr>
            <p:ph type="sldNum" sz="quarter" idx="4"/>
          </p:nvPr>
        </p:nvSpPr>
        <p:spPr/>
        <p:txBody>
          <a:bodyPr/>
          <a:lstStyle/>
          <a:p>
            <a:fld id="{FEBD7F86-1881-4698-8703-FB80B0800997}" type="slidenum">
              <a:rPr lang="en-GB" smtClean="0"/>
              <a:pPr/>
              <a:t>28</a:t>
            </a:fld>
            <a:endParaRPr lang="en-GB" dirty="0"/>
          </a:p>
        </p:txBody>
      </p:sp>
      <p:sp>
        <p:nvSpPr>
          <p:cNvPr id="3" name="Date Placeholder 2"/>
          <p:cNvSpPr>
            <a:spLocks noGrp="1"/>
          </p:cNvSpPr>
          <p:nvPr>
            <p:ph type="dt" sz="half" idx="2"/>
          </p:nvPr>
        </p:nvSpPr>
        <p:spPr/>
        <p:txBody>
          <a:bodyPr/>
          <a:lstStyle/>
          <a:p>
            <a:r>
              <a:rPr lang="en-US" dirty="0" smtClean="0"/>
              <a:t>July 2016</a:t>
            </a:r>
            <a:endParaRPr lang="en-GB" dirty="0"/>
          </a:p>
        </p:txBody>
      </p:sp>
      <p:sp>
        <p:nvSpPr>
          <p:cNvPr id="9" name="Rectangle 8"/>
          <p:cNvSpPr/>
          <p:nvPr/>
        </p:nvSpPr>
        <p:spPr bwMode="ltGray">
          <a:xfrm>
            <a:off x="1209675" y="2052439"/>
            <a:ext cx="2914650" cy="986036"/>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96000" tIns="64008" rtlCol="0" anchor="t"/>
          <a:lstStyle/>
          <a:p>
            <a:pPr>
              <a:spcAft>
                <a:spcPts val="100"/>
              </a:spcAft>
            </a:pPr>
            <a:r>
              <a:rPr lang="en-US" sz="1000" b="1" dirty="0" smtClean="0">
                <a:solidFill>
                  <a:schemeClr val="bg1"/>
                </a:solidFill>
                <a:latin typeface="Georgia" pitchFamily="18" charset="0"/>
              </a:rPr>
              <a:t>Ann Gonzalez</a:t>
            </a:r>
          </a:p>
          <a:p>
            <a:r>
              <a:rPr lang="en-US" sz="1000" i="1" dirty="0" smtClean="0">
                <a:solidFill>
                  <a:schemeClr val="bg1"/>
                </a:solidFill>
                <a:latin typeface="Georgia" pitchFamily="18" charset="0"/>
              </a:rPr>
              <a:t>Principal</a:t>
            </a:r>
            <a:endParaRPr lang="en-US" sz="1000" i="1" dirty="0">
              <a:solidFill>
                <a:schemeClr val="bg1"/>
              </a:solidFill>
              <a:latin typeface="Georgia" pitchFamily="18" charset="0"/>
            </a:endParaRPr>
          </a:p>
          <a:p>
            <a:pPr>
              <a:spcAft>
                <a:spcPts val="100"/>
              </a:spcAft>
            </a:pPr>
            <a:endParaRPr lang="en-US" sz="1000" dirty="0" smtClean="0">
              <a:solidFill>
                <a:schemeClr val="bg1"/>
              </a:solidFill>
              <a:latin typeface="Georgia" pitchFamily="18" charset="0"/>
            </a:endParaRPr>
          </a:p>
          <a:p>
            <a:pPr>
              <a:spcAft>
                <a:spcPts val="100"/>
              </a:spcAft>
            </a:pPr>
            <a:r>
              <a:rPr lang="en-US" sz="1000" dirty="0" smtClean="0">
                <a:solidFill>
                  <a:schemeClr val="bg1"/>
                </a:solidFill>
                <a:latin typeface="Georgia" pitchFamily="18" charset="0"/>
              </a:rPr>
              <a:t>T: (646</a:t>
            </a:r>
            <a:r>
              <a:rPr lang="en-US" sz="1000" dirty="0">
                <a:solidFill>
                  <a:schemeClr val="bg1"/>
                </a:solidFill>
                <a:latin typeface="Georgia" pitchFamily="18" charset="0"/>
              </a:rPr>
              <a:t>) </a:t>
            </a:r>
            <a:r>
              <a:rPr lang="en-US" sz="1000" dirty="0" smtClean="0">
                <a:solidFill>
                  <a:schemeClr val="bg1"/>
                </a:solidFill>
                <a:latin typeface="Georgia" pitchFamily="18" charset="0"/>
              </a:rPr>
              <a:t>471 8371</a:t>
            </a:r>
            <a:r>
              <a:rPr lang="en-US" sz="1000" dirty="0">
                <a:solidFill>
                  <a:schemeClr val="bg1"/>
                </a:solidFill>
                <a:latin typeface="Georgia" pitchFamily="18" charset="0"/>
              </a:rPr>
              <a:t/>
            </a:r>
            <a:br>
              <a:rPr lang="en-US" sz="1000" dirty="0">
                <a:solidFill>
                  <a:schemeClr val="bg1"/>
                </a:solidFill>
                <a:latin typeface="Georgia" pitchFamily="18" charset="0"/>
              </a:rPr>
            </a:br>
            <a:r>
              <a:rPr lang="en-US" sz="1000" dirty="0" smtClean="0">
                <a:solidFill>
                  <a:schemeClr val="bg1"/>
                </a:solidFill>
                <a:latin typeface="Georgia" pitchFamily="18" charset="0"/>
              </a:rPr>
              <a:t>E: ann.p.gonzalez@pwc.com</a:t>
            </a:r>
            <a:endParaRPr lang="en-US" sz="1000" dirty="0">
              <a:solidFill>
                <a:schemeClr val="bg1"/>
              </a:solidFill>
              <a:latin typeface="Georgia" pitchFamily="18" charset="0"/>
            </a:endParaRPr>
          </a:p>
        </p:txBody>
      </p:sp>
      <p:cxnSp>
        <p:nvCxnSpPr>
          <p:cNvPr id="11" name="Straight Connector 10"/>
          <p:cNvCxnSpPr/>
          <p:nvPr/>
        </p:nvCxnSpPr>
        <p:spPr>
          <a:xfrm>
            <a:off x="567075" y="3132559"/>
            <a:ext cx="4693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67075" y="6475413"/>
            <a:ext cx="4693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66738" y="3165684"/>
            <a:ext cx="4694237" cy="3259867"/>
          </a:xfrm>
          <a:prstGeom prst="rect">
            <a:avLst/>
          </a:prstGeom>
        </p:spPr>
        <p:txBody>
          <a:bodyPr wrap="square">
            <a:spAutoFit/>
          </a:bodyPr>
          <a:lstStyle/>
          <a:p>
            <a:pPr marL="171450" lvl="1" indent="-171450" defTabSz="1044976" fontAlgn="base">
              <a:spcAft>
                <a:spcPts val="200"/>
              </a:spcAft>
              <a:buSzPct val="100000"/>
              <a:buFont typeface="Arial" panose="020B0604020202020204" pitchFamily="34" charset="0"/>
              <a:buChar char="•"/>
              <a:defRPr/>
            </a:pPr>
            <a:r>
              <a:rPr lang="en-US" sz="1000" dirty="0">
                <a:latin typeface="Georgia" pitchFamily="18" charset="0"/>
              </a:rPr>
              <a:t>Since joining PwC, Ann has assisted multiple global banks through their compliance responses to US and European Regulatory Reform. To help firms comply with the Dodd Frank Act, EMIR and MiFID mandates, Ann has helped firms design and implement new Global Operations and Compliance Target Operating Models - from building new global governance models to standardizing Policies and Procedures across legal entities and subsidiaries to building new reporting </a:t>
            </a:r>
            <a:r>
              <a:rPr lang="en-US" sz="1000" dirty="0" smtClean="0">
                <a:latin typeface="Georgia" pitchFamily="18" charset="0"/>
              </a:rPr>
              <a:t>functionality. </a:t>
            </a:r>
            <a:r>
              <a:rPr lang="en-US" sz="1000" dirty="0">
                <a:latin typeface="Georgia" pitchFamily="18" charset="0"/>
              </a:rPr>
              <a:t>s</a:t>
            </a:r>
            <a:r>
              <a:rPr lang="en-US" sz="1000" dirty="0" smtClean="0">
                <a:latin typeface="Georgia" pitchFamily="18" charset="0"/>
              </a:rPr>
              <a:t>he </a:t>
            </a:r>
            <a:r>
              <a:rPr lang="en-US" sz="1000" dirty="0">
                <a:latin typeface="Georgia" pitchFamily="18" charset="0"/>
              </a:rPr>
              <a:t>has </a:t>
            </a:r>
            <a:r>
              <a:rPr lang="en-US" sz="1000" dirty="0" smtClean="0">
                <a:latin typeface="Georgia" pitchFamily="18" charset="0"/>
              </a:rPr>
              <a:t>also assisted </a:t>
            </a:r>
            <a:r>
              <a:rPr lang="en-US" sz="1000" dirty="0">
                <a:latin typeface="Georgia" pitchFamily="18" charset="0"/>
              </a:rPr>
              <a:t>firms analyze and manage the business impacts of Regulatory Reform on their businesses. </a:t>
            </a:r>
          </a:p>
          <a:p>
            <a:pPr marL="171450" lvl="1" indent="-171450" defTabSz="1044976" fontAlgn="base">
              <a:spcBef>
                <a:spcPts val="500"/>
              </a:spcBef>
              <a:spcAft>
                <a:spcPts val="200"/>
              </a:spcAft>
              <a:buSzPct val="100000"/>
              <a:buFont typeface="Arial" panose="020B0604020202020204" pitchFamily="34" charset="0"/>
              <a:buChar char="•"/>
              <a:defRPr/>
            </a:pPr>
            <a:r>
              <a:rPr lang="en-US" sz="1000" dirty="0" smtClean="0">
                <a:latin typeface="Georgia" pitchFamily="18" charset="0"/>
              </a:rPr>
              <a:t>The </a:t>
            </a:r>
            <a:r>
              <a:rPr lang="en-US" sz="1000" dirty="0">
                <a:latin typeface="Georgia" pitchFamily="18" charset="0"/>
              </a:rPr>
              <a:t>eight years prior to joining PwC, Ann worked at the DTCC and subsequently at its joint business venture with Markit, MarkitSERV, where she ran the Reporting Division. At DTCC, she helped build and launch DerivSERV, the Credit Default Swaps trade confirmation platform, the Trade Information Warehouse (prelude to the regional Swaps Data Repositories and the Global Trade Repository) and she managed the implementation teams through the Industry’s CDS Central Settlement initiative. Ann also ran regional forums on back office operational efficiencies and the importance of a global trade repository. In addition, she worked with market makers and end users to understand and improve their OTC </a:t>
            </a:r>
            <a:r>
              <a:rPr lang="en-US" sz="1000" dirty="0" smtClean="0">
                <a:latin typeface="Georgia" pitchFamily="18" charset="0"/>
              </a:rPr>
              <a:t>derivatives </a:t>
            </a:r>
            <a:r>
              <a:rPr lang="en-US" sz="1000" dirty="0">
                <a:latin typeface="Georgia" pitchFamily="18" charset="0"/>
              </a:rPr>
              <a:t>middle and back office operations to meet mandated trade submission and timeliness targets as well as industry reporting initiatives.</a:t>
            </a:r>
          </a:p>
        </p:txBody>
      </p:sp>
      <p:sp>
        <p:nvSpPr>
          <p:cNvPr id="16" name="Rectangle 15"/>
          <p:cNvSpPr/>
          <p:nvPr/>
        </p:nvSpPr>
        <p:spPr bwMode="ltGray">
          <a:xfrm>
            <a:off x="6075027" y="2052439"/>
            <a:ext cx="2914650" cy="986036"/>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96000" tIns="64008" rtlCol="0" anchor="t"/>
          <a:lstStyle/>
          <a:p>
            <a:r>
              <a:rPr lang="en-US" sz="1000" b="1" dirty="0" smtClean="0">
                <a:solidFill>
                  <a:schemeClr val="bg1"/>
                </a:solidFill>
                <a:latin typeface="Georgia" pitchFamily="18" charset="0"/>
              </a:rPr>
              <a:t>Margaret Paulsen</a:t>
            </a:r>
            <a:r>
              <a:rPr lang="en-US" sz="1000" b="1" dirty="0">
                <a:solidFill>
                  <a:schemeClr val="bg1"/>
                </a:solidFill>
                <a:latin typeface="Georgia" pitchFamily="18" charset="0"/>
              </a:rPr>
              <a:t/>
            </a:r>
            <a:br>
              <a:rPr lang="en-US" sz="1000" b="1" dirty="0">
                <a:solidFill>
                  <a:schemeClr val="bg1"/>
                </a:solidFill>
                <a:latin typeface="Georgia" pitchFamily="18" charset="0"/>
              </a:rPr>
            </a:br>
            <a:r>
              <a:rPr lang="en-US" sz="1000" i="1" dirty="0">
                <a:solidFill>
                  <a:schemeClr val="bg1"/>
                </a:solidFill>
                <a:latin typeface="Georgia" pitchFamily="18" charset="0"/>
              </a:rPr>
              <a:t>Managing Director</a:t>
            </a:r>
          </a:p>
          <a:p>
            <a:pPr>
              <a:spcAft>
                <a:spcPts val="100"/>
              </a:spcAft>
            </a:pPr>
            <a:endParaRPr lang="en-US" sz="1000" dirty="0" smtClean="0">
              <a:solidFill>
                <a:schemeClr val="bg1"/>
              </a:solidFill>
              <a:latin typeface="Georgia" pitchFamily="18" charset="0"/>
            </a:endParaRPr>
          </a:p>
          <a:p>
            <a:pPr>
              <a:spcAft>
                <a:spcPts val="100"/>
              </a:spcAft>
            </a:pPr>
            <a:r>
              <a:rPr lang="en-US" sz="1000" dirty="0" smtClean="0">
                <a:solidFill>
                  <a:schemeClr val="bg1"/>
                </a:solidFill>
                <a:latin typeface="Georgia" pitchFamily="18" charset="0"/>
              </a:rPr>
              <a:t>T: (703 )918 3027</a:t>
            </a:r>
            <a:r>
              <a:rPr lang="en-US" sz="1000" dirty="0">
                <a:solidFill>
                  <a:schemeClr val="bg1"/>
                </a:solidFill>
                <a:latin typeface="Georgia" pitchFamily="18" charset="0"/>
              </a:rPr>
              <a:t/>
            </a:r>
            <a:br>
              <a:rPr lang="en-US" sz="1000" dirty="0">
                <a:solidFill>
                  <a:schemeClr val="bg1"/>
                </a:solidFill>
                <a:latin typeface="Georgia" pitchFamily="18" charset="0"/>
              </a:rPr>
            </a:br>
            <a:r>
              <a:rPr lang="en-US" sz="1000" dirty="0" smtClean="0">
                <a:solidFill>
                  <a:schemeClr val="bg1"/>
                </a:solidFill>
                <a:latin typeface="Georgia" pitchFamily="18" charset="0"/>
              </a:rPr>
              <a:t>E: Margaret.paulsen@pwc.com</a:t>
            </a:r>
            <a:endParaRPr lang="en-US" sz="1000" dirty="0">
              <a:solidFill>
                <a:schemeClr val="bg1"/>
              </a:solidFill>
              <a:latin typeface="Georgia" pitchFamily="18" charset="0"/>
            </a:endParaRPr>
          </a:p>
        </p:txBody>
      </p:sp>
      <p:cxnSp>
        <p:nvCxnSpPr>
          <p:cNvPr id="17" name="Straight Connector 16"/>
          <p:cNvCxnSpPr/>
          <p:nvPr/>
        </p:nvCxnSpPr>
        <p:spPr>
          <a:xfrm>
            <a:off x="5432427" y="3132559"/>
            <a:ext cx="4693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432427" y="6475413"/>
            <a:ext cx="4693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432090" y="3165684"/>
            <a:ext cx="4694237" cy="3221395"/>
          </a:xfrm>
          <a:prstGeom prst="rect">
            <a:avLst/>
          </a:prstGeom>
        </p:spPr>
        <p:txBody>
          <a:bodyPr wrap="square">
            <a:spAutoFit/>
          </a:bodyPr>
          <a:lstStyle/>
          <a:p>
            <a:pPr marL="171450" lvl="1" indent="-171450" defTabSz="1044976" fontAlgn="base">
              <a:spcAft>
                <a:spcPts val="200"/>
              </a:spcAft>
              <a:buSzPct val="100000"/>
              <a:buFont typeface="Arial" panose="020B0604020202020204" pitchFamily="34" charset="0"/>
              <a:buChar char="•"/>
              <a:defRPr/>
            </a:pPr>
            <a:r>
              <a:rPr lang="en-US" sz="1000" dirty="0" smtClean="0">
                <a:latin typeface="Georgia" pitchFamily="18" charset="0"/>
              </a:rPr>
              <a:t>Margaret </a:t>
            </a:r>
            <a:r>
              <a:rPr lang="en-US" sz="1000" dirty="0">
                <a:latin typeface="Georgia" pitchFamily="18" charset="0"/>
              </a:rPr>
              <a:t>is a financial services regulatory specialist.  </a:t>
            </a:r>
            <a:r>
              <a:rPr lang="en-US" sz="1000" dirty="0" smtClean="0">
                <a:latin typeface="Georgia" pitchFamily="18" charset="0"/>
              </a:rPr>
              <a:t>With </a:t>
            </a:r>
            <a:r>
              <a:rPr lang="en-US" sz="1000" dirty="0">
                <a:latin typeface="Georgia" pitchFamily="18" charset="0"/>
              </a:rPr>
              <a:t>over 20 years of experience as a former bank regulator and financial services attorney, Margaret supports diversified financial institutions and technology firms with their expansion strategies, regulatory driven operational changes, and regulatory mandates from enforcement actions.   She is conversant in the full range of federal banking requirements (Dodd-Frank, BHC Act, International Banking Act, National Banking Act).and supports firms seeking to enter or address issues associated with regulated banking activities</a:t>
            </a:r>
          </a:p>
          <a:p>
            <a:pPr marL="171450" lvl="1" indent="-171450" defTabSz="1044976" fontAlgn="base">
              <a:spcAft>
                <a:spcPts val="200"/>
              </a:spcAft>
              <a:buSzPct val="100000"/>
              <a:buFont typeface="Arial" panose="020B0604020202020204" pitchFamily="34" charset="0"/>
              <a:buChar char="•"/>
              <a:defRPr/>
            </a:pPr>
            <a:r>
              <a:rPr lang="en-US" sz="1000" dirty="0">
                <a:latin typeface="Georgia" pitchFamily="18" charset="0"/>
              </a:rPr>
              <a:t>Margaret also works extensively on global derivatives regulation.  She advises clients on swap dealer registration and how to operate in regulated derivatives markets.  She has led the design of several front-to-back swap dealer compliance programs, including manuals, policies, procedures, monitoring tools and CCO reporting. She has also advised other market participants on how to manage change in derivatives market practices.   </a:t>
            </a:r>
          </a:p>
          <a:p>
            <a:pPr marL="171450" lvl="1" indent="-171450" defTabSz="1044976" fontAlgn="base">
              <a:spcAft>
                <a:spcPts val="200"/>
              </a:spcAft>
              <a:buSzPct val="100000"/>
              <a:buFont typeface="Arial" panose="020B0604020202020204" pitchFamily="34" charset="0"/>
              <a:buChar char="•"/>
              <a:defRPr/>
            </a:pPr>
            <a:r>
              <a:rPr lang="en-US" sz="1000" dirty="0">
                <a:latin typeface="Georgia" pitchFamily="18" charset="0"/>
              </a:rPr>
              <a:t>Margaret joined PwC in 2010 after working as a bank regulator at the Board of Governors of the Federal Reserve System and a financial services attorney in private practice in New York and Washington, D.C., She is a frequent speaker and author on industry reform and other professional matters and serves as Chair of the Securities, Derivatives and Capital Markets Subcommittee, American Bar Association Banking Law Committee. </a:t>
            </a:r>
          </a:p>
        </p:txBody>
      </p:sp>
      <p:pic>
        <p:nvPicPr>
          <p:cNvPr id="19" name="Picture 2" descr="\\Usnyc1gtsfs02\ifs_nyc1_grp\IFS\MandS\NYM_SSG\02 Firm Programs &amp; Initiatives (Big Bets)\Financial Regulatory Reform\Bios\Bio photos\Paulsen, Margaret_4.201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6000" y="1684800"/>
            <a:ext cx="888914" cy="1080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3029" t="6478" r="5141" b="1537"/>
          <a:stretch/>
        </p:blipFill>
        <p:spPr>
          <a:xfrm>
            <a:off x="565200" y="1684801"/>
            <a:ext cx="900000" cy="1080000"/>
          </a:xfrm>
          <a:prstGeom prst="rect">
            <a:avLst/>
          </a:prstGeom>
          <a:ln>
            <a:solidFill>
              <a:schemeClr val="bg1"/>
            </a:solidFill>
          </a:ln>
        </p:spPr>
      </p:pic>
    </p:spTree>
    <p:extLst>
      <p:ext uri="{BB962C8B-B14F-4D97-AF65-F5344CB8AC3E}">
        <p14:creationId xmlns:p14="http://schemas.microsoft.com/office/powerpoint/2010/main" val="24756918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67075" y="769050"/>
            <a:ext cx="9559252" cy="889561"/>
          </a:xfrm>
        </p:spPr>
        <p:txBody>
          <a:bodyPr/>
          <a:lstStyle/>
          <a:p>
            <a:r>
              <a:rPr lang="en-US" dirty="0"/>
              <a:t>Your MS </a:t>
            </a:r>
            <a:r>
              <a:rPr lang="en-US" dirty="0" smtClean="0"/>
              <a:t>SME Advisory </a:t>
            </a:r>
            <a:r>
              <a:rPr lang="en-US" dirty="0"/>
              <a:t>Council (cont’d)</a:t>
            </a:r>
          </a:p>
        </p:txBody>
      </p:sp>
      <p:sp>
        <p:nvSpPr>
          <p:cNvPr id="5" name="Footer Placeholder 4"/>
          <p:cNvSpPr>
            <a:spLocks noGrp="1"/>
          </p:cNvSpPr>
          <p:nvPr>
            <p:ph type="ftr" sz="quarter" idx="3"/>
          </p:nvPr>
        </p:nvSpPr>
        <p:spPr/>
        <p:txBody>
          <a:bodyPr/>
          <a:lstStyle/>
          <a:p>
            <a:r>
              <a:rPr lang="en-US" dirty="0" smtClean="0"/>
              <a:t>Trade and transaction reporting review</a:t>
            </a:r>
            <a:endParaRPr lang="en-GB" dirty="0"/>
          </a:p>
        </p:txBody>
      </p:sp>
      <p:sp>
        <p:nvSpPr>
          <p:cNvPr id="2" name="Slide Number Placeholder 1"/>
          <p:cNvSpPr>
            <a:spLocks noGrp="1"/>
          </p:cNvSpPr>
          <p:nvPr>
            <p:ph type="sldNum" sz="quarter" idx="4"/>
          </p:nvPr>
        </p:nvSpPr>
        <p:spPr/>
        <p:txBody>
          <a:bodyPr/>
          <a:lstStyle/>
          <a:p>
            <a:fld id="{FEBD7F86-1881-4698-8703-FB80B0800997}" type="slidenum">
              <a:rPr lang="en-GB" smtClean="0"/>
              <a:pPr/>
              <a:t>29</a:t>
            </a:fld>
            <a:endParaRPr lang="en-GB" dirty="0"/>
          </a:p>
        </p:txBody>
      </p:sp>
      <p:sp>
        <p:nvSpPr>
          <p:cNvPr id="3" name="Date Placeholder 2"/>
          <p:cNvSpPr>
            <a:spLocks noGrp="1"/>
          </p:cNvSpPr>
          <p:nvPr>
            <p:ph type="dt" sz="half" idx="2"/>
          </p:nvPr>
        </p:nvSpPr>
        <p:spPr/>
        <p:txBody>
          <a:bodyPr/>
          <a:lstStyle/>
          <a:p>
            <a:r>
              <a:rPr lang="en-US" dirty="0" smtClean="0"/>
              <a:t>July 2016</a:t>
            </a:r>
            <a:endParaRPr lang="en-GB" dirty="0"/>
          </a:p>
        </p:txBody>
      </p:sp>
      <p:sp>
        <p:nvSpPr>
          <p:cNvPr id="9" name="Rectangle 8"/>
          <p:cNvSpPr/>
          <p:nvPr/>
        </p:nvSpPr>
        <p:spPr bwMode="ltGray">
          <a:xfrm>
            <a:off x="1209675" y="2052439"/>
            <a:ext cx="2914650" cy="986036"/>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96000" tIns="64008" rtlCol="0" anchor="t"/>
          <a:lstStyle/>
          <a:p>
            <a:pPr>
              <a:spcAft>
                <a:spcPts val="100"/>
              </a:spcAft>
            </a:pPr>
            <a:r>
              <a:rPr lang="en-US" sz="1000" b="1" dirty="0" smtClean="0">
                <a:solidFill>
                  <a:schemeClr val="bg1"/>
                </a:solidFill>
                <a:latin typeface="Georgia" pitchFamily="18" charset="0"/>
              </a:rPr>
              <a:t>William Penner</a:t>
            </a:r>
          </a:p>
          <a:p>
            <a:r>
              <a:rPr lang="en-US" sz="1000" i="1" dirty="0" smtClean="0">
                <a:solidFill>
                  <a:schemeClr val="bg1"/>
                </a:solidFill>
                <a:latin typeface="Georgia" pitchFamily="18" charset="0"/>
              </a:rPr>
              <a:t>Director</a:t>
            </a:r>
            <a:endParaRPr lang="en-US" sz="1000" i="1" dirty="0">
              <a:solidFill>
                <a:schemeClr val="bg1"/>
              </a:solidFill>
              <a:latin typeface="Georgia" pitchFamily="18" charset="0"/>
            </a:endParaRPr>
          </a:p>
          <a:p>
            <a:pPr>
              <a:spcAft>
                <a:spcPts val="100"/>
              </a:spcAft>
            </a:pPr>
            <a:endParaRPr lang="en-US" sz="1000" dirty="0" smtClean="0">
              <a:solidFill>
                <a:schemeClr val="bg1"/>
              </a:solidFill>
              <a:latin typeface="Georgia" pitchFamily="18" charset="0"/>
            </a:endParaRPr>
          </a:p>
          <a:p>
            <a:pPr>
              <a:spcAft>
                <a:spcPts val="100"/>
              </a:spcAft>
            </a:pPr>
            <a:r>
              <a:rPr lang="en-US" sz="1000" dirty="0" smtClean="0">
                <a:solidFill>
                  <a:schemeClr val="bg1"/>
                </a:solidFill>
                <a:latin typeface="Georgia" pitchFamily="18" charset="0"/>
              </a:rPr>
              <a:t>T: (202) 4262 9326</a:t>
            </a:r>
            <a:r>
              <a:rPr lang="en-US" sz="1000" dirty="0">
                <a:solidFill>
                  <a:schemeClr val="bg1"/>
                </a:solidFill>
                <a:latin typeface="Georgia" pitchFamily="18" charset="0"/>
              </a:rPr>
              <a:t/>
            </a:r>
            <a:br>
              <a:rPr lang="en-US" sz="1000" dirty="0">
                <a:solidFill>
                  <a:schemeClr val="bg1"/>
                </a:solidFill>
                <a:latin typeface="Georgia" pitchFamily="18" charset="0"/>
              </a:rPr>
            </a:br>
            <a:r>
              <a:rPr lang="en-US" sz="1000" dirty="0" smtClean="0">
                <a:solidFill>
                  <a:schemeClr val="bg1"/>
                </a:solidFill>
                <a:latin typeface="Georgia" pitchFamily="18" charset="0"/>
              </a:rPr>
              <a:t>E: william.penner@us.pwc.com</a:t>
            </a:r>
            <a:endParaRPr lang="en-US" sz="1000" dirty="0">
              <a:solidFill>
                <a:schemeClr val="bg1"/>
              </a:solidFill>
              <a:latin typeface="Georgia" pitchFamily="18" charset="0"/>
            </a:endParaRPr>
          </a:p>
        </p:txBody>
      </p:sp>
      <p:cxnSp>
        <p:nvCxnSpPr>
          <p:cNvPr id="11" name="Straight Connector 10"/>
          <p:cNvCxnSpPr/>
          <p:nvPr/>
        </p:nvCxnSpPr>
        <p:spPr>
          <a:xfrm>
            <a:off x="567075" y="3132559"/>
            <a:ext cx="4693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67075" y="6475413"/>
            <a:ext cx="4693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66738" y="3165684"/>
            <a:ext cx="4694237" cy="1656864"/>
          </a:xfrm>
          <a:prstGeom prst="rect">
            <a:avLst/>
          </a:prstGeom>
        </p:spPr>
        <p:txBody>
          <a:bodyPr wrap="square">
            <a:spAutoFit/>
          </a:bodyPr>
          <a:lstStyle/>
          <a:p>
            <a:pPr marL="171450" lvl="1" indent="-171450" defTabSz="1044976" fontAlgn="base">
              <a:spcAft>
                <a:spcPts val="200"/>
              </a:spcAft>
              <a:buSzPct val="100000"/>
              <a:buFont typeface="Arial" panose="020B0604020202020204" pitchFamily="34" charset="0"/>
              <a:buChar char="•"/>
              <a:defRPr/>
            </a:pPr>
            <a:r>
              <a:rPr lang="en-US" sz="1000" dirty="0">
                <a:latin typeface="Georgia" pitchFamily="18" charset="0"/>
              </a:rPr>
              <a:t>William joined PwC’s Financial Services Regulatory practice in 2011 after 12 years with the U.S. Commodity Futures Trading Commission (“CFTC”).  He served in a number of roles at the CFTC including Counsel to two commissioners and Deputy Director of the Compliance and Registration section within the Division of Clearing and Intermediary Oversight.  </a:t>
            </a:r>
            <a:endParaRPr lang="en-US" sz="1000" dirty="0" smtClean="0">
              <a:latin typeface="Georgia" pitchFamily="18" charset="0"/>
            </a:endParaRPr>
          </a:p>
          <a:p>
            <a:pPr marL="171450" lvl="1" indent="-171450" defTabSz="1044976" fontAlgn="base">
              <a:spcAft>
                <a:spcPts val="200"/>
              </a:spcAft>
              <a:buSzPct val="100000"/>
              <a:buFont typeface="Arial" panose="020B0604020202020204" pitchFamily="34" charset="0"/>
              <a:buChar char="•"/>
              <a:defRPr/>
            </a:pPr>
            <a:r>
              <a:rPr lang="en-US" sz="1000" dirty="0" smtClean="0">
                <a:latin typeface="Georgia" pitchFamily="18" charset="0"/>
              </a:rPr>
              <a:t>Prior </a:t>
            </a:r>
            <a:r>
              <a:rPr lang="en-US" sz="1000" dirty="0">
                <a:latin typeface="Georgia" pitchFamily="18" charset="0"/>
              </a:rPr>
              <a:t>to the CFTC, William spent four years as a litigator with a San Francisco law firm.  Since joining PwC, he has advised clients on various aspects of compliance with the Dodd-Frank Wall Street Reform and Consumer Protection Act.  In particular, he has assisted firms, both domestic and international, with issues associated with Title VII swap regulations. </a:t>
            </a:r>
            <a:endParaRPr lang="en-US" sz="1000" dirty="0">
              <a:solidFill>
                <a:srgbClr val="000000"/>
              </a:solidFill>
              <a:latin typeface="Georgia"/>
            </a:endParaRPr>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201" y="1684801"/>
            <a:ext cx="893068" cy="1062204"/>
          </a:xfrm>
          <a:prstGeom prst="rect">
            <a:avLst/>
          </a:prstGeom>
          <a:ln>
            <a:solidFill>
              <a:schemeClr val="bg1"/>
            </a:solidFill>
          </a:ln>
        </p:spPr>
      </p:pic>
      <p:sp>
        <p:nvSpPr>
          <p:cNvPr id="14" name="Rectangle 13"/>
          <p:cNvSpPr/>
          <p:nvPr/>
        </p:nvSpPr>
        <p:spPr bwMode="ltGray">
          <a:xfrm>
            <a:off x="6075027" y="2052439"/>
            <a:ext cx="2914650" cy="986036"/>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96000" tIns="64008" rtlCol="0" anchor="t"/>
          <a:lstStyle/>
          <a:p>
            <a:r>
              <a:rPr lang="es-ES" sz="1000" b="1" dirty="0">
                <a:solidFill>
                  <a:schemeClr val="bg1"/>
                </a:solidFill>
                <a:latin typeface="Georgia" pitchFamily="18" charset="0"/>
              </a:rPr>
              <a:t>Samuel Crystal</a:t>
            </a:r>
            <a:br>
              <a:rPr lang="es-ES" sz="1000" b="1" dirty="0">
                <a:solidFill>
                  <a:schemeClr val="bg1"/>
                </a:solidFill>
                <a:latin typeface="Georgia" pitchFamily="18" charset="0"/>
              </a:rPr>
            </a:br>
            <a:r>
              <a:rPr lang="es-ES" sz="1000" i="1" dirty="0" smtClean="0">
                <a:solidFill>
                  <a:schemeClr val="bg1"/>
                </a:solidFill>
                <a:latin typeface="Georgia" pitchFamily="18" charset="0"/>
              </a:rPr>
              <a:t>Director</a:t>
            </a:r>
          </a:p>
          <a:p>
            <a:pPr>
              <a:spcAft>
                <a:spcPts val="100"/>
              </a:spcAft>
            </a:pPr>
            <a:endParaRPr lang="es-ES" sz="1000" i="1" dirty="0">
              <a:solidFill>
                <a:schemeClr val="bg1"/>
              </a:solidFill>
              <a:latin typeface="Georgia" pitchFamily="18" charset="0"/>
            </a:endParaRPr>
          </a:p>
          <a:p>
            <a:r>
              <a:rPr lang="es-ES" sz="1000" dirty="0">
                <a:solidFill>
                  <a:schemeClr val="bg1"/>
                </a:solidFill>
                <a:latin typeface="Georgia" pitchFamily="18" charset="0"/>
              </a:rPr>
              <a:t>T: (646) 471 2520</a:t>
            </a:r>
            <a:br>
              <a:rPr lang="es-ES" sz="1000" dirty="0">
                <a:solidFill>
                  <a:schemeClr val="bg1"/>
                </a:solidFill>
                <a:latin typeface="Georgia" pitchFamily="18" charset="0"/>
              </a:rPr>
            </a:br>
            <a:r>
              <a:rPr lang="es-ES" sz="1000" dirty="0">
                <a:solidFill>
                  <a:schemeClr val="bg1"/>
                </a:solidFill>
                <a:latin typeface="Georgia" pitchFamily="18" charset="0"/>
              </a:rPr>
              <a:t>E: samuel.crystal@pwc.com</a:t>
            </a:r>
          </a:p>
        </p:txBody>
      </p:sp>
      <p:cxnSp>
        <p:nvCxnSpPr>
          <p:cNvPr id="15" name="Straight Connector 14"/>
          <p:cNvCxnSpPr/>
          <p:nvPr/>
        </p:nvCxnSpPr>
        <p:spPr>
          <a:xfrm>
            <a:off x="5432427" y="3132559"/>
            <a:ext cx="4693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432427" y="6475413"/>
            <a:ext cx="4693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432090" y="3165684"/>
            <a:ext cx="4694237" cy="3272691"/>
          </a:xfrm>
          <a:prstGeom prst="rect">
            <a:avLst/>
          </a:prstGeom>
        </p:spPr>
        <p:txBody>
          <a:bodyPr wrap="square">
            <a:spAutoFit/>
          </a:bodyPr>
          <a:lstStyle/>
          <a:p>
            <a:pPr marL="180000" lvl="1" indent="-180000" defTabSz="1044976" fontAlgn="base">
              <a:spcAft>
                <a:spcPts val="200"/>
              </a:spcAft>
              <a:buSzPct val="100000"/>
              <a:buFont typeface="Georgia" pitchFamily="18" charset="0"/>
              <a:buChar char="•"/>
              <a:defRPr/>
            </a:pPr>
            <a:r>
              <a:rPr lang="en-US" sz="1000" dirty="0">
                <a:latin typeface="Georgia" pitchFamily="18" charset="0"/>
              </a:rPr>
              <a:t>Sam has worked within the Banking and Capital Markets sector for over 10 years, having joined PwC in 2009 with a wide range of experience in the specialising in the review of business functions and processes. </a:t>
            </a:r>
          </a:p>
          <a:p>
            <a:pPr marL="180000" lvl="1" indent="-180000" defTabSz="1044976" fontAlgn="base">
              <a:spcAft>
                <a:spcPts val="200"/>
              </a:spcAft>
              <a:buSzPct val="100000"/>
              <a:buFont typeface="Georgia" pitchFamily="18" charset="0"/>
              <a:buChar char="•"/>
              <a:defRPr/>
            </a:pPr>
            <a:r>
              <a:rPr lang="en-US" sz="1000" dirty="0">
                <a:latin typeface="Georgia" pitchFamily="18" charset="0"/>
              </a:rPr>
              <a:t>He has addressed a variety of business issues and provided change recommendations, from the construction of business cases through to design and implementation of cross-functional processes and large core-banking systems, working closely with both C-level executives as well as implementation leaders. </a:t>
            </a:r>
          </a:p>
          <a:p>
            <a:pPr marL="180000" lvl="1" indent="-180000" defTabSz="1044976" fontAlgn="base">
              <a:spcAft>
                <a:spcPts val="200"/>
              </a:spcAft>
              <a:buSzPct val="100000"/>
              <a:buFont typeface="Georgia" pitchFamily="18" charset="0"/>
              <a:buChar char="•"/>
              <a:defRPr/>
            </a:pPr>
            <a:r>
              <a:rPr lang="en-US" sz="1000" dirty="0">
                <a:latin typeface="Georgia" pitchFamily="18" charset="0"/>
              </a:rPr>
              <a:t>He has extensive knowledge of the Dodd-Frank Title VII derivatives regulatory landscape, working for a number of years on analysis of the impact of rulemakings, through to the practical implementation of changes to the business.</a:t>
            </a:r>
          </a:p>
          <a:p>
            <a:pPr marL="180000" lvl="1" indent="-180000" defTabSz="1044976" fontAlgn="base">
              <a:spcAft>
                <a:spcPts val="200"/>
              </a:spcAft>
              <a:buSzPct val="100000"/>
              <a:buFont typeface="Georgia" pitchFamily="18" charset="0"/>
              <a:buChar char="•"/>
              <a:defRPr/>
            </a:pPr>
            <a:r>
              <a:rPr lang="en-US" sz="1000" dirty="0">
                <a:latin typeface="Georgia" pitchFamily="18" charset="0"/>
              </a:rPr>
              <a:t>He has developed a deep understanding of the regulations, the industry response, and the practical technical and operational impacts for global banking institutions, with a primary focus on Trade Reporting. He has led the PwC knowledge sharing initiative across the many client engagements.</a:t>
            </a:r>
          </a:p>
          <a:p>
            <a:pPr marL="180000" lvl="1" indent="-180000" defTabSz="1044976" fontAlgn="base">
              <a:spcAft>
                <a:spcPts val="200"/>
              </a:spcAft>
              <a:buSzPct val="100000"/>
              <a:buFont typeface="Georgia" pitchFamily="18" charset="0"/>
              <a:buChar char="•"/>
              <a:defRPr/>
            </a:pPr>
            <a:r>
              <a:rPr lang="en-US" sz="1000" dirty="0">
                <a:latin typeface="Georgia" pitchFamily="18" charset="0"/>
              </a:rPr>
              <a:t>His prior experience also includes the end-to-end review, design and implementation of cross-functional business processes within a number of investment banking functions and for the implementation of large core-banking systems.</a:t>
            </a:r>
          </a:p>
        </p:txBody>
      </p:sp>
      <p:pic>
        <p:nvPicPr>
          <p:cNvPr id="21" name="Picture 20"/>
          <p:cNvPicPr>
            <a:picLocks noChangeAspect="1"/>
          </p:cNvPicPr>
          <p:nvPr/>
        </p:nvPicPr>
        <p:blipFill rotWithShape="1">
          <a:blip r:embed="rId3" cstate="print">
            <a:extLst>
              <a:ext uri="{28A0092B-C50C-407E-A947-70E740481C1C}">
                <a14:useLocalDpi xmlns:a14="http://schemas.microsoft.com/office/drawing/2010/main" val="0"/>
              </a:ext>
            </a:extLst>
          </a:blip>
          <a:srcRect l="5982" t="1739" r="2107" b="19467"/>
          <a:stretch/>
        </p:blipFill>
        <p:spPr>
          <a:xfrm flipH="1">
            <a:off x="5382804" y="1670635"/>
            <a:ext cx="900000" cy="1079500"/>
          </a:xfrm>
          <a:prstGeom prst="rect">
            <a:avLst/>
          </a:prstGeom>
          <a:ln w="12700">
            <a:solidFill>
              <a:schemeClr val="bg1"/>
            </a:solidFill>
          </a:ln>
        </p:spPr>
      </p:pic>
    </p:spTree>
    <p:extLst>
      <p:ext uri="{BB962C8B-B14F-4D97-AF65-F5344CB8AC3E}">
        <p14:creationId xmlns:p14="http://schemas.microsoft.com/office/powerpoint/2010/main" val="29306592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Our understanding of your needs</a:t>
            </a:r>
            <a:endParaRPr lang="en-GB" dirty="0"/>
          </a:p>
        </p:txBody>
      </p:sp>
      <p:sp>
        <p:nvSpPr>
          <p:cNvPr id="3" name="Footer Placeholder 2"/>
          <p:cNvSpPr>
            <a:spLocks noGrp="1"/>
          </p:cNvSpPr>
          <p:nvPr>
            <p:ph type="ftr" sz="quarter" idx="3"/>
          </p:nvPr>
        </p:nvSpPr>
        <p:spPr/>
        <p:txBody>
          <a:bodyPr/>
          <a:lstStyle/>
          <a:p>
            <a:r>
              <a:rPr lang="en-US" dirty="0" smtClean="0"/>
              <a:t>Trade and transaction reporting review</a:t>
            </a:r>
            <a:endParaRPr lang="en-GB" dirty="0"/>
          </a:p>
        </p:txBody>
      </p:sp>
      <p:sp>
        <p:nvSpPr>
          <p:cNvPr id="5" name="Slide Number Placeholder 4"/>
          <p:cNvSpPr>
            <a:spLocks noGrp="1"/>
          </p:cNvSpPr>
          <p:nvPr>
            <p:ph type="sldNum" sz="quarter" idx="4"/>
          </p:nvPr>
        </p:nvSpPr>
        <p:spPr/>
        <p:txBody>
          <a:bodyPr/>
          <a:lstStyle/>
          <a:p>
            <a:fld id="{FEBD7F86-1881-4698-8703-FB80B0800997}" type="slidenum">
              <a:rPr lang="en-GB" smtClean="0"/>
              <a:pPr/>
              <a:t>3</a:t>
            </a:fld>
            <a:endParaRPr lang="en-GB" dirty="0"/>
          </a:p>
        </p:txBody>
      </p:sp>
      <p:sp>
        <p:nvSpPr>
          <p:cNvPr id="2" name="Date Placeholder 1"/>
          <p:cNvSpPr>
            <a:spLocks noGrp="1"/>
          </p:cNvSpPr>
          <p:nvPr>
            <p:ph type="dt" sz="half" idx="2"/>
          </p:nvPr>
        </p:nvSpPr>
        <p:spPr/>
        <p:txBody>
          <a:bodyPr/>
          <a:lstStyle/>
          <a:p>
            <a:r>
              <a:rPr lang="en-US" dirty="0" smtClean="0"/>
              <a:t>July 2016</a:t>
            </a:r>
            <a:endParaRPr lang="en-GB" dirty="0"/>
          </a:p>
        </p:txBody>
      </p:sp>
      <p:sp>
        <p:nvSpPr>
          <p:cNvPr id="16" name="Freeform 15"/>
          <p:cNvSpPr/>
          <p:nvPr/>
        </p:nvSpPr>
        <p:spPr bwMode="ltGray">
          <a:xfrm>
            <a:off x="419100" y="1684338"/>
            <a:ext cx="3259716" cy="3941762"/>
          </a:xfrm>
          <a:custGeom>
            <a:avLst/>
            <a:gdLst>
              <a:gd name="connsiteX0" fmla="*/ 0 w 3276600"/>
              <a:gd name="connsiteY0" fmla="*/ 0 h 3926082"/>
              <a:gd name="connsiteX1" fmla="*/ 0 w 3276600"/>
              <a:gd name="connsiteY1" fmla="*/ 3810000 h 3926082"/>
              <a:gd name="connsiteX2" fmla="*/ 2997200 w 3276600"/>
              <a:gd name="connsiteY2" fmla="*/ 3810000 h 3926082"/>
              <a:gd name="connsiteX3" fmla="*/ 3086100 w 3276600"/>
              <a:gd name="connsiteY3" fmla="*/ 3924300 h 3926082"/>
              <a:gd name="connsiteX4" fmla="*/ 3276600 w 3276600"/>
              <a:gd name="connsiteY4" fmla="*/ 3924300 h 3926082"/>
              <a:gd name="connsiteX0" fmla="*/ 0 w 3320242"/>
              <a:gd name="connsiteY0" fmla="*/ 0 h 3924300"/>
              <a:gd name="connsiteX1" fmla="*/ 0 w 3320242"/>
              <a:gd name="connsiteY1" fmla="*/ 3810000 h 3924300"/>
              <a:gd name="connsiteX2" fmla="*/ 2997200 w 3320242"/>
              <a:gd name="connsiteY2" fmla="*/ 3810000 h 3924300"/>
              <a:gd name="connsiteX3" fmla="*/ 3276600 w 3320242"/>
              <a:gd name="connsiteY3" fmla="*/ 3924300 h 3924300"/>
              <a:gd name="connsiteX0" fmla="*/ 0 w 2997200"/>
              <a:gd name="connsiteY0" fmla="*/ 0 h 3810000"/>
              <a:gd name="connsiteX1" fmla="*/ 0 w 2997200"/>
              <a:gd name="connsiteY1" fmla="*/ 3810000 h 3810000"/>
              <a:gd name="connsiteX2" fmla="*/ 2997200 w 2997200"/>
              <a:gd name="connsiteY2" fmla="*/ 3810000 h 3810000"/>
              <a:gd name="connsiteX0" fmla="*/ 0 w 3285182"/>
              <a:gd name="connsiteY0" fmla="*/ 0 h 3810000"/>
              <a:gd name="connsiteX1" fmla="*/ 0 w 3285182"/>
              <a:gd name="connsiteY1" fmla="*/ 3810000 h 3810000"/>
              <a:gd name="connsiteX2" fmla="*/ 3285182 w 3285182"/>
              <a:gd name="connsiteY2" fmla="*/ 3810000 h 3810000"/>
            </a:gdLst>
            <a:ahLst/>
            <a:cxnLst>
              <a:cxn ang="0">
                <a:pos x="connsiteX0" y="connsiteY0"/>
              </a:cxn>
              <a:cxn ang="0">
                <a:pos x="connsiteX1" y="connsiteY1"/>
              </a:cxn>
              <a:cxn ang="0">
                <a:pos x="connsiteX2" y="connsiteY2"/>
              </a:cxn>
            </a:cxnLst>
            <a:rect l="l" t="t" r="r" b="b"/>
            <a:pathLst>
              <a:path w="3285182" h="3810000">
                <a:moveTo>
                  <a:pt x="0" y="0"/>
                </a:moveTo>
                <a:lnTo>
                  <a:pt x="0" y="3810000"/>
                </a:lnTo>
                <a:lnTo>
                  <a:pt x="3285182" y="381000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bwMode="ltGray">
          <a:xfrm>
            <a:off x="2250356" y="1684339"/>
            <a:ext cx="7875969" cy="4175012"/>
          </a:xfrm>
          <a:prstGeom prst="rect">
            <a:avLst/>
          </a:prstGeom>
          <a:solidFill>
            <a:srgbClr val="EAE8E2"/>
          </a:solidFill>
          <a:ln w="12700">
            <a:solidFill>
              <a:srgbClr val="EAE8E2"/>
            </a:solidFill>
          </a:ln>
        </p:spPr>
        <p:style>
          <a:lnRef idx="2">
            <a:schemeClr val="accent1">
              <a:shade val="50000"/>
            </a:schemeClr>
          </a:lnRef>
          <a:fillRef idx="1">
            <a:schemeClr val="accent1"/>
          </a:fillRef>
          <a:effectRef idx="0">
            <a:schemeClr val="accent1"/>
          </a:effectRef>
          <a:fontRef idx="minor">
            <a:schemeClr val="lt1"/>
          </a:fontRef>
        </p:style>
        <p:txBody>
          <a:bodyPr tIns="396000" rtlCol="0" anchor="t"/>
          <a:lstStyle/>
          <a:p>
            <a:pPr>
              <a:spcBef>
                <a:spcPts val="600"/>
              </a:spcBef>
              <a:spcAft>
                <a:spcPts val="600"/>
              </a:spcAft>
            </a:pPr>
            <a:r>
              <a:rPr lang="en-GB" sz="1000" dirty="0">
                <a:solidFill>
                  <a:schemeClr val="tx1"/>
                </a:solidFill>
                <a:latin typeface="Georgia" pitchFamily="18" charset="0"/>
              </a:rPr>
              <a:t>We understand from both detailed conversations with you (UK and US) and following the recent RFP that you require </a:t>
            </a:r>
            <a:r>
              <a:rPr lang="en-GB" sz="1000" dirty="0" smtClean="0">
                <a:solidFill>
                  <a:schemeClr val="tx1"/>
                </a:solidFill>
                <a:latin typeface="Georgia" pitchFamily="18" charset="0"/>
              </a:rPr>
              <a:t>a review of trade </a:t>
            </a:r>
            <a:r>
              <a:rPr lang="en-GB" sz="1000" dirty="0">
                <a:solidFill>
                  <a:schemeClr val="tx1"/>
                </a:solidFill>
                <a:latin typeface="Georgia" pitchFamily="18" charset="0"/>
              </a:rPr>
              <a:t>and transaction reporting </a:t>
            </a:r>
            <a:r>
              <a:rPr lang="en-GB" sz="1000" dirty="0" smtClean="0">
                <a:solidFill>
                  <a:schemeClr val="tx1"/>
                </a:solidFill>
                <a:latin typeface="Georgia" pitchFamily="18" charset="0"/>
              </a:rPr>
              <a:t>under rules issued in several jurisdictions that is supported by the MS </a:t>
            </a:r>
            <a:r>
              <a:rPr lang="en-GB" sz="1000" dirty="0">
                <a:solidFill>
                  <a:schemeClr val="tx1"/>
                </a:solidFill>
                <a:latin typeface="Georgia" pitchFamily="18" charset="0"/>
              </a:rPr>
              <a:t>Herald and RDRS systems to include: </a:t>
            </a:r>
          </a:p>
          <a:p>
            <a:pPr>
              <a:spcBef>
                <a:spcPts val="600"/>
              </a:spcBef>
              <a:spcAft>
                <a:spcPts val="600"/>
              </a:spcAft>
            </a:pPr>
            <a:endParaRPr lang="en-GB" sz="1000" dirty="0" smtClean="0">
              <a:solidFill>
                <a:schemeClr val="tx1"/>
              </a:solidFill>
              <a:latin typeface="Georgia" pitchFamily="18" charset="0"/>
            </a:endParaRPr>
          </a:p>
          <a:p>
            <a:pPr>
              <a:spcBef>
                <a:spcPts val="600"/>
              </a:spcBef>
              <a:spcAft>
                <a:spcPts val="600"/>
              </a:spcAft>
            </a:pPr>
            <a:endParaRPr lang="en-GB" sz="1000" dirty="0">
              <a:solidFill>
                <a:schemeClr val="tx1"/>
              </a:solidFill>
              <a:latin typeface="Georgia" pitchFamily="18" charset="0"/>
            </a:endParaRPr>
          </a:p>
          <a:p>
            <a:pPr>
              <a:spcBef>
                <a:spcPts val="600"/>
              </a:spcBef>
              <a:spcAft>
                <a:spcPts val="600"/>
              </a:spcAft>
            </a:pPr>
            <a:endParaRPr lang="en-GB" sz="1000" dirty="0">
              <a:solidFill>
                <a:schemeClr val="tx1"/>
              </a:solidFill>
              <a:latin typeface="Georgia" pitchFamily="18" charset="0"/>
            </a:endParaRPr>
          </a:p>
          <a:p>
            <a:pPr>
              <a:spcBef>
                <a:spcPts val="600"/>
              </a:spcBef>
              <a:spcAft>
                <a:spcPts val="600"/>
              </a:spcAft>
            </a:pPr>
            <a:endParaRPr lang="en-GB" sz="1000" dirty="0">
              <a:solidFill>
                <a:schemeClr val="tx1"/>
              </a:solidFill>
              <a:latin typeface="Georgia" pitchFamily="18" charset="0"/>
            </a:endParaRPr>
          </a:p>
          <a:p>
            <a:pPr>
              <a:spcBef>
                <a:spcPts val="600"/>
              </a:spcBef>
              <a:spcAft>
                <a:spcPts val="1200"/>
              </a:spcAft>
            </a:pPr>
            <a:endParaRPr lang="en-GB" sz="1000" dirty="0">
              <a:solidFill>
                <a:schemeClr val="tx1"/>
              </a:solidFill>
              <a:latin typeface="Georgia" pitchFamily="18" charset="0"/>
            </a:endParaRPr>
          </a:p>
          <a:p>
            <a:pPr>
              <a:spcBef>
                <a:spcPts val="600"/>
              </a:spcBef>
              <a:spcAft>
                <a:spcPts val="600"/>
              </a:spcAft>
            </a:pPr>
            <a:r>
              <a:rPr lang="en-GB" sz="1000" dirty="0">
                <a:solidFill>
                  <a:schemeClr val="tx1"/>
                </a:solidFill>
                <a:latin typeface="Georgia" pitchFamily="18" charset="0"/>
              </a:rPr>
              <a:t>The work will be prioritised by regulation as defined in the RFP as well </a:t>
            </a:r>
            <a:r>
              <a:rPr lang="en-GB" sz="1000" dirty="0" smtClean="0">
                <a:solidFill>
                  <a:schemeClr val="tx1"/>
                </a:solidFill>
                <a:latin typeface="Georgia" pitchFamily="18" charset="0"/>
              </a:rPr>
              <a:t>as </a:t>
            </a:r>
            <a:r>
              <a:rPr lang="en-GB" sz="1000" dirty="0">
                <a:solidFill>
                  <a:schemeClr val="tx1"/>
                </a:solidFill>
                <a:latin typeface="Georgia" pitchFamily="18" charset="0"/>
              </a:rPr>
              <a:t>the potential for a Phase 2 to cover other elevated risk multi-product and single-product regulatory reports produced by Operations.</a:t>
            </a:r>
          </a:p>
          <a:p>
            <a:pPr marL="177800" lvl="2" indent="-95250">
              <a:spcBef>
                <a:spcPts val="0"/>
              </a:spcBef>
              <a:buFont typeface="Arial" panose="020B0604020202020204" pitchFamily="34" charset="0"/>
              <a:buChar char="•"/>
              <a:defRPr/>
            </a:pPr>
            <a:r>
              <a:rPr lang="en-GB" sz="1000" b="1" dirty="0">
                <a:solidFill>
                  <a:schemeClr val="tx1"/>
                </a:solidFill>
                <a:latin typeface="Georgia" pitchFamily="18" charset="0"/>
              </a:rPr>
              <a:t>Phase 1a:</a:t>
            </a:r>
            <a:r>
              <a:rPr lang="en-GB" sz="1000" dirty="0">
                <a:solidFill>
                  <a:schemeClr val="tx1"/>
                </a:solidFill>
                <a:latin typeface="Georgia" pitchFamily="18" charset="0"/>
              </a:rPr>
              <a:t> Complete Task 1 for </a:t>
            </a:r>
            <a:r>
              <a:rPr lang="en-GB" sz="1000" dirty="0" smtClean="0">
                <a:solidFill>
                  <a:schemeClr val="tx1"/>
                </a:solidFill>
                <a:latin typeface="Georgia" pitchFamily="18" charset="0"/>
              </a:rPr>
              <a:t>derivative </a:t>
            </a:r>
            <a:r>
              <a:rPr lang="en-GB" sz="1000" dirty="0">
                <a:solidFill>
                  <a:schemeClr val="tx1"/>
                </a:solidFill>
                <a:latin typeface="Georgia" pitchFamily="18" charset="0"/>
              </a:rPr>
              <a:t>product reporting within CFTC rules (</a:t>
            </a:r>
            <a:r>
              <a:rPr lang="en-GB" sz="1000" dirty="0" smtClean="0">
                <a:solidFill>
                  <a:schemeClr val="tx1"/>
                </a:solidFill>
                <a:latin typeface="Georgia" pitchFamily="18" charset="0"/>
              </a:rPr>
              <a:t>Parts 43</a:t>
            </a:r>
            <a:r>
              <a:rPr lang="en-GB" sz="1000" dirty="0">
                <a:solidFill>
                  <a:schemeClr val="tx1"/>
                </a:solidFill>
                <a:latin typeface="Georgia" pitchFamily="18" charset="0"/>
              </a:rPr>
              <a:t>, 45, 46) and EMIR</a:t>
            </a:r>
          </a:p>
          <a:p>
            <a:pPr marL="177800" lvl="2" indent="-95250">
              <a:spcBef>
                <a:spcPts val="0"/>
              </a:spcBef>
              <a:buFont typeface="Arial" panose="020B0604020202020204" pitchFamily="34" charset="0"/>
              <a:buChar char="•"/>
              <a:defRPr/>
            </a:pPr>
            <a:r>
              <a:rPr lang="en-GB" sz="1000" b="1" dirty="0">
                <a:solidFill>
                  <a:schemeClr val="tx1"/>
                </a:solidFill>
                <a:latin typeface="Georgia" pitchFamily="18" charset="0"/>
              </a:rPr>
              <a:t>Phase 1b: </a:t>
            </a:r>
            <a:r>
              <a:rPr lang="en-GB" sz="1000" dirty="0">
                <a:solidFill>
                  <a:schemeClr val="tx1"/>
                </a:solidFill>
                <a:latin typeface="Georgia" pitchFamily="18" charset="0"/>
              </a:rPr>
              <a:t>Complete Task 2 and 3 for </a:t>
            </a:r>
            <a:r>
              <a:rPr lang="en-GB" sz="1000" dirty="0" smtClean="0">
                <a:solidFill>
                  <a:schemeClr val="tx1"/>
                </a:solidFill>
                <a:latin typeface="Georgia" pitchFamily="18" charset="0"/>
              </a:rPr>
              <a:t>derivative </a:t>
            </a:r>
            <a:r>
              <a:rPr lang="en-GB" sz="1000" dirty="0">
                <a:solidFill>
                  <a:schemeClr val="tx1"/>
                </a:solidFill>
                <a:latin typeface="Georgia" pitchFamily="18" charset="0"/>
              </a:rPr>
              <a:t>product reporting within CFTC rules (</a:t>
            </a:r>
            <a:r>
              <a:rPr lang="en-GB" sz="1000" dirty="0" smtClean="0">
                <a:solidFill>
                  <a:schemeClr val="tx1"/>
                </a:solidFill>
                <a:latin typeface="Georgia" pitchFamily="18" charset="0"/>
              </a:rPr>
              <a:t>Parts 43</a:t>
            </a:r>
            <a:r>
              <a:rPr lang="en-GB" sz="1000" dirty="0">
                <a:solidFill>
                  <a:schemeClr val="tx1"/>
                </a:solidFill>
                <a:latin typeface="Georgia" pitchFamily="18" charset="0"/>
              </a:rPr>
              <a:t>, 45, 46) and EMIR</a:t>
            </a:r>
          </a:p>
          <a:p>
            <a:pPr marL="177800" lvl="2" indent="-95250">
              <a:spcBef>
                <a:spcPts val="0"/>
              </a:spcBef>
              <a:buFont typeface="Arial" panose="020B0604020202020204" pitchFamily="34" charset="0"/>
              <a:buChar char="•"/>
              <a:defRPr/>
            </a:pPr>
            <a:r>
              <a:rPr lang="en-GB" sz="1000" b="1" dirty="0">
                <a:solidFill>
                  <a:schemeClr val="tx1"/>
                </a:solidFill>
                <a:latin typeface="Georgia" pitchFamily="18" charset="0"/>
              </a:rPr>
              <a:t>Phase 1c: </a:t>
            </a:r>
            <a:r>
              <a:rPr lang="en-GB" sz="1000" dirty="0">
                <a:solidFill>
                  <a:schemeClr val="tx1"/>
                </a:solidFill>
                <a:latin typeface="Georgia" pitchFamily="18" charset="0"/>
              </a:rPr>
              <a:t>Complete Task 1 for the </a:t>
            </a:r>
            <a:r>
              <a:rPr lang="en-GB" sz="1000" dirty="0" smtClean="0">
                <a:solidFill>
                  <a:schemeClr val="tx1"/>
                </a:solidFill>
                <a:latin typeface="Georgia" pitchFamily="18" charset="0"/>
              </a:rPr>
              <a:t>derivative </a:t>
            </a:r>
            <a:r>
              <a:rPr lang="en-GB" sz="1000" dirty="0">
                <a:solidFill>
                  <a:schemeClr val="tx1"/>
                </a:solidFill>
                <a:latin typeface="Georgia" pitchFamily="18" charset="0"/>
              </a:rPr>
              <a:t>and </a:t>
            </a:r>
            <a:r>
              <a:rPr lang="en-GB" sz="1000" dirty="0" smtClean="0">
                <a:solidFill>
                  <a:schemeClr val="tx1"/>
                </a:solidFill>
                <a:latin typeface="Georgia" pitchFamily="18" charset="0"/>
              </a:rPr>
              <a:t>cash </a:t>
            </a:r>
            <a:r>
              <a:rPr lang="en-GB" sz="1000" dirty="0">
                <a:solidFill>
                  <a:schemeClr val="tx1"/>
                </a:solidFill>
                <a:latin typeface="Georgia" pitchFamily="18" charset="0"/>
              </a:rPr>
              <a:t>products within MIFID I, ASIC, CSA, JFSA, MAS, </a:t>
            </a:r>
            <a:r>
              <a:rPr lang="en-GB" sz="1000" dirty="0" smtClean="0">
                <a:solidFill>
                  <a:schemeClr val="tx1"/>
                </a:solidFill>
                <a:latin typeface="Georgia" pitchFamily="18" charset="0"/>
              </a:rPr>
              <a:t>HKMA and Israeli </a:t>
            </a:r>
            <a:r>
              <a:rPr lang="en-GB" sz="1000" dirty="0">
                <a:solidFill>
                  <a:schemeClr val="tx1"/>
                </a:solidFill>
                <a:latin typeface="Georgia" pitchFamily="18" charset="0"/>
              </a:rPr>
              <a:t>rules</a:t>
            </a:r>
          </a:p>
          <a:p>
            <a:pPr marL="177800" lvl="2" indent="-95250">
              <a:spcBef>
                <a:spcPts val="0"/>
              </a:spcBef>
              <a:buFont typeface="Arial" panose="020B0604020202020204" pitchFamily="34" charset="0"/>
              <a:buChar char="•"/>
              <a:defRPr/>
            </a:pPr>
            <a:r>
              <a:rPr lang="en-GB" sz="1000" b="1" dirty="0">
                <a:solidFill>
                  <a:schemeClr val="tx1"/>
                </a:solidFill>
                <a:latin typeface="Georgia" pitchFamily="18" charset="0"/>
              </a:rPr>
              <a:t>Phase 1d:</a:t>
            </a:r>
            <a:r>
              <a:rPr lang="en-GB" sz="1000" dirty="0">
                <a:solidFill>
                  <a:schemeClr val="tx1"/>
                </a:solidFill>
                <a:latin typeface="Georgia" pitchFamily="18" charset="0"/>
              </a:rPr>
              <a:t> Complete Task 2 and 3 for the </a:t>
            </a:r>
            <a:r>
              <a:rPr lang="en-GB" sz="1000" dirty="0" smtClean="0">
                <a:solidFill>
                  <a:schemeClr val="tx1"/>
                </a:solidFill>
                <a:latin typeface="Georgia" pitchFamily="18" charset="0"/>
              </a:rPr>
              <a:t>derivative </a:t>
            </a:r>
            <a:r>
              <a:rPr lang="en-GB" sz="1000" dirty="0">
                <a:solidFill>
                  <a:schemeClr val="tx1"/>
                </a:solidFill>
                <a:latin typeface="Georgia" pitchFamily="18" charset="0"/>
              </a:rPr>
              <a:t>and </a:t>
            </a:r>
            <a:r>
              <a:rPr lang="en-GB" sz="1000" dirty="0" smtClean="0">
                <a:solidFill>
                  <a:schemeClr val="tx1"/>
                </a:solidFill>
                <a:latin typeface="Georgia" pitchFamily="18" charset="0"/>
              </a:rPr>
              <a:t>cash </a:t>
            </a:r>
            <a:r>
              <a:rPr lang="en-GB" sz="1000" dirty="0">
                <a:solidFill>
                  <a:schemeClr val="tx1"/>
                </a:solidFill>
                <a:latin typeface="Georgia" pitchFamily="18" charset="0"/>
              </a:rPr>
              <a:t>products within MIFID I, ASIC, CSA, JFSA, MAS, </a:t>
            </a:r>
            <a:r>
              <a:rPr lang="en-GB" sz="1000" dirty="0" smtClean="0">
                <a:solidFill>
                  <a:schemeClr val="tx1"/>
                </a:solidFill>
                <a:latin typeface="Georgia" pitchFamily="18" charset="0"/>
              </a:rPr>
              <a:t>HKMA and Israeli </a:t>
            </a:r>
            <a:r>
              <a:rPr lang="en-GB" sz="1000" dirty="0">
                <a:solidFill>
                  <a:schemeClr val="tx1"/>
                </a:solidFill>
                <a:latin typeface="Georgia" pitchFamily="18" charset="0"/>
              </a:rPr>
              <a:t>rules</a:t>
            </a:r>
          </a:p>
          <a:p>
            <a:pPr>
              <a:spcBef>
                <a:spcPts val="600"/>
              </a:spcBef>
              <a:spcAft>
                <a:spcPts val="600"/>
              </a:spcAft>
            </a:pPr>
            <a:r>
              <a:rPr lang="en-GB" sz="1000" dirty="0">
                <a:solidFill>
                  <a:schemeClr val="tx1"/>
                </a:solidFill>
                <a:latin typeface="Georgia" pitchFamily="18" charset="0"/>
              </a:rPr>
              <a:t>We also understand that the services that PwC provide will be performed </a:t>
            </a:r>
            <a:r>
              <a:rPr lang="en-GB" sz="1000" dirty="0" smtClean="0">
                <a:solidFill>
                  <a:schemeClr val="tx1"/>
                </a:solidFill>
                <a:latin typeface="Georgia" pitchFamily="18" charset="0"/>
              </a:rPr>
              <a:t>are </a:t>
            </a:r>
            <a:r>
              <a:rPr lang="en-GB" sz="1000" dirty="0">
                <a:solidFill>
                  <a:schemeClr val="tx1"/>
                </a:solidFill>
                <a:latin typeface="Georgia" pitchFamily="18" charset="0"/>
              </a:rPr>
              <a:t>subject to the attorney-client privilege and/or work product protections and/or litigation privilege.</a:t>
            </a:r>
          </a:p>
        </p:txBody>
      </p:sp>
      <p:sp>
        <p:nvSpPr>
          <p:cNvPr id="10" name="Rectangle 9"/>
          <p:cNvSpPr/>
          <p:nvPr/>
        </p:nvSpPr>
        <p:spPr bwMode="ltGray">
          <a:xfrm>
            <a:off x="2250356" y="1692135"/>
            <a:ext cx="7875969" cy="267180"/>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smtClean="0">
                <a:solidFill>
                  <a:schemeClr val="bg1"/>
                </a:solidFill>
                <a:latin typeface="Georgia" pitchFamily="18" charset="0"/>
              </a:rPr>
              <a:t>Our understanding of your needs</a:t>
            </a:r>
            <a:endParaRPr lang="en-US" sz="1000" b="1" dirty="0">
              <a:solidFill>
                <a:schemeClr val="bg1"/>
              </a:solidFill>
              <a:latin typeface="Georgia" pitchFamily="18" charset="0"/>
            </a:endParaRPr>
          </a:p>
        </p:txBody>
      </p:sp>
      <p:sp>
        <p:nvSpPr>
          <p:cNvPr id="15" name="Rectangle 14"/>
          <p:cNvSpPr/>
          <p:nvPr/>
        </p:nvSpPr>
        <p:spPr bwMode="ltGray">
          <a:xfrm>
            <a:off x="2250356" y="5859810"/>
            <a:ext cx="7875969" cy="34821"/>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smtClean="0">
              <a:solidFill>
                <a:schemeClr val="bg1"/>
              </a:solidFill>
              <a:latin typeface="Georgia" pitchFamily="18" charset="0"/>
            </a:endParaRPr>
          </a:p>
        </p:txBody>
      </p:sp>
      <p:sp>
        <p:nvSpPr>
          <p:cNvPr id="7" name="Rectangle 6"/>
          <p:cNvSpPr/>
          <p:nvPr/>
        </p:nvSpPr>
        <p:spPr bwMode="ltGray">
          <a:xfrm>
            <a:off x="2384790" y="2736885"/>
            <a:ext cx="2481127" cy="1393000"/>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a:spcBef>
                <a:spcPts val="0"/>
              </a:spcBef>
              <a:defRPr/>
            </a:pPr>
            <a:r>
              <a:rPr lang="en-US" sz="1000" b="1" dirty="0" smtClean="0">
                <a:latin typeface="+mj-lt"/>
              </a:rPr>
              <a:t>Task </a:t>
            </a:r>
            <a:r>
              <a:rPr lang="en-US" sz="1000" b="1" dirty="0">
                <a:latin typeface="+mj-lt"/>
              </a:rPr>
              <a:t>1 - Undertake front to back report </a:t>
            </a:r>
            <a:r>
              <a:rPr lang="en-US" sz="1000" b="1" dirty="0" smtClean="0">
                <a:latin typeface="+mj-lt"/>
              </a:rPr>
              <a:t>testing across a sample </a:t>
            </a:r>
            <a:r>
              <a:rPr lang="en-US" sz="1000" b="1" dirty="0">
                <a:latin typeface="+mj-lt"/>
              </a:rPr>
              <a:t>of </a:t>
            </a:r>
            <a:r>
              <a:rPr lang="en-US" sz="1000" b="1" dirty="0" smtClean="0">
                <a:latin typeface="+mj-lt"/>
              </a:rPr>
              <a:t>trade and transaction </a:t>
            </a:r>
            <a:r>
              <a:rPr lang="en-US" sz="1000" b="1" dirty="0">
                <a:latin typeface="+mj-lt"/>
              </a:rPr>
              <a:t>reports </a:t>
            </a:r>
            <a:r>
              <a:rPr lang="en-US" sz="1000" b="1" dirty="0" smtClean="0">
                <a:latin typeface="+mj-lt"/>
              </a:rPr>
              <a:t>for the purposes of identifying and quantifying inconsistencies </a:t>
            </a:r>
            <a:r>
              <a:rPr lang="en-US" sz="1000" b="1" dirty="0">
                <a:latin typeface="+mj-lt"/>
              </a:rPr>
              <a:t>against </a:t>
            </a:r>
            <a:r>
              <a:rPr lang="en-US" sz="1000" b="1" dirty="0" smtClean="0">
                <a:latin typeface="+mj-lt"/>
              </a:rPr>
              <a:t>relevant regulatory </a:t>
            </a:r>
            <a:r>
              <a:rPr lang="en-US" sz="1000" b="1" dirty="0">
                <a:latin typeface="+mj-lt"/>
              </a:rPr>
              <a:t>rule </a:t>
            </a:r>
            <a:r>
              <a:rPr lang="en-US" sz="1000" b="1" dirty="0" smtClean="0">
                <a:latin typeface="+mj-lt"/>
              </a:rPr>
              <a:t>criteria</a:t>
            </a:r>
            <a:endParaRPr lang="en-GB" sz="2400" b="1" dirty="0" smtClean="0">
              <a:solidFill>
                <a:schemeClr val="bg1"/>
              </a:solidFill>
              <a:latin typeface="+mj-lt"/>
            </a:endParaRPr>
          </a:p>
        </p:txBody>
      </p:sp>
      <p:sp>
        <p:nvSpPr>
          <p:cNvPr id="14" name="Rectangle 13"/>
          <p:cNvSpPr/>
          <p:nvPr/>
        </p:nvSpPr>
        <p:spPr bwMode="ltGray">
          <a:xfrm>
            <a:off x="4953317" y="2736885"/>
            <a:ext cx="2481127" cy="1393000"/>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1" algn="ctr"/>
            <a:r>
              <a:rPr lang="en-US" sz="1000" b="1" dirty="0">
                <a:latin typeface="+mj-lt"/>
              </a:rPr>
              <a:t>Task 2 - Review the trade and transaction </a:t>
            </a:r>
            <a:r>
              <a:rPr lang="en-US" sz="1000" b="1" dirty="0" smtClean="0">
                <a:latin typeface="+mj-lt"/>
              </a:rPr>
              <a:t>reporting </a:t>
            </a:r>
            <a:r>
              <a:rPr lang="en-US" sz="1000" b="1" dirty="0">
                <a:latin typeface="+mj-lt"/>
              </a:rPr>
              <a:t>rules for the in-scope jurisdictions including </a:t>
            </a:r>
            <a:r>
              <a:rPr lang="en-US" sz="1000" b="1" dirty="0" smtClean="0">
                <a:latin typeface="+mj-lt"/>
              </a:rPr>
              <a:t>assessing the </a:t>
            </a:r>
            <a:r>
              <a:rPr lang="en-US" sz="1000" b="1" dirty="0">
                <a:latin typeface="+mj-lt"/>
              </a:rPr>
              <a:t>MS interpretation of the rules and overall reporting </a:t>
            </a:r>
            <a:r>
              <a:rPr lang="en-US" sz="1000" b="1" dirty="0" smtClean="0">
                <a:latin typeface="+mj-lt"/>
              </a:rPr>
              <a:t>scope based on our understanding of these rules</a:t>
            </a:r>
            <a:endParaRPr lang="en-US" sz="1000" b="1" dirty="0">
              <a:latin typeface="+mj-lt"/>
            </a:endParaRPr>
          </a:p>
          <a:p>
            <a:pPr marL="0" lvl="1" algn="ctr"/>
            <a:endParaRPr lang="en-GB" sz="1000" b="1" dirty="0">
              <a:latin typeface="+mj-lt"/>
            </a:endParaRPr>
          </a:p>
        </p:txBody>
      </p:sp>
      <p:sp>
        <p:nvSpPr>
          <p:cNvPr id="17" name="Rectangle 16"/>
          <p:cNvSpPr/>
          <p:nvPr/>
        </p:nvSpPr>
        <p:spPr bwMode="ltGray">
          <a:xfrm>
            <a:off x="7521846" y="2736885"/>
            <a:ext cx="2481127" cy="1393000"/>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1" algn="ctr"/>
            <a:r>
              <a:rPr lang="en-US" sz="1000" b="1" dirty="0">
                <a:latin typeface="+mj-lt"/>
              </a:rPr>
              <a:t>Task 3 - Review the trade and transaction </a:t>
            </a:r>
            <a:r>
              <a:rPr lang="en-US" sz="1000" b="1" dirty="0" smtClean="0">
                <a:latin typeface="+mj-lt"/>
              </a:rPr>
              <a:t>reporting </a:t>
            </a:r>
            <a:r>
              <a:rPr lang="en-US" sz="1000" b="1" dirty="0">
                <a:latin typeface="+mj-lt"/>
              </a:rPr>
              <a:t>control </a:t>
            </a:r>
            <a:r>
              <a:rPr lang="en-US" sz="1000" b="1" dirty="0" smtClean="0">
                <a:latin typeface="+mj-lt"/>
              </a:rPr>
              <a:t>environment including </a:t>
            </a:r>
            <a:r>
              <a:rPr lang="en-US" sz="1000" b="1" dirty="0">
                <a:latin typeface="+mj-lt"/>
              </a:rPr>
              <a:t>creating a benchmark </a:t>
            </a:r>
            <a:r>
              <a:rPr lang="en-US" sz="1000" b="1" dirty="0" smtClean="0">
                <a:latin typeface="+mj-lt"/>
              </a:rPr>
              <a:t>control </a:t>
            </a:r>
            <a:r>
              <a:rPr lang="en-US" sz="1000" b="1" dirty="0">
                <a:latin typeface="+mj-lt"/>
              </a:rPr>
              <a:t>framework and assessing </a:t>
            </a:r>
            <a:r>
              <a:rPr lang="en-US" sz="1000" b="1" dirty="0" smtClean="0">
                <a:latin typeface="+mj-lt"/>
              </a:rPr>
              <a:t>MS against this </a:t>
            </a:r>
            <a:endParaRPr lang="en-GB" sz="1000" b="1" dirty="0">
              <a:latin typeface="+mj-lt"/>
            </a:endParaRPr>
          </a:p>
        </p:txBody>
      </p:sp>
      <p:sp>
        <p:nvSpPr>
          <p:cNvPr id="18" name="Content Placeholder 2"/>
          <p:cNvSpPr txBox="1">
            <a:spLocks/>
          </p:cNvSpPr>
          <p:nvPr/>
        </p:nvSpPr>
        <p:spPr>
          <a:xfrm>
            <a:off x="1" y="1695995"/>
            <a:ext cx="2025649" cy="3740820"/>
          </a:xfrm>
          <a:prstGeom prst="rect">
            <a:avLst/>
          </a:prstGeom>
          <a:solidFill>
            <a:srgbClr val="968C6D"/>
          </a:solidFill>
          <a:ln>
            <a:solidFill>
              <a:srgbClr val="968C6D"/>
            </a:solidFill>
          </a:ln>
        </p:spPr>
        <p:txBody>
          <a:bodyPr vert="horz" wrap="square" lIns="576000" tIns="78363" rIns="123152" bIns="78363" rtlCol="0">
            <a:noAutofit/>
          </a:bodyPr>
          <a:lstStyle/>
          <a:p>
            <a:pPr indent="-466725" defTabSz="1066114">
              <a:spcAft>
                <a:spcPts val="1027"/>
              </a:spcAft>
              <a:buClr>
                <a:srgbClr val="000000"/>
              </a:buClr>
              <a:defRPr/>
            </a:pPr>
            <a:r>
              <a:rPr lang="en-GB" sz="1000" b="1" kern="0" dirty="0">
                <a:solidFill>
                  <a:schemeClr val="bg1"/>
                </a:solidFill>
                <a:latin typeface="Georgia" pitchFamily="18" charset="0"/>
              </a:rPr>
              <a:t>We have worked with many firms you would consider peers who have identified potential issues in their derivative trade and transaction reporting submissions to trade repositories . Their response has been to take significant action in order to reduce the risk of regulatory enforcement, which is becoming more commonplace and material for reporting failures – particularly in the UK and the US. </a:t>
            </a:r>
          </a:p>
        </p:txBody>
      </p:sp>
    </p:spTree>
    <p:extLst>
      <p:ext uri="{BB962C8B-B14F-4D97-AF65-F5344CB8AC3E}">
        <p14:creationId xmlns:p14="http://schemas.microsoft.com/office/powerpoint/2010/main" val="7017742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Additional global regulatory contacts</a:t>
            </a:r>
            <a:endParaRPr lang="en-GB" b="0" i="0" dirty="0" smtClean="0"/>
          </a:p>
        </p:txBody>
      </p:sp>
      <p:grpSp>
        <p:nvGrpSpPr>
          <p:cNvPr id="594" name="Group 3"/>
          <p:cNvGrpSpPr>
            <a:grpSpLocks noChangeAspect="1"/>
          </p:cNvGrpSpPr>
          <p:nvPr/>
        </p:nvGrpSpPr>
        <p:grpSpPr bwMode="auto">
          <a:xfrm>
            <a:off x="1776787" y="2174145"/>
            <a:ext cx="7115052" cy="4296901"/>
            <a:chOff x="111" y="1126"/>
            <a:chExt cx="5526" cy="3239"/>
          </a:xfrm>
          <a:solidFill>
            <a:srgbClr val="D5D1C5"/>
          </a:solidFill>
        </p:grpSpPr>
        <p:grpSp>
          <p:nvGrpSpPr>
            <p:cNvPr id="595" name="Group 4"/>
            <p:cNvGrpSpPr>
              <a:grpSpLocks/>
            </p:cNvGrpSpPr>
            <p:nvPr/>
          </p:nvGrpSpPr>
          <p:grpSpPr bwMode="auto">
            <a:xfrm>
              <a:off x="898" y="1126"/>
              <a:ext cx="4551" cy="3018"/>
              <a:chOff x="898" y="1126"/>
              <a:chExt cx="4551" cy="3018"/>
            </a:xfrm>
            <a:grpFill/>
          </p:grpSpPr>
          <p:sp>
            <p:nvSpPr>
              <p:cNvPr id="693" name="Freeform 5"/>
              <p:cNvSpPr>
                <a:spLocks/>
              </p:cNvSpPr>
              <p:nvPr/>
            </p:nvSpPr>
            <p:spPr bwMode="auto">
              <a:xfrm>
                <a:off x="1560" y="2255"/>
                <a:ext cx="35" cy="17"/>
              </a:xfrm>
              <a:custGeom>
                <a:avLst/>
                <a:gdLst/>
                <a:ahLst/>
                <a:cxnLst>
                  <a:cxn ang="0">
                    <a:pos x="1" y="7"/>
                  </a:cxn>
                  <a:cxn ang="0">
                    <a:pos x="1" y="6"/>
                  </a:cxn>
                  <a:cxn ang="0">
                    <a:pos x="4" y="4"/>
                  </a:cxn>
                  <a:cxn ang="0">
                    <a:pos x="8" y="4"/>
                  </a:cxn>
                  <a:cxn ang="0">
                    <a:pos x="12" y="2"/>
                  </a:cxn>
                  <a:cxn ang="0">
                    <a:pos x="14" y="2"/>
                  </a:cxn>
                  <a:cxn ang="0">
                    <a:pos x="14" y="4"/>
                  </a:cxn>
                  <a:cxn ang="0">
                    <a:pos x="17" y="2"/>
                  </a:cxn>
                  <a:cxn ang="0">
                    <a:pos x="17" y="2"/>
                  </a:cxn>
                  <a:cxn ang="0">
                    <a:pos x="11" y="6"/>
                  </a:cxn>
                  <a:cxn ang="0">
                    <a:pos x="8" y="7"/>
                  </a:cxn>
                  <a:cxn ang="0">
                    <a:pos x="4" y="7"/>
                  </a:cxn>
                  <a:cxn ang="0">
                    <a:pos x="1" y="9"/>
                  </a:cxn>
                  <a:cxn ang="0">
                    <a:pos x="1" y="7"/>
                  </a:cxn>
                </a:cxnLst>
                <a:rect l="0" t="0" r="r" b="b"/>
                <a:pathLst>
                  <a:path w="18" h="9">
                    <a:moveTo>
                      <a:pt x="1" y="7"/>
                    </a:moveTo>
                    <a:cubicBezTo>
                      <a:pt x="0" y="7"/>
                      <a:pt x="0" y="7"/>
                      <a:pt x="1" y="6"/>
                    </a:cubicBezTo>
                    <a:cubicBezTo>
                      <a:pt x="4" y="4"/>
                      <a:pt x="3" y="4"/>
                      <a:pt x="4" y="4"/>
                    </a:cubicBezTo>
                    <a:cubicBezTo>
                      <a:pt x="6" y="4"/>
                      <a:pt x="6" y="4"/>
                      <a:pt x="8" y="4"/>
                    </a:cubicBezTo>
                    <a:cubicBezTo>
                      <a:pt x="9" y="2"/>
                      <a:pt x="11" y="4"/>
                      <a:pt x="12" y="2"/>
                    </a:cubicBezTo>
                    <a:cubicBezTo>
                      <a:pt x="15" y="0"/>
                      <a:pt x="17" y="0"/>
                      <a:pt x="14" y="2"/>
                    </a:cubicBezTo>
                    <a:cubicBezTo>
                      <a:pt x="12" y="4"/>
                      <a:pt x="12" y="4"/>
                      <a:pt x="14" y="4"/>
                    </a:cubicBezTo>
                    <a:cubicBezTo>
                      <a:pt x="15" y="2"/>
                      <a:pt x="15" y="4"/>
                      <a:pt x="17" y="2"/>
                    </a:cubicBezTo>
                    <a:cubicBezTo>
                      <a:pt x="18" y="2"/>
                      <a:pt x="18" y="2"/>
                      <a:pt x="17" y="2"/>
                    </a:cubicBezTo>
                    <a:cubicBezTo>
                      <a:pt x="15" y="4"/>
                      <a:pt x="12" y="6"/>
                      <a:pt x="11" y="6"/>
                    </a:cubicBezTo>
                    <a:cubicBezTo>
                      <a:pt x="9" y="6"/>
                      <a:pt x="9" y="7"/>
                      <a:pt x="8" y="7"/>
                    </a:cubicBezTo>
                    <a:cubicBezTo>
                      <a:pt x="6" y="7"/>
                      <a:pt x="4" y="7"/>
                      <a:pt x="4" y="7"/>
                    </a:cubicBezTo>
                    <a:cubicBezTo>
                      <a:pt x="4" y="9"/>
                      <a:pt x="1" y="9"/>
                      <a:pt x="1" y="9"/>
                    </a:cubicBezTo>
                    <a:cubicBezTo>
                      <a:pt x="3" y="7"/>
                      <a:pt x="3" y="7"/>
                      <a:pt x="1" y="7"/>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94" name="Freeform 6"/>
              <p:cNvSpPr>
                <a:spLocks/>
              </p:cNvSpPr>
              <p:nvPr/>
            </p:nvSpPr>
            <p:spPr bwMode="auto">
              <a:xfrm>
                <a:off x="3040" y="1999"/>
                <a:ext cx="279" cy="190"/>
              </a:xfrm>
              <a:custGeom>
                <a:avLst/>
                <a:gdLst/>
                <a:ahLst/>
                <a:cxnLst>
                  <a:cxn ang="0">
                    <a:pos x="14" y="19"/>
                  </a:cxn>
                  <a:cxn ang="0">
                    <a:pos x="14" y="27"/>
                  </a:cxn>
                  <a:cxn ang="0">
                    <a:pos x="6" y="41"/>
                  </a:cxn>
                  <a:cxn ang="0">
                    <a:pos x="3" y="46"/>
                  </a:cxn>
                  <a:cxn ang="0">
                    <a:pos x="5" y="53"/>
                  </a:cxn>
                  <a:cxn ang="0">
                    <a:pos x="6" y="55"/>
                  </a:cxn>
                  <a:cxn ang="0">
                    <a:pos x="12" y="55"/>
                  </a:cxn>
                  <a:cxn ang="0">
                    <a:pos x="24" y="58"/>
                  </a:cxn>
                  <a:cxn ang="0">
                    <a:pos x="37" y="52"/>
                  </a:cxn>
                  <a:cxn ang="0">
                    <a:pos x="52" y="53"/>
                  </a:cxn>
                  <a:cxn ang="0">
                    <a:pos x="56" y="58"/>
                  </a:cxn>
                  <a:cxn ang="0">
                    <a:pos x="61" y="67"/>
                  </a:cxn>
                  <a:cxn ang="0">
                    <a:pos x="62" y="74"/>
                  </a:cxn>
                  <a:cxn ang="0">
                    <a:pos x="55" y="75"/>
                  </a:cxn>
                  <a:cxn ang="0">
                    <a:pos x="49" y="84"/>
                  </a:cxn>
                  <a:cxn ang="0">
                    <a:pos x="56" y="86"/>
                  </a:cxn>
                  <a:cxn ang="0">
                    <a:pos x="59" y="83"/>
                  </a:cxn>
                  <a:cxn ang="0">
                    <a:pos x="68" y="74"/>
                  </a:cxn>
                  <a:cxn ang="0">
                    <a:pos x="78" y="70"/>
                  </a:cxn>
                  <a:cxn ang="0">
                    <a:pos x="82" y="72"/>
                  </a:cxn>
                  <a:cxn ang="0">
                    <a:pos x="81" y="77"/>
                  </a:cxn>
                  <a:cxn ang="0">
                    <a:pos x="91" y="78"/>
                  </a:cxn>
                  <a:cxn ang="0">
                    <a:pos x="91" y="91"/>
                  </a:cxn>
                  <a:cxn ang="0">
                    <a:pos x="100" y="92"/>
                  </a:cxn>
                  <a:cxn ang="0">
                    <a:pos x="113" y="89"/>
                  </a:cxn>
                  <a:cxn ang="0">
                    <a:pos x="111" y="84"/>
                  </a:cxn>
                  <a:cxn ang="0">
                    <a:pos x="102" y="75"/>
                  </a:cxn>
                  <a:cxn ang="0">
                    <a:pos x="111" y="70"/>
                  </a:cxn>
                  <a:cxn ang="0">
                    <a:pos x="128" y="66"/>
                  </a:cxn>
                  <a:cxn ang="0">
                    <a:pos x="141" y="55"/>
                  </a:cxn>
                  <a:cxn ang="0">
                    <a:pos x="141" y="46"/>
                  </a:cxn>
                  <a:cxn ang="0">
                    <a:pos x="143" y="41"/>
                  </a:cxn>
                  <a:cxn ang="0">
                    <a:pos x="138" y="35"/>
                  </a:cxn>
                  <a:cxn ang="0">
                    <a:pos x="125" y="30"/>
                  </a:cxn>
                  <a:cxn ang="0">
                    <a:pos x="108" y="27"/>
                  </a:cxn>
                  <a:cxn ang="0">
                    <a:pos x="99" y="16"/>
                  </a:cxn>
                  <a:cxn ang="0">
                    <a:pos x="97" y="8"/>
                  </a:cxn>
                  <a:cxn ang="0">
                    <a:pos x="88" y="3"/>
                  </a:cxn>
                  <a:cxn ang="0">
                    <a:pos x="76" y="5"/>
                  </a:cxn>
                  <a:cxn ang="0">
                    <a:pos x="65" y="14"/>
                  </a:cxn>
                  <a:cxn ang="0">
                    <a:pos x="53" y="13"/>
                  </a:cxn>
                  <a:cxn ang="0">
                    <a:pos x="38" y="10"/>
                  </a:cxn>
                  <a:cxn ang="0">
                    <a:pos x="15" y="11"/>
                  </a:cxn>
                </a:cxnLst>
                <a:rect l="0" t="0" r="r" b="b"/>
                <a:pathLst>
                  <a:path w="144" h="98">
                    <a:moveTo>
                      <a:pt x="12" y="13"/>
                    </a:moveTo>
                    <a:cubicBezTo>
                      <a:pt x="14" y="16"/>
                      <a:pt x="11" y="14"/>
                      <a:pt x="14" y="19"/>
                    </a:cubicBezTo>
                    <a:cubicBezTo>
                      <a:pt x="20" y="24"/>
                      <a:pt x="14" y="21"/>
                      <a:pt x="15" y="22"/>
                    </a:cubicBezTo>
                    <a:cubicBezTo>
                      <a:pt x="17" y="24"/>
                      <a:pt x="18" y="25"/>
                      <a:pt x="14" y="27"/>
                    </a:cubicBezTo>
                    <a:cubicBezTo>
                      <a:pt x="12" y="27"/>
                      <a:pt x="8" y="32"/>
                      <a:pt x="6" y="35"/>
                    </a:cubicBezTo>
                    <a:cubicBezTo>
                      <a:pt x="3" y="38"/>
                      <a:pt x="6" y="39"/>
                      <a:pt x="6" y="41"/>
                    </a:cubicBezTo>
                    <a:cubicBezTo>
                      <a:pt x="5" y="42"/>
                      <a:pt x="9" y="44"/>
                      <a:pt x="3" y="42"/>
                    </a:cubicBezTo>
                    <a:cubicBezTo>
                      <a:pt x="5" y="44"/>
                      <a:pt x="3" y="44"/>
                      <a:pt x="3" y="46"/>
                    </a:cubicBezTo>
                    <a:cubicBezTo>
                      <a:pt x="3" y="47"/>
                      <a:pt x="2" y="46"/>
                      <a:pt x="0" y="50"/>
                    </a:cubicBezTo>
                    <a:cubicBezTo>
                      <a:pt x="5" y="52"/>
                      <a:pt x="3" y="55"/>
                      <a:pt x="5" y="53"/>
                    </a:cubicBezTo>
                    <a:cubicBezTo>
                      <a:pt x="6" y="53"/>
                      <a:pt x="6" y="55"/>
                      <a:pt x="6" y="55"/>
                    </a:cubicBezTo>
                    <a:cubicBezTo>
                      <a:pt x="6" y="55"/>
                      <a:pt x="6" y="55"/>
                      <a:pt x="6" y="55"/>
                    </a:cubicBezTo>
                    <a:cubicBezTo>
                      <a:pt x="8" y="55"/>
                      <a:pt x="8" y="56"/>
                      <a:pt x="8" y="55"/>
                    </a:cubicBezTo>
                    <a:cubicBezTo>
                      <a:pt x="9" y="53"/>
                      <a:pt x="9" y="55"/>
                      <a:pt x="12" y="55"/>
                    </a:cubicBezTo>
                    <a:cubicBezTo>
                      <a:pt x="17" y="55"/>
                      <a:pt x="17" y="56"/>
                      <a:pt x="18" y="56"/>
                    </a:cubicBezTo>
                    <a:cubicBezTo>
                      <a:pt x="21" y="55"/>
                      <a:pt x="21" y="60"/>
                      <a:pt x="24" y="58"/>
                    </a:cubicBezTo>
                    <a:cubicBezTo>
                      <a:pt x="26" y="56"/>
                      <a:pt x="24" y="56"/>
                      <a:pt x="29" y="56"/>
                    </a:cubicBezTo>
                    <a:cubicBezTo>
                      <a:pt x="34" y="55"/>
                      <a:pt x="32" y="53"/>
                      <a:pt x="37" y="52"/>
                    </a:cubicBezTo>
                    <a:cubicBezTo>
                      <a:pt x="38" y="50"/>
                      <a:pt x="41" y="50"/>
                      <a:pt x="43" y="50"/>
                    </a:cubicBezTo>
                    <a:cubicBezTo>
                      <a:pt x="44" y="49"/>
                      <a:pt x="50" y="53"/>
                      <a:pt x="52" y="53"/>
                    </a:cubicBezTo>
                    <a:cubicBezTo>
                      <a:pt x="53" y="52"/>
                      <a:pt x="53" y="56"/>
                      <a:pt x="56" y="55"/>
                    </a:cubicBezTo>
                    <a:cubicBezTo>
                      <a:pt x="58" y="55"/>
                      <a:pt x="58" y="56"/>
                      <a:pt x="56" y="58"/>
                    </a:cubicBezTo>
                    <a:cubicBezTo>
                      <a:pt x="55" y="61"/>
                      <a:pt x="58" y="63"/>
                      <a:pt x="59" y="63"/>
                    </a:cubicBezTo>
                    <a:cubicBezTo>
                      <a:pt x="61" y="63"/>
                      <a:pt x="58" y="66"/>
                      <a:pt x="61" y="67"/>
                    </a:cubicBezTo>
                    <a:cubicBezTo>
                      <a:pt x="64" y="69"/>
                      <a:pt x="61" y="72"/>
                      <a:pt x="62" y="74"/>
                    </a:cubicBezTo>
                    <a:cubicBezTo>
                      <a:pt x="65" y="74"/>
                      <a:pt x="62" y="75"/>
                      <a:pt x="62" y="74"/>
                    </a:cubicBezTo>
                    <a:cubicBezTo>
                      <a:pt x="61" y="74"/>
                      <a:pt x="58" y="75"/>
                      <a:pt x="56" y="74"/>
                    </a:cubicBezTo>
                    <a:cubicBezTo>
                      <a:pt x="55" y="72"/>
                      <a:pt x="53" y="74"/>
                      <a:pt x="55" y="75"/>
                    </a:cubicBezTo>
                    <a:cubicBezTo>
                      <a:pt x="56" y="78"/>
                      <a:pt x="50" y="81"/>
                      <a:pt x="52" y="83"/>
                    </a:cubicBezTo>
                    <a:cubicBezTo>
                      <a:pt x="52" y="84"/>
                      <a:pt x="50" y="84"/>
                      <a:pt x="49" y="84"/>
                    </a:cubicBezTo>
                    <a:cubicBezTo>
                      <a:pt x="52" y="88"/>
                      <a:pt x="53" y="88"/>
                      <a:pt x="53" y="88"/>
                    </a:cubicBezTo>
                    <a:cubicBezTo>
                      <a:pt x="53" y="86"/>
                      <a:pt x="55" y="88"/>
                      <a:pt x="56" y="86"/>
                    </a:cubicBezTo>
                    <a:cubicBezTo>
                      <a:pt x="56" y="84"/>
                      <a:pt x="59" y="84"/>
                      <a:pt x="61" y="88"/>
                    </a:cubicBezTo>
                    <a:cubicBezTo>
                      <a:pt x="61" y="84"/>
                      <a:pt x="61" y="86"/>
                      <a:pt x="59" y="83"/>
                    </a:cubicBezTo>
                    <a:cubicBezTo>
                      <a:pt x="59" y="80"/>
                      <a:pt x="61" y="83"/>
                      <a:pt x="64" y="81"/>
                    </a:cubicBezTo>
                    <a:cubicBezTo>
                      <a:pt x="67" y="78"/>
                      <a:pt x="68" y="77"/>
                      <a:pt x="68" y="74"/>
                    </a:cubicBezTo>
                    <a:cubicBezTo>
                      <a:pt x="68" y="70"/>
                      <a:pt x="73" y="72"/>
                      <a:pt x="75" y="70"/>
                    </a:cubicBezTo>
                    <a:cubicBezTo>
                      <a:pt x="76" y="70"/>
                      <a:pt x="78" y="72"/>
                      <a:pt x="78" y="70"/>
                    </a:cubicBezTo>
                    <a:cubicBezTo>
                      <a:pt x="78" y="67"/>
                      <a:pt x="78" y="64"/>
                      <a:pt x="79" y="67"/>
                    </a:cubicBezTo>
                    <a:cubicBezTo>
                      <a:pt x="79" y="70"/>
                      <a:pt x="78" y="72"/>
                      <a:pt x="82" y="72"/>
                    </a:cubicBezTo>
                    <a:cubicBezTo>
                      <a:pt x="79" y="74"/>
                      <a:pt x="76" y="70"/>
                      <a:pt x="76" y="72"/>
                    </a:cubicBezTo>
                    <a:cubicBezTo>
                      <a:pt x="75" y="74"/>
                      <a:pt x="81" y="75"/>
                      <a:pt x="81" y="77"/>
                    </a:cubicBezTo>
                    <a:cubicBezTo>
                      <a:pt x="81" y="78"/>
                      <a:pt x="87" y="77"/>
                      <a:pt x="88" y="77"/>
                    </a:cubicBezTo>
                    <a:cubicBezTo>
                      <a:pt x="90" y="78"/>
                      <a:pt x="91" y="75"/>
                      <a:pt x="91" y="78"/>
                    </a:cubicBezTo>
                    <a:cubicBezTo>
                      <a:pt x="93" y="81"/>
                      <a:pt x="82" y="83"/>
                      <a:pt x="82" y="86"/>
                    </a:cubicBezTo>
                    <a:cubicBezTo>
                      <a:pt x="84" y="88"/>
                      <a:pt x="91" y="86"/>
                      <a:pt x="91" y="91"/>
                    </a:cubicBezTo>
                    <a:cubicBezTo>
                      <a:pt x="91" y="95"/>
                      <a:pt x="88" y="92"/>
                      <a:pt x="91" y="95"/>
                    </a:cubicBezTo>
                    <a:cubicBezTo>
                      <a:pt x="94" y="98"/>
                      <a:pt x="97" y="94"/>
                      <a:pt x="100" y="92"/>
                    </a:cubicBezTo>
                    <a:cubicBezTo>
                      <a:pt x="103" y="91"/>
                      <a:pt x="102" y="94"/>
                      <a:pt x="105" y="91"/>
                    </a:cubicBezTo>
                    <a:cubicBezTo>
                      <a:pt x="108" y="86"/>
                      <a:pt x="108" y="91"/>
                      <a:pt x="113" y="89"/>
                    </a:cubicBezTo>
                    <a:cubicBezTo>
                      <a:pt x="117" y="88"/>
                      <a:pt x="113" y="89"/>
                      <a:pt x="114" y="86"/>
                    </a:cubicBezTo>
                    <a:cubicBezTo>
                      <a:pt x="116" y="84"/>
                      <a:pt x="114" y="83"/>
                      <a:pt x="111" y="84"/>
                    </a:cubicBezTo>
                    <a:cubicBezTo>
                      <a:pt x="106" y="86"/>
                      <a:pt x="106" y="89"/>
                      <a:pt x="103" y="83"/>
                    </a:cubicBezTo>
                    <a:cubicBezTo>
                      <a:pt x="99" y="77"/>
                      <a:pt x="100" y="77"/>
                      <a:pt x="102" y="75"/>
                    </a:cubicBezTo>
                    <a:cubicBezTo>
                      <a:pt x="106" y="74"/>
                      <a:pt x="102" y="78"/>
                      <a:pt x="105" y="77"/>
                    </a:cubicBezTo>
                    <a:cubicBezTo>
                      <a:pt x="106" y="75"/>
                      <a:pt x="110" y="70"/>
                      <a:pt x="111" y="70"/>
                    </a:cubicBezTo>
                    <a:cubicBezTo>
                      <a:pt x="116" y="72"/>
                      <a:pt x="123" y="66"/>
                      <a:pt x="125" y="66"/>
                    </a:cubicBezTo>
                    <a:cubicBezTo>
                      <a:pt x="128" y="66"/>
                      <a:pt x="126" y="67"/>
                      <a:pt x="128" y="66"/>
                    </a:cubicBezTo>
                    <a:cubicBezTo>
                      <a:pt x="126" y="56"/>
                      <a:pt x="132" y="61"/>
                      <a:pt x="132" y="58"/>
                    </a:cubicBezTo>
                    <a:cubicBezTo>
                      <a:pt x="134" y="55"/>
                      <a:pt x="140" y="58"/>
                      <a:pt x="141" y="55"/>
                    </a:cubicBezTo>
                    <a:cubicBezTo>
                      <a:pt x="143" y="53"/>
                      <a:pt x="141" y="50"/>
                      <a:pt x="140" y="49"/>
                    </a:cubicBezTo>
                    <a:cubicBezTo>
                      <a:pt x="138" y="47"/>
                      <a:pt x="140" y="46"/>
                      <a:pt x="141" y="46"/>
                    </a:cubicBezTo>
                    <a:cubicBezTo>
                      <a:pt x="144" y="46"/>
                      <a:pt x="143" y="44"/>
                      <a:pt x="141" y="44"/>
                    </a:cubicBezTo>
                    <a:cubicBezTo>
                      <a:pt x="140" y="44"/>
                      <a:pt x="140" y="42"/>
                      <a:pt x="143" y="41"/>
                    </a:cubicBezTo>
                    <a:cubicBezTo>
                      <a:pt x="144" y="39"/>
                      <a:pt x="143" y="39"/>
                      <a:pt x="143" y="36"/>
                    </a:cubicBezTo>
                    <a:cubicBezTo>
                      <a:pt x="143" y="35"/>
                      <a:pt x="140" y="38"/>
                      <a:pt x="138" y="35"/>
                    </a:cubicBezTo>
                    <a:cubicBezTo>
                      <a:pt x="137" y="32"/>
                      <a:pt x="134" y="35"/>
                      <a:pt x="132" y="33"/>
                    </a:cubicBezTo>
                    <a:cubicBezTo>
                      <a:pt x="129" y="28"/>
                      <a:pt x="128" y="33"/>
                      <a:pt x="125" y="30"/>
                    </a:cubicBezTo>
                    <a:cubicBezTo>
                      <a:pt x="122" y="28"/>
                      <a:pt x="123" y="24"/>
                      <a:pt x="119" y="27"/>
                    </a:cubicBezTo>
                    <a:cubicBezTo>
                      <a:pt x="113" y="30"/>
                      <a:pt x="113" y="25"/>
                      <a:pt x="108" y="27"/>
                    </a:cubicBezTo>
                    <a:cubicBezTo>
                      <a:pt x="105" y="28"/>
                      <a:pt x="108" y="22"/>
                      <a:pt x="105" y="19"/>
                    </a:cubicBezTo>
                    <a:cubicBezTo>
                      <a:pt x="102" y="14"/>
                      <a:pt x="102" y="17"/>
                      <a:pt x="99" y="16"/>
                    </a:cubicBezTo>
                    <a:cubicBezTo>
                      <a:pt x="96" y="16"/>
                      <a:pt x="99" y="16"/>
                      <a:pt x="96" y="13"/>
                    </a:cubicBezTo>
                    <a:cubicBezTo>
                      <a:pt x="94" y="11"/>
                      <a:pt x="100" y="10"/>
                      <a:pt x="97" y="8"/>
                    </a:cubicBezTo>
                    <a:cubicBezTo>
                      <a:pt x="93" y="7"/>
                      <a:pt x="96" y="0"/>
                      <a:pt x="93" y="3"/>
                    </a:cubicBezTo>
                    <a:cubicBezTo>
                      <a:pt x="90" y="5"/>
                      <a:pt x="91" y="0"/>
                      <a:pt x="88" y="3"/>
                    </a:cubicBezTo>
                    <a:cubicBezTo>
                      <a:pt x="85" y="5"/>
                      <a:pt x="82" y="2"/>
                      <a:pt x="82" y="5"/>
                    </a:cubicBezTo>
                    <a:cubicBezTo>
                      <a:pt x="81" y="8"/>
                      <a:pt x="78" y="7"/>
                      <a:pt x="76" y="5"/>
                    </a:cubicBezTo>
                    <a:cubicBezTo>
                      <a:pt x="70" y="5"/>
                      <a:pt x="68" y="8"/>
                      <a:pt x="68" y="13"/>
                    </a:cubicBezTo>
                    <a:cubicBezTo>
                      <a:pt x="68" y="17"/>
                      <a:pt x="67" y="17"/>
                      <a:pt x="65" y="14"/>
                    </a:cubicBezTo>
                    <a:cubicBezTo>
                      <a:pt x="64" y="14"/>
                      <a:pt x="61" y="14"/>
                      <a:pt x="59" y="14"/>
                    </a:cubicBezTo>
                    <a:cubicBezTo>
                      <a:pt x="56" y="16"/>
                      <a:pt x="58" y="10"/>
                      <a:pt x="53" y="13"/>
                    </a:cubicBezTo>
                    <a:cubicBezTo>
                      <a:pt x="50" y="16"/>
                      <a:pt x="55" y="11"/>
                      <a:pt x="46" y="11"/>
                    </a:cubicBezTo>
                    <a:cubicBezTo>
                      <a:pt x="40" y="11"/>
                      <a:pt x="43" y="10"/>
                      <a:pt x="38" y="10"/>
                    </a:cubicBezTo>
                    <a:cubicBezTo>
                      <a:pt x="35" y="11"/>
                      <a:pt x="34" y="7"/>
                      <a:pt x="23" y="8"/>
                    </a:cubicBezTo>
                    <a:cubicBezTo>
                      <a:pt x="14" y="10"/>
                      <a:pt x="18" y="13"/>
                      <a:pt x="15" y="11"/>
                    </a:cubicBezTo>
                    <a:cubicBezTo>
                      <a:pt x="14" y="11"/>
                      <a:pt x="12" y="13"/>
                      <a:pt x="12" y="1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95" name="Freeform 7"/>
              <p:cNvSpPr>
                <a:spLocks/>
              </p:cNvSpPr>
              <p:nvPr/>
            </p:nvSpPr>
            <p:spPr bwMode="auto">
              <a:xfrm>
                <a:off x="2318" y="1644"/>
                <a:ext cx="175" cy="91"/>
              </a:xfrm>
              <a:custGeom>
                <a:avLst/>
                <a:gdLst/>
                <a:ahLst/>
                <a:cxnLst>
                  <a:cxn ang="0">
                    <a:pos x="81" y="13"/>
                  </a:cxn>
                  <a:cxn ang="0">
                    <a:pos x="86" y="16"/>
                  </a:cxn>
                  <a:cxn ang="0">
                    <a:pos x="89" y="25"/>
                  </a:cxn>
                  <a:cxn ang="0">
                    <a:pos x="83" y="30"/>
                  </a:cxn>
                  <a:cxn ang="0">
                    <a:pos x="72" y="34"/>
                  </a:cxn>
                  <a:cxn ang="0">
                    <a:pos x="60" y="41"/>
                  </a:cxn>
                  <a:cxn ang="0">
                    <a:pos x="51" y="45"/>
                  </a:cxn>
                  <a:cxn ang="0">
                    <a:pos x="40" y="44"/>
                  </a:cxn>
                  <a:cxn ang="0">
                    <a:pos x="26" y="39"/>
                  </a:cxn>
                  <a:cxn ang="0">
                    <a:pos x="17" y="37"/>
                  </a:cxn>
                  <a:cxn ang="0">
                    <a:pos x="22" y="36"/>
                  </a:cxn>
                  <a:cxn ang="0">
                    <a:pos x="20" y="30"/>
                  </a:cxn>
                  <a:cxn ang="0">
                    <a:pos x="17" y="27"/>
                  </a:cxn>
                  <a:cxn ang="0">
                    <a:pos x="7" y="25"/>
                  </a:cxn>
                  <a:cxn ang="0">
                    <a:pos x="14" y="24"/>
                  </a:cxn>
                  <a:cxn ang="0">
                    <a:pos x="22" y="24"/>
                  </a:cxn>
                  <a:cxn ang="0">
                    <a:pos x="19" y="20"/>
                  </a:cxn>
                  <a:cxn ang="0">
                    <a:pos x="20" y="17"/>
                  </a:cxn>
                  <a:cxn ang="0">
                    <a:pos x="10" y="17"/>
                  </a:cxn>
                  <a:cxn ang="0">
                    <a:pos x="2" y="16"/>
                  </a:cxn>
                  <a:cxn ang="0">
                    <a:pos x="5" y="14"/>
                  </a:cxn>
                  <a:cxn ang="0">
                    <a:pos x="8" y="11"/>
                  </a:cxn>
                  <a:cxn ang="0">
                    <a:pos x="13" y="8"/>
                  </a:cxn>
                  <a:cxn ang="0">
                    <a:pos x="20" y="10"/>
                  </a:cxn>
                  <a:cxn ang="0">
                    <a:pos x="13" y="6"/>
                  </a:cxn>
                  <a:cxn ang="0">
                    <a:pos x="19" y="3"/>
                  </a:cxn>
                  <a:cxn ang="0">
                    <a:pos x="26" y="8"/>
                  </a:cxn>
                  <a:cxn ang="0">
                    <a:pos x="28" y="16"/>
                  </a:cxn>
                  <a:cxn ang="0">
                    <a:pos x="34" y="14"/>
                  </a:cxn>
                  <a:cxn ang="0">
                    <a:pos x="36" y="11"/>
                  </a:cxn>
                  <a:cxn ang="0">
                    <a:pos x="39" y="10"/>
                  </a:cxn>
                  <a:cxn ang="0">
                    <a:pos x="43" y="11"/>
                  </a:cxn>
                  <a:cxn ang="0">
                    <a:pos x="49" y="8"/>
                  </a:cxn>
                  <a:cxn ang="0">
                    <a:pos x="52" y="10"/>
                  </a:cxn>
                  <a:cxn ang="0">
                    <a:pos x="57" y="10"/>
                  </a:cxn>
                  <a:cxn ang="0">
                    <a:pos x="63" y="6"/>
                  </a:cxn>
                  <a:cxn ang="0">
                    <a:pos x="66" y="5"/>
                  </a:cxn>
                  <a:cxn ang="0">
                    <a:pos x="72" y="3"/>
                  </a:cxn>
                  <a:cxn ang="0">
                    <a:pos x="78" y="5"/>
                  </a:cxn>
                  <a:cxn ang="0">
                    <a:pos x="80" y="6"/>
                  </a:cxn>
                  <a:cxn ang="0">
                    <a:pos x="81" y="11"/>
                  </a:cxn>
                  <a:cxn ang="0">
                    <a:pos x="81" y="13"/>
                  </a:cxn>
                </a:cxnLst>
                <a:rect l="0" t="0" r="r" b="b"/>
                <a:pathLst>
                  <a:path w="90" h="47">
                    <a:moveTo>
                      <a:pt x="81" y="13"/>
                    </a:moveTo>
                    <a:cubicBezTo>
                      <a:pt x="84" y="13"/>
                      <a:pt x="83" y="14"/>
                      <a:pt x="86" y="16"/>
                    </a:cubicBezTo>
                    <a:cubicBezTo>
                      <a:pt x="90" y="16"/>
                      <a:pt x="90" y="22"/>
                      <a:pt x="89" y="25"/>
                    </a:cubicBezTo>
                    <a:cubicBezTo>
                      <a:pt x="86" y="28"/>
                      <a:pt x="86" y="25"/>
                      <a:pt x="83" y="30"/>
                    </a:cubicBezTo>
                    <a:cubicBezTo>
                      <a:pt x="80" y="34"/>
                      <a:pt x="77" y="31"/>
                      <a:pt x="72" y="34"/>
                    </a:cubicBezTo>
                    <a:cubicBezTo>
                      <a:pt x="66" y="37"/>
                      <a:pt x="64" y="41"/>
                      <a:pt x="60" y="41"/>
                    </a:cubicBezTo>
                    <a:cubicBezTo>
                      <a:pt x="54" y="41"/>
                      <a:pt x="57" y="44"/>
                      <a:pt x="51" y="45"/>
                    </a:cubicBezTo>
                    <a:cubicBezTo>
                      <a:pt x="45" y="47"/>
                      <a:pt x="46" y="44"/>
                      <a:pt x="40" y="44"/>
                    </a:cubicBezTo>
                    <a:cubicBezTo>
                      <a:pt x="34" y="44"/>
                      <a:pt x="34" y="39"/>
                      <a:pt x="26" y="39"/>
                    </a:cubicBezTo>
                    <a:cubicBezTo>
                      <a:pt x="19" y="39"/>
                      <a:pt x="17" y="41"/>
                      <a:pt x="17" y="37"/>
                    </a:cubicBezTo>
                    <a:cubicBezTo>
                      <a:pt x="16" y="34"/>
                      <a:pt x="20" y="39"/>
                      <a:pt x="22" y="36"/>
                    </a:cubicBezTo>
                    <a:cubicBezTo>
                      <a:pt x="23" y="34"/>
                      <a:pt x="23" y="31"/>
                      <a:pt x="20" y="30"/>
                    </a:cubicBezTo>
                    <a:cubicBezTo>
                      <a:pt x="19" y="30"/>
                      <a:pt x="22" y="27"/>
                      <a:pt x="17" y="27"/>
                    </a:cubicBezTo>
                    <a:cubicBezTo>
                      <a:pt x="10" y="25"/>
                      <a:pt x="7" y="28"/>
                      <a:pt x="7" y="25"/>
                    </a:cubicBezTo>
                    <a:cubicBezTo>
                      <a:pt x="7" y="24"/>
                      <a:pt x="11" y="25"/>
                      <a:pt x="14" y="24"/>
                    </a:cubicBezTo>
                    <a:cubicBezTo>
                      <a:pt x="16" y="22"/>
                      <a:pt x="17" y="25"/>
                      <a:pt x="22" y="24"/>
                    </a:cubicBezTo>
                    <a:cubicBezTo>
                      <a:pt x="26" y="20"/>
                      <a:pt x="19" y="24"/>
                      <a:pt x="19" y="20"/>
                    </a:cubicBezTo>
                    <a:cubicBezTo>
                      <a:pt x="19" y="19"/>
                      <a:pt x="26" y="17"/>
                      <a:pt x="20" y="17"/>
                    </a:cubicBezTo>
                    <a:cubicBezTo>
                      <a:pt x="14" y="16"/>
                      <a:pt x="14" y="16"/>
                      <a:pt x="10" y="17"/>
                    </a:cubicBezTo>
                    <a:cubicBezTo>
                      <a:pt x="5" y="19"/>
                      <a:pt x="0" y="16"/>
                      <a:pt x="2" y="16"/>
                    </a:cubicBezTo>
                    <a:cubicBezTo>
                      <a:pt x="4" y="14"/>
                      <a:pt x="7" y="16"/>
                      <a:pt x="5" y="14"/>
                    </a:cubicBezTo>
                    <a:cubicBezTo>
                      <a:pt x="5" y="11"/>
                      <a:pt x="8" y="14"/>
                      <a:pt x="8" y="11"/>
                    </a:cubicBezTo>
                    <a:cubicBezTo>
                      <a:pt x="8" y="8"/>
                      <a:pt x="10" y="5"/>
                      <a:pt x="13" y="8"/>
                    </a:cubicBezTo>
                    <a:cubicBezTo>
                      <a:pt x="16" y="10"/>
                      <a:pt x="22" y="13"/>
                      <a:pt x="20" y="10"/>
                    </a:cubicBezTo>
                    <a:cubicBezTo>
                      <a:pt x="19" y="8"/>
                      <a:pt x="14" y="8"/>
                      <a:pt x="13" y="6"/>
                    </a:cubicBezTo>
                    <a:cubicBezTo>
                      <a:pt x="11" y="5"/>
                      <a:pt x="14" y="2"/>
                      <a:pt x="19" y="3"/>
                    </a:cubicBezTo>
                    <a:cubicBezTo>
                      <a:pt x="23" y="5"/>
                      <a:pt x="20" y="5"/>
                      <a:pt x="26" y="8"/>
                    </a:cubicBezTo>
                    <a:cubicBezTo>
                      <a:pt x="31" y="11"/>
                      <a:pt x="26" y="11"/>
                      <a:pt x="28" y="16"/>
                    </a:cubicBezTo>
                    <a:cubicBezTo>
                      <a:pt x="31" y="22"/>
                      <a:pt x="31" y="11"/>
                      <a:pt x="34" y="14"/>
                    </a:cubicBezTo>
                    <a:cubicBezTo>
                      <a:pt x="36" y="17"/>
                      <a:pt x="37" y="14"/>
                      <a:pt x="36" y="11"/>
                    </a:cubicBezTo>
                    <a:cubicBezTo>
                      <a:pt x="34" y="10"/>
                      <a:pt x="37" y="5"/>
                      <a:pt x="39" y="10"/>
                    </a:cubicBezTo>
                    <a:cubicBezTo>
                      <a:pt x="42" y="14"/>
                      <a:pt x="43" y="14"/>
                      <a:pt x="43" y="11"/>
                    </a:cubicBezTo>
                    <a:cubicBezTo>
                      <a:pt x="43" y="8"/>
                      <a:pt x="49" y="5"/>
                      <a:pt x="49" y="8"/>
                    </a:cubicBezTo>
                    <a:cubicBezTo>
                      <a:pt x="51" y="11"/>
                      <a:pt x="52" y="13"/>
                      <a:pt x="52" y="10"/>
                    </a:cubicBezTo>
                    <a:cubicBezTo>
                      <a:pt x="52" y="6"/>
                      <a:pt x="54" y="5"/>
                      <a:pt x="57" y="10"/>
                    </a:cubicBezTo>
                    <a:cubicBezTo>
                      <a:pt x="60" y="13"/>
                      <a:pt x="60" y="5"/>
                      <a:pt x="63" y="6"/>
                    </a:cubicBezTo>
                    <a:cubicBezTo>
                      <a:pt x="66" y="8"/>
                      <a:pt x="68" y="6"/>
                      <a:pt x="66" y="5"/>
                    </a:cubicBezTo>
                    <a:cubicBezTo>
                      <a:pt x="64" y="2"/>
                      <a:pt x="71" y="0"/>
                      <a:pt x="72" y="3"/>
                    </a:cubicBezTo>
                    <a:cubicBezTo>
                      <a:pt x="75" y="10"/>
                      <a:pt x="75" y="5"/>
                      <a:pt x="78" y="5"/>
                    </a:cubicBezTo>
                    <a:cubicBezTo>
                      <a:pt x="81" y="3"/>
                      <a:pt x="83" y="3"/>
                      <a:pt x="80" y="6"/>
                    </a:cubicBezTo>
                    <a:cubicBezTo>
                      <a:pt x="75" y="10"/>
                      <a:pt x="84" y="6"/>
                      <a:pt x="81" y="11"/>
                    </a:cubicBezTo>
                    <a:cubicBezTo>
                      <a:pt x="80" y="11"/>
                      <a:pt x="80" y="13"/>
                      <a:pt x="81" y="1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96" name="Freeform 8"/>
              <p:cNvSpPr>
                <a:spLocks/>
              </p:cNvSpPr>
              <p:nvPr/>
            </p:nvSpPr>
            <p:spPr bwMode="auto">
              <a:xfrm>
                <a:off x="2536" y="1931"/>
                <a:ext cx="71" cy="99"/>
              </a:xfrm>
              <a:custGeom>
                <a:avLst/>
                <a:gdLst/>
                <a:ahLst/>
                <a:cxnLst>
                  <a:cxn ang="0">
                    <a:pos x="24" y="9"/>
                  </a:cxn>
                  <a:cxn ang="0">
                    <a:pos x="22" y="12"/>
                  </a:cxn>
                  <a:cxn ang="0">
                    <a:pos x="28" y="16"/>
                  </a:cxn>
                  <a:cxn ang="0">
                    <a:pos x="30" y="14"/>
                  </a:cxn>
                  <a:cxn ang="0">
                    <a:pos x="31" y="17"/>
                  </a:cxn>
                  <a:cxn ang="0">
                    <a:pos x="34" y="17"/>
                  </a:cxn>
                  <a:cxn ang="0">
                    <a:pos x="34" y="19"/>
                  </a:cxn>
                  <a:cxn ang="0">
                    <a:pos x="36" y="23"/>
                  </a:cxn>
                  <a:cxn ang="0">
                    <a:pos x="36" y="36"/>
                  </a:cxn>
                  <a:cxn ang="0">
                    <a:pos x="33" y="40"/>
                  </a:cxn>
                  <a:cxn ang="0">
                    <a:pos x="28" y="40"/>
                  </a:cxn>
                  <a:cxn ang="0">
                    <a:pos x="19" y="45"/>
                  </a:cxn>
                  <a:cxn ang="0">
                    <a:pos x="18" y="47"/>
                  </a:cxn>
                  <a:cxn ang="0">
                    <a:pos x="7" y="48"/>
                  </a:cxn>
                  <a:cxn ang="0">
                    <a:pos x="6" y="47"/>
                  </a:cxn>
                  <a:cxn ang="0">
                    <a:pos x="4" y="44"/>
                  </a:cxn>
                  <a:cxn ang="0">
                    <a:pos x="3" y="40"/>
                  </a:cxn>
                  <a:cxn ang="0">
                    <a:pos x="7" y="39"/>
                  </a:cxn>
                  <a:cxn ang="0">
                    <a:pos x="12" y="36"/>
                  </a:cxn>
                  <a:cxn ang="0">
                    <a:pos x="13" y="34"/>
                  </a:cxn>
                  <a:cxn ang="0">
                    <a:pos x="7" y="34"/>
                  </a:cxn>
                  <a:cxn ang="0">
                    <a:pos x="12" y="30"/>
                  </a:cxn>
                  <a:cxn ang="0">
                    <a:pos x="10" y="28"/>
                  </a:cxn>
                  <a:cxn ang="0">
                    <a:pos x="6" y="23"/>
                  </a:cxn>
                  <a:cxn ang="0">
                    <a:pos x="9" y="20"/>
                  </a:cxn>
                  <a:cxn ang="0">
                    <a:pos x="6" y="17"/>
                  </a:cxn>
                  <a:cxn ang="0">
                    <a:pos x="4" y="16"/>
                  </a:cxn>
                  <a:cxn ang="0">
                    <a:pos x="12" y="16"/>
                  </a:cxn>
                  <a:cxn ang="0">
                    <a:pos x="15" y="16"/>
                  </a:cxn>
                  <a:cxn ang="0">
                    <a:pos x="19" y="12"/>
                  </a:cxn>
                  <a:cxn ang="0">
                    <a:pos x="15" y="11"/>
                  </a:cxn>
                  <a:cxn ang="0">
                    <a:pos x="18" y="6"/>
                  </a:cxn>
                  <a:cxn ang="0">
                    <a:pos x="24" y="3"/>
                  </a:cxn>
                  <a:cxn ang="0">
                    <a:pos x="28" y="1"/>
                  </a:cxn>
                  <a:cxn ang="0">
                    <a:pos x="28" y="5"/>
                  </a:cxn>
                  <a:cxn ang="0">
                    <a:pos x="24" y="9"/>
                  </a:cxn>
                </a:cxnLst>
                <a:rect l="0" t="0" r="r" b="b"/>
                <a:pathLst>
                  <a:path w="37" h="51">
                    <a:moveTo>
                      <a:pt x="24" y="9"/>
                    </a:moveTo>
                    <a:cubicBezTo>
                      <a:pt x="21" y="9"/>
                      <a:pt x="25" y="11"/>
                      <a:pt x="22" y="12"/>
                    </a:cubicBezTo>
                    <a:cubicBezTo>
                      <a:pt x="18" y="14"/>
                      <a:pt x="28" y="19"/>
                      <a:pt x="28" y="16"/>
                    </a:cubicBezTo>
                    <a:cubicBezTo>
                      <a:pt x="28" y="14"/>
                      <a:pt x="30" y="12"/>
                      <a:pt x="30" y="14"/>
                    </a:cubicBezTo>
                    <a:cubicBezTo>
                      <a:pt x="31" y="17"/>
                      <a:pt x="31" y="16"/>
                      <a:pt x="31" y="17"/>
                    </a:cubicBezTo>
                    <a:cubicBezTo>
                      <a:pt x="33" y="19"/>
                      <a:pt x="33" y="17"/>
                      <a:pt x="34" y="17"/>
                    </a:cubicBezTo>
                    <a:cubicBezTo>
                      <a:pt x="36" y="17"/>
                      <a:pt x="36" y="19"/>
                      <a:pt x="34" y="19"/>
                    </a:cubicBezTo>
                    <a:cubicBezTo>
                      <a:pt x="34" y="19"/>
                      <a:pt x="34" y="20"/>
                      <a:pt x="36" y="23"/>
                    </a:cubicBezTo>
                    <a:cubicBezTo>
                      <a:pt x="37" y="26"/>
                      <a:pt x="37" y="31"/>
                      <a:pt x="36" y="36"/>
                    </a:cubicBezTo>
                    <a:cubicBezTo>
                      <a:pt x="33" y="40"/>
                      <a:pt x="36" y="40"/>
                      <a:pt x="33" y="40"/>
                    </a:cubicBezTo>
                    <a:cubicBezTo>
                      <a:pt x="30" y="40"/>
                      <a:pt x="31" y="40"/>
                      <a:pt x="28" y="40"/>
                    </a:cubicBezTo>
                    <a:cubicBezTo>
                      <a:pt x="24" y="42"/>
                      <a:pt x="21" y="47"/>
                      <a:pt x="19" y="45"/>
                    </a:cubicBezTo>
                    <a:cubicBezTo>
                      <a:pt x="19" y="42"/>
                      <a:pt x="19" y="45"/>
                      <a:pt x="18" y="47"/>
                    </a:cubicBezTo>
                    <a:cubicBezTo>
                      <a:pt x="18" y="48"/>
                      <a:pt x="4" y="51"/>
                      <a:pt x="7" y="48"/>
                    </a:cubicBezTo>
                    <a:cubicBezTo>
                      <a:pt x="12" y="44"/>
                      <a:pt x="3" y="50"/>
                      <a:pt x="6" y="47"/>
                    </a:cubicBezTo>
                    <a:cubicBezTo>
                      <a:pt x="7" y="44"/>
                      <a:pt x="0" y="47"/>
                      <a:pt x="4" y="44"/>
                    </a:cubicBezTo>
                    <a:cubicBezTo>
                      <a:pt x="7" y="39"/>
                      <a:pt x="0" y="44"/>
                      <a:pt x="3" y="40"/>
                    </a:cubicBezTo>
                    <a:cubicBezTo>
                      <a:pt x="6" y="37"/>
                      <a:pt x="9" y="40"/>
                      <a:pt x="7" y="39"/>
                    </a:cubicBezTo>
                    <a:cubicBezTo>
                      <a:pt x="6" y="37"/>
                      <a:pt x="7" y="36"/>
                      <a:pt x="12" y="36"/>
                    </a:cubicBezTo>
                    <a:cubicBezTo>
                      <a:pt x="16" y="36"/>
                      <a:pt x="15" y="34"/>
                      <a:pt x="13" y="34"/>
                    </a:cubicBezTo>
                    <a:cubicBezTo>
                      <a:pt x="12" y="34"/>
                      <a:pt x="3" y="37"/>
                      <a:pt x="7" y="34"/>
                    </a:cubicBezTo>
                    <a:cubicBezTo>
                      <a:pt x="12" y="31"/>
                      <a:pt x="7" y="30"/>
                      <a:pt x="12" y="30"/>
                    </a:cubicBezTo>
                    <a:cubicBezTo>
                      <a:pt x="16" y="28"/>
                      <a:pt x="12" y="26"/>
                      <a:pt x="10" y="28"/>
                    </a:cubicBezTo>
                    <a:cubicBezTo>
                      <a:pt x="9" y="28"/>
                      <a:pt x="3" y="25"/>
                      <a:pt x="6" y="23"/>
                    </a:cubicBezTo>
                    <a:cubicBezTo>
                      <a:pt x="7" y="22"/>
                      <a:pt x="6" y="22"/>
                      <a:pt x="9" y="20"/>
                    </a:cubicBezTo>
                    <a:cubicBezTo>
                      <a:pt x="12" y="19"/>
                      <a:pt x="3" y="20"/>
                      <a:pt x="6" y="17"/>
                    </a:cubicBezTo>
                    <a:cubicBezTo>
                      <a:pt x="7" y="16"/>
                      <a:pt x="4" y="17"/>
                      <a:pt x="4" y="16"/>
                    </a:cubicBezTo>
                    <a:cubicBezTo>
                      <a:pt x="6" y="14"/>
                      <a:pt x="9" y="14"/>
                      <a:pt x="12" y="16"/>
                    </a:cubicBezTo>
                    <a:cubicBezTo>
                      <a:pt x="13" y="16"/>
                      <a:pt x="13" y="14"/>
                      <a:pt x="15" y="16"/>
                    </a:cubicBezTo>
                    <a:cubicBezTo>
                      <a:pt x="18" y="16"/>
                      <a:pt x="16" y="14"/>
                      <a:pt x="19" y="12"/>
                    </a:cubicBezTo>
                    <a:cubicBezTo>
                      <a:pt x="22" y="9"/>
                      <a:pt x="16" y="11"/>
                      <a:pt x="15" y="11"/>
                    </a:cubicBezTo>
                    <a:cubicBezTo>
                      <a:pt x="15" y="9"/>
                      <a:pt x="19" y="9"/>
                      <a:pt x="18" y="6"/>
                    </a:cubicBezTo>
                    <a:cubicBezTo>
                      <a:pt x="18" y="5"/>
                      <a:pt x="22" y="3"/>
                      <a:pt x="24" y="3"/>
                    </a:cubicBezTo>
                    <a:cubicBezTo>
                      <a:pt x="27" y="3"/>
                      <a:pt x="25" y="0"/>
                      <a:pt x="28" y="1"/>
                    </a:cubicBezTo>
                    <a:cubicBezTo>
                      <a:pt x="31" y="3"/>
                      <a:pt x="28" y="3"/>
                      <a:pt x="28" y="5"/>
                    </a:cubicBezTo>
                    <a:cubicBezTo>
                      <a:pt x="25" y="6"/>
                      <a:pt x="27" y="9"/>
                      <a:pt x="24" y="9"/>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97" name="Freeform 9"/>
              <p:cNvSpPr>
                <a:spLocks/>
              </p:cNvSpPr>
              <p:nvPr/>
            </p:nvSpPr>
            <p:spPr bwMode="auto">
              <a:xfrm>
                <a:off x="4051" y="2009"/>
                <a:ext cx="498" cy="240"/>
              </a:xfrm>
              <a:custGeom>
                <a:avLst/>
                <a:gdLst/>
                <a:ahLst/>
                <a:cxnLst>
                  <a:cxn ang="0">
                    <a:pos x="230" y="28"/>
                  </a:cxn>
                  <a:cxn ang="0">
                    <a:pos x="222" y="48"/>
                  </a:cxn>
                  <a:cxn ang="0">
                    <a:pos x="225" y="53"/>
                  </a:cxn>
                  <a:cxn ang="0">
                    <a:pos x="234" y="53"/>
                  </a:cxn>
                  <a:cxn ang="0">
                    <a:pos x="240" y="50"/>
                  </a:cxn>
                  <a:cxn ang="0">
                    <a:pos x="251" y="56"/>
                  </a:cxn>
                  <a:cxn ang="0">
                    <a:pos x="255" y="65"/>
                  </a:cxn>
                  <a:cxn ang="0">
                    <a:pos x="246" y="65"/>
                  </a:cxn>
                  <a:cxn ang="0">
                    <a:pos x="239" y="65"/>
                  </a:cxn>
                  <a:cxn ang="0">
                    <a:pos x="228" y="70"/>
                  </a:cxn>
                  <a:cxn ang="0">
                    <a:pos x="225" y="76"/>
                  </a:cxn>
                  <a:cxn ang="0">
                    <a:pos x="216" y="80"/>
                  </a:cxn>
                  <a:cxn ang="0">
                    <a:pos x="207" y="87"/>
                  </a:cxn>
                  <a:cxn ang="0">
                    <a:pos x="192" y="84"/>
                  </a:cxn>
                  <a:cxn ang="0">
                    <a:pos x="189" y="92"/>
                  </a:cxn>
                  <a:cxn ang="0">
                    <a:pos x="192" y="100"/>
                  </a:cxn>
                  <a:cxn ang="0">
                    <a:pos x="181" y="107"/>
                  </a:cxn>
                  <a:cxn ang="0">
                    <a:pos x="173" y="114"/>
                  </a:cxn>
                  <a:cxn ang="0">
                    <a:pos x="169" y="114"/>
                  </a:cxn>
                  <a:cxn ang="0">
                    <a:pos x="160" y="114"/>
                  </a:cxn>
                  <a:cxn ang="0">
                    <a:pos x="154" y="115"/>
                  </a:cxn>
                  <a:cxn ang="0">
                    <a:pos x="138" y="123"/>
                  </a:cxn>
                  <a:cxn ang="0">
                    <a:pos x="134" y="123"/>
                  </a:cxn>
                  <a:cxn ang="0">
                    <a:pos x="131" y="120"/>
                  </a:cxn>
                  <a:cxn ang="0">
                    <a:pos x="117" y="117"/>
                  </a:cxn>
                  <a:cxn ang="0">
                    <a:pos x="100" y="111"/>
                  </a:cxn>
                  <a:cxn ang="0">
                    <a:pos x="75" y="111"/>
                  </a:cxn>
                  <a:cxn ang="0">
                    <a:pos x="69" y="109"/>
                  </a:cxn>
                  <a:cxn ang="0">
                    <a:pos x="64" y="100"/>
                  </a:cxn>
                  <a:cxn ang="0">
                    <a:pos x="55" y="92"/>
                  </a:cxn>
                  <a:cxn ang="0">
                    <a:pos x="38" y="84"/>
                  </a:cxn>
                  <a:cxn ang="0">
                    <a:pos x="27" y="83"/>
                  </a:cxn>
                  <a:cxn ang="0">
                    <a:pos x="24" y="76"/>
                  </a:cxn>
                  <a:cxn ang="0">
                    <a:pos x="26" y="67"/>
                  </a:cxn>
                  <a:cxn ang="0">
                    <a:pos x="18" y="52"/>
                  </a:cxn>
                  <a:cxn ang="0">
                    <a:pos x="15" y="50"/>
                  </a:cxn>
                  <a:cxn ang="0">
                    <a:pos x="9" y="48"/>
                  </a:cxn>
                  <a:cxn ang="0">
                    <a:pos x="2" y="36"/>
                  </a:cxn>
                  <a:cxn ang="0">
                    <a:pos x="12" y="31"/>
                  </a:cxn>
                  <a:cxn ang="0">
                    <a:pos x="21" y="24"/>
                  </a:cxn>
                  <a:cxn ang="0">
                    <a:pos x="41" y="19"/>
                  </a:cxn>
                  <a:cxn ang="0">
                    <a:pos x="53" y="22"/>
                  </a:cxn>
                  <a:cxn ang="0">
                    <a:pos x="84" y="24"/>
                  </a:cxn>
                  <a:cxn ang="0">
                    <a:pos x="82" y="10"/>
                  </a:cxn>
                  <a:cxn ang="0">
                    <a:pos x="99" y="5"/>
                  </a:cxn>
                  <a:cxn ang="0">
                    <a:pos x="116" y="13"/>
                  </a:cxn>
                  <a:cxn ang="0">
                    <a:pos x="131" y="24"/>
                  </a:cxn>
                  <a:cxn ang="0">
                    <a:pos x="152" y="25"/>
                  </a:cxn>
                  <a:cxn ang="0">
                    <a:pos x="170" y="35"/>
                  </a:cxn>
                  <a:cxn ang="0">
                    <a:pos x="195" y="33"/>
                  </a:cxn>
                  <a:cxn ang="0">
                    <a:pos x="214" y="24"/>
                  </a:cxn>
                  <a:cxn ang="0">
                    <a:pos x="230" y="28"/>
                  </a:cxn>
                </a:cxnLst>
                <a:rect l="0" t="0" r="r" b="b"/>
                <a:pathLst>
                  <a:path w="257" h="124">
                    <a:moveTo>
                      <a:pt x="230" y="28"/>
                    </a:moveTo>
                    <a:cubicBezTo>
                      <a:pt x="219" y="50"/>
                      <a:pt x="225" y="45"/>
                      <a:pt x="222" y="48"/>
                    </a:cubicBezTo>
                    <a:cubicBezTo>
                      <a:pt x="219" y="50"/>
                      <a:pt x="223" y="55"/>
                      <a:pt x="225" y="53"/>
                    </a:cubicBezTo>
                    <a:cubicBezTo>
                      <a:pt x="227" y="52"/>
                      <a:pt x="231" y="52"/>
                      <a:pt x="234" y="53"/>
                    </a:cubicBezTo>
                    <a:cubicBezTo>
                      <a:pt x="237" y="56"/>
                      <a:pt x="234" y="50"/>
                      <a:pt x="240" y="50"/>
                    </a:cubicBezTo>
                    <a:cubicBezTo>
                      <a:pt x="246" y="50"/>
                      <a:pt x="248" y="53"/>
                      <a:pt x="251" y="56"/>
                    </a:cubicBezTo>
                    <a:cubicBezTo>
                      <a:pt x="254" y="59"/>
                      <a:pt x="257" y="64"/>
                      <a:pt x="255" y="65"/>
                    </a:cubicBezTo>
                    <a:cubicBezTo>
                      <a:pt x="252" y="67"/>
                      <a:pt x="248" y="64"/>
                      <a:pt x="246" y="65"/>
                    </a:cubicBezTo>
                    <a:cubicBezTo>
                      <a:pt x="245" y="67"/>
                      <a:pt x="243" y="64"/>
                      <a:pt x="239" y="65"/>
                    </a:cubicBezTo>
                    <a:cubicBezTo>
                      <a:pt x="236" y="69"/>
                      <a:pt x="231" y="67"/>
                      <a:pt x="228" y="70"/>
                    </a:cubicBezTo>
                    <a:cubicBezTo>
                      <a:pt x="225" y="75"/>
                      <a:pt x="228" y="75"/>
                      <a:pt x="225" y="76"/>
                    </a:cubicBezTo>
                    <a:cubicBezTo>
                      <a:pt x="222" y="80"/>
                      <a:pt x="219" y="81"/>
                      <a:pt x="216" y="80"/>
                    </a:cubicBezTo>
                    <a:cubicBezTo>
                      <a:pt x="211" y="80"/>
                      <a:pt x="213" y="84"/>
                      <a:pt x="207" y="87"/>
                    </a:cubicBezTo>
                    <a:cubicBezTo>
                      <a:pt x="199" y="90"/>
                      <a:pt x="196" y="83"/>
                      <a:pt x="192" y="84"/>
                    </a:cubicBezTo>
                    <a:cubicBezTo>
                      <a:pt x="189" y="84"/>
                      <a:pt x="189" y="87"/>
                      <a:pt x="189" y="92"/>
                    </a:cubicBezTo>
                    <a:cubicBezTo>
                      <a:pt x="189" y="95"/>
                      <a:pt x="195" y="98"/>
                      <a:pt x="192" y="100"/>
                    </a:cubicBezTo>
                    <a:cubicBezTo>
                      <a:pt x="187" y="103"/>
                      <a:pt x="185" y="103"/>
                      <a:pt x="181" y="107"/>
                    </a:cubicBezTo>
                    <a:cubicBezTo>
                      <a:pt x="178" y="112"/>
                      <a:pt x="175" y="111"/>
                      <a:pt x="173" y="114"/>
                    </a:cubicBezTo>
                    <a:cubicBezTo>
                      <a:pt x="172" y="115"/>
                      <a:pt x="170" y="112"/>
                      <a:pt x="169" y="114"/>
                    </a:cubicBezTo>
                    <a:cubicBezTo>
                      <a:pt x="166" y="115"/>
                      <a:pt x="166" y="114"/>
                      <a:pt x="160" y="114"/>
                    </a:cubicBezTo>
                    <a:cubicBezTo>
                      <a:pt x="155" y="114"/>
                      <a:pt x="158" y="112"/>
                      <a:pt x="154" y="115"/>
                    </a:cubicBezTo>
                    <a:cubicBezTo>
                      <a:pt x="151" y="118"/>
                      <a:pt x="151" y="115"/>
                      <a:pt x="138" y="123"/>
                    </a:cubicBezTo>
                    <a:cubicBezTo>
                      <a:pt x="137" y="124"/>
                      <a:pt x="137" y="121"/>
                      <a:pt x="134" y="123"/>
                    </a:cubicBezTo>
                    <a:cubicBezTo>
                      <a:pt x="132" y="123"/>
                      <a:pt x="135" y="118"/>
                      <a:pt x="131" y="120"/>
                    </a:cubicBezTo>
                    <a:cubicBezTo>
                      <a:pt x="126" y="123"/>
                      <a:pt x="120" y="117"/>
                      <a:pt x="117" y="117"/>
                    </a:cubicBezTo>
                    <a:cubicBezTo>
                      <a:pt x="114" y="117"/>
                      <a:pt x="111" y="111"/>
                      <a:pt x="100" y="111"/>
                    </a:cubicBezTo>
                    <a:cubicBezTo>
                      <a:pt x="90" y="112"/>
                      <a:pt x="88" y="112"/>
                      <a:pt x="75" y="111"/>
                    </a:cubicBezTo>
                    <a:cubicBezTo>
                      <a:pt x="72" y="109"/>
                      <a:pt x="69" y="112"/>
                      <a:pt x="69" y="109"/>
                    </a:cubicBezTo>
                    <a:cubicBezTo>
                      <a:pt x="67" y="104"/>
                      <a:pt x="65" y="107"/>
                      <a:pt x="64" y="100"/>
                    </a:cubicBezTo>
                    <a:cubicBezTo>
                      <a:pt x="62" y="93"/>
                      <a:pt x="64" y="100"/>
                      <a:pt x="55" y="92"/>
                    </a:cubicBezTo>
                    <a:cubicBezTo>
                      <a:pt x="47" y="84"/>
                      <a:pt x="43" y="84"/>
                      <a:pt x="38" y="84"/>
                    </a:cubicBezTo>
                    <a:cubicBezTo>
                      <a:pt x="34" y="84"/>
                      <a:pt x="31" y="83"/>
                      <a:pt x="27" y="83"/>
                    </a:cubicBezTo>
                    <a:cubicBezTo>
                      <a:pt x="23" y="83"/>
                      <a:pt x="23" y="78"/>
                      <a:pt x="24" y="76"/>
                    </a:cubicBezTo>
                    <a:cubicBezTo>
                      <a:pt x="27" y="72"/>
                      <a:pt x="24" y="73"/>
                      <a:pt x="26" y="67"/>
                    </a:cubicBezTo>
                    <a:cubicBezTo>
                      <a:pt x="27" y="61"/>
                      <a:pt x="20" y="55"/>
                      <a:pt x="18" y="52"/>
                    </a:cubicBezTo>
                    <a:cubicBezTo>
                      <a:pt x="18" y="50"/>
                      <a:pt x="17" y="53"/>
                      <a:pt x="15" y="50"/>
                    </a:cubicBezTo>
                    <a:cubicBezTo>
                      <a:pt x="14" y="47"/>
                      <a:pt x="12" y="52"/>
                      <a:pt x="9" y="48"/>
                    </a:cubicBezTo>
                    <a:cubicBezTo>
                      <a:pt x="5" y="47"/>
                      <a:pt x="0" y="41"/>
                      <a:pt x="2" y="36"/>
                    </a:cubicBezTo>
                    <a:cubicBezTo>
                      <a:pt x="6" y="30"/>
                      <a:pt x="5" y="35"/>
                      <a:pt x="12" y="31"/>
                    </a:cubicBezTo>
                    <a:cubicBezTo>
                      <a:pt x="18" y="30"/>
                      <a:pt x="12" y="28"/>
                      <a:pt x="21" y="24"/>
                    </a:cubicBezTo>
                    <a:cubicBezTo>
                      <a:pt x="31" y="19"/>
                      <a:pt x="37" y="16"/>
                      <a:pt x="41" y="19"/>
                    </a:cubicBezTo>
                    <a:cubicBezTo>
                      <a:pt x="46" y="22"/>
                      <a:pt x="52" y="16"/>
                      <a:pt x="53" y="22"/>
                    </a:cubicBezTo>
                    <a:cubicBezTo>
                      <a:pt x="55" y="27"/>
                      <a:pt x="81" y="31"/>
                      <a:pt x="84" y="24"/>
                    </a:cubicBezTo>
                    <a:cubicBezTo>
                      <a:pt x="85" y="17"/>
                      <a:pt x="76" y="17"/>
                      <a:pt x="82" y="10"/>
                    </a:cubicBezTo>
                    <a:cubicBezTo>
                      <a:pt x="88" y="0"/>
                      <a:pt x="85" y="0"/>
                      <a:pt x="99" y="5"/>
                    </a:cubicBezTo>
                    <a:cubicBezTo>
                      <a:pt x="111" y="11"/>
                      <a:pt x="116" y="5"/>
                      <a:pt x="116" y="13"/>
                    </a:cubicBezTo>
                    <a:cubicBezTo>
                      <a:pt x="116" y="21"/>
                      <a:pt x="123" y="27"/>
                      <a:pt x="131" y="24"/>
                    </a:cubicBezTo>
                    <a:cubicBezTo>
                      <a:pt x="140" y="21"/>
                      <a:pt x="141" y="21"/>
                      <a:pt x="152" y="25"/>
                    </a:cubicBezTo>
                    <a:cubicBezTo>
                      <a:pt x="163" y="28"/>
                      <a:pt x="157" y="31"/>
                      <a:pt x="170" y="35"/>
                    </a:cubicBezTo>
                    <a:cubicBezTo>
                      <a:pt x="190" y="39"/>
                      <a:pt x="182" y="31"/>
                      <a:pt x="195" y="33"/>
                    </a:cubicBezTo>
                    <a:cubicBezTo>
                      <a:pt x="207" y="33"/>
                      <a:pt x="204" y="17"/>
                      <a:pt x="214" y="24"/>
                    </a:cubicBezTo>
                    <a:cubicBezTo>
                      <a:pt x="223" y="30"/>
                      <a:pt x="223" y="24"/>
                      <a:pt x="230" y="28"/>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98" name="Freeform 10"/>
              <p:cNvSpPr>
                <a:spLocks/>
              </p:cNvSpPr>
              <p:nvPr/>
            </p:nvSpPr>
            <p:spPr bwMode="auto">
              <a:xfrm>
                <a:off x="3829" y="1976"/>
                <a:ext cx="951" cy="711"/>
              </a:xfrm>
              <a:custGeom>
                <a:avLst/>
                <a:gdLst/>
                <a:ahLst/>
                <a:cxnLst>
                  <a:cxn ang="0">
                    <a:pos x="441" y="136"/>
                  </a:cxn>
                  <a:cxn ang="0">
                    <a:pos x="427" y="142"/>
                  </a:cxn>
                  <a:cxn ang="0">
                    <a:pos x="414" y="150"/>
                  </a:cxn>
                  <a:cxn ang="0">
                    <a:pos x="398" y="160"/>
                  </a:cxn>
                  <a:cxn ang="0">
                    <a:pos x="383" y="171"/>
                  </a:cxn>
                  <a:cxn ang="0">
                    <a:pos x="382" y="160"/>
                  </a:cxn>
                  <a:cxn ang="0">
                    <a:pos x="376" y="151"/>
                  </a:cxn>
                  <a:cxn ang="0">
                    <a:pos x="351" y="168"/>
                  </a:cxn>
                  <a:cxn ang="0">
                    <a:pos x="365" y="190"/>
                  </a:cxn>
                  <a:cxn ang="0">
                    <a:pos x="383" y="187"/>
                  </a:cxn>
                  <a:cxn ang="0">
                    <a:pos x="385" y="193"/>
                  </a:cxn>
                  <a:cxn ang="0">
                    <a:pos x="371" y="204"/>
                  </a:cxn>
                  <a:cxn ang="0">
                    <a:pos x="379" y="240"/>
                  </a:cxn>
                  <a:cxn ang="0">
                    <a:pos x="371" y="246"/>
                  </a:cxn>
                  <a:cxn ang="0">
                    <a:pos x="383" y="257"/>
                  </a:cxn>
                  <a:cxn ang="0">
                    <a:pos x="386" y="268"/>
                  </a:cxn>
                  <a:cxn ang="0">
                    <a:pos x="380" y="285"/>
                  </a:cxn>
                  <a:cxn ang="0">
                    <a:pos x="368" y="300"/>
                  </a:cxn>
                  <a:cxn ang="0">
                    <a:pos x="365" y="313"/>
                  </a:cxn>
                  <a:cxn ang="0">
                    <a:pos x="357" y="322"/>
                  </a:cxn>
                  <a:cxn ang="0">
                    <a:pos x="345" y="333"/>
                  </a:cxn>
                  <a:cxn ang="0">
                    <a:pos x="335" y="342"/>
                  </a:cxn>
                  <a:cxn ang="0">
                    <a:pos x="325" y="345"/>
                  </a:cxn>
                  <a:cxn ang="0">
                    <a:pos x="316" y="347"/>
                  </a:cxn>
                  <a:cxn ang="0">
                    <a:pos x="303" y="353"/>
                  </a:cxn>
                  <a:cxn ang="0">
                    <a:pos x="290" y="364"/>
                  </a:cxn>
                  <a:cxn ang="0">
                    <a:pos x="287" y="353"/>
                  </a:cxn>
                  <a:cxn ang="0">
                    <a:pos x="277" y="353"/>
                  </a:cxn>
                  <a:cxn ang="0">
                    <a:pos x="265" y="342"/>
                  </a:cxn>
                  <a:cxn ang="0">
                    <a:pos x="245" y="341"/>
                  </a:cxn>
                  <a:cxn ang="0">
                    <a:pos x="233" y="341"/>
                  </a:cxn>
                  <a:cxn ang="0">
                    <a:pos x="220" y="353"/>
                  </a:cxn>
                  <a:cxn ang="0">
                    <a:pos x="205" y="345"/>
                  </a:cxn>
                  <a:cxn ang="0">
                    <a:pos x="195" y="328"/>
                  </a:cxn>
                  <a:cxn ang="0">
                    <a:pos x="201" y="310"/>
                  </a:cxn>
                  <a:cxn ang="0">
                    <a:pos x="190" y="285"/>
                  </a:cxn>
                  <a:cxn ang="0">
                    <a:pos x="176" y="274"/>
                  </a:cxn>
                  <a:cxn ang="0">
                    <a:pos x="144" y="289"/>
                  </a:cxn>
                  <a:cxn ang="0">
                    <a:pos x="126" y="289"/>
                  </a:cxn>
                  <a:cxn ang="0">
                    <a:pos x="105" y="286"/>
                  </a:cxn>
                  <a:cxn ang="0">
                    <a:pos x="93" y="280"/>
                  </a:cxn>
                  <a:cxn ang="0">
                    <a:pos x="67" y="261"/>
                  </a:cxn>
                  <a:cxn ang="0">
                    <a:pos x="41" y="241"/>
                  </a:cxn>
                  <a:cxn ang="0">
                    <a:pos x="47" y="223"/>
                  </a:cxn>
                  <a:cxn ang="0">
                    <a:pos x="45" y="202"/>
                  </a:cxn>
                  <a:cxn ang="0">
                    <a:pos x="21" y="196"/>
                  </a:cxn>
                  <a:cxn ang="0">
                    <a:pos x="12" y="179"/>
                  </a:cxn>
                  <a:cxn ang="0">
                    <a:pos x="7" y="157"/>
                  </a:cxn>
                  <a:cxn ang="0">
                    <a:pos x="39" y="143"/>
                  </a:cxn>
                  <a:cxn ang="0">
                    <a:pos x="56" y="106"/>
                  </a:cxn>
                  <a:cxn ang="0">
                    <a:pos x="76" y="78"/>
                  </a:cxn>
                  <a:cxn ang="0">
                    <a:pos x="111" y="55"/>
                  </a:cxn>
                  <a:cxn ang="0">
                    <a:pos x="140" y="84"/>
                  </a:cxn>
                  <a:cxn ang="0">
                    <a:pos x="178" y="117"/>
                  </a:cxn>
                  <a:cxn ang="0">
                    <a:pos x="245" y="137"/>
                  </a:cxn>
                  <a:cxn ang="0">
                    <a:pos x="283" y="131"/>
                  </a:cxn>
                  <a:cxn ang="0">
                    <a:pos x="306" y="101"/>
                  </a:cxn>
                  <a:cxn ang="0">
                    <a:pos x="353" y="83"/>
                  </a:cxn>
                  <a:cxn ang="0">
                    <a:pos x="348" y="70"/>
                  </a:cxn>
                  <a:cxn ang="0">
                    <a:pos x="373" y="24"/>
                  </a:cxn>
                  <a:cxn ang="0">
                    <a:pos x="441" y="50"/>
                  </a:cxn>
                  <a:cxn ang="0">
                    <a:pos x="481" y="64"/>
                  </a:cxn>
                  <a:cxn ang="0">
                    <a:pos x="458" y="123"/>
                  </a:cxn>
                </a:cxnLst>
                <a:rect l="0" t="0" r="r" b="b"/>
                <a:pathLst>
                  <a:path w="490" h="367">
                    <a:moveTo>
                      <a:pt x="453" y="131"/>
                    </a:moveTo>
                    <a:cubicBezTo>
                      <a:pt x="453" y="128"/>
                      <a:pt x="453" y="131"/>
                      <a:pt x="452" y="129"/>
                    </a:cubicBezTo>
                    <a:cubicBezTo>
                      <a:pt x="450" y="128"/>
                      <a:pt x="452" y="126"/>
                      <a:pt x="449" y="125"/>
                    </a:cubicBezTo>
                    <a:cubicBezTo>
                      <a:pt x="446" y="125"/>
                      <a:pt x="449" y="132"/>
                      <a:pt x="446" y="131"/>
                    </a:cubicBezTo>
                    <a:cubicBezTo>
                      <a:pt x="443" y="131"/>
                      <a:pt x="444" y="134"/>
                      <a:pt x="441" y="136"/>
                    </a:cubicBezTo>
                    <a:cubicBezTo>
                      <a:pt x="440" y="137"/>
                      <a:pt x="441" y="136"/>
                      <a:pt x="438" y="136"/>
                    </a:cubicBezTo>
                    <a:cubicBezTo>
                      <a:pt x="436" y="137"/>
                      <a:pt x="433" y="134"/>
                      <a:pt x="433" y="137"/>
                    </a:cubicBezTo>
                    <a:cubicBezTo>
                      <a:pt x="433" y="140"/>
                      <a:pt x="436" y="140"/>
                      <a:pt x="435" y="142"/>
                    </a:cubicBezTo>
                    <a:cubicBezTo>
                      <a:pt x="433" y="143"/>
                      <a:pt x="433" y="142"/>
                      <a:pt x="432" y="142"/>
                    </a:cubicBezTo>
                    <a:cubicBezTo>
                      <a:pt x="430" y="143"/>
                      <a:pt x="429" y="142"/>
                      <a:pt x="427" y="142"/>
                    </a:cubicBezTo>
                    <a:cubicBezTo>
                      <a:pt x="426" y="142"/>
                      <a:pt x="426" y="137"/>
                      <a:pt x="424" y="139"/>
                    </a:cubicBezTo>
                    <a:cubicBezTo>
                      <a:pt x="423" y="140"/>
                      <a:pt x="424" y="139"/>
                      <a:pt x="423" y="140"/>
                    </a:cubicBezTo>
                    <a:cubicBezTo>
                      <a:pt x="421" y="142"/>
                      <a:pt x="423" y="142"/>
                      <a:pt x="421" y="143"/>
                    </a:cubicBezTo>
                    <a:cubicBezTo>
                      <a:pt x="420" y="145"/>
                      <a:pt x="418" y="148"/>
                      <a:pt x="417" y="148"/>
                    </a:cubicBezTo>
                    <a:cubicBezTo>
                      <a:pt x="414" y="148"/>
                      <a:pt x="415" y="150"/>
                      <a:pt x="414" y="150"/>
                    </a:cubicBezTo>
                    <a:cubicBezTo>
                      <a:pt x="412" y="150"/>
                      <a:pt x="414" y="151"/>
                      <a:pt x="412" y="151"/>
                    </a:cubicBezTo>
                    <a:cubicBezTo>
                      <a:pt x="409" y="153"/>
                      <a:pt x="411" y="153"/>
                      <a:pt x="409" y="153"/>
                    </a:cubicBezTo>
                    <a:cubicBezTo>
                      <a:pt x="408" y="153"/>
                      <a:pt x="406" y="156"/>
                      <a:pt x="405" y="157"/>
                    </a:cubicBezTo>
                    <a:cubicBezTo>
                      <a:pt x="405" y="159"/>
                      <a:pt x="405" y="159"/>
                      <a:pt x="405" y="159"/>
                    </a:cubicBezTo>
                    <a:cubicBezTo>
                      <a:pt x="401" y="162"/>
                      <a:pt x="400" y="159"/>
                      <a:pt x="398" y="160"/>
                    </a:cubicBezTo>
                    <a:cubicBezTo>
                      <a:pt x="397" y="162"/>
                      <a:pt x="397" y="159"/>
                      <a:pt x="395" y="162"/>
                    </a:cubicBezTo>
                    <a:cubicBezTo>
                      <a:pt x="395" y="164"/>
                      <a:pt x="392" y="162"/>
                      <a:pt x="391" y="164"/>
                    </a:cubicBezTo>
                    <a:cubicBezTo>
                      <a:pt x="389" y="165"/>
                      <a:pt x="388" y="165"/>
                      <a:pt x="386" y="168"/>
                    </a:cubicBezTo>
                    <a:cubicBezTo>
                      <a:pt x="386" y="171"/>
                      <a:pt x="383" y="170"/>
                      <a:pt x="383" y="170"/>
                    </a:cubicBezTo>
                    <a:cubicBezTo>
                      <a:pt x="383" y="170"/>
                      <a:pt x="385" y="171"/>
                      <a:pt x="383" y="171"/>
                    </a:cubicBezTo>
                    <a:cubicBezTo>
                      <a:pt x="380" y="171"/>
                      <a:pt x="379" y="174"/>
                      <a:pt x="379" y="171"/>
                    </a:cubicBezTo>
                    <a:cubicBezTo>
                      <a:pt x="379" y="168"/>
                      <a:pt x="379" y="171"/>
                      <a:pt x="380" y="170"/>
                    </a:cubicBezTo>
                    <a:cubicBezTo>
                      <a:pt x="382" y="167"/>
                      <a:pt x="382" y="170"/>
                      <a:pt x="383" y="168"/>
                    </a:cubicBezTo>
                    <a:cubicBezTo>
                      <a:pt x="383" y="165"/>
                      <a:pt x="380" y="164"/>
                      <a:pt x="380" y="164"/>
                    </a:cubicBezTo>
                    <a:cubicBezTo>
                      <a:pt x="379" y="164"/>
                      <a:pt x="382" y="162"/>
                      <a:pt x="382" y="160"/>
                    </a:cubicBezTo>
                    <a:cubicBezTo>
                      <a:pt x="380" y="160"/>
                      <a:pt x="383" y="160"/>
                      <a:pt x="386" y="156"/>
                    </a:cubicBezTo>
                    <a:cubicBezTo>
                      <a:pt x="388" y="153"/>
                      <a:pt x="388" y="153"/>
                      <a:pt x="386" y="151"/>
                    </a:cubicBezTo>
                    <a:cubicBezTo>
                      <a:pt x="383" y="148"/>
                      <a:pt x="385" y="148"/>
                      <a:pt x="383" y="148"/>
                    </a:cubicBezTo>
                    <a:cubicBezTo>
                      <a:pt x="382" y="150"/>
                      <a:pt x="380" y="146"/>
                      <a:pt x="379" y="148"/>
                    </a:cubicBezTo>
                    <a:cubicBezTo>
                      <a:pt x="376" y="150"/>
                      <a:pt x="379" y="150"/>
                      <a:pt x="376" y="151"/>
                    </a:cubicBezTo>
                    <a:cubicBezTo>
                      <a:pt x="374" y="154"/>
                      <a:pt x="376" y="156"/>
                      <a:pt x="373" y="156"/>
                    </a:cubicBezTo>
                    <a:cubicBezTo>
                      <a:pt x="371" y="157"/>
                      <a:pt x="363" y="160"/>
                      <a:pt x="363" y="164"/>
                    </a:cubicBezTo>
                    <a:cubicBezTo>
                      <a:pt x="363" y="167"/>
                      <a:pt x="362" y="168"/>
                      <a:pt x="359" y="168"/>
                    </a:cubicBezTo>
                    <a:cubicBezTo>
                      <a:pt x="357" y="167"/>
                      <a:pt x="357" y="171"/>
                      <a:pt x="356" y="168"/>
                    </a:cubicBezTo>
                    <a:cubicBezTo>
                      <a:pt x="354" y="167"/>
                      <a:pt x="351" y="167"/>
                      <a:pt x="351" y="168"/>
                    </a:cubicBezTo>
                    <a:cubicBezTo>
                      <a:pt x="351" y="170"/>
                      <a:pt x="350" y="171"/>
                      <a:pt x="351" y="174"/>
                    </a:cubicBezTo>
                    <a:cubicBezTo>
                      <a:pt x="351" y="178"/>
                      <a:pt x="353" y="178"/>
                      <a:pt x="354" y="178"/>
                    </a:cubicBezTo>
                    <a:cubicBezTo>
                      <a:pt x="354" y="179"/>
                      <a:pt x="357" y="179"/>
                      <a:pt x="359" y="179"/>
                    </a:cubicBezTo>
                    <a:cubicBezTo>
                      <a:pt x="360" y="178"/>
                      <a:pt x="363" y="182"/>
                      <a:pt x="362" y="184"/>
                    </a:cubicBezTo>
                    <a:cubicBezTo>
                      <a:pt x="360" y="185"/>
                      <a:pt x="362" y="190"/>
                      <a:pt x="365" y="190"/>
                    </a:cubicBezTo>
                    <a:cubicBezTo>
                      <a:pt x="370" y="190"/>
                      <a:pt x="370" y="190"/>
                      <a:pt x="370" y="188"/>
                    </a:cubicBezTo>
                    <a:cubicBezTo>
                      <a:pt x="368" y="187"/>
                      <a:pt x="371" y="187"/>
                      <a:pt x="373" y="185"/>
                    </a:cubicBezTo>
                    <a:cubicBezTo>
                      <a:pt x="373" y="182"/>
                      <a:pt x="377" y="182"/>
                      <a:pt x="379" y="184"/>
                    </a:cubicBezTo>
                    <a:cubicBezTo>
                      <a:pt x="379" y="184"/>
                      <a:pt x="379" y="185"/>
                      <a:pt x="380" y="185"/>
                    </a:cubicBezTo>
                    <a:cubicBezTo>
                      <a:pt x="382" y="184"/>
                      <a:pt x="380" y="185"/>
                      <a:pt x="383" y="187"/>
                    </a:cubicBezTo>
                    <a:cubicBezTo>
                      <a:pt x="388" y="187"/>
                      <a:pt x="385" y="184"/>
                      <a:pt x="388" y="185"/>
                    </a:cubicBezTo>
                    <a:cubicBezTo>
                      <a:pt x="388" y="187"/>
                      <a:pt x="392" y="187"/>
                      <a:pt x="391" y="188"/>
                    </a:cubicBezTo>
                    <a:cubicBezTo>
                      <a:pt x="388" y="192"/>
                      <a:pt x="392" y="192"/>
                      <a:pt x="389" y="193"/>
                    </a:cubicBezTo>
                    <a:cubicBezTo>
                      <a:pt x="386" y="195"/>
                      <a:pt x="388" y="192"/>
                      <a:pt x="386" y="192"/>
                    </a:cubicBezTo>
                    <a:cubicBezTo>
                      <a:pt x="385" y="193"/>
                      <a:pt x="386" y="190"/>
                      <a:pt x="385" y="193"/>
                    </a:cubicBezTo>
                    <a:cubicBezTo>
                      <a:pt x="382" y="195"/>
                      <a:pt x="382" y="193"/>
                      <a:pt x="380" y="195"/>
                    </a:cubicBezTo>
                    <a:cubicBezTo>
                      <a:pt x="377" y="196"/>
                      <a:pt x="377" y="198"/>
                      <a:pt x="377" y="198"/>
                    </a:cubicBezTo>
                    <a:cubicBezTo>
                      <a:pt x="376" y="198"/>
                      <a:pt x="376" y="201"/>
                      <a:pt x="374" y="201"/>
                    </a:cubicBezTo>
                    <a:cubicBezTo>
                      <a:pt x="371" y="202"/>
                      <a:pt x="373" y="199"/>
                      <a:pt x="371" y="199"/>
                    </a:cubicBezTo>
                    <a:cubicBezTo>
                      <a:pt x="370" y="201"/>
                      <a:pt x="373" y="202"/>
                      <a:pt x="371" y="204"/>
                    </a:cubicBezTo>
                    <a:cubicBezTo>
                      <a:pt x="370" y="204"/>
                      <a:pt x="371" y="206"/>
                      <a:pt x="368" y="206"/>
                    </a:cubicBezTo>
                    <a:cubicBezTo>
                      <a:pt x="366" y="207"/>
                      <a:pt x="360" y="216"/>
                      <a:pt x="363" y="215"/>
                    </a:cubicBezTo>
                    <a:cubicBezTo>
                      <a:pt x="368" y="215"/>
                      <a:pt x="365" y="218"/>
                      <a:pt x="370" y="220"/>
                    </a:cubicBezTo>
                    <a:cubicBezTo>
                      <a:pt x="374" y="221"/>
                      <a:pt x="373" y="227"/>
                      <a:pt x="376" y="232"/>
                    </a:cubicBezTo>
                    <a:cubicBezTo>
                      <a:pt x="379" y="237"/>
                      <a:pt x="376" y="237"/>
                      <a:pt x="379" y="240"/>
                    </a:cubicBezTo>
                    <a:cubicBezTo>
                      <a:pt x="382" y="241"/>
                      <a:pt x="380" y="241"/>
                      <a:pt x="382" y="244"/>
                    </a:cubicBezTo>
                    <a:cubicBezTo>
                      <a:pt x="385" y="246"/>
                      <a:pt x="386" y="249"/>
                      <a:pt x="383" y="247"/>
                    </a:cubicBezTo>
                    <a:cubicBezTo>
                      <a:pt x="379" y="246"/>
                      <a:pt x="379" y="247"/>
                      <a:pt x="377" y="246"/>
                    </a:cubicBezTo>
                    <a:cubicBezTo>
                      <a:pt x="376" y="246"/>
                      <a:pt x="377" y="244"/>
                      <a:pt x="376" y="244"/>
                    </a:cubicBezTo>
                    <a:cubicBezTo>
                      <a:pt x="374" y="243"/>
                      <a:pt x="373" y="246"/>
                      <a:pt x="371" y="246"/>
                    </a:cubicBezTo>
                    <a:cubicBezTo>
                      <a:pt x="370" y="244"/>
                      <a:pt x="368" y="240"/>
                      <a:pt x="368" y="241"/>
                    </a:cubicBezTo>
                    <a:cubicBezTo>
                      <a:pt x="366" y="243"/>
                      <a:pt x="371" y="247"/>
                      <a:pt x="374" y="244"/>
                    </a:cubicBezTo>
                    <a:cubicBezTo>
                      <a:pt x="374" y="244"/>
                      <a:pt x="377" y="246"/>
                      <a:pt x="376" y="246"/>
                    </a:cubicBezTo>
                    <a:cubicBezTo>
                      <a:pt x="376" y="247"/>
                      <a:pt x="377" y="247"/>
                      <a:pt x="380" y="251"/>
                    </a:cubicBezTo>
                    <a:cubicBezTo>
                      <a:pt x="383" y="254"/>
                      <a:pt x="386" y="257"/>
                      <a:pt x="383" y="257"/>
                    </a:cubicBezTo>
                    <a:cubicBezTo>
                      <a:pt x="382" y="257"/>
                      <a:pt x="377" y="260"/>
                      <a:pt x="377" y="261"/>
                    </a:cubicBezTo>
                    <a:cubicBezTo>
                      <a:pt x="377" y="263"/>
                      <a:pt x="374" y="260"/>
                      <a:pt x="373" y="263"/>
                    </a:cubicBezTo>
                    <a:cubicBezTo>
                      <a:pt x="373" y="265"/>
                      <a:pt x="374" y="261"/>
                      <a:pt x="374" y="263"/>
                    </a:cubicBezTo>
                    <a:cubicBezTo>
                      <a:pt x="376" y="268"/>
                      <a:pt x="379" y="260"/>
                      <a:pt x="382" y="265"/>
                    </a:cubicBezTo>
                    <a:cubicBezTo>
                      <a:pt x="385" y="268"/>
                      <a:pt x="388" y="266"/>
                      <a:pt x="386" y="268"/>
                    </a:cubicBezTo>
                    <a:cubicBezTo>
                      <a:pt x="382" y="271"/>
                      <a:pt x="385" y="268"/>
                      <a:pt x="385" y="272"/>
                    </a:cubicBezTo>
                    <a:cubicBezTo>
                      <a:pt x="386" y="277"/>
                      <a:pt x="380" y="274"/>
                      <a:pt x="383" y="275"/>
                    </a:cubicBezTo>
                    <a:cubicBezTo>
                      <a:pt x="385" y="277"/>
                      <a:pt x="382" y="277"/>
                      <a:pt x="383" y="279"/>
                    </a:cubicBezTo>
                    <a:cubicBezTo>
                      <a:pt x="383" y="280"/>
                      <a:pt x="380" y="279"/>
                      <a:pt x="382" y="282"/>
                    </a:cubicBezTo>
                    <a:cubicBezTo>
                      <a:pt x="383" y="285"/>
                      <a:pt x="382" y="283"/>
                      <a:pt x="380" y="285"/>
                    </a:cubicBezTo>
                    <a:cubicBezTo>
                      <a:pt x="380" y="286"/>
                      <a:pt x="380" y="280"/>
                      <a:pt x="379" y="285"/>
                    </a:cubicBezTo>
                    <a:cubicBezTo>
                      <a:pt x="377" y="289"/>
                      <a:pt x="374" y="289"/>
                      <a:pt x="374" y="291"/>
                    </a:cubicBezTo>
                    <a:cubicBezTo>
                      <a:pt x="376" y="293"/>
                      <a:pt x="373" y="297"/>
                      <a:pt x="371" y="299"/>
                    </a:cubicBezTo>
                    <a:cubicBezTo>
                      <a:pt x="370" y="299"/>
                      <a:pt x="373" y="300"/>
                      <a:pt x="370" y="302"/>
                    </a:cubicBezTo>
                    <a:cubicBezTo>
                      <a:pt x="368" y="302"/>
                      <a:pt x="370" y="299"/>
                      <a:pt x="368" y="300"/>
                    </a:cubicBezTo>
                    <a:cubicBezTo>
                      <a:pt x="365" y="300"/>
                      <a:pt x="368" y="300"/>
                      <a:pt x="368" y="302"/>
                    </a:cubicBezTo>
                    <a:cubicBezTo>
                      <a:pt x="370" y="305"/>
                      <a:pt x="371" y="303"/>
                      <a:pt x="368" y="303"/>
                    </a:cubicBezTo>
                    <a:cubicBezTo>
                      <a:pt x="366" y="305"/>
                      <a:pt x="365" y="308"/>
                      <a:pt x="366" y="307"/>
                    </a:cubicBezTo>
                    <a:cubicBezTo>
                      <a:pt x="370" y="307"/>
                      <a:pt x="365" y="310"/>
                      <a:pt x="366" y="313"/>
                    </a:cubicBezTo>
                    <a:cubicBezTo>
                      <a:pt x="368" y="314"/>
                      <a:pt x="366" y="316"/>
                      <a:pt x="365" y="313"/>
                    </a:cubicBezTo>
                    <a:cubicBezTo>
                      <a:pt x="363" y="311"/>
                      <a:pt x="362" y="313"/>
                      <a:pt x="363" y="314"/>
                    </a:cubicBezTo>
                    <a:cubicBezTo>
                      <a:pt x="363" y="314"/>
                      <a:pt x="366" y="314"/>
                      <a:pt x="363" y="316"/>
                    </a:cubicBezTo>
                    <a:cubicBezTo>
                      <a:pt x="362" y="317"/>
                      <a:pt x="362" y="314"/>
                      <a:pt x="360" y="316"/>
                    </a:cubicBezTo>
                    <a:cubicBezTo>
                      <a:pt x="360" y="317"/>
                      <a:pt x="363" y="317"/>
                      <a:pt x="362" y="319"/>
                    </a:cubicBezTo>
                    <a:cubicBezTo>
                      <a:pt x="359" y="320"/>
                      <a:pt x="359" y="324"/>
                      <a:pt x="357" y="322"/>
                    </a:cubicBezTo>
                    <a:cubicBezTo>
                      <a:pt x="356" y="320"/>
                      <a:pt x="356" y="324"/>
                      <a:pt x="356" y="322"/>
                    </a:cubicBezTo>
                    <a:cubicBezTo>
                      <a:pt x="354" y="320"/>
                      <a:pt x="354" y="324"/>
                      <a:pt x="354" y="324"/>
                    </a:cubicBezTo>
                    <a:cubicBezTo>
                      <a:pt x="356" y="325"/>
                      <a:pt x="353" y="328"/>
                      <a:pt x="351" y="330"/>
                    </a:cubicBezTo>
                    <a:cubicBezTo>
                      <a:pt x="350" y="331"/>
                      <a:pt x="351" y="328"/>
                      <a:pt x="348" y="330"/>
                    </a:cubicBezTo>
                    <a:cubicBezTo>
                      <a:pt x="347" y="333"/>
                      <a:pt x="347" y="330"/>
                      <a:pt x="345" y="333"/>
                    </a:cubicBezTo>
                    <a:cubicBezTo>
                      <a:pt x="344" y="335"/>
                      <a:pt x="342" y="335"/>
                      <a:pt x="344" y="335"/>
                    </a:cubicBezTo>
                    <a:cubicBezTo>
                      <a:pt x="345" y="336"/>
                      <a:pt x="342" y="336"/>
                      <a:pt x="342" y="338"/>
                    </a:cubicBezTo>
                    <a:cubicBezTo>
                      <a:pt x="342" y="339"/>
                      <a:pt x="341" y="339"/>
                      <a:pt x="338" y="341"/>
                    </a:cubicBezTo>
                    <a:cubicBezTo>
                      <a:pt x="336" y="342"/>
                      <a:pt x="336" y="339"/>
                      <a:pt x="335" y="339"/>
                    </a:cubicBezTo>
                    <a:cubicBezTo>
                      <a:pt x="335" y="339"/>
                      <a:pt x="336" y="342"/>
                      <a:pt x="335" y="342"/>
                    </a:cubicBezTo>
                    <a:cubicBezTo>
                      <a:pt x="333" y="341"/>
                      <a:pt x="331" y="339"/>
                      <a:pt x="330" y="342"/>
                    </a:cubicBezTo>
                    <a:cubicBezTo>
                      <a:pt x="328" y="344"/>
                      <a:pt x="328" y="339"/>
                      <a:pt x="327" y="341"/>
                    </a:cubicBezTo>
                    <a:cubicBezTo>
                      <a:pt x="325" y="341"/>
                      <a:pt x="328" y="342"/>
                      <a:pt x="327" y="344"/>
                    </a:cubicBezTo>
                    <a:cubicBezTo>
                      <a:pt x="325" y="344"/>
                      <a:pt x="325" y="341"/>
                      <a:pt x="325" y="342"/>
                    </a:cubicBezTo>
                    <a:cubicBezTo>
                      <a:pt x="324" y="344"/>
                      <a:pt x="325" y="344"/>
                      <a:pt x="325" y="345"/>
                    </a:cubicBezTo>
                    <a:cubicBezTo>
                      <a:pt x="324" y="345"/>
                      <a:pt x="324" y="345"/>
                      <a:pt x="322" y="345"/>
                    </a:cubicBezTo>
                    <a:cubicBezTo>
                      <a:pt x="321" y="344"/>
                      <a:pt x="322" y="344"/>
                      <a:pt x="321" y="342"/>
                    </a:cubicBezTo>
                    <a:cubicBezTo>
                      <a:pt x="319" y="341"/>
                      <a:pt x="319" y="338"/>
                      <a:pt x="318" y="339"/>
                    </a:cubicBezTo>
                    <a:cubicBezTo>
                      <a:pt x="318" y="339"/>
                      <a:pt x="319" y="344"/>
                      <a:pt x="319" y="345"/>
                    </a:cubicBezTo>
                    <a:cubicBezTo>
                      <a:pt x="318" y="348"/>
                      <a:pt x="318" y="345"/>
                      <a:pt x="316" y="347"/>
                    </a:cubicBezTo>
                    <a:cubicBezTo>
                      <a:pt x="316" y="348"/>
                      <a:pt x="315" y="345"/>
                      <a:pt x="315" y="348"/>
                    </a:cubicBezTo>
                    <a:cubicBezTo>
                      <a:pt x="315" y="352"/>
                      <a:pt x="313" y="347"/>
                      <a:pt x="312" y="350"/>
                    </a:cubicBezTo>
                    <a:cubicBezTo>
                      <a:pt x="310" y="352"/>
                      <a:pt x="310" y="348"/>
                      <a:pt x="309" y="350"/>
                    </a:cubicBezTo>
                    <a:cubicBezTo>
                      <a:pt x="307" y="353"/>
                      <a:pt x="309" y="352"/>
                      <a:pt x="307" y="350"/>
                    </a:cubicBezTo>
                    <a:cubicBezTo>
                      <a:pt x="304" y="350"/>
                      <a:pt x="307" y="352"/>
                      <a:pt x="303" y="353"/>
                    </a:cubicBezTo>
                    <a:cubicBezTo>
                      <a:pt x="298" y="355"/>
                      <a:pt x="300" y="353"/>
                      <a:pt x="296" y="355"/>
                    </a:cubicBezTo>
                    <a:cubicBezTo>
                      <a:pt x="293" y="356"/>
                      <a:pt x="292" y="358"/>
                      <a:pt x="292" y="359"/>
                    </a:cubicBezTo>
                    <a:cubicBezTo>
                      <a:pt x="292" y="361"/>
                      <a:pt x="293" y="358"/>
                      <a:pt x="293" y="361"/>
                    </a:cubicBezTo>
                    <a:cubicBezTo>
                      <a:pt x="293" y="364"/>
                      <a:pt x="296" y="364"/>
                      <a:pt x="292" y="366"/>
                    </a:cubicBezTo>
                    <a:cubicBezTo>
                      <a:pt x="289" y="367"/>
                      <a:pt x="290" y="366"/>
                      <a:pt x="290" y="364"/>
                    </a:cubicBezTo>
                    <a:cubicBezTo>
                      <a:pt x="289" y="363"/>
                      <a:pt x="287" y="363"/>
                      <a:pt x="289" y="361"/>
                    </a:cubicBezTo>
                    <a:cubicBezTo>
                      <a:pt x="289" y="359"/>
                      <a:pt x="287" y="361"/>
                      <a:pt x="287" y="358"/>
                    </a:cubicBezTo>
                    <a:cubicBezTo>
                      <a:pt x="289" y="355"/>
                      <a:pt x="290" y="355"/>
                      <a:pt x="289" y="353"/>
                    </a:cubicBezTo>
                    <a:cubicBezTo>
                      <a:pt x="289" y="353"/>
                      <a:pt x="289" y="355"/>
                      <a:pt x="287" y="353"/>
                    </a:cubicBezTo>
                    <a:cubicBezTo>
                      <a:pt x="286" y="350"/>
                      <a:pt x="286" y="352"/>
                      <a:pt x="287" y="353"/>
                    </a:cubicBezTo>
                    <a:cubicBezTo>
                      <a:pt x="287" y="355"/>
                      <a:pt x="286" y="353"/>
                      <a:pt x="284" y="355"/>
                    </a:cubicBezTo>
                    <a:cubicBezTo>
                      <a:pt x="281" y="355"/>
                      <a:pt x="286" y="352"/>
                      <a:pt x="283" y="352"/>
                    </a:cubicBezTo>
                    <a:cubicBezTo>
                      <a:pt x="280" y="352"/>
                      <a:pt x="280" y="348"/>
                      <a:pt x="278" y="350"/>
                    </a:cubicBezTo>
                    <a:cubicBezTo>
                      <a:pt x="278" y="352"/>
                      <a:pt x="280" y="352"/>
                      <a:pt x="278" y="353"/>
                    </a:cubicBezTo>
                    <a:cubicBezTo>
                      <a:pt x="278" y="353"/>
                      <a:pt x="277" y="350"/>
                      <a:pt x="277" y="353"/>
                    </a:cubicBezTo>
                    <a:cubicBezTo>
                      <a:pt x="277" y="355"/>
                      <a:pt x="275" y="353"/>
                      <a:pt x="275" y="353"/>
                    </a:cubicBezTo>
                    <a:cubicBezTo>
                      <a:pt x="272" y="352"/>
                      <a:pt x="271" y="353"/>
                      <a:pt x="269" y="352"/>
                    </a:cubicBezTo>
                    <a:cubicBezTo>
                      <a:pt x="269" y="350"/>
                      <a:pt x="268" y="352"/>
                      <a:pt x="268" y="350"/>
                    </a:cubicBezTo>
                    <a:cubicBezTo>
                      <a:pt x="266" y="347"/>
                      <a:pt x="265" y="348"/>
                      <a:pt x="265" y="347"/>
                    </a:cubicBezTo>
                    <a:cubicBezTo>
                      <a:pt x="265" y="344"/>
                      <a:pt x="262" y="345"/>
                      <a:pt x="265" y="342"/>
                    </a:cubicBezTo>
                    <a:cubicBezTo>
                      <a:pt x="266" y="339"/>
                      <a:pt x="265" y="339"/>
                      <a:pt x="263" y="339"/>
                    </a:cubicBezTo>
                    <a:cubicBezTo>
                      <a:pt x="260" y="341"/>
                      <a:pt x="262" y="338"/>
                      <a:pt x="258" y="339"/>
                    </a:cubicBezTo>
                    <a:cubicBezTo>
                      <a:pt x="255" y="339"/>
                      <a:pt x="254" y="333"/>
                      <a:pt x="252" y="335"/>
                    </a:cubicBezTo>
                    <a:cubicBezTo>
                      <a:pt x="251" y="338"/>
                      <a:pt x="249" y="336"/>
                      <a:pt x="249" y="338"/>
                    </a:cubicBezTo>
                    <a:cubicBezTo>
                      <a:pt x="251" y="339"/>
                      <a:pt x="246" y="342"/>
                      <a:pt x="245" y="341"/>
                    </a:cubicBezTo>
                    <a:cubicBezTo>
                      <a:pt x="245" y="339"/>
                      <a:pt x="243" y="339"/>
                      <a:pt x="243" y="342"/>
                    </a:cubicBezTo>
                    <a:cubicBezTo>
                      <a:pt x="243" y="345"/>
                      <a:pt x="242" y="342"/>
                      <a:pt x="240" y="341"/>
                    </a:cubicBezTo>
                    <a:cubicBezTo>
                      <a:pt x="240" y="341"/>
                      <a:pt x="240" y="342"/>
                      <a:pt x="239" y="341"/>
                    </a:cubicBezTo>
                    <a:cubicBezTo>
                      <a:pt x="237" y="338"/>
                      <a:pt x="237" y="344"/>
                      <a:pt x="236" y="344"/>
                    </a:cubicBezTo>
                    <a:cubicBezTo>
                      <a:pt x="234" y="344"/>
                      <a:pt x="236" y="342"/>
                      <a:pt x="233" y="341"/>
                    </a:cubicBezTo>
                    <a:cubicBezTo>
                      <a:pt x="230" y="339"/>
                      <a:pt x="231" y="344"/>
                      <a:pt x="228" y="344"/>
                    </a:cubicBezTo>
                    <a:cubicBezTo>
                      <a:pt x="227" y="344"/>
                      <a:pt x="222" y="344"/>
                      <a:pt x="225" y="348"/>
                    </a:cubicBezTo>
                    <a:cubicBezTo>
                      <a:pt x="227" y="355"/>
                      <a:pt x="225" y="353"/>
                      <a:pt x="225" y="355"/>
                    </a:cubicBezTo>
                    <a:cubicBezTo>
                      <a:pt x="227" y="356"/>
                      <a:pt x="225" y="358"/>
                      <a:pt x="225" y="356"/>
                    </a:cubicBezTo>
                    <a:cubicBezTo>
                      <a:pt x="223" y="355"/>
                      <a:pt x="222" y="359"/>
                      <a:pt x="220" y="353"/>
                    </a:cubicBezTo>
                    <a:cubicBezTo>
                      <a:pt x="220" y="352"/>
                      <a:pt x="220" y="348"/>
                      <a:pt x="217" y="352"/>
                    </a:cubicBezTo>
                    <a:cubicBezTo>
                      <a:pt x="214" y="356"/>
                      <a:pt x="214" y="353"/>
                      <a:pt x="213" y="353"/>
                    </a:cubicBezTo>
                    <a:cubicBezTo>
                      <a:pt x="211" y="355"/>
                      <a:pt x="213" y="352"/>
                      <a:pt x="211" y="352"/>
                    </a:cubicBezTo>
                    <a:cubicBezTo>
                      <a:pt x="210" y="350"/>
                      <a:pt x="211" y="348"/>
                      <a:pt x="210" y="347"/>
                    </a:cubicBezTo>
                    <a:cubicBezTo>
                      <a:pt x="208" y="347"/>
                      <a:pt x="204" y="348"/>
                      <a:pt x="205" y="345"/>
                    </a:cubicBezTo>
                    <a:cubicBezTo>
                      <a:pt x="207" y="341"/>
                      <a:pt x="205" y="342"/>
                      <a:pt x="205" y="339"/>
                    </a:cubicBezTo>
                    <a:cubicBezTo>
                      <a:pt x="207" y="338"/>
                      <a:pt x="210" y="338"/>
                      <a:pt x="205" y="338"/>
                    </a:cubicBezTo>
                    <a:cubicBezTo>
                      <a:pt x="201" y="338"/>
                      <a:pt x="202" y="335"/>
                      <a:pt x="201" y="331"/>
                    </a:cubicBezTo>
                    <a:cubicBezTo>
                      <a:pt x="199" y="328"/>
                      <a:pt x="204" y="325"/>
                      <a:pt x="201" y="327"/>
                    </a:cubicBezTo>
                    <a:cubicBezTo>
                      <a:pt x="199" y="328"/>
                      <a:pt x="198" y="325"/>
                      <a:pt x="195" y="328"/>
                    </a:cubicBezTo>
                    <a:cubicBezTo>
                      <a:pt x="192" y="330"/>
                      <a:pt x="192" y="328"/>
                      <a:pt x="193" y="327"/>
                    </a:cubicBezTo>
                    <a:cubicBezTo>
                      <a:pt x="195" y="325"/>
                      <a:pt x="188" y="322"/>
                      <a:pt x="193" y="320"/>
                    </a:cubicBezTo>
                    <a:cubicBezTo>
                      <a:pt x="195" y="319"/>
                      <a:pt x="192" y="316"/>
                      <a:pt x="195" y="314"/>
                    </a:cubicBezTo>
                    <a:cubicBezTo>
                      <a:pt x="198" y="314"/>
                      <a:pt x="196" y="311"/>
                      <a:pt x="198" y="311"/>
                    </a:cubicBezTo>
                    <a:cubicBezTo>
                      <a:pt x="199" y="313"/>
                      <a:pt x="198" y="310"/>
                      <a:pt x="201" y="310"/>
                    </a:cubicBezTo>
                    <a:cubicBezTo>
                      <a:pt x="202" y="310"/>
                      <a:pt x="199" y="307"/>
                      <a:pt x="201" y="302"/>
                    </a:cubicBezTo>
                    <a:cubicBezTo>
                      <a:pt x="202" y="297"/>
                      <a:pt x="199" y="296"/>
                      <a:pt x="201" y="294"/>
                    </a:cubicBezTo>
                    <a:cubicBezTo>
                      <a:pt x="202" y="293"/>
                      <a:pt x="201" y="289"/>
                      <a:pt x="199" y="291"/>
                    </a:cubicBezTo>
                    <a:cubicBezTo>
                      <a:pt x="196" y="293"/>
                      <a:pt x="199" y="286"/>
                      <a:pt x="195" y="283"/>
                    </a:cubicBezTo>
                    <a:cubicBezTo>
                      <a:pt x="190" y="279"/>
                      <a:pt x="192" y="283"/>
                      <a:pt x="190" y="285"/>
                    </a:cubicBezTo>
                    <a:cubicBezTo>
                      <a:pt x="188" y="283"/>
                      <a:pt x="188" y="282"/>
                      <a:pt x="184" y="283"/>
                    </a:cubicBezTo>
                    <a:cubicBezTo>
                      <a:pt x="178" y="283"/>
                      <a:pt x="185" y="282"/>
                      <a:pt x="184" y="277"/>
                    </a:cubicBezTo>
                    <a:cubicBezTo>
                      <a:pt x="184" y="274"/>
                      <a:pt x="179" y="279"/>
                      <a:pt x="182" y="275"/>
                    </a:cubicBezTo>
                    <a:cubicBezTo>
                      <a:pt x="184" y="272"/>
                      <a:pt x="182" y="275"/>
                      <a:pt x="181" y="272"/>
                    </a:cubicBezTo>
                    <a:cubicBezTo>
                      <a:pt x="181" y="271"/>
                      <a:pt x="176" y="272"/>
                      <a:pt x="176" y="274"/>
                    </a:cubicBezTo>
                    <a:cubicBezTo>
                      <a:pt x="175" y="275"/>
                      <a:pt x="173" y="275"/>
                      <a:pt x="170" y="274"/>
                    </a:cubicBezTo>
                    <a:cubicBezTo>
                      <a:pt x="169" y="272"/>
                      <a:pt x="167" y="274"/>
                      <a:pt x="164" y="277"/>
                    </a:cubicBezTo>
                    <a:cubicBezTo>
                      <a:pt x="161" y="280"/>
                      <a:pt x="158" y="279"/>
                      <a:pt x="157" y="282"/>
                    </a:cubicBezTo>
                    <a:cubicBezTo>
                      <a:pt x="157" y="285"/>
                      <a:pt x="153" y="283"/>
                      <a:pt x="153" y="286"/>
                    </a:cubicBezTo>
                    <a:cubicBezTo>
                      <a:pt x="153" y="288"/>
                      <a:pt x="150" y="289"/>
                      <a:pt x="144" y="289"/>
                    </a:cubicBezTo>
                    <a:cubicBezTo>
                      <a:pt x="146" y="286"/>
                      <a:pt x="144" y="286"/>
                      <a:pt x="143" y="286"/>
                    </a:cubicBezTo>
                    <a:cubicBezTo>
                      <a:pt x="141" y="285"/>
                      <a:pt x="141" y="288"/>
                      <a:pt x="140" y="286"/>
                    </a:cubicBezTo>
                    <a:cubicBezTo>
                      <a:pt x="138" y="285"/>
                      <a:pt x="134" y="286"/>
                      <a:pt x="135" y="285"/>
                    </a:cubicBezTo>
                    <a:cubicBezTo>
                      <a:pt x="137" y="283"/>
                      <a:pt x="131" y="282"/>
                      <a:pt x="129" y="286"/>
                    </a:cubicBezTo>
                    <a:cubicBezTo>
                      <a:pt x="128" y="289"/>
                      <a:pt x="126" y="286"/>
                      <a:pt x="126" y="289"/>
                    </a:cubicBezTo>
                    <a:cubicBezTo>
                      <a:pt x="125" y="293"/>
                      <a:pt x="125" y="291"/>
                      <a:pt x="123" y="294"/>
                    </a:cubicBezTo>
                    <a:cubicBezTo>
                      <a:pt x="122" y="289"/>
                      <a:pt x="128" y="282"/>
                      <a:pt x="117" y="288"/>
                    </a:cubicBezTo>
                    <a:cubicBezTo>
                      <a:pt x="117" y="288"/>
                      <a:pt x="115" y="288"/>
                      <a:pt x="114" y="288"/>
                    </a:cubicBezTo>
                    <a:cubicBezTo>
                      <a:pt x="114" y="289"/>
                      <a:pt x="114" y="288"/>
                      <a:pt x="111" y="288"/>
                    </a:cubicBezTo>
                    <a:cubicBezTo>
                      <a:pt x="109" y="289"/>
                      <a:pt x="106" y="283"/>
                      <a:pt x="105" y="286"/>
                    </a:cubicBezTo>
                    <a:cubicBezTo>
                      <a:pt x="105" y="288"/>
                      <a:pt x="103" y="288"/>
                      <a:pt x="102" y="286"/>
                    </a:cubicBezTo>
                    <a:cubicBezTo>
                      <a:pt x="100" y="283"/>
                      <a:pt x="102" y="288"/>
                      <a:pt x="100" y="288"/>
                    </a:cubicBezTo>
                    <a:cubicBezTo>
                      <a:pt x="99" y="288"/>
                      <a:pt x="99" y="283"/>
                      <a:pt x="97" y="283"/>
                    </a:cubicBezTo>
                    <a:cubicBezTo>
                      <a:pt x="94" y="283"/>
                      <a:pt x="93" y="285"/>
                      <a:pt x="94" y="282"/>
                    </a:cubicBezTo>
                    <a:cubicBezTo>
                      <a:pt x="94" y="280"/>
                      <a:pt x="94" y="280"/>
                      <a:pt x="93" y="280"/>
                    </a:cubicBezTo>
                    <a:cubicBezTo>
                      <a:pt x="91" y="282"/>
                      <a:pt x="87" y="279"/>
                      <a:pt x="87" y="275"/>
                    </a:cubicBezTo>
                    <a:cubicBezTo>
                      <a:pt x="87" y="272"/>
                      <a:pt x="85" y="274"/>
                      <a:pt x="82" y="274"/>
                    </a:cubicBezTo>
                    <a:cubicBezTo>
                      <a:pt x="80" y="275"/>
                      <a:pt x="79" y="269"/>
                      <a:pt x="77" y="269"/>
                    </a:cubicBezTo>
                    <a:cubicBezTo>
                      <a:pt x="74" y="269"/>
                      <a:pt x="74" y="266"/>
                      <a:pt x="71" y="266"/>
                    </a:cubicBezTo>
                    <a:cubicBezTo>
                      <a:pt x="68" y="265"/>
                      <a:pt x="73" y="263"/>
                      <a:pt x="67" y="261"/>
                    </a:cubicBezTo>
                    <a:cubicBezTo>
                      <a:pt x="62" y="260"/>
                      <a:pt x="64" y="269"/>
                      <a:pt x="61" y="263"/>
                    </a:cubicBezTo>
                    <a:cubicBezTo>
                      <a:pt x="61" y="261"/>
                      <a:pt x="56" y="260"/>
                      <a:pt x="53" y="257"/>
                    </a:cubicBezTo>
                    <a:cubicBezTo>
                      <a:pt x="50" y="254"/>
                      <a:pt x="50" y="258"/>
                      <a:pt x="47" y="252"/>
                    </a:cubicBezTo>
                    <a:cubicBezTo>
                      <a:pt x="45" y="249"/>
                      <a:pt x="42" y="255"/>
                      <a:pt x="42" y="251"/>
                    </a:cubicBezTo>
                    <a:cubicBezTo>
                      <a:pt x="44" y="246"/>
                      <a:pt x="42" y="243"/>
                      <a:pt x="41" y="241"/>
                    </a:cubicBezTo>
                    <a:cubicBezTo>
                      <a:pt x="39" y="238"/>
                      <a:pt x="42" y="238"/>
                      <a:pt x="44" y="240"/>
                    </a:cubicBezTo>
                    <a:cubicBezTo>
                      <a:pt x="45" y="243"/>
                      <a:pt x="45" y="240"/>
                      <a:pt x="47" y="240"/>
                    </a:cubicBezTo>
                    <a:cubicBezTo>
                      <a:pt x="52" y="238"/>
                      <a:pt x="47" y="235"/>
                      <a:pt x="48" y="234"/>
                    </a:cubicBezTo>
                    <a:cubicBezTo>
                      <a:pt x="48" y="232"/>
                      <a:pt x="42" y="232"/>
                      <a:pt x="44" y="227"/>
                    </a:cubicBezTo>
                    <a:cubicBezTo>
                      <a:pt x="45" y="226"/>
                      <a:pt x="41" y="224"/>
                      <a:pt x="47" y="223"/>
                    </a:cubicBezTo>
                    <a:cubicBezTo>
                      <a:pt x="52" y="223"/>
                      <a:pt x="47" y="221"/>
                      <a:pt x="53" y="216"/>
                    </a:cubicBezTo>
                    <a:cubicBezTo>
                      <a:pt x="56" y="213"/>
                      <a:pt x="53" y="213"/>
                      <a:pt x="55" y="210"/>
                    </a:cubicBezTo>
                    <a:cubicBezTo>
                      <a:pt x="58" y="207"/>
                      <a:pt x="55" y="206"/>
                      <a:pt x="55" y="207"/>
                    </a:cubicBezTo>
                    <a:cubicBezTo>
                      <a:pt x="53" y="210"/>
                      <a:pt x="53" y="206"/>
                      <a:pt x="52" y="207"/>
                    </a:cubicBezTo>
                    <a:cubicBezTo>
                      <a:pt x="50" y="207"/>
                      <a:pt x="52" y="202"/>
                      <a:pt x="45" y="202"/>
                    </a:cubicBezTo>
                    <a:cubicBezTo>
                      <a:pt x="39" y="204"/>
                      <a:pt x="41" y="206"/>
                      <a:pt x="36" y="207"/>
                    </a:cubicBezTo>
                    <a:cubicBezTo>
                      <a:pt x="35" y="207"/>
                      <a:pt x="35" y="207"/>
                      <a:pt x="35" y="207"/>
                    </a:cubicBezTo>
                    <a:cubicBezTo>
                      <a:pt x="32" y="207"/>
                      <a:pt x="27" y="206"/>
                      <a:pt x="26" y="204"/>
                    </a:cubicBezTo>
                    <a:cubicBezTo>
                      <a:pt x="26" y="202"/>
                      <a:pt x="24" y="206"/>
                      <a:pt x="21" y="202"/>
                    </a:cubicBezTo>
                    <a:cubicBezTo>
                      <a:pt x="20" y="199"/>
                      <a:pt x="23" y="201"/>
                      <a:pt x="21" y="196"/>
                    </a:cubicBezTo>
                    <a:cubicBezTo>
                      <a:pt x="18" y="192"/>
                      <a:pt x="17" y="196"/>
                      <a:pt x="17" y="193"/>
                    </a:cubicBezTo>
                    <a:cubicBezTo>
                      <a:pt x="15" y="190"/>
                      <a:pt x="12" y="193"/>
                      <a:pt x="9" y="190"/>
                    </a:cubicBezTo>
                    <a:cubicBezTo>
                      <a:pt x="7" y="190"/>
                      <a:pt x="7" y="188"/>
                      <a:pt x="10" y="188"/>
                    </a:cubicBezTo>
                    <a:cubicBezTo>
                      <a:pt x="13" y="188"/>
                      <a:pt x="15" y="187"/>
                      <a:pt x="13" y="185"/>
                    </a:cubicBezTo>
                    <a:cubicBezTo>
                      <a:pt x="10" y="184"/>
                      <a:pt x="13" y="181"/>
                      <a:pt x="12" y="179"/>
                    </a:cubicBezTo>
                    <a:cubicBezTo>
                      <a:pt x="10" y="178"/>
                      <a:pt x="12" y="176"/>
                      <a:pt x="12" y="174"/>
                    </a:cubicBezTo>
                    <a:cubicBezTo>
                      <a:pt x="10" y="173"/>
                      <a:pt x="6" y="171"/>
                      <a:pt x="6" y="174"/>
                    </a:cubicBezTo>
                    <a:cubicBezTo>
                      <a:pt x="6" y="176"/>
                      <a:pt x="3" y="173"/>
                      <a:pt x="4" y="170"/>
                    </a:cubicBezTo>
                    <a:cubicBezTo>
                      <a:pt x="4" y="168"/>
                      <a:pt x="1" y="168"/>
                      <a:pt x="3" y="165"/>
                    </a:cubicBezTo>
                    <a:cubicBezTo>
                      <a:pt x="9" y="164"/>
                      <a:pt x="0" y="159"/>
                      <a:pt x="7" y="157"/>
                    </a:cubicBezTo>
                    <a:cubicBezTo>
                      <a:pt x="13" y="156"/>
                      <a:pt x="10" y="153"/>
                      <a:pt x="13" y="153"/>
                    </a:cubicBezTo>
                    <a:cubicBezTo>
                      <a:pt x="18" y="154"/>
                      <a:pt x="17" y="148"/>
                      <a:pt x="18" y="153"/>
                    </a:cubicBezTo>
                    <a:cubicBezTo>
                      <a:pt x="20" y="157"/>
                      <a:pt x="21" y="153"/>
                      <a:pt x="23" y="154"/>
                    </a:cubicBezTo>
                    <a:cubicBezTo>
                      <a:pt x="26" y="156"/>
                      <a:pt x="26" y="153"/>
                      <a:pt x="27" y="148"/>
                    </a:cubicBezTo>
                    <a:cubicBezTo>
                      <a:pt x="29" y="145"/>
                      <a:pt x="38" y="150"/>
                      <a:pt x="39" y="143"/>
                    </a:cubicBezTo>
                    <a:cubicBezTo>
                      <a:pt x="41" y="140"/>
                      <a:pt x="48" y="139"/>
                      <a:pt x="52" y="137"/>
                    </a:cubicBezTo>
                    <a:cubicBezTo>
                      <a:pt x="53" y="136"/>
                      <a:pt x="53" y="137"/>
                      <a:pt x="56" y="134"/>
                    </a:cubicBezTo>
                    <a:cubicBezTo>
                      <a:pt x="56" y="132"/>
                      <a:pt x="53" y="128"/>
                      <a:pt x="56" y="126"/>
                    </a:cubicBezTo>
                    <a:cubicBezTo>
                      <a:pt x="59" y="126"/>
                      <a:pt x="55" y="125"/>
                      <a:pt x="58" y="123"/>
                    </a:cubicBezTo>
                    <a:cubicBezTo>
                      <a:pt x="62" y="122"/>
                      <a:pt x="55" y="109"/>
                      <a:pt x="56" y="106"/>
                    </a:cubicBezTo>
                    <a:cubicBezTo>
                      <a:pt x="58" y="103"/>
                      <a:pt x="47" y="103"/>
                      <a:pt x="55" y="101"/>
                    </a:cubicBezTo>
                    <a:cubicBezTo>
                      <a:pt x="59" y="100"/>
                      <a:pt x="65" y="98"/>
                      <a:pt x="67" y="98"/>
                    </a:cubicBezTo>
                    <a:cubicBezTo>
                      <a:pt x="70" y="100"/>
                      <a:pt x="73" y="101"/>
                      <a:pt x="74" y="98"/>
                    </a:cubicBezTo>
                    <a:cubicBezTo>
                      <a:pt x="74" y="95"/>
                      <a:pt x="70" y="97"/>
                      <a:pt x="71" y="94"/>
                    </a:cubicBezTo>
                    <a:cubicBezTo>
                      <a:pt x="74" y="91"/>
                      <a:pt x="76" y="81"/>
                      <a:pt x="76" y="78"/>
                    </a:cubicBezTo>
                    <a:cubicBezTo>
                      <a:pt x="77" y="73"/>
                      <a:pt x="82" y="80"/>
                      <a:pt x="87" y="80"/>
                    </a:cubicBezTo>
                    <a:cubicBezTo>
                      <a:pt x="91" y="78"/>
                      <a:pt x="90" y="81"/>
                      <a:pt x="93" y="80"/>
                    </a:cubicBezTo>
                    <a:cubicBezTo>
                      <a:pt x="97" y="78"/>
                      <a:pt x="99" y="76"/>
                      <a:pt x="97" y="73"/>
                    </a:cubicBezTo>
                    <a:cubicBezTo>
                      <a:pt x="96" y="70"/>
                      <a:pt x="94" y="64"/>
                      <a:pt x="103" y="61"/>
                    </a:cubicBezTo>
                    <a:cubicBezTo>
                      <a:pt x="111" y="59"/>
                      <a:pt x="102" y="53"/>
                      <a:pt x="111" y="55"/>
                    </a:cubicBezTo>
                    <a:cubicBezTo>
                      <a:pt x="115" y="53"/>
                      <a:pt x="115" y="53"/>
                      <a:pt x="115" y="53"/>
                    </a:cubicBezTo>
                    <a:cubicBezTo>
                      <a:pt x="114" y="58"/>
                      <a:pt x="118" y="64"/>
                      <a:pt x="123" y="66"/>
                    </a:cubicBezTo>
                    <a:cubicBezTo>
                      <a:pt x="126" y="69"/>
                      <a:pt x="128" y="64"/>
                      <a:pt x="129" y="67"/>
                    </a:cubicBezTo>
                    <a:cubicBezTo>
                      <a:pt x="131" y="70"/>
                      <a:pt x="132" y="67"/>
                      <a:pt x="132" y="69"/>
                    </a:cubicBezTo>
                    <a:cubicBezTo>
                      <a:pt x="134" y="72"/>
                      <a:pt x="141" y="78"/>
                      <a:pt x="140" y="84"/>
                    </a:cubicBezTo>
                    <a:cubicBezTo>
                      <a:pt x="138" y="91"/>
                      <a:pt x="141" y="89"/>
                      <a:pt x="138" y="94"/>
                    </a:cubicBezTo>
                    <a:cubicBezTo>
                      <a:pt x="137" y="95"/>
                      <a:pt x="137" y="100"/>
                      <a:pt x="141" y="100"/>
                    </a:cubicBezTo>
                    <a:cubicBezTo>
                      <a:pt x="144" y="100"/>
                      <a:pt x="147" y="101"/>
                      <a:pt x="152" y="101"/>
                    </a:cubicBezTo>
                    <a:cubicBezTo>
                      <a:pt x="157" y="101"/>
                      <a:pt x="161" y="101"/>
                      <a:pt x="169" y="109"/>
                    </a:cubicBezTo>
                    <a:cubicBezTo>
                      <a:pt x="178" y="117"/>
                      <a:pt x="176" y="111"/>
                      <a:pt x="178" y="117"/>
                    </a:cubicBezTo>
                    <a:cubicBezTo>
                      <a:pt x="179" y="125"/>
                      <a:pt x="181" y="122"/>
                      <a:pt x="182" y="126"/>
                    </a:cubicBezTo>
                    <a:cubicBezTo>
                      <a:pt x="182" y="129"/>
                      <a:pt x="185" y="126"/>
                      <a:pt x="188" y="128"/>
                    </a:cubicBezTo>
                    <a:cubicBezTo>
                      <a:pt x="202" y="129"/>
                      <a:pt x="204" y="129"/>
                      <a:pt x="214" y="128"/>
                    </a:cubicBezTo>
                    <a:cubicBezTo>
                      <a:pt x="225" y="128"/>
                      <a:pt x="228" y="134"/>
                      <a:pt x="231" y="134"/>
                    </a:cubicBezTo>
                    <a:cubicBezTo>
                      <a:pt x="234" y="134"/>
                      <a:pt x="240" y="140"/>
                      <a:pt x="245" y="137"/>
                    </a:cubicBezTo>
                    <a:cubicBezTo>
                      <a:pt x="249" y="136"/>
                      <a:pt x="246" y="140"/>
                      <a:pt x="248" y="140"/>
                    </a:cubicBezTo>
                    <a:cubicBezTo>
                      <a:pt x="251" y="139"/>
                      <a:pt x="251" y="142"/>
                      <a:pt x="252" y="140"/>
                    </a:cubicBezTo>
                    <a:cubicBezTo>
                      <a:pt x="265" y="132"/>
                      <a:pt x="265" y="136"/>
                      <a:pt x="268" y="132"/>
                    </a:cubicBezTo>
                    <a:cubicBezTo>
                      <a:pt x="272" y="129"/>
                      <a:pt x="269" y="131"/>
                      <a:pt x="274" y="131"/>
                    </a:cubicBezTo>
                    <a:cubicBezTo>
                      <a:pt x="280" y="131"/>
                      <a:pt x="280" y="132"/>
                      <a:pt x="283" y="131"/>
                    </a:cubicBezTo>
                    <a:cubicBezTo>
                      <a:pt x="284" y="129"/>
                      <a:pt x="286" y="132"/>
                      <a:pt x="287" y="131"/>
                    </a:cubicBezTo>
                    <a:cubicBezTo>
                      <a:pt x="289" y="128"/>
                      <a:pt x="292" y="129"/>
                      <a:pt x="295" y="125"/>
                    </a:cubicBezTo>
                    <a:cubicBezTo>
                      <a:pt x="300" y="120"/>
                      <a:pt x="301" y="120"/>
                      <a:pt x="306" y="117"/>
                    </a:cubicBezTo>
                    <a:cubicBezTo>
                      <a:pt x="309" y="115"/>
                      <a:pt x="303" y="112"/>
                      <a:pt x="303" y="109"/>
                    </a:cubicBezTo>
                    <a:cubicBezTo>
                      <a:pt x="303" y="104"/>
                      <a:pt x="303" y="101"/>
                      <a:pt x="306" y="101"/>
                    </a:cubicBezTo>
                    <a:cubicBezTo>
                      <a:pt x="310" y="100"/>
                      <a:pt x="313" y="108"/>
                      <a:pt x="321" y="104"/>
                    </a:cubicBezTo>
                    <a:cubicBezTo>
                      <a:pt x="327" y="101"/>
                      <a:pt x="325" y="97"/>
                      <a:pt x="330" y="97"/>
                    </a:cubicBezTo>
                    <a:cubicBezTo>
                      <a:pt x="333" y="98"/>
                      <a:pt x="336" y="97"/>
                      <a:pt x="339" y="94"/>
                    </a:cubicBezTo>
                    <a:cubicBezTo>
                      <a:pt x="342" y="92"/>
                      <a:pt x="339" y="92"/>
                      <a:pt x="342" y="87"/>
                    </a:cubicBezTo>
                    <a:cubicBezTo>
                      <a:pt x="345" y="84"/>
                      <a:pt x="350" y="86"/>
                      <a:pt x="353" y="83"/>
                    </a:cubicBezTo>
                    <a:cubicBezTo>
                      <a:pt x="357" y="81"/>
                      <a:pt x="359" y="84"/>
                      <a:pt x="360" y="83"/>
                    </a:cubicBezTo>
                    <a:cubicBezTo>
                      <a:pt x="362" y="81"/>
                      <a:pt x="366" y="84"/>
                      <a:pt x="370" y="83"/>
                    </a:cubicBezTo>
                    <a:cubicBezTo>
                      <a:pt x="371" y="81"/>
                      <a:pt x="368" y="76"/>
                      <a:pt x="365" y="73"/>
                    </a:cubicBezTo>
                    <a:cubicBezTo>
                      <a:pt x="362" y="70"/>
                      <a:pt x="360" y="67"/>
                      <a:pt x="354" y="67"/>
                    </a:cubicBezTo>
                    <a:cubicBezTo>
                      <a:pt x="348" y="67"/>
                      <a:pt x="351" y="73"/>
                      <a:pt x="348" y="70"/>
                    </a:cubicBezTo>
                    <a:cubicBezTo>
                      <a:pt x="345" y="69"/>
                      <a:pt x="341" y="69"/>
                      <a:pt x="339" y="70"/>
                    </a:cubicBezTo>
                    <a:cubicBezTo>
                      <a:pt x="338" y="72"/>
                      <a:pt x="333" y="67"/>
                      <a:pt x="336" y="66"/>
                    </a:cubicBezTo>
                    <a:cubicBezTo>
                      <a:pt x="339" y="63"/>
                      <a:pt x="333" y="67"/>
                      <a:pt x="344" y="46"/>
                    </a:cubicBezTo>
                    <a:cubicBezTo>
                      <a:pt x="351" y="50"/>
                      <a:pt x="354" y="50"/>
                      <a:pt x="360" y="44"/>
                    </a:cubicBezTo>
                    <a:cubicBezTo>
                      <a:pt x="366" y="38"/>
                      <a:pt x="365" y="33"/>
                      <a:pt x="373" y="24"/>
                    </a:cubicBezTo>
                    <a:cubicBezTo>
                      <a:pt x="379" y="16"/>
                      <a:pt x="376" y="13"/>
                      <a:pt x="371" y="13"/>
                    </a:cubicBezTo>
                    <a:cubicBezTo>
                      <a:pt x="366" y="13"/>
                      <a:pt x="373" y="3"/>
                      <a:pt x="388" y="2"/>
                    </a:cubicBezTo>
                    <a:cubicBezTo>
                      <a:pt x="401" y="0"/>
                      <a:pt x="406" y="5"/>
                      <a:pt x="411" y="5"/>
                    </a:cubicBezTo>
                    <a:cubicBezTo>
                      <a:pt x="415" y="5"/>
                      <a:pt x="424" y="18"/>
                      <a:pt x="427" y="33"/>
                    </a:cubicBezTo>
                    <a:cubicBezTo>
                      <a:pt x="429" y="50"/>
                      <a:pt x="432" y="49"/>
                      <a:pt x="441" y="50"/>
                    </a:cubicBezTo>
                    <a:cubicBezTo>
                      <a:pt x="450" y="52"/>
                      <a:pt x="447" y="56"/>
                      <a:pt x="452" y="56"/>
                    </a:cubicBezTo>
                    <a:cubicBezTo>
                      <a:pt x="456" y="58"/>
                      <a:pt x="452" y="61"/>
                      <a:pt x="455" y="63"/>
                    </a:cubicBezTo>
                    <a:cubicBezTo>
                      <a:pt x="458" y="64"/>
                      <a:pt x="452" y="66"/>
                      <a:pt x="456" y="69"/>
                    </a:cubicBezTo>
                    <a:cubicBezTo>
                      <a:pt x="461" y="73"/>
                      <a:pt x="467" y="72"/>
                      <a:pt x="471" y="67"/>
                    </a:cubicBezTo>
                    <a:cubicBezTo>
                      <a:pt x="476" y="64"/>
                      <a:pt x="476" y="69"/>
                      <a:pt x="481" y="64"/>
                    </a:cubicBezTo>
                    <a:cubicBezTo>
                      <a:pt x="485" y="59"/>
                      <a:pt x="490" y="67"/>
                      <a:pt x="485" y="73"/>
                    </a:cubicBezTo>
                    <a:cubicBezTo>
                      <a:pt x="481" y="81"/>
                      <a:pt x="478" y="104"/>
                      <a:pt x="471" y="101"/>
                    </a:cubicBezTo>
                    <a:cubicBezTo>
                      <a:pt x="465" y="98"/>
                      <a:pt x="464" y="97"/>
                      <a:pt x="462" y="100"/>
                    </a:cubicBezTo>
                    <a:cubicBezTo>
                      <a:pt x="461" y="104"/>
                      <a:pt x="455" y="100"/>
                      <a:pt x="458" y="106"/>
                    </a:cubicBezTo>
                    <a:cubicBezTo>
                      <a:pt x="459" y="112"/>
                      <a:pt x="461" y="119"/>
                      <a:pt x="458" y="123"/>
                    </a:cubicBezTo>
                    <a:cubicBezTo>
                      <a:pt x="456" y="129"/>
                      <a:pt x="455" y="123"/>
                      <a:pt x="453" y="129"/>
                    </a:cubicBezTo>
                    <a:cubicBezTo>
                      <a:pt x="453" y="131"/>
                      <a:pt x="453" y="131"/>
                      <a:pt x="453" y="131"/>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99" name="Freeform 11"/>
              <p:cNvSpPr>
                <a:spLocks noEditPoints="1"/>
              </p:cNvSpPr>
              <p:nvPr/>
            </p:nvSpPr>
            <p:spPr bwMode="auto">
              <a:xfrm>
                <a:off x="5259" y="3746"/>
                <a:ext cx="190" cy="266"/>
              </a:xfrm>
              <a:custGeom>
                <a:avLst/>
                <a:gdLst/>
                <a:ahLst/>
                <a:cxnLst>
                  <a:cxn ang="0">
                    <a:pos x="47" y="68"/>
                  </a:cxn>
                  <a:cxn ang="0">
                    <a:pos x="53" y="68"/>
                  </a:cxn>
                  <a:cxn ang="0">
                    <a:pos x="53" y="70"/>
                  </a:cxn>
                  <a:cxn ang="0">
                    <a:pos x="56" y="74"/>
                  </a:cxn>
                  <a:cxn ang="0">
                    <a:pos x="62" y="76"/>
                  </a:cxn>
                  <a:cxn ang="0">
                    <a:pos x="62" y="82"/>
                  </a:cxn>
                  <a:cxn ang="0">
                    <a:pos x="53" y="95"/>
                  </a:cxn>
                  <a:cxn ang="0">
                    <a:pos x="53" y="101"/>
                  </a:cxn>
                  <a:cxn ang="0">
                    <a:pos x="51" y="104"/>
                  </a:cxn>
                  <a:cxn ang="0">
                    <a:pos x="39" y="113"/>
                  </a:cxn>
                  <a:cxn ang="0">
                    <a:pos x="36" y="126"/>
                  </a:cxn>
                  <a:cxn ang="0">
                    <a:pos x="30" y="132"/>
                  </a:cxn>
                  <a:cxn ang="0">
                    <a:pos x="18" y="135"/>
                  </a:cxn>
                  <a:cxn ang="0">
                    <a:pos x="13" y="132"/>
                  </a:cxn>
                  <a:cxn ang="0">
                    <a:pos x="9" y="130"/>
                  </a:cxn>
                  <a:cxn ang="0">
                    <a:pos x="1" y="129"/>
                  </a:cxn>
                  <a:cxn ang="0">
                    <a:pos x="4" y="124"/>
                  </a:cxn>
                  <a:cxn ang="0">
                    <a:pos x="9" y="115"/>
                  </a:cxn>
                  <a:cxn ang="0">
                    <a:pos x="19" y="105"/>
                  </a:cxn>
                  <a:cxn ang="0">
                    <a:pos x="24" y="101"/>
                  </a:cxn>
                  <a:cxn ang="0">
                    <a:pos x="35" y="95"/>
                  </a:cxn>
                  <a:cxn ang="0">
                    <a:pos x="44" y="79"/>
                  </a:cxn>
                  <a:cxn ang="0">
                    <a:pos x="47" y="68"/>
                  </a:cxn>
                  <a:cxn ang="0">
                    <a:pos x="74" y="78"/>
                  </a:cxn>
                  <a:cxn ang="0">
                    <a:pos x="85" y="56"/>
                  </a:cxn>
                  <a:cxn ang="0">
                    <a:pos x="91" y="53"/>
                  </a:cxn>
                  <a:cxn ang="0">
                    <a:pos x="94" y="47"/>
                  </a:cxn>
                  <a:cxn ang="0">
                    <a:pos x="97" y="37"/>
                  </a:cxn>
                  <a:cxn ang="0">
                    <a:pos x="91" y="36"/>
                  </a:cxn>
                  <a:cxn ang="0">
                    <a:pos x="80" y="36"/>
                  </a:cxn>
                  <a:cxn ang="0">
                    <a:pos x="74" y="23"/>
                  </a:cxn>
                  <a:cxn ang="0">
                    <a:pos x="74" y="28"/>
                  </a:cxn>
                  <a:cxn ang="0">
                    <a:pos x="68" y="22"/>
                  </a:cxn>
                  <a:cxn ang="0">
                    <a:pos x="65" y="16"/>
                  </a:cxn>
                  <a:cxn ang="0">
                    <a:pos x="63" y="9"/>
                  </a:cxn>
                  <a:cxn ang="0">
                    <a:pos x="57" y="5"/>
                  </a:cxn>
                  <a:cxn ang="0">
                    <a:pos x="51" y="0"/>
                  </a:cxn>
                  <a:cxn ang="0">
                    <a:pos x="53" y="5"/>
                  </a:cxn>
                  <a:cxn ang="0">
                    <a:pos x="56" y="9"/>
                  </a:cxn>
                  <a:cxn ang="0">
                    <a:pos x="62" y="20"/>
                  </a:cxn>
                  <a:cxn ang="0">
                    <a:pos x="63" y="23"/>
                  </a:cxn>
                  <a:cxn ang="0">
                    <a:pos x="66" y="31"/>
                  </a:cxn>
                  <a:cxn ang="0">
                    <a:pos x="66" y="43"/>
                  </a:cxn>
                  <a:cxn ang="0">
                    <a:pos x="59" y="53"/>
                  </a:cxn>
                  <a:cxn ang="0">
                    <a:pos x="68" y="60"/>
                  </a:cxn>
                  <a:cxn ang="0">
                    <a:pos x="68" y="73"/>
                  </a:cxn>
                  <a:cxn ang="0">
                    <a:pos x="68" y="76"/>
                  </a:cxn>
                  <a:cxn ang="0">
                    <a:pos x="74" y="78"/>
                  </a:cxn>
                </a:cxnLst>
                <a:rect l="0" t="0" r="r" b="b"/>
                <a:pathLst>
                  <a:path w="98" h="137">
                    <a:moveTo>
                      <a:pt x="47" y="68"/>
                    </a:moveTo>
                    <a:cubicBezTo>
                      <a:pt x="51" y="64"/>
                      <a:pt x="54" y="67"/>
                      <a:pt x="53" y="68"/>
                    </a:cubicBezTo>
                    <a:cubicBezTo>
                      <a:pt x="50" y="68"/>
                      <a:pt x="51" y="70"/>
                      <a:pt x="53" y="70"/>
                    </a:cubicBezTo>
                    <a:cubicBezTo>
                      <a:pt x="54" y="70"/>
                      <a:pt x="51" y="79"/>
                      <a:pt x="56" y="74"/>
                    </a:cubicBezTo>
                    <a:cubicBezTo>
                      <a:pt x="62" y="70"/>
                      <a:pt x="65" y="71"/>
                      <a:pt x="62" y="76"/>
                    </a:cubicBezTo>
                    <a:cubicBezTo>
                      <a:pt x="60" y="79"/>
                      <a:pt x="66" y="78"/>
                      <a:pt x="62" y="82"/>
                    </a:cubicBezTo>
                    <a:cubicBezTo>
                      <a:pt x="57" y="88"/>
                      <a:pt x="56" y="95"/>
                      <a:pt x="53" y="95"/>
                    </a:cubicBezTo>
                    <a:cubicBezTo>
                      <a:pt x="51" y="95"/>
                      <a:pt x="50" y="101"/>
                      <a:pt x="53" y="101"/>
                    </a:cubicBezTo>
                    <a:cubicBezTo>
                      <a:pt x="56" y="102"/>
                      <a:pt x="54" y="105"/>
                      <a:pt x="51" y="104"/>
                    </a:cubicBezTo>
                    <a:cubicBezTo>
                      <a:pt x="50" y="104"/>
                      <a:pt x="39" y="105"/>
                      <a:pt x="39" y="113"/>
                    </a:cubicBezTo>
                    <a:cubicBezTo>
                      <a:pt x="39" y="120"/>
                      <a:pt x="33" y="123"/>
                      <a:pt x="36" y="126"/>
                    </a:cubicBezTo>
                    <a:cubicBezTo>
                      <a:pt x="38" y="129"/>
                      <a:pt x="33" y="126"/>
                      <a:pt x="30" y="132"/>
                    </a:cubicBezTo>
                    <a:cubicBezTo>
                      <a:pt x="25" y="137"/>
                      <a:pt x="22" y="137"/>
                      <a:pt x="18" y="135"/>
                    </a:cubicBezTo>
                    <a:cubicBezTo>
                      <a:pt x="13" y="135"/>
                      <a:pt x="16" y="132"/>
                      <a:pt x="13" y="132"/>
                    </a:cubicBezTo>
                    <a:cubicBezTo>
                      <a:pt x="10" y="133"/>
                      <a:pt x="12" y="129"/>
                      <a:pt x="9" y="130"/>
                    </a:cubicBezTo>
                    <a:cubicBezTo>
                      <a:pt x="6" y="133"/>
                      <a:pt x="3" y="132"/>
                      <a:pt x="1" y="129"/>
                    </a:cubicBezTo>
                    <a:cubicBezTo>
                      <a:pt x="0" y="126"/>
                      <a:pt x="6" y="127"/>
                      <a:pt x="4" y="124"/>
                    </a:cubicBezTo>
                    <a:cubicBezTo>
                      <a:pt x="3" y="121"/>
                      <a:pt x="6" y="118"/>
                      <a:pt x="9" y="115"/>
                    </a:cubicBezTo>
                    <a:cubicBezTo>
                      <a:pt x="13" y="112"/>
                      <a:pt x="15" y="105"/>
                      <a:pt x="19" y="105"/>
                    </a:cubicBezTo>
                    <a:cubicBezTo>
                      <a:pt x="22" y="105"/>
                      <a:pt x="22" y="102"/>
                      <a:pt x="24" y="101"/>
                    </a:cubicBezTo>
                    <a:cubicBezTo>
                      <a:pt x="27" y="101"/>
                      <a:pt x="30" y="96"/>
                      <a:pt x="35" y="95"/>
                    </a:cubicBezTo>
                    <a:cubicBezTo>
                      <a:pt x="38" y="92"/>
                      <a:pt x="39" y="81"/>
                      <a:pt x="44" y="79"/>
                    </a:cubicBezTo>
                    <a:cubicBezTo>
                      <a:pt x="48" y="78"/>
                      <a:pt x="44" y="71"/>
                      <a:pt x="47" y="68"/>
                    </a:cubicBezTo>
                    <a:close/>
                    <a:moveTo>
                      <a:pt x="74" y="78"/>
                    </a:moveTo>
                    <a:cubicBezTo>
                      <a:pt x="76" y="76"/>
                      <a:pt x="88" y="59"/>
                      <a:pt x="85" y="56"/>
                    </a:cubicBezTo>
                    <a:cubicBezTo>
                      <a:pt x="83" y="54"/>
                      <a:pt x="86" y="48"/>
                      <a:pt x="91" y="53"/>
                    </a:cubicBezTo>
                    <a:cubicBezTo>
                      <a:pt x="95" y="56"/>
                      <a:pt x="89" y="47"/>
                      <a:pt x="94" y="47"/>
                    </a:cubicBezTo>
                    <a:cubicBezTo>
                      <a:pt x="97" y="45"/>
                      <a:pt x="95" y="39"/>
                      <a:pt x="97" y="37"/>
                    </a:cubicBezTo>
                    <a:cubicBezTo>
                      <a:pt x="98" y="34"/>
                      <a:pt x="92" y="33"/>
                      <a:pt x="91" y="36"/>
                    </a:cubicBezTo>
                    <a:cubicBezTo>
                      <a:pt x="89" y="40"/>
                      <a:pt x="85" y="39"/>
                      <a:pt x="80" y="36"/>
                    </a:cubicBezTo>
                    <a:cubicBezTo>
                      <a:pt x="76" y="33"/>
                      <a:pt x="77" y="26"/>
                      <a:pt x="74" y="23"/>
                    </a:cubicBezTo>
                    <a:cubicBezTo>
                      <a:pt x="71" y="19"/>
                      <a:pt x="71" y="23"/>
                      <a:pt x="74" y="28"/>
                    </a:cubicBezTo>
                    <a:cubicBezTo>
                      <a:pt x="76" y="33"/>
                      <a:pt x="66" y="26"/>
                      <a:pt x="68" y="22"/>
                    </a:cubicBezTo>
                    <a:cubicBezTo>
                      <a:pt x="68" y="19"/>
                      <a:pt x="65" y="19"/>
                      <a:pt x="65" y="16"/>
                    </a:cubicBezTo>
                    <a:cubicBezTo>
                      <a:pt x="65" y="12"/>
                      <a:pt x="65" y="12"/>
                      <a:pt x="63" y="9"/>
                    </a:cubicBezTo>
                    <a:cubicBezTo>
                      <a:pt x="62" y="6"/>
                      <a:pt x="60" y="6"/>
                      <a:pt x="57" y="5"/>
                    </a:cubicBezTo>
                    <a:cubicBezTo>
                      <a:pt x="54" y="5"/>
                      <a:pt x="56" y="0"/>
                      <a:pt x="51" y="0"/>
                    </a:cubicBezTo>
                    <a:cubicBezTo>
                      <a:pt x="48" y="0"/>
                      <a:pt x="50" y="0"/>
                      <a:pt x="53" y="5"/>
                    </a:cubicBezTo>
                    <a:cubicBezTo>
                      <a:pt x="56" y="8"/>
                      <a:pt x="53" y="6"/>
                      <a:pt x="56" y="9"/>
                    </a:cubicBezTo>
                    <a:cubicBezTo>
                      <a:pt x="57" y="14"/>
                      <a:pt x="60" y="23"/>
                      <a:pt x="62" y="20"/>
                    </a:cubicBezTo>
                    <a:cubicBezTo>
                      <a:pt x="63" y="17"/>
                      <a:pt x="65" y="25"/>
                      <a:pt x="63" y="23"/>
                    </a:cubicBezTo>
                    <a:cubicBezTo>
                      <a:pt x="62" y="22"/>
                      <a:pt x="62" y="23"/>
                      <a:pt x="66" y="31"/>
                    </a:cubicBezTo>
                    <a:cubicBezTo>
                      <a:pt x="70" y="39"/>
                      <a:pt x="66" y="39"/>
                      <a:pt x="66" y="43"/>
                    </a:cubicBezTo>
                    <a:cubicBezTo>
                      <a:pt x="66" y="50"/>
                      <a:pt x="60" y="50"/>
                      <a:pt x="59" y="53"/>
                    </a:cubicBezTo>
                    <a:cubicBezTo>
                      <a:pt x="59" y="56"/>
                      <a:pt x="65" y="59"/>
                      <a:pt x="68" y="60"/>
                    </a:cubicBezTo>
                    <a:cubicBezTo>
                      <a:pt x="73" y="62"/>
                      <a:pt x="70" y="71"/>
                      <a:pt x="68" y="73"/>
                    </a:cubicBezTo>
                    <a:cubicBezTo>
                      <a:pt x="66" y="74"/>
                      <a:pt x="63" y="74"/>
                      <a:pt x="68" y="76"/>
                    </a:cubicBezTo>
                    <a:cubicBezTo>
                      <a:pt x="71" y="76"/>
                      <a:pt x="70" y="81"/>
                      <a:pt x="74" y="78"/>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00" name="Freeform 12"/>
              <p:cNvSpPr>
                <a:spLocks/>
              </p:cNvSpPr>
              <p:nvPr/>
            </p:nvSpPr>
            <p:spPr bwMode="auto">
              <a:xfrm>
                <a:off x="1575" y="1126"/>
                <a:ext cx="949" cy="696"/>
              </a:xfrm>
              <a:custGeom>
                <a:avLst/>
                <a:gdLst/>
                <a:ahLst/>
                <a:cxnLst>
                  <a:cxn ang="0">
                    <a:pos x="394" y="224"/>
                  </a:cxn>
                  <a:cxn ang="0">
                    <a:pos x="343" y="245"/>
                  </a:cxn>
                  <a:cxn ang="0">
                    <a:pos x="315" y="259"/>
                  </a:cxn>
                  <a:cxn ang="0">
                    <a:pos x="291" y="276"/>
                  </a:cxn>
                  <a:cxn ang="0">
                    <a:pos x="280" y="283"/>
                  </a:cxn>
                  <a:cxn ang="0">
                    <a:pos x="279" y="272"/>
                  </a:cxn>
                  <a:cxn ang="0">
                    <a:pos x="273" y="283"/>
                  </a:cxn>
                  <a:cxn ang="0">
                    <a:pos x="260" y="290"/>
                  </a:cxn>
                  <a:cxn ang="0">
                    <a:pos x="256" y="303"/>
                  </a:cxn>
                  <a:cxn ang="0">
                    <a:pos x="244" y="321"/>
                  </a:cxn>
                  <a:cxn ang="0">
                    <a:pos x="241" y="346"/>
                  </a:cxn>
                  <a:cxn ang="0">
                    <a:pos x="227" y="356"/>
                  </a:cxn>
                  <a:cxn ang="0">
                    <a:pos x="215" y="342"/>
                  </a:cxn>
                  <a:cxn ang="0">
                    <a:pos x="198" y="343"/>
                  </a:cxn>
                  <a:cxn ang="0">
                    <a:pos x="187" y="331"/>
                  </a:cxn>
                  <a:cxn ang="0">
                    <a:pos x="175" y="314"/>
                  </a:cxn>
                  <a:cxn ang="0">
                    <a:pos x="178" y="298"/>
                  </a:cxn>
                  <a:cxn ang="0">
                    <a:pos x="172" y="297"/>
                  </a:cxn>
                  <a:cxn ang="0">
                    <a:pos x="160" y="281"/>
                  </a:cxn>
                  <a:cxn ang="0">
                    <a:pos x="155" y="252"/>
                  </a:cxn>
                  <a:cxn ang="0">
                    <a:pos x="174" y="241"/>
                  </a:cxn>
                  <a:cxn ang="0">
                    <a:pos x="169" y="220"/>
                  </a:cxn>
                  <a:cxn ang="0">
                    <a:pos x="175" y="213"/>
                  </a:cxn>
                  <a:cxn ang="0">
                    <a:pos x="152" y="197"/>
                  </a:cxn>
                  <a:cxn ang="0">
                    <a:pos x="142" y="183"/>
                  </a:cxn>
                  <a:cxn ang="0">
                    <a:pos x="129" y="158"/>
                  </a:cxn>
                  <a:cxn ang="0">
                    <a:pos x="97" y="127"/>
                  </a:cxn>
                  <a:cxn ang="0">
                    <a:pos x="56" y="126"/>
                  </a:cxn>
                  <a:cxn ang="0">
                    <a:pos x="17" y="115"/>
                  </a:cxn>
                  <a:cxn ang="0">
                    <a:pos x="21" y="102"/>
                  </a:cxn>
                  <a:cxn ang="0">
                    <a:pos x="39" y="79"/>
                  </a:cxn>
                  <a:cxn ang="0">
                    <a:pos x="62" y="49"/>
                  </a:cxn>
                  <a:cxn ang="0">
                    <a:pos x="154" y="26"/>
                  </a:cxn>
                  <a:cxn ang="0">
                    <a:pos x="183" y="21"/>
                  </a:cxn>
                  <a:cxn ang="0">
                    <a:pos x="221" y="17"/>
                  </a:cxn>
                  <a:cxn ang="0">
                    <a:pos x="209" y="14"/>
                  </a:cxn>
                  <a:cxn ang="0">
                    <a:pos x="279" y="10"/>
                  </a:cxn>
                  <a:cxn ang="0">
                    <a:pos x="343" y="3"/>
                  </a:cxn>
                  <a:cxn ang="0">
                    <a:pos x="355" y="10"/>
                  </a:cxn>
                  <a:cxn ang="0">
                    <a:pos x="393" y="26"/>
                  </a:cxn>
                  <a:cxn ang="0">
                    <a:pos x="375" y="35"/>
                  </a:cxn>
                  <a:cxn ang="0">
                    <a:pos x="407" y="43"/>
                  </a:cxn>
                  <a:cxn ang="0">
                    <a:pos x="483" y="38"/>
                  </a:cxn>
                  <a:cxn ang="0">
                    <a:pos x="426" y="54"/>
                  </a:cxn>
                  <a:cxn ang="0">
                    <a:pos x="420" y="65"/>
                  </a:cxn>
                  <a:cxn ang="0">
                    <a:pos x="422" y="82"/>
                  </a:cxn>
                  <a:cxn ang="0">
                    <a:pos x="425" y="102"/>
                  </a:cxn>
                  <a:cxn ang="0">
                    <a:pos x="413" y="116"/>
                  </a:cxn>
                  <a:cxn ang="0">
                    <a:pos x="425" y="132"/>
                  </a:cxn>
                  <a:cxn ang="0">
                    <a:pos x="426" y="155"/>
                  </a:cxn>
                  <a:cxn ang="0">
                    <a:pos x="408" y="169"/>
                  </a:cxn>
                  <a:cxn ang="0">
                    <a:pos x="391" y="188"/>
                  </a:cxn>
                  <a:cxn ang="0">
                    <a:pos x="408" y="199"/>
                  </a:cxn>
                  <a:cxn ang="0">
                    <a:pos x="382" y="199"/>
                  </a:cxn>
                  <a:cxn ang="0">
                    <a:pos x="362" y="205"/>
                  </a:cxn>
                  <a:cxn ang="0">
                    <a:pos x="362" y="216"/>
                  </a:cxn>
                </a:cxnLst>
                <a:rect l="0" t="0" r="r" b="b"/>
                <a:pathLst>
                  <a:path w="489" h="359">
                    <a:moveTo>
                      <a:pt x="375" y="216"/>
                    </a:moveTo>
                    <a:cubicBezTo>
                      <a:pt x="382" y="210"/>
                      <a:pt x="387" y="219"/>
                      <a:pt x="396" y="219"/>
                    </a:cubicBezTo>
                    <a:cubicBezTo>
                      <a:pt x="405" y="217"/>
                      <a:pt x="408" y="217"/>
                      <a:pt x="402" y="220"/>
                    </a:cubicBezTo>
                    <a:cubicBezTo>
                      <a:pt x="396" y="222"/>
                      <a:pt x="401" y="224"/>
                      <a:pt x="394" y="224"/>
                    </a:cubicBezTo>
                    <a:cubicBezTo>
                      <a:pt x="390" y="224"/>
                      <a:pt x="396" y="227"/>
                      <a:pt x="390" y="228"/>
                    </a:cubicBezTo>
                    <a:cubicBezTo>
                      <a:pt x="384" y="228"/>
                      <a:pt x="381" y="231"/>
                      <a:pt x="378" y="236"/>
                    </a:cubicBezTo>
                    <a:cubicBezTo>
                      <a:pt x="375" y="239"/>
                      <a:pt x="362" y="239"/>
                      <a:pt x="353" y="242"/>
                    </a:cubicBezTo>
                    <a:cubicBezTo>
                      <a:pt x="344" y="247"/>
                      <a:pt x="344" y="241"/>
                      <a:pt x="343" y="245"/>
                    </a:cubicBezTo>
                    <a:cubicBezTo>
                      <a:pt x="341" y="248"/>
                      <a:pt x="335" y="248"/>
                      <a:pt x="332" y="247"/>
                    </a:cubicBezTo>
                    <a:cubicBezTo>
                      <a:pt x="327" y="245"/>
                      <a:pt x="318" y="238"/>
                      <a:pt x="324" y="244"/>
                    </a:cubicBezTo>
                    <a:cubicBezTo>
                      <a:pt x="329" y="248"/>
                      <a:pt x="327" y="250"/>
                      <a:pt x="324" y="250"/>
                    </a:cubicBezTo>
                    <a:cubicBezTo>
                      <a:pt x="321" y="250"/>
                      <a:pt x="317" y="253"/>
                      <a:pt x="315" y="259"/>
                    </a:cubicBezTo>
                    <a:cubicBezTo>
                      <a:pt x="315" y="264"/>
                      <a:pt x="305" y="273"/>
                      <a:pt x="300" y="273"/>
                    </a:cubicBezTo>
                    <a:cubicBezTo>
                      <a:pt x="300" y="273"/>
                      <a:pt x="300" y="272"/>
                      <a:pt x="298" y="272"/>
                    </a:cubicBezTo>
                    <a:cubicBezTo>
                      <a:pt x="297" y="272"/>
                      <a:pt x="298" y="275"/>
                      <a:pt x="297" y="275"/>
                    </a:cubicBezTo>
                    <a:cubicBezTo>
                      <a:pt x="295" y="275"/>
                      <a:pt x="292" y="278"/>
                      <a:pt x="291" y="276"/>
                    </a:cubicBezTo>
                    <a:cubicBezTo>
                      <a:pt x="288" y="278"/>
                      <a:pt x="288" y="278"/>
                      <a:pt x="288" y="278"/>
                    </a:cubicBezTo>
                    <a:cubicBezTo>
                      <a:pt x="289" y="280"/>
                      <a:pt x="289" y="281"/>
                      <a:pt x="288" y="280"/>
                    </a:cubicBezTo>
                    <a:cubicBezTo>
                      <a:pt x="286" y="278"/>
                      <a:pt x="286" y="280"/>
                      <a:pt x="285" y="281"/>
                    </a:cubicBezTo>
                    <a:cubicBezTo>
                      <a:pt x="283" y="283"/>
                      <a:pt x="282" y="283"/>
                      <a:pt x="280" y="283"/>
                    </a:cubicBezTo>
                    <a:cubicBezTo>
                      <a:pt x="279" y="281"/>
                      <a:pt x="280" y="278"/>
                      <a:pt x="280" y="276"/>
                    </a:cubicBezTo>
                    <a:cubicBezTo>
                      <a:pt x="280" y="275"/>
                      <a:pt x="283" y="275"/>
                      <a:pt x="283" y="273"/>
                    </a:cubicBezTo>
                    <a:cubicBezTo>
                      <a:pt x="283" y="272"/>
                      <a:pt x="286" y="272"/>
                      <a:pt x="283" y="272"/>
                    </a:cubicBezTo>
                    <a:cubicBezTo>
                      <a:pt x="280" y="272"/>
                      <a:pt x="280" y="270"/>
                      <a:pt x="279" y="272"/>
                    </a:cubicBezTo>
                    <a:cubicBezTo>
                      <a:pt x="279" y="272"/>
                      <a:pt x="283" y="273"/>
                      <a:pt x="280" y="275"/>
                    </a:cubicBezTo>
                    <a:cubicBezTo>
                      <a:pt x="277" y="276"/>
                      <a:pt x="280" y="276"/>
                      <a:pt x="279" y="278"/>
                    </a:cubicBezTo>
                    <a:cubicBezTo>
                      <a:pt x="276" y="280"/>
                      <a:pt x="279" y="280"/>
                      <a:pt x="277" y="281"/>
                    </a:cubicBezTo>
                    <a:cubicBezTo>
                      <a:pt x="277" y="283"/>
                      <a:pt x="276" y="281"/>
                      <a:pt x="273" y="283"/>
                    </a:cubicBezTo>
                    <a:cubicBezTo>
                      <a:pt x="270" y="283"/>
                      <a:pt x="268" y="281"/>
                      <a:pt x="266" y="283"/>
                    </a:cubicBezTo>
                    <a:cubicBezTo>
                      <a:pt x="263" y="284"/>
                      <a:pt x="262" y="283"/>
                      <a:pt x="265" y="284"/>
                    </a:cubicBezTo>
                    <a:cubicBezTo>
                      <a:pt x="268" y="286"/>
                      <a:pt x="268" y="287"/>
                      <a:pt x="266" y="286"/>
                    </a:cubicBezTo>
                    <a:cubicBezTo>
                      <a:pt x="263" y="286"/>
                      <a:pt x="263" y="292"/>
                      <a:pt x="260" y="290"/>
                    </a:cubicBezTo>
                    <a:cubicBezTo>
                      <a:pt x="257" y="289"/>
                      <a:pt x="251" y="289"/>
                      <a:pt x="256" y="293"/>
                    </a:cubicBezTo>
                    <a:cubicBezTo>
                      <a:pt x="260" y="298"/>
                      <a:pt x="260" y="300"/>
                      <a:pt x="259" y="300"/>
                    </a:cubicBezTo>
                    <a:cubicBezTo>
                      <a:pt x="256" y="298"/>
                      <a:pt x="256" y="301"/>
                      <a:pt x="253" y="300"/>
                    </a:cubicBezTo>
                    <a:cubicBezTo>
                      <a:pt x="250" y="298"/>
                      <a:pt x="251" y="303"/>
                      <a:pt x="256" y="303"/>
                    </a:cubicBezTo>
                    <a:cubicBezTo>
                      <a:pt x="260" y="303"/>
                      <a:pt x="257" y="303"/>
                      <a:pt x="259" y="306"/>
                    </a:cubicBezTo>
                    <a:cubicBezTo>
                      <a:pt x="259" y="311"/>
                      <a:pt x="254" y="311"/>
                      <a:pt x="254" y="314"/>
                    </a:cubicBezTo>
                    <a:cubicBezTo>
                      <a:pt x="254" y="318"/>
                      <a:pt x="251" y="311"/>
                      <a:pt x="251" y="315"/>
                    </a:cubicBezTo>
                    <a:cubicBezTo>
                      <a:pt x="250" y="321"/>
                      <a:pt x="244" y="318"/>
                      <a:pt x="244" y="321"/>
                    </a:cubicBezTo>
                    <a:cubicBezTo>
                      <a:pt x="242" y="323"/>
                      <a:pt x="245" y="321"/>
                      <a:pt x="245" y="325"/>
                    </a:cubicBezTo>
                    <a:cubicBezTo>
                      <a:pt x="247" y="328"/>
                      <a:pt x="239" y="321"/>
                      <a:pt x="242" y="326"/>
                    </a:cubicBezTo>
                    <a:cubicBezTo>
                      <a:pt x="244" y="329"/>
                      <a:pt x="245" y="325"/>
                      <a:pt x="245" y="329"/>
                    </a:cubicBezTo>
                    <a:cubicBezTo>
                      <a:pt x="247" y="334"/>
                      <a:pt x="239" y="343"/>
                      <a:pt x="241" y="346"/>
                    </a:cubicBezTo>
                    <a:cubicBezTo>
                      <a:pt x="242" y="350"/>
                      <a:pt x="237" y="350"/>
                      <a:pt x="236" y="351"/>
                    </a:cubicBezTo>
                    <a:cubicBezTo>
                      <a:pt x="234" y="354"/>
                      <a:pt x="239" y="350"/>
                      <a:pt x="239" y="354"/>
                    </a:cubicBezTo>
                    <a:cubicBezTo>
                      <a:pt x="239" y="359"/>
                      <a:pt x="236" y="359"/>
                      <a:pt x="233" y="357"/>
                    </a:cubicBezTo>
                    <a:cubicBezTo>
                      <a:pt x="230" y="354"/>
                      <a:pt x="230" y="353"/>
                      <a:pt x="227" y="356"/>
                    </a:cubicBezTo>
                    <a:cubicBezTo>
                      <a:pt x="225" y="357"/>
                      <a:pt x="221" y="357"/>
                      <a:pt x="222" y="353"/>
                    </a:cubicBezTo>
                    <a:cubicBezTo>
                      <a:pt x="227" y="348"/>
                      <a:pt x="221" y="353"/>
                      <a:pt x="218" y="351"/>
                    </a:cubicBezTo>
                    <a:cubicBezTo>
                      <a:pt x="213" y="348"/>
                      <a:pt x="213" y="348"/>
                      <a:pt x="216" y="345"/>
                    </a:cubicBezTo>
                    <a:cubicBezTo>
                      <a:pt x="219" y="342"/>
                      <a:pt x="215" y="339"/>
                      <a:pt x="215" y="342"/>
                    </a:cubicBezTo>
                    <a:cubicBezTo>
                      <a:pt x="216" y="343"/>
                      <a:pt x="212" y="343"/>
                      <a:pt x="210" y="346"/>
                    </a:cubicBezTo>
                    <a:cubicBezTo>
                      <a:pt x="207" y="348"/>
                      <a:pt x="209" y="343"/>
                      <a:pt x="204" y="346"/>
                    </a:cubicBezTo>
                    <a:cubicBezTo>
                      <a:pt x="199" y="350"/>
                      <a:pt x="198" y="348"/>
                      <a:pt x="198" y="345"/>
                    </a:cubicBezTo>
                    <a:cubicBezTo>
                      <a:pt x="196" y="343"/>
                      <a:pt x="199" y="345"/>
                      <a:pt x="198" y="343"/>
                    </a:cubicBezTo>
                    <a:cubicBezTo>
                      <a:pt x="198" y="340"/>
                      <a:pt x="193" y="343"/>
                      <a:pt x="195" y="340"/>
                    </a:cubicBezTo>
                    <a:cubicBezTo>
                      <a:pt x="196" y="337"/>
                      <a:pt x="189" y="340"/>
                      <a:pt x="190" y="337"/>
                    </a:cubicBezTo>
                    <a:cubicBezTo>
                      <a:pt x="192" y="334"/>
                      <a:pt x="192" y="334"/>
                      <a:pt x="189" y="334"/>
                    </a:cubicBezTo>
                    <a:cubicBezTo>
                      <a:pt x="187" y="336"/>
                      <a:pt x="190" y="329"/>
                      <a:pt x="187" y="331"/>
                    </a:cubicBezTo>
                    <a:cubicBezTo>
                      <a:pt x="184" y="332"/>
                      <a:pt x="189" y="328"/>
                      <a:pt x="184" y="326"/>
                    </a:cubicBezTo>
                    <a:cubicBezTo>
                      <a:pt x="181" y="325"/>
                      <a:pt x="181" y="325"/>
                      <a:pt x="181" y="323"/>
                    </a:cubicBezTo>
                    <a:cubicBezTo>
                      <a:pt x="181" y="320"/>
                      <a:pt x="178" y="318"/>
                      <a:pt x="180" y="317"/>
                    </a:cubicBezTo>
                    <a:cubicBezTo>
                      <a:pt x="180" y="314"/>
                      <a:pt x="177" y="317"/>
                      <a:pt x="175" y="314"/>
                    </a:cubicBezTo>
                    <a:cubicBezTo>
                      <a:pt x="174" y="311"/>
                      <a:pt x="170" y="307"/>
                      <a:pt x="172" y="306"/>
                    </a:cubicBezTo>
                    <a:cubicBezTo>
                      <a:pt x="174" y="304"/>
                      <a:pt x="169" y="304"/>
                      <a:pt x="172" y="303"/>
                    </a:cubicBezTo>
                    <a:cubicBezTo>
                      <a:pt x="174" y="303"/>
                      <a:pt x="167" y="301"/>
                      <a:pt x="174" y="301"/>
                    </a:cubicBezTo>
                    <a:cubicBezTo>
                      <a:pt x="178" y="301"/>
                      <a:pt x="172" y="298"/>
                      <a:pt x="178" y="298"/>
                    </a:cubicBezTo>
                    <a:cubicBezTo>
                      <a:pt x="183" y="298"/>
                      <a:pt x="175" y="297"/>
                      <a:pt x="178" y="295"/>
                    </a:cubicBezTo>
                    <a:cubicBezTo>
                      <a:pt x="181" y="293"/>
                      <a:pt x="184" y="300"/>
                      <a:pt x="184" y="297"/>
                    </a:cubicBezTo>
                    <a:cubicBezTo>
                      <a:pt x="183" y="293"/>
                      <a:pt x="180" y="292"/>
                      <a:pt x="177" y="295"/>
                    </a:cubicBezTo>
                    <a:cubicBezTo>
                      <a:pt x="174" y="297"/>
                      <a:pt x="177" y="289"/>
                      <a:pt x="172" y="297"/>
                    </a:cubicBezTo>
                    <a:cubicBezTo>
                      <a:pt x="167" y="304"/>
                      <a:pt x="166" y="298"/>
                      <a:pt x="167" y="295"/>
                    </a:cubicBezTo>
                    <a:cubicBezTo>
                      <a:pt x="167" y="292"/>
                      <a:pt x="166" y="295"/>
                      <a:pt x="166" y="290"/>
                    </a:cubicBezTo>
                    <a:cubicBezTo>
                      <a:pt x="166" y="287"/>
                      <a:pt x="163" y="289"/>
                      <a:pt x="163" y="286"/>
                    </a:cubicBezTo>
                    <a:cubicBezTo>
                      <a:pt x="164" y="283"/>
                      <a:pt x="161" y="281"/>
                      <a:pt x="160" y="281"/>
                    </a:cubicBezTo>
                    <a:cubicBezTo>
                      <a:pt x="157" y="281"/>
                      <a:pt x="160" y="280"/>
                      <a:pt x="155" y="276"/>
                    </a:cubicBezTo>
                    <a:cubicBezTo>
                      <a:pt x="152" y="273"/>
                      <a:pt x="155" y="267"/>
                      <a:pt x="161" y="264"/>
                    </a:cubicBezTo>
                    <a:cubicBezTo>
                      <a:pt x="155" y="264"/>
                      <a:pt x="151" y="264"/>
                      <a:pt x="152" y="259"/>
                    </a:cubicBezTo>
                    <a:cubicBezTo>
                      <a:pt x="154" y="255"/>
                      <a:pt x="155" y="253"/>
                      <a:pt x="155" y="252"/>
                    </a:cubicBezTo>
                    <a:cubicBezTo>
                      <a:pt x="154" y="250"/>
                      <a:pt x="161" y="248"/>
                      <a:pt x="158" y="247"/>
                    </a:cubicBezTo>
                    <a:cubicBezTo>
                      <a:pt x="155" y="244"/>
                      <a:pt x="158" y="245"/>
                      <a:pt x="157" y="244"/>
                    </a:cubicBezTo>
                    <a:cubicBezTo>
                      <a:pt x="157" y="242"/>
                      <a:pt x="161" y="244"/>
                      <a:pt x="163" y="241"/>
                    </a:cubicBezTo>
                    <a:cubicBezTo>
                      <a:pt x="166" y="239"/>
                      <a:pt x="169" y="242"/>
                      <a:pt x="174" y="241"/>
                    </a:cubicBezTo>
                    <a:cubicBezTo>
                      <a:pt x="178" y="239"/>
                      <a:pt x="174" y="239"/>
                      <a:pt x="174" y="234"/>
                    </a:cubicBezTo>
                    <a:cubicBezTo>
                      <a:pt x="175" y="231"/>
                      <a:pt x="178" y="227"/>
                      <a:pt x="178" y="224"/>
                    </a:cubicBezTo>
                    <a:cubicBezTo>
                      <a:pt x="177" y="220"/>
                      <a:pt x="175" y="228"/>
                      <a:pt x="174" y="225"/>
                    </a:cubicBezTo>
                    <a:cubicBezTo>
                      <a:pt x="172" y="224"/>
                      <a:pt x="178" y="220"/>
                      <a:pt x="169" y="220"/>
                    </a:cubicBezTo>
                    <a:cubicBezTo>
                      <a:pt x="161" y="219"/>
                      <a:pt x="164" y="214"/>
                      <a:pt x="157" y="214"/>
                    </a:cubicBezTo>
                    <a:cubicBezTo>
                      <a:pt x="152" y="214"/>
                      <a:pt x="146" y="211"/>
                      <a:pt x="148" y="210"/>
                    </a:cubicBezTo>
                    <a:cubicBezTo>
                      <a:pt x="151" y="206"/>
                      <a:pt x="163" y="208"/>
                      <a:pt x="166" y="210"/>
                    </a:cubicBezTo>
                    <a:cubicBezTo>
                      <a:pt x="170" y="213"/>
                      <a:pt x="177" y="214"/>
                      <a:pt x="175" y="213"/>
                    </a:cubicBezTo>
                    <a:cubicBezTo>
                      <a:pt x="174" y="211"/>
                      <a:pt x="172" y="210"/>
                      <a:pt x="175" y="206"/>
                    </a:cubicBezTo>
                    <a:cubicBezTo>
                      <a:pt x="175" y="206"/>
                      <a:pt x="163" y="205"/>
                      <a:pt x="164" y="202"/>
                    </a:cubicBezTo>
                    <a:cubicBezTo>
                      <a:pt x="167" y="197"/>
                      <a:pt x="158" y="200"/>
                      <a:pt x="163" y="197"/>
                    </a:cubicBezTo>
                    <a:cubicBezTo>
                      <a:pt x="166" y="196"/>
                      <a:pt x="155" y="191"/>
                      <a:pt x="152" y="197"/>
                    </a:cubicBezTo>
                    <a:cubicBezTo>
                      <a:pt x="151" y="203"/>
                      <a:pt x="145" y="197"/>
                      <a:pt x="142" y="199"/>
                    </a:cubicBezTo>
                    <a:cubicBezTo>
                      <a:pt x="140" y="200"/>
                      <a:pt x="138" y="197"/>
                      <a:pt x="137" y="196"/>
                    </a:cubicBezTo>
                    <a:cubicBezTo>
                      <a:pt x="135" y="192"/>
                      <a:pt x="145" y="194"/>
                      <a:pt x="142" y="191"/>
                    </a:cubicBezTo>
                    <a:cubicBezTo>
                      <a:pt x="137" y="186"/>
                      <a:pt x="137" y="183"/>
                      <a:pt x="142" y="183"/>
                    </a:cubicBezTo>
                    <a:cubicBezTo>
                      <a:pt x="146" y="182"/>
                      <a:pt x="149" y="175"/>
                      <a:pt x="142" y="174"/>
                    </a:cubicBezTo>
                    <a:cubicBezTo>
                      <a:pt x="135" y="172"/>
                      <a:pt x="146" y="169"/>
                      <a:pt x="140" y="166"/>
                    </a:cubicBezTo>
                    <a:cubicBezTo>
                      <a:pt x="131" y="163"/>
                      <a:pt x="142" y="163"/>
                      <a:pt x="135" y="160"/>
                    </a:cubicBezTo>
                    <a:cubicBezTo>
                      <a:pt x="132" y="158"/>
                      <a:pt x="135" y="155"/>
                      <a:pt x="129" y="158"/>
                    </a:cubicBezTo>
                    <a:cubicBezTo>
                      <a:pt x="122" y="160"/>
                      <a:pt x="129" y="155"/>
                      <a:pt x="131" y="152"/>
                    </a:cubicBezTo>
                    <a:cubicBezTo>
                      <a:pt x="132" y="149"/>
                      <a:pt x="113" y="141"/>
                      <a:pt x="116" y="138"/>
                    </a:cubicBezTo>
                    <a:cubicBezTo>
                      <a:pt x="120" y="135"/>
                      <a:pt x="116" y="135"/>
                      <a:pt x="108" y="130"/>
                    </a:cubicBezTo>
                    <a:cubicBezTo>
                      <a:pt x="100" y="127"/>
                      <a:pt x="100" y="130"/>
                      <a:pt x="97" y="127"/>
                    </a:cubicBezTo>
                    <a:cubicBezTo>
                      <a:pt x="94" y="124"/>
                      <a:pt x="87" y="127"/>
                      <a:pt x="81" y="124"/>
                    </a:cubicBezTo>
                    <a:cubicBezTo>
                      <a:pt x="75" y="122"/>
                      <a:pt x="76" y="130"/>
                      <a:pt x="71" y="126"/>
                    </a:cubicBezTo>
                    <a:cubicBezTo>
                      <a:pt x="67" y="122"/>
                      <a:pt x="68" y="129"/>
                      <a:pt x="61" y="129"/>
                    </a:cubicBezTo>
                    <a:cubicBezTo>
                      <a:pt x="55" y="127"/>
                      <a:pt x="62" y="122"/>
                      <a:pt x="56" y="126"/>
                    </a:cubicBezTo>
                    <a:cubicBezTo>
                      <a:pt x="49" y="129"/>
                      <a:pt x="52" y="122"/>
                      <a:pt x="49" y="124"/>
                    </a:cubicBezTo>
                    <a:cubicBezTo>
                      <a:pt x="44" y="126"/>
                      <a:pt x="58" y="133"/>
                      <a:pt x="47" y="129"/>
                    </a:cubicBezTo>
                    <a:cubicBezTo>
                      <a:pt x="35" y="126"/>
                      <a:pt x="23" y="124"/>
                      <a:pt x="32" y="121"/>
                    </a:cubicBezTo>
                    <a:cubicBezTo>
                      <a:pt x="41" y="118"/>
                      <a:pt x="23" y="118"/>
                      <a:pt x="17" y="115"/>
                    </a:cubicBezTo>
                    <a:cubicBezTo>
                      <a:pt x="9" y="112"/>
                      <a:pt x="24" y="108"/>
                      <a:pt x="36" y="107"/>
                    </a:cubicBezTo>
                    <a:cubicBezTo>
                      <a:pt x="49" y="107"/>
                      <a:pt x="58" y="107"/>
                      <a:pt x="56" y="104"/>
                    </a:cubicBezTo>
                    <a:cubicBezTo>
                      <a:pt x="55" y="101"/>
                      <a:pt x="46" y="105"/>
                      <a:pt x="36" y="105"/>
                    </a:cubicBezTo>
                    <a:cubicBezTo>
                      <a:pt x="27" y="105"/>
                      <a:pt x="24" y="105"/>
                      <a:pt x="21" y="102"/>
                    </a:cubicBezTo>
                    <a:cubicBezTo>
                      <a:pt x="18" y="99"/>
                      <a:pt x="17" y="102"/>
                      <a:pt x="14" y="99"/>
                    </a:cubicBezTo>
                    <a:cubicBezTo>
                      <a:pt x="10" y="98"/>
                      <a:pt x="9" y="101"/>
                      <a:pt x="4" y="96"/>
                    </a:cubicBezTo>
                    <a:cubicBezTo>
                      <a:pt x="0" y="91"/>
                      <a:pt x="1" y="88"/>
                      <a:pt x="20" y="85"/>
                    </a:cubicBezTo>
                    <a:cubicBezTo>
                      <a:pt x="36" y="82"/>
                      <a:pt x="29" y="80"/>
                      <a:pt x="39" y="79"/>
                    </a:cubicBezTo>
                    <a:cubicBezTo>
                      <a:pt x="50" y="77"/>
                      <a:pt x="56" y="82"/>
                      <a:pt x="61" y="76"/>
                    </a:cubicBezTo>
                    <a:cubicBezTo>
                      <a:pt x="67" y="70"/>
                      <a:pt x="67" y="62"/>
                      <a:pt x="62" y="63"/>
                    </a:cubicBezTo>
                    <a:cubicBezTo>
                      <a:pt x="58" y="63"/>
                      <a:pt x="49" y="63"/>
                      <a:pt x="46" y="60"/>
                    </a:cubicBezTo>
                    <a:cubicBezTo>
                      <a:pt x="44" y="57"/>
                      <a:pt x="55" y="54"/>
                      <a:pt x="62" y="49"/>
                    </a:cubicBezTo>
                    <a:cubicBezTo>
                      <a:pt x="70" y="45"/>
                      <a:pt x="79" y="42"/>
                      <a:pt x="90" y="45"/>
                    </a:cubicBezTo>
                    <a:cubicBezTo>
                      <a:pt x="97" y="46"/>
                      <a:pt x="99" y="42"/>
                      <a:pt x="94" y="37"/>
                    </a:cubicBezTo>
                    <a:cubicBezTo>
                      <a:pt x="91" y="32"/>
                      <a:pt x="97" y="29"/>
                      <a:pt x="120" y="28"/>
                    </a:cubicBezTo>
                    <a:cubicBezTo>
                      <a:pt x="145" y="24"/>
                      <a:pt x="148" y="20"/>
                      <a:pt x="154" y="26"/>
                    </a:cubicBezTo>
                    <a:cubicBezTo>
                      <a:pt x="160" y="34"/>
                      <a:pt x="149" y="46"/>
                      <a:pt x="157" y="35"/>
                    </a:cubicBezTo>
                    <a:cubicBezTo>
                      <a:pt x="163" y="24"/>
                      <a:pt x="178" y="37"/>
                      <a:pt x="177" y="34"/>
                    </a:cubicBezTo>
                    <a:cubicBezTo>
                      <a:pt x="174" y="28"/>
                      <a:pt x="192" y="35"/>
                      <a:pt x="183" y="29"/>
                    </a:cubicBezTo>
                    <a:cubicBezTo>
                      <a:pt x="172" y="23"/>
                      <a:pt x="170" y="20"/>
                      <a:pt x="183" y="21"/>
                    </a:cubicBezTo>
                    <a:cubicBezTo>
                      <a:pt x="195" y="21"/>
                      <a:pt x="199" y="26"/>
                      <a:pt x="210" y="28"/>
                    </a:cubicBezTo>
                    <a:cubicBezTo>
                      <a:pt x="221" y="29"/>
                      <a:pt x="219" y="35"/>
                      <a:pt x="225" y="34"/>
                    </a:cubicBezTo>
                    <a:cubicBezTo>
                      <a:pt x="231" y="34"/>
                      <a:pt x="221" y="26"/>
                      <a:pt x="230" y="24"/>
                    </a:cubicBezTo>
                    <a:cubicBezTo>
                      <a:pt x="244" y="23"/>
                      <a:pt x="206" y="15"/>
                      <a:pt x="221" y="17"/>
                    </a:cubicBezTo>
                    <a:cubicBezTo>
                      <a:pt x="237" y="17"/>
                      <a:pt x="248" y="17"/>
                      <a:pt x="254" y="18"/>
                    </a:cubicBezTo>
                    <a:cubicBezTo>
                      <a:pt x="262" y="21"/>
                      <a:pt x="270" y="20"/>
                      <a:pt x="260" y="18"/>
                    </a:cubicBezTo>
                    <a:cubicBezTo>
                      <a:pt x="253" y="17"/>
                      <a:pt x="244" y="15"/>
                      <a:pt x="233" y="15"/>
                    </a:cubicBezTo>
                    <a:cubicBezTo>
                      <a:pt x="222" y="14"/>
                      <a:pt x="210" y="15"/>
                      <a:pt x="209" y="14"/>
                    </a:cubicBezTo>
                    <a:cubicBezTo>
                      <a:pt x="207" y="10"/>
                      <a:pt x="219" y="10"/>
                      <a:pt x="230" y="9"/>
                    </a:cubicBezTo>
                    <a:cubicBezTo>
                      <a:pt x="241" y="7"/>
                      <a:pt x="248" y="9"/>
                      <a:pt x="254" y="12"/>
                    </a:cubicBezTo>
                    <a:cubicBezTo>
                      <a:pt x="260" y="15"/>
                      <a:pt x="271" y="14"/>
                      <a:pt x="273" y="12"/>
                    </a:cubicBezTo>
                    <a:cubicBezTo>
                      <a:pt x="274" y="12"/>
                      <a:pt x="286" y="10"/>
                      <a:pt x="279" y="10"/>
                    </a:cubicBezTo>
                    <a:cubicBezTo>
                      <a:pt x="271" y="9"/>
                      <a:pt x="270" y="4"/>
                      <a:pt x="274" y="4"/>
                    </a:cubicBezTo>
                    <a:cubicBezTo>
                      <a:pt x="280" y="4"/>
                      <a:pt x="279" y="3"/>
                      <a:pt x="286" y="4"/>
                    </a:cubicBezTo>
                    <a:cubicBezTo>
                      <a:pt x="294" y="6"/>
                      <a:pt x="283" y="1"/>
                      <a:pt x="298" y="3"/>
                    </a:cubicBezTo>
                    <a:cubicBezTo>
                      <a:pt x="314" y="3"/>
                      <a:pt x="317" y="0"/>
                      <a:pt x="343" y="3"/>
                    </a:cubicBezTo>
                    <a:cubicBezTo>
                      <a:pt x="359" y="4"/>
                      <a:pt x="384" y="7"/>
                      <a:pt x="376" y="7"/>
                    </a:cubicBezTo>
                    <a:cubicBezTo>
                      <a:pt x="369" y="9"/>
                      <a:pt x="343" y="9"/>
                      <a:pt x="335" y="10"/>
                    </a:cubicBezTo>
                    <a:cubicBezTo>
                      <a:pt x="327" y="12"/>
                      <a:pt x="314" y="12"/>
                      <a:pt x="324" y="14"/>
                    </a:cubicBezTo>
                    <a:cubicBezTo>
                      <a:pt x="337" y="15"/>
                      <a:pt x="340" y="9"/>
                      <a:pt x="355" y="10"/>
                    </a:cubicBezTo>
                    <a:cubicBezTo>
                      <a:pt x="372" y="14"/>
                      <a:pt x="378" y="7"/>
                      <a:pt x="382" y="10"/>
                    </a:cubicBezTo>
                    <a:cubicBezTo>
                      <a:pt x="388" y="14"/>
                      <a:pt x="372" y="18"/>
                      <a:pt x="382" y="15"/>
                    </a:cubicBezTo>
                    <a:cubicBezTo>
                      <a:pt x="393" y="14"/>
                      <a:pt x="401" y="17"/>
                      <a:pt x="408" y="18"/>
                    </a:cubicBezTo>
                    <a:cubicBezTo>
                      <a:pt x="416" y="20"/>
                      <a:pt x="402" y="24"/>
                      <a:pt x="393" y="26"/>
                    </a:cubicBezTo>
                    <a:cubicBezTo>
                      <a:pt x="379" y="29"/>
                      <a:pt x="361" y="26"/>
                      <a:pt x="346" y="28"/>
                    </a:cubicBezTo>
                    <a:cubicBezTo>
                      <a:pt x="330" y="31"/>
                      <a:pt x="314" y="32"/>
                      <a:pt x="318" y="37"/>
                    </a:cubicBezTo>
                    <a:cubicBezTo>
                      <a:pt x="321" y="38"/>
                      <a:pt x="346" y="29"/>
                      <a:pt x="367" y="29"/>
                    </a:cubicBezTo>
                    <a:cubicBezTo>
                      <a:pt x="387" y="31"/>
                      <a:pt x="382" y="32"/>
                      <a:pt x="375" y="35"/>
                    </a:cubicBezTo>
                    <a:cubicBezTo>
                      <a:pt x="367" y="38"/>
                      <a:pt x="376" y="38"/>
                      <a:pt x="384" y="35"/>
                    </a:cubicBezTo>
                    <a:cubicBezTo>
                      <a:pt x="393" y="34"/>
                      <a:pt x="384" y="29"/>
                      <a:pt x="397" y="29"/>
                    </a:cubicBezTo>
                    <a:cubicBezTo>
                      <a:pt x="411" y="29"/>
                      <a:pt x="408" y="37"/>
                      <a:pt x="397" y="45"/>
                    </a:cubicBezTo>
                    <a:cubicBezTo>
                      <a:pt x="387" y="52"/>
                      <a:pt x="394" y="52"/>
                      <a:pt x="407" y="43"/>
                    </a:cubicBezTo>
                    <a:cubicBezTo>
                      <a:pt x="419" y="35"/>
                      <a:pt x="425" y="34"/>
                      <a:pt x="422" y="37"/>
                    </a:cubicBezTo>
                    <a:cubicBezTo>
                      <a:pt x="419" y="40"/>
                      <a:pt x="426" y="37"/>
                      <a:pt x="432" y="38"/>
                    </a:cubicBezTo>
                    <a:cubicBezTo>
                      <a:pt x="439" y="40"/>
                      <a:pt x="436" y="32"/>
                      <a:pt x="448" y="31"/>
                    </a:cubicBezTo>
                    <a:cubicBezTo>
                      <a:pt x="460" y="31"/>
                      <a:pt x="489" y="35"/>
                      <a:pt x="483" y="38"/>
                    </a:cubicBezTo>
                    <a:cubicBezTo>
                      <a:pt x="475" y="42"/>
                      <a:pt x="472" y="45"/>
                      <a:pt x="464" y="45"/>
                    </a:cubicBezTo>
                    <a:cubicBezTo>
                      <a:pt x="454" y="45"/>
                      <a:pt x="471" y="49"/>
                      <a:pt x="461" y="49"/>
                    </a:cubicBezTo>
                    <a:cubicBezTo>
                      <a:pt x="452" y="51"/>
                      <a:pt x="448" y="52"/>
                      <a:pt x="442" y="51"/>
                    </a:cubicBezTo>
                    <a:cubicBezTo>
                      <a:pt x="436" y="49"/>
                      <a:pt x="437" y="54"/>
                      <a:pt x="426" y="54"/>
                    </a:cubicBezTo>
                    <a:cubicBezTo>
                      <a:pt x="416" y="52"/>
                      <a:pt x="434" y="56"/>
                      <a:pt x="440" y="54"/>
                    </a:cubicBezTo>
                    <a:cubicBezTo>
                      <a:pt x="445" y="52"/>
                      <a:pt x="457" y="54"/>
                      <a:pt x="451" y="57"/>
                    </a:cubicBezTo>
                    <a:cubicBezTo>
                      <a:pt x="446" y="59"/>
                      <a:pt x="437" y="62"/>
                      <a:pt x="429" y="59"/>
                    </a:cubicBezTo>
                    <a:cubicBezTo>
                      <a:pt x="422" y="57"/>
                      <a:pt x="411" y="68"/>
                      <a:pt x="420" y="65"/>
                    </a:cubicBezTo>
                    <a:cubicBezTo>
                      <a:pt x="429" y="62"/>
                      <a:pt x="445" y="60"/>
                      <a:pt x="442" y="63"/>
                    </a:cubicBezTo>
                    <a:cubicBezTo>
                      <a:pt x="437" y="68"/>
                      <a:pt x="436" y="68"/>
                      <a:pt x="429" y="68"/>
                    </a:cubicBezTo>
                    <a:cubicBezTo>
                      <a:pt x="423" y="68"/>
                      <a:pt x="423" y="74"/>
                      <a:pt x="428" y="74"/>
                    </a:cubicBezTo>
                    <a:cubicBezTo>
                      <a:pt x="432" y="76"/>
                      <a:pt x="425" y="80"/>
                      <a:pt x="422" y="82"/>
                    </a:cubicBezTo>
                    <a:cubicBezTo>
                      <a:pt x="420" y="84"/>
                      <a:pt x="416" y="79"/>
                      <a:pt x="413" y="87"/>
                    </a:cubicBezTo>
                    <a:cubicBezTo>
                      <a:pt x="411" y="94"/>
                      <a:pt x="404" y="102"/>
                      <a:pt x="408" y="102"/>
                    </a:cubicBezTo>
                    <a:cubicBezTo>
                      <a:pt x="413" y="102"/>
                      <a:pt x="407" y="93"/>
                      <a:pt x="420" y="98"/>
                    </a:cubicBezTo>
                    <a:cubicBezTo>
                      <a:pt x="432" y="102"/>
                      <a:pt x="434" y="105"/>
                      <a:pt x="425" y="102"/>
                    </a:cubicBezTo>
                    <a:cubicBezTo>
                      <a:pt x="416" y="101"/>
                      <a:pt x="413" y="101"/>
                      <a:pt x="422" y="107"/>
                    </a:cubicBezTo>
                    <a:cubicBezTo>
                      <a:pt x="431" y="112"/>
                      <a:pt x="429" y="104"/>
                      <a:pt x="434" y="107"/>
                    </a:cubicBezTo>
                    <a:cubicBezTo>
                      <a:pt x="440" y="112"/>
                      <a:pt x="437" y="119"/>
                      <a:pt x="431" y="116"/>
                    </a:cubicBezTo>
                    <a:cubicBezTo>
                      <a:pt x="426" y="115"/>
                      <a:pt x="419" y="112"/>
                      <a:pt x="413" y="116"/>
                    </a:cubicBezTo>
                    <a:cubicBezTo>
                      <a:pt x="405" y="121"/>
                      <a:pt x="407" y="112"/>
                      <a:pt x="402" y="116"/>
                    </a:cubicBezTo>
                    <a:cubicBezTo>
                      <a:pt x="397" y="119"/>
                      <a:pt x="408" y="118"/>
                      <a:pt x="408" y="122"/>
                    </a:cubicBezTo>
                    <a:cubicBezTo>
                      <a:pt x="408" y="127"/>
                      <a:pt x="422" y="122"/>
                      <a:pt x="423" y="126"/>
                    </a:cubicBezTo>
                    <a:cubicBezTo>
                      <a:pt x="426" y="129"/>
                      <a:pt x="416" y="127"/>
                      <a:pt x="425" y="132"/>
                    </a:cubicBezTo>
                    <a:cubicBezTo>
                      <a:pt x="432" y="135"/>
                      <a:pt x="423" y="130"/>
                      <a:pt x="426" y="136"/>
                    </a:cubicBezTo>
                    <a:cubicBezTo>
                      <a:pt x="431" y="141"/>
                      <a:pt x="423" y="144"/>
                      <a:pt x="422" y="141"/>
                    </a:cubicBezTo>
                    <a:cubicBezTo>
                      <a:pt x="419" y="136"/>
                      <a:pt x="411" y="149"/>
                      <a:pt x="420" y="149"/>
                    </a:cubicBezTo>
                    <a:cubicBezTo>
                      <a:pt x="428" y="150"/>
                      <a:pt x="431" y="154"/>
                      <a:pt x="426" y="155"/>
                    </a:cubicBezTo>
                    <a:cubicBezTo>
                      <a:pt x="419" y="158"/>
                      <a:pt x="422" y="154"/>
                      <a:pt x="414" y="152"/>
                    </a:cubicBezTo>
                    <a:cubicBezTo>
                      <a:pt x="407" y="152"/>
                      <a:pt x="399" y="160"/>
                      <a:pt x="407" y="160"/>
                    </a:cubicBezTo>
                    <a:cubicBezTo>
                      <a:pt x="414" y="160"/>
                      <a:pt x="422" y="160"/>
                      <a:pt x="419" y="166"/>
                    </a:cubicBezTo>
                    <a:cubicBezTo>
                      <a:pt x="414" y="171"/>
                      <a:pt x="414" y="164"/>
                      <a:pt x="408" y="169"/>
                    </a:cubicBezTo>
                    <a:cubicBezTo>
                      <a:pt x="401" y="175"/>
                      <a:pt x="393" y="163"/>
                      <a:pt x="385" y="166"/>
                    </a:cubicBezTo>
                    <a:cubicBezTo>
                      <a:pt x="379" y="168"/>
                      <a:pt x="378" y="172"/>
                      <a:pt x="372" y="171"/>
                    </a:cubicBezTo>
                    <a:cubicBezTo>
                      <a:pt x="388" y="175"/>
                      <a:pt x="376" y="175"/>
                      <a:pt x="382" y="178"/>
                    </a:cubicBezTo>
                    <a:cubicBezTo>
                      <a:pt x="390" y="183"/>
                      <a:pt x="379" y="183"/>
                      <a:pt x="391" y="188"/>
                    </a:cubicBezTo>
                    <a:cubicBezTo>
                      <a:pt x="399" y="189"/>
                      <a:pt x="404" y="189"/>
                      <a:pt x="402" y="194"/>
                    </a:cubicBezTo>
                    <a:cubicBezTo>
                      <a:pt x="401" y="197"/>
                      <a:pt x="410" y="191"/>
                      <a:pt x="407" y="194"/>
                    </a:cubicBezTo>
                    <a:cubicBezTo>
                      <a:pt x="402" y="199"/>
                      <a:pt x="401" y="196"/>
                      <a:pt x="402" y="199"/>
                    </a:cubicBezTo>
                    <a:cubicBezTo>
                      <a:pt x="404" y="203"/>
                      <a:pt x="410" y="192"/>
                      <a:pt x="408" y="199"/>
                    </a:cubicBezTo>
                    <a:cubicBezTo>
                      <a:pt x="408" y="205"/>
                      <a:pt x="413" y="214"/>
                      <a:pt x="408" y="213"/>
                    </a:cubicBezTo>
                    <a:cubicBezTo>
                      <a:pt x="404" y="213"/>
                      <a:pt x="404" y="211"/>
                      <a:pt x="401" y="213"/>
                    </a:cubicBezTo>
                    <a:cubicBezTo>
                      <a:pt x="397" y="214"/>
                      <a:pt x="388" y="211"/>
                      <a:pt x="388" y="206"/>
                    </a:cubicBezTo>
                    <a:cubicBezTo>
                      <a:pt x="388" y="202"/>
                      <a:pt x="387" y="200"/>
                      <a:pt x="382" y="199"/>
                    </a:cubicBezTo>
                    <a:cubicBezTo>
                      <a:pt x="379" y="199"/>
                      <a:pt x="378" y="196"/>
                      <a:pt x="370" y="196"/>
                    </a:cubicBezTo>
                    <a:cubicBezTo>
                      <a:pt x="364" y="196"/>
                      <a:pt x="364" y="197"/>
                      <a:pt x="372" y="197"/>
                    </a:cubicBezTo>
                    <a:cubicBezTo>
                      <a:pt x="379" y="199"/>
                      <a:pt x="381" y="202"/>
                      <a:pt x="373" y="205"/>
                    </a:cubicBezTo>
                    <a:cubicBezTo>
                      <a:pt x="365" y="206"/>
                      <a:pt x="364" y="208"/>
                      <a:pt x="362" y="205"/>
                    </a:cubicBezTo>
                    <a:cubicBezTo>
                      <a:pt x="361" y="203"/>
                      <a:pt x="361" y="205"/>
                      <a:pt x="358" y="210"/>
                    </a:cubicBezTo>
                    <a:cubicBezTo>
                      <a:pt x="353" y="216"/>
                      <a:pt x="356" y="214"/>
                      <a:pt x="365" y="213"/>
                    </a:cubicBezTo>
                    <a:cubicBezTo>
                      <a:pt x="373" y="211"/>
                      <a:pt x="373" y="213"/>
                      <a:pt x="370" y="214"/>
                    </a:cubicBezTo>
                    <a:cubicBezTo>
                      <a:pt x="369" y="216"/>
                      <a:pt x="369" y="213"/>
                      <a:pt x="362" y="216"/>
                    </a:cubicBezTo>
                    <a:cubicBezTo>
                      <a:pt x="358" y="220"/>
                      <a:pt x="361" y="222"/>
                      <a:pt x="364" y="219"/>
                    </a:cubicBezTo>
                    <a:cubicBezTo>
                      <a:pt x="369" y="214"/>
                      <a:pt x="370" y="217"/>
                      <a:pt x="375" y="216"/>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01" name="Freeform 13"/>
              <p:cNvSpPr>
                <a:spLocks/>
              </p:cNvSpPr>
              <p:nvPr/>
            </p:nvSpPr>
            <p:spPr bwMode="auto">
              <a:xfrm>
                <a:off x="3364" y="3294"/>
                <a:ext cx="116" cy="276"/>
              </a:xfrm>
              <a:custGeom>
                <a:avLst/>
                <a:gdLst/>
                <a:ahLst/>
                <a:cxnLst>
                  <a:cxn ang="0">
                    <a:pos x="46" y="12"/>
                  </a:cxn>
                  <a:cxn ang="0">
                    <a:pos x="48" y="4"/>
                  </a:cxn>
                  <a:cxn ang="0">
                    <a:pos x="54" y="11"/>
                  </a:cxn>
                  <a:cxn ang="0">
                    <a:pos x="58" y="32"/>
                  </a:cxn>
                  <a:cxn ang="0">
                    <a:pos x="55" y="42"/>
                  </a:cxn>
                  <a:cxn ang="0">
                    <a:pos x="52" y="43"/>
                  </a:cxn>
                  <a:cxn ang="0">
                    <a:pos x="54" y="51"/>
                  </a:cxn>
                  <a:cxn ang="0">
                    <a:pos x="51" y="59"/>
                  </a:cxn>
                  <a:cxn ang="0">
                    <a:pos x="45" y="83"/>
                  </a:cxn>
                  <a:cxn ang="0">
                    <a:pos x="29" y="135"/>
                  </a:cxn>
                  <a:cxn ang="0">
                    <a:pos x="16" y="138"/>
                  </a:cxn>
                  <a:cxn ang="0">
                    <a:pos x="7" y="130"/>
                  </a:cxn>
                  <a:cxn ang="0">
                    <a:pos x="5" y="116"/>
                  </a:cxn>
                  <a:cxn ang="0">
                    <a:pos x="2" y="101"/>
                  </a:cxn>
                  <a:cxn ang="0">
                    <a:pos x="7" y="93"/>
                  </a:cxn>
                  <a:cxn ang="0">
                    <a:pos x="11" y="80"/>
                  </a:cxn>
                  <a:cxn ang="0">
                    <a:pos x="10" y="71"/>
                  </a:cxn>
                  <a:cxn ang="0">
                    <a:pos x="8" y="63"/>
                  </a:cxn>
                  <a:cxn ang="0">
                    <a:pos x="10" y="53"/>
                  </a:cxn>
                  <a:cxn ang="0">
                    <a:pos x="13" y="45"/>
                  </a:cxn>
                  <a:cxn ang="0">
                    <a:pos x="19" y="42"/>
                  </a:cxn>
                  <a:cxn ang="0">
                    <a:pos x="32" y="31"/>
                  </a:cxn>
                  <a:cxn ang="0">
                    <a:pos x="39" y="21"/>
                  </a:cxn>
                  <a:cxn ang="0">
                    <a:pos x="46" y="12"/>
                  </a:cxn>
                </a:cxnLst>
                <a:rect l="0" t="0" r="r" b="b"/>
                <a:pathLst>
                  <a:path w="60" h="142">
                    <a:moveTo>
                      <a:pt x="46" y="12"/>
                    </a:moveTo>
                    <a:cubicBezTo>
                      <a:pt x="46" y="6"/>
                      <a:pt x="46" y="8"/>
                      <a:pt x="48" y="4"/>
                    </a:cubicBezTo>
                    <a:cubicBezTo>
                      <a:pt x="51" y="0"/>
                      <a:pt x="51" y="9"/>
                      <a:pt x="54" y="11"/>
                    </a:cubicBezTo>
                    <a:cubicBezTo>
                      <a:pt x="57" y="12"/>
                      <a:pt x="57" y="29"/>
                      <a:pt x="58" y="32"/>
                    </a:cubicBezTo>
                    <a:cubicBezTo>
                      <a:pt x="60" y="37"/>
                      <a:pt x="57" y="45"/>
                      <a:pt x="55" y="42"/>
                    </a:cubicBezTo>
                    <a:cubicBezTo>
                      <a:pt x="52" y="34"/>
                      <a:pt x="51" y="39"/>
                      <a:pt x="52" y="43"/>
                    </a:cubicBezTo>
                    <a:cubicBezTo>
                      <a:pt x="55" y="46"/>
                      <a:pt x="52" y="46"/>
                      <a:pt x="54" y="51"/>
                    </a:cubicBezTo>
                    <a:cubicBezTo>
                      <a:pt x="54" y="54"/>
                      <a:pt x="49" y="51"/>
                      <a:pt x="51" y="59"/>
                    </a:cubicBezTo>
                    <a:cubicBezTo>
                      <a:pt x="52" y="66"/>
                      <a:pt x="49" y="68"/>
                      <a:pt x="45" y="83"/>
                    </a:cubicBezTo>
                    <a:cubicBezTo>
                      <a:pt x="40" y="105"/>
                      <a:pt x="34" y="135"/>
                      <a:pt x="29" y="135"/>
                    </a:cubicBezTo>
                    <a:cubicBezTo>
                      <a:pt x="26" y="135"/>
                      <a:pt x="19" y="142"/>
                      <a:pt x="16" y="138"/>
                    </a:cubicBezTo>
                    <a:cubicBezTo>
                      <a:pt x="13" y="135"/>
                      <a:pt x="10" y="138"/>
                      <a:pt x="7" y="130"/>
                    </a:cubicBezTo>
                    <a:cubicBezTo>
                      <a:pt x="2" y="121"/>
                      <a:pt x="7" y="119"/>
                      <a:pt x="5" y="116"/>
                    </a:cubicBezTo>
                    <a:cubicBezTo>
                      <a:pt x="2" y="111"/>
                      <a:pt x="0" y="110"/>
                      <a:pt x="2" y="101"/>
                    </a:cubicBezTo>
                    <a:cubicBezTo>
                      <a:pt x="3" y="93"/>
                      <a:pt x="5" y="99"/>
                      <a:pt x="7" y="93"/>
                    </a:cubicBezTo>
                    <a:cubicBezTo>
                      <a:pt x="8" y="88"/>
                      <a:pt x="13" y="87"/>
                      <a:pt x="11" y="80"/>
                    </a:cubicBezTo>
                    <a:cubicBezTo>
                      <a:pt x="10" y="74"/>
                      <a:pt x="8" y="74"/>
                      <a:pt x="10" y="71"/>
                    </a:cubicBezTo>
                    <a:cubicBezTo>
                      <a:pt x="10" y="68"/>
                      <a:pt x="7" y="68"/>
                      <a:pt x="8" y="63"/>
                    </a:cubicBezTo>
                    <a:cubicBezTo>
                      <a:pt x="10" y="57"/>
                      <a:pt x="5" y="60"/>
                      <a:pt x="10" y="53"/>
                    </a:cubicBezTo>
                    <a:cubicBezTo>
                      <a:pt x="13" y="45"/>
                      <a:pt x="8" y="43"/>
                      <a:pt x="13" y="45"/>
                    </a:cubicBezTo>
                    <a:cubicBezTo>
                      <a:pt x="17" y="45"/>
                      <a:pt x="14" y="42"/>
                      <a:pt x="19" y="42"/>
                    </a:cubicBezTo>
                    <a:cubicBezTo>
                      <a:pt x="29" y="40"/>
                      <a:pt x="26" y="37"/>
                      <a:pt x="32" y="31"/>
                    </a:cubicBezTo>
                    <a:cubicBezTo>
                      <a:pt x="39" y="25"/>
                      <a:pt x="40" y="25"/>
                      <a:pt x="39" y="21"/>
                    </a:cubicBezTo>
                    <a:cubicBezTo>
                      <a:pt x="36" y="17"/>
                      <a:pt x="45" y="23"/>
                      <a:pt x="46" y="1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02" name="Freeform 14"/>
              <p:cNvSpPr>
                <a:spLocks/>
              </p:cNvSpPr>
              <p:nvPr/>
            </p:nvSpPr>
            <p:spPr bwMode="auto">
              <a:xfrm>
                <a:off x="898" y="2433"/>
                <a:ext cx="470" cy="363"/>
              </a:xfrm>
              <a:custGeom>
                <a:avLst/>
                <a:gdLst/>
                <a:ahLst/>
                <a:cxnLst>
                  <a:cxn ang="0">
                    <a:pos x="207" y="154"/>
                  </a:cxn>
                  <a:cxn ang="0">
                    <a:pos x="204" y="161"/>
                  </a:cxn>
                  <a:cxn ang="0">
                    <a:pos x="210" y="167"/>
                  </a:cxn>
                  <a:cxn ang="0">
                    <a:pos x="201" y="172"/>
                  </a:cxn>
                  <a:cxn ang="0">
                    <a:pos x="199" y="181"/>
                  </a:cxn>
                  <a:cxn ang="0">
                    <a:pos x="198" y="187"/>
                  </a:cxn>
                  <a:cxn ang="0">
                    <a:pos x="160" y="175"/>
                  </a:cxn>
                  <a:cxn ang="0">
                    <a:pos x="106" y="147"/>
                  </a:cxn>
                  <a:cxn ang="0">
                    <a:pos x="93" y="117"/>
                  </a:cxn>
                  <a:cxn ang="0">
                    <a:pos x="64" y="77"/>
                  </a:cxn>
                  <a:cxn ang="0">
                    <a:pos x="48" y="52"/>
                  </a:cxn>
                  <a:cxn ang="0">
                    <a:pos x="27" y="15"/>
                  </a:cxn>
                  <a:cxn ang="0">
                    <a:pos x="23" y="32"/>
                  </a:cxn>
                  <a:cxn ang="0">
                    <a:pos x="44" y="64"/>
                  </a:cxn>
                  <a:cxn ang="0">
                    <a:pos x="52" y="89"/>
                  </a:cxn>
                  <a:cxn ang="0">
                    <a:pos x="59" y="102"/>
                  </a:cxn>
                  <a:cxn ang="0">
                    <a:pos x="36" y="69"/>
                  </a:cxn>
                  <a:cxn ang="0">
                    <a:pos x="23" y="49"/>
                  </a:cxn>
                  <a:cxn ang="0">
                    <a:pos x="0" y="4"/>
                  </a:cxn>
                  <a:cxn ang="0">
                    <a:pos x="18" y="4"/>
                  </a:cxn>
                  <a:cxn ang="0">
                    <a:pos x="71" y="16"/>
                  </a:cxn>
                  <a:cxn ang="0">
                    <a:pos x="84" y="11"/>
                  </a:cxn>
                  <a:cxn ang="0">
                    <a:pos x="106" y="39"/>
                  </a:cxn>
                  <a:cxn ang="0">
                    <a:pos x="137" y="52"/>
                  </a:cxn>
                  <a:cxn ang="0">
                    <a:pos x="157" y="72"/>
                  </a:cxn>
                  <a:cxn ang="0">
                    <a:pos x="154" y="89"/>
                  </a:cxn>
                  <a:cxn ang="0">
                    <a:pos x="154" y="108"/>
                  </a:cxn>
                  <a:cxn ang="0">
                    <a:pos x="160" y="128"/>
                  </a:cxn>
                  <a:cxn ang="0">
                    <a:pos x="181" y="151"/>
                  </a:cxn>
                  <a:cxn ang="0">
                    <a:pos x="196" y="145"/>
                  </a:cxn>
                  <a:cxn ang="0">
                    <a:pos x="204" y="147"/>
                  </a:cxn>
                  <a:cxn ang="0">
                    <a:pos x="210" y="137"/>
                  </a:cxn>
                  <a:cxn ang="0">
                    <a:pos x="212" y="123"/>
                  </a:cxn>
                  <a:cxn ang="0">
                    <a:pos x="228" y="117"/>
                  </a:cxn>
                  <a:cxn ang="0">
                    <a:pos x="236" y="117"/>
                  </a:cxn>
                  <a:cxn ang="0">
                    <a:pos x="240" y="119"/>
                  </a:cxn>
                  <a:cxn ang="0">
                    <a:pos x="234" y="134"/>
                  </a:cxn>
                  <a:cxn ang="0">
                    <a:pos x="234" y="139"/>
                  </a:cxn>
                  <a:cxn ang="0">
                    <a:pos x="231" y="150"/>
                  </a:cxn>
                  <a:cxn ang="0">
                    <a:pos x="230" y="145"/>
                  </a:cxn>
                  <a:cxn ang="0">
                    <a:pos x="224" y="153"/>
                  </a:cxn>
                </a:cxnLst>
                <a:rect l="0" t="0" r="r" b="b"/>
                <a:pathLst>
                  <a:path w="242" h="187">
                    <a:moveTo>
                      <a:pt x="222" y="154"/>
                    </a:moveTo>
                    <a:cubicBezTo>
                      <a:pt x="207" y="154"/>
                      <a:pt x="207" y="154"/>
                      <a:pt x="207" y="154"/>
                    </a:cubicBezTo>
                    <a:cubicBezTo>
                      <a:pt x="207" y="161"/>
                      <a:pt x="207" y="161"/>
                      <a:pt x="207" y="161"/>
                    </a:cubicBezTo>
                    <a:cubicBezTo>
                      <a:pt x="204" y="161"/>
                      <a:pt x="204" y="161"/>
                      <a:pt x="204" y="161"/>
                    </a:cubicBezTo>
                    <a:cubicBezTo>
                      <a:pt x="204" y="161"/>
                      <a:pt x="205" y="161"/>
                      <a:pt x="205" y="162"/>
                    </a:cubicBezTo>
                    <a:cubicBezTo>
                      <a:pt x="207" y="164"/>
                      <a:pt x="208" y="164"/>
                      <a:pt x="210" y="167"/>
                    </a:cubicBezTo>
                    <a:cubicBezTo>
                      <a:pt x="210" y="170"/>
                      <a:pt x="213" y="165"/>
                      <a:pt x="212" y="172"/>
                    </a:cubicBezTo>
                    <a:cubicBezTo>
                      <a:pt x="201" y="172"/>
                      <a:pt x="201" y="172"/>
                      <a:pt x="201" y="172"/>
                    </a:cubicBezTo>
                    <a:cubicBezTo>
                      <a:pt x="198" y="179"/>
                      <a:pt x="198" y="179"/>
                      <a:pt x="198" y="179"/>
                    </a:cubicBezTo>
                    <a:cubicBezTo>
                      <a:pt x="199" y="181"/>
                      <a:pt x="199" y="181"/>
                      <a:pt x="199" y="181"/>
                    </a:cubicBezTo>
                    <a:cubicBezTo>
                      <a:pt x="199" y="181"/>
                      <a:pt x="198" y="182"/>
                      <a:pt x="198" y="184"/>
                    </a:cubicBezTo>
                    <a:cubicBezTo>
                      <a:pt x="198" y="186"/>
                      <a:pt x="198" y="187"/>
                      <a:pt x="198" y="187"/>
                    </a:cubicBezTo>
                    <a:cubicBezTo>
                      <a:pt x="190" y="181"/>
                      <a:pt x="190" y="173"/>
                      <a:pt x="179" y="172"/>
                    </a:cubicBezTo>
                    <a:cubicBezTo>
                      <a:pt x="170" y="168"/>
                      <a:pt x="170" y="179"/>
                      <a:pt x="160" y="175"/>
                    </a:cubicBezTo>
                    <a:cubicBezTo>
                      <a:pt x="149" y="172"/>
                      <a:pt x="129" y="162"/>
                      <a:pt x="123" y="156"/>
                    </a:cubicBezTo>
                    <a:cubicBezTo>
                      <a:pt x="117" y="150"/>
                      <a:pt x="114" y="154"/>
                      <a:pt x="106" y="147"/>
                    </a:cubicBezTo>
                    <a:cubicBezTo>
                      <a:pt x="100" y="140"/>
                      <a:pt x="96" y="140"/>
                      <a:pt x="93" y="134"/>
                    </a:cubicBezTo>
                    <a:cubicBezTo>
                      <a:pt x="88" y="127"/>
                      <a:pt x="97" y="123"/>
                      <a:pt x="93" y="117"/>
                    </a:cubicBezTo>
                    <a:cubicBezTo>
                      <a:pt x="90" y="109"/>
                      <a:pt x="94" y="108"/>
                      <a:pt x="79" y="92"/>
                    </a:cubicBezTo>
                    <a:cubicBezTo>
                      <a:pt x="67" y="81"/>
                      <a:pt x="73" y="81"/>
                      <a:pt x="64" y="77"/>
                    </a:cubicBezTo>
                    <a:cubicBezTo>
                      <a:pt x="56" y="72"/>
                      <a:pt x="68" y="67"/>
                      <a:pt x="59" y="63"/>
                    </a:cubicBezTo>
                    <a:cubicBezTo>
                      <a:pt x="50" y="60"/>
                      <a:pt x="55" y="55"/>
                      <a:pt x="48" y="52"/>
                    </a:cubicBezTo>
                    <a:cubicBezTo>
                      <a:pt x="42" y="47"/>
                      <a:pt x="36" y="36"/>
                      <a:pt x="33" y="25"/>
                    </a:cubicBezTo>
                    <a:cubicBezTo>
                      <a:pt x="30" y="16"/>
                      <a:pt x="30" y="16"/>
                      <a:pt x="27" y="15"/>
                    </a:cubicBezTo>
                    <a:cubicBezTo>
                      <a:pt x="23" y="13"/>
                      <a:pt x="26" y="15"/>
                      <a:pt x="20" y="11"/>
                    </a:cubicBezTo>
                    <a:cubicBezTo>
                      <a:pt x="15" y="8"/>
                      <a:pt x="20" y="25"/>
                      <a:pt x="23" y="32"/>
                    </a:cubicBezTo>
                    <a:cubicBezTo>
                      <a:pt x="26" y="38"/>
                      <a:pt x="32" y="41"/>
                      <a:pt x="33" y="49"/>
                    </a:cubicBezTo>
                    <a:cubicBezTo>
                      <a:pt x="36" y="57"/>
                      <a:pt x="41" y="58"/>
                      <a:pt x="44" y="64"/>
                    </a:cubicBezTo>
                    <a:cubicBezTo>
                      <a:pt x="47" y="72"/>
                      <a:pt x="45" y="70"/>
                      <a:pt x="48" y="78"/>
                    </a:cubicBezTo>
                    <a:cubicBezTo>
                      <a:pt x="53" y="86"/>
                      <a:pt x="50" y="86"/>
                      <a:pt x="52" y="89"/>
                    </a:cubicBezTo>
                    <a:cubicBezTo>
                      <a:pt x="55" y="92"/>
                      <a:pt x="55" y="86"/>
                      <a:pt x="58" y="92"/>
                    </a:cubicBezTo>
                    <a:cubicBezTo>
                      <a:pt x="61" y="98"/>
                      <a:pt x="64" y="98"/>
                      <a:pt x="59" y="102"/>
                    </a:cubicBezTo>
                    <a:cubicBezTo>
                      <a:pt x="55" y="105"/>
                      <a:pt x="58" y="98"/>
                      <a:pt x="45" y="89"/>
                    </a:cubicBezTo>
                    <a:cubicBezTo>
                      <a:pt x="32" y="81"/>
                      <a:pt x="44" y="74"/>
                      <a:pt x="36" y="69"/>
                    </a:cubicBezTo>
                    <a:cubicBezTo>
                      <a:pt x="30" y="63"/>
                      <a:pt x="24" y="61"/>
                      <a:pt x="18" y="55"/>
                    </a:cubicBezTo>
                    <a:cubicBezTo>
                      <a:pt x="13" y="49"/>
                      <a:pt x="23" y="57"/>
                      <a:pt x="23" y="49"/>
                    </a:cubicBezTo>
                    <a:cubicBezTo>
                      <a:pt x="24" y="41"/>
                      <a:pt x="15" y="38"/>
                      <a:pt x="12" y="32"/>
                    </a:cubicBezTo>
                    <a:cubicBezTo>
                      <a:pt x="7" y="27"/>
                      <a:pt x="9" y="21"/>
                      <a:pt x="0" y="4"/>
                    </a:cubicBezTo>
                    <a:cubicBezTo>
                      <a:pt x="4" y="2"/>
                      <a:pt x="15" y="2"/>
                      <a:pt x="18" y="0"/>
                    </a:cubicBezTo>
                    <a:cubicBezTo>
                      <a:pt x="18" y="4"/>
                      <a:pt x="18" y="4"/>
                      <a:pt x="18" y="4"/>
                    </a:cubicBezTo>
                    <a:cubicBezTo>
                      <a:pt x="23" y="5"/>
                      <a:pt x="45" y="15"/>
                      <a:pt x="48" y="16"/>
                    </a:cubicBezTo>
                    <a:cubicBezTo>
                      <a:pt x="71" y="16"/>
                      <a:pt x="71" y="16"/>
                      <a:pt x="71" y="16"/>
                    </a:cubicBezTo>
                    <a:cubicBezTo>
                      <a:pt x="71" y="11"/>
                      <a:pt x="71" y="11"/>
                      <a:pt x="71" y="11"/>
                    </a:cubicBezTo>
                    <a:cubicBezTo>
                      <a:pt x="84" y="11"/>
                      <a:pt x="84" y="11"/>
                      <a:pt x="84" y="11"/>
                    </a:cubicBezTo>
                    <a:cubicBezTo>
                      <a:pt x="84" y="11"/>
                      <a:pt x="93" y="21"/>
                      <a:pt x="96" y="24"/>
                    </a:cubicBezTo>
                    <a:cubicBezTo>
                      <a:pt x="100" y="27"/>
                      <a:pt x="99" y="35"/>
                      <a:pt x="106" y="39"/>
                    </a:cubicBezTo>
                    <a:cubicBezTo>
                      <a:pt x="115" y="43"/>
                      <a:pt x="109" y="29"/>
                      <a:pt x="120" y="30"/>
                    </a:cubicBezTo>
                    <a:cubicBezTo>
                      <a:pt x="129" y="32"/>
                      <a:pt x="131" y="44"/>
                      <a:pt x="137" y="52"/>
                    </a:cubicBezTo>
                    <a:cubicBezTo>
                      <a:pt x="143" y="60"/>
                      <a:pt x="138" y="69"/>
                      <a:pt x="152" y="70"/>
                    </a:cubicBezTo>
                    <a:cubicBezTo>
                      <a:pt x="154" y="70"/>
                      <a:pt x="157" y="74"/>
                      <a:pt x="157" y="72"/>
                    </a:cubicBezTo>
                    <a:cubicBezTo>
                      <a:pt x="157" y="72"/>
                      <a:pt x="157" y="72"/>
                      <a:pt x="158" y="72"/>
                    </a:cubicBezTo>
                    <a:cubicBezTo>
                      <a:pt x="158" y="78"/>
                      <a:pt x="155" y="78"/>
                      <a:pt x="154" y="89"/>
                    </a:cubicBezTo>
                    <a:cubicBezTo>
                      <a:pt x="152" y="102"/>
                      <a:pt x="154" y="102"/>
                      <a:pt x="154" y="105"/>
                    </a:cubicBezTo>
                    <a:cubicBezTo>
                      <a:pt x="152" y="106"/>
                      <a:pt x="152" y="105"/>
                      <a:pt x="154" y="108"/>
                    </a:cubicBezTo>
                    <a:cubicBezTo>
                      <a:pt x="154" y="112"/>
                      <a:pt x="154" y="117"/>
                      <a:pt x="155" y="117"/>
                    </a:cubicBezTo>
                    <a:cubicBezTo>
                      <a:pt x="157" y="117"/>
                      <a:pt x="155" y="123"/>
                      <a:pt x="160" y="128"/>
                    </a:cubicBezTo>
                    <a:cubicBezTo>
                      <a:pt x="167" y="136"/>
                      <a:pt x="164" y="144"/>
                      <a:pt x="172" y="145"/>
                    </a:cubicBezTo>
                    <a:cubicBezTo>
                      <a:pt x="179" y="147"/>
                      <a:pt x="178" y="151"/>
                      <a:pt x="181" y="151"/>
                    </a:cubicBezTo>
                    <a:cubicBezTo>
                      <a:pt x="184" y="150"/>
                      <a:pt x="184" y="148"/>
                      <a:pt x="189" y="148"/>
                    </a:cubicBezTo>
                    <a:cubicBezTo>
                      <a:pt x="196" y="147"/>
                      <a:pt x="192" y="147"/>
                      <a:pt x="196" y="145"/>
                    </a:cubicBezTo>
                    <a:cubicBezTo>
                      <a:pt x="199" y="145"/>
                      <a:pt x="201" y="145"/>
                      <a:pt x="201" y="147"/>
                    </a:cubicBezTo>
                    <a:cubicBezTo>
                      <a:pt x="201" y="150"/>
                      <a:pt x="204" y="148"/>
                      <a:pt x="204" y="147"/>
                    </a:cubicBezTo>
                    <a:cubicBezTo>
                      <a:pt x="205" y="144"/>
                      <a:pt x="202" y="145"/>
                      <a:pt x="204" y="144"/>
                    </a:cubicBezTo>
                    <a:cubicBezTo>
                      <a:pt x="205" y="142"/>
                      <a:pt x="208" y="142"/>
                      <a:pt x="210" y="137"/>
                    </a:cubicBezTo>
                    <a:cubicBezTo>
                      <a:pt x="210" y="131"/>
                      <a:pt x="212" y="136"/>
                      <a:pt x="212" y="130"/>
                    </a:cubicBezTo>
                    <a:cubicBezTo>
                      <a:pt x="210" y="125"/>
                      <a:pt x="212" y="127"/>
                      <a:pt x="212" y="123"/>
                    </a:cubicBezTo>
                    <a:cubicBezTo>
                      <a:pt x="212" y="120"/>
                      <a:pt x="218" y="119"/>
                      <a:pt x="222" y="119"/>
                    </a:cubicBezTo>
                    <a:cubicBezTo>
                      <a:pt x="227" y="119"/>
                      <a:pt x="224" y="117"/>
                      <a:pt x="228" y="117"/>
                    </a:cubicBezTo>
                    <a:cubicBezTo>
                      <a:pt x="233" y="116"/>
                      <a:pt x="236" y="119"/>
                      <a:pt x="237" y="117"/>
                    </a:cubicBezTo>
                    <a:cubicBezTo>
                      <a:pt x="239" y="117"/>
                      <a:pt x="237" y="117"/>
                      <a:pt x="236" y="117"/>
                    </a:cubicBezTo>
                    <a:cubicBezTo>
                      <a:pt x="236" y="117"/>
                      <a:pt x="237" y="116"/>
                      <a:pt x="239" y="117"/>
                    </a:cubicBezTo>
                    <a:cubicBezTo>
                      <a:pt x="240" y="119"/>
                      <a:pt x="240" y="117"/>
                      <a:pt x="240" y="119"/>
                    </a:cubicBezTo>
                    <a:cubicBezTo>
                      <a:pt x="240" y="122"/>
                      <a:pt x="242" y="120"/>
                      <a:pt x="239" y="125"/>
                    </a:cubicBezTo>
                    <a:cubicBezTo>
                      <a:pt x="234" y="131"/>
                      <a:pt x="236" y="134"/>
                      <a:pt x="234" y="134"/>
                    </a:cubicBezTo>
                    <a:cubicBezTo>
                      <a:pt x="231" y="136"/>
                      <a:pt x="233" y="137"/>
                      <a:pt x="234" y="137"/>
                    </a:cubicBezTo>
                    <a:cubicBezTo>
                      <a:pt x="236" y="136"/>
                      <a:pt x="236" y="137"/>
                      <a:pt x="234" y="139"/>
                    </a:cubicBezTo>
                    <a:cubicBezTo>
                      <a:pt x="231" y="140"/>
                      <a:pt x="236" y="139"/>
                      <a:pt x="234" y="140"/>
                    </a:cubicBezTo>
                    <a:cubicBezTo>
                      <a:pt x="234" y="142"/>
                      <a:pt x="233" y="153"/>
                      <a:pt x="231" y="150"/>
                    </a:cubicBezTo>
                    <a:cubicBezTo>
                      <a:pt x="231" y="148"/>
                      <a:pt x="230" y="148"/>
                      <a:pt x="230" y="147"/>
                    </a:cubicBezTo>
                    <a:cubicBezTo>
                      <a:pt x="231" y="144"/>
                      <a:pt x="231" y="144"/>
                      <a:pt x="230" y="145"/>
                    </a:cubicBezTo>
                    <a:cubicBezTo>
                      <a:pt x="230" y="147"/>
                      <a:pt x="228" y="147"/>
                      <a:pt x="228" y="148"/>
                    </a:cubicBezTo>
                    <a:cubicBezTo>
                      <a:pt x="225" y="147"/>
                      <a:pt x="225" y="153"/>
                      <a:pt x="224" y="153"/>
                    </a:cubicBezTo>
                    <a:cubicBezTo>
                      <a:pt x="224" y="154"/>
                      <a:pt x="222" y="151"/>
                      <a:pt x="222" y="154"/>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03" name="Freeform 15"/>
              <p:cNvSpPr>
                <a:spLocks/>
              </p:cNvSpPr>
              <p:nvPr/>
            </p:nvSpPr>
            <p:spPr bwMode="auto">
              <a:xfrm>
                <a:off x="1329" y="2718"/>
                <a:ext cx="17" cy="51"/>
              </a:xfrm>
              <a:custGeom>
                <a:avLst/>
                <a:gdLst/>
                <a:ahLst/>
                <a:cxnLst>
                  <a:cxn ang="0">
                    <a:pos x="6" y="1"/>
                  </a:cxn>
                  <a:cxn ang="0">
                    <a:pos x="2" y="6"/>
                  </a:cxn>
                  <a:cxn ang="0">
                    <a:pos x="0" y="7"/>
                  </a:cxn>
                  <a:cxn ang="0">
                    <a:pos x="0" y="26"/>
                  </a:cxn>
                  <a:cxn ang="0">
                    <a:pos x="2" y="26"/>
                  </a:cxn>
                  <a:cxn ang="0">
                    <a:pos x="6" y="20"/>
                  </a:cxn>
                  <a:cxn ang="0">
                    <a:pos x="8" y="4"/>
                  </a:cxn>
                  <a:cxn ang="0">
                    <a:pos x="8" y="1"/>
                  </a:cxn>
                  <a:cxn ang="0">
                    <a:pos x="6" y="1"/>
                  </a:cxn>
                </a:cxnLst>
                <a:rect l="0" t="0" r="r" b="b"/>
                <a:pathLst>
                  <a:path w="9" h="26">
                    <a:moveTo>
                      <a:pt x="6" y="1"/>
                    </a:moveTo>
                    <a:cubicBezTo>
                      <a:pt x="3" y="0"/>
                      <a:pt x="3" y="6"/>
                      <a:pt x="2" y="6"/>
                    </a:cubicBezTo>
                    <a:cubicBezTo>
                      <a:pt x="2" y="7"/>
                      <a:pt x="0" y="4"/>
                      <a:pt x="0" y="7"/>
                    </a:cubicBezTo>
                    <a:cubicBezTo>
                      <a:pt x="0" y="26"/>
                      <a:pt x="0" y="26"/>
                      <a:pt x="0" y="26"/>
                    </a:cubicBezTo>
                    <a:cubicBezTo>
                      <a:pt x="2" y="26"/>
                      <a:pt x="2" y="26"/>
                      <a:pt x="2" y="26"/>
                    </a:cubicBezTo>
                    <a:cubicBezTo>
                      <a:pt x="2" y="25"/>
                      <a:pt x="5" y="23"/>
                      <a:pt x="6" y="20"/>
                    </a:cubicBezTo>
                    <a:cubicBezTo>
                      <a:pt x="8" y="18"/>
                      <a:pt x="6" y="9"/>
                      <a:pt x="8" y="4"/>
                    </a:cubicBezTo>
                    <a:cubicBezTo>
                      <a:pt x="9" y="3"/>
                      <a:pt x="8" y="1"/>
                      <a:pt x="8" y="1"/>
                    </a:cubicBezTo>
                    <a:cubicBezTo>
                      <a:pt x="6" y="3"/>
                      <a:pt x="6" y="3"/>
                      <a:pt x="6"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04" name="Freeform 16"/>
              <p:cNvSpPr>
                <a:spLocks/>
              </p:cNvSpPr>
              <p:nvPr/>
            </p:nvSpPr>
            <p:spPr bwMode="auto">
              <a:xfrm>
                <a:off x="1626" y="3252"/>
                <a:ext cx="198" cy="262"/>
              </a:xfrm>
              <a:custGeom>
                <a:avLst/>
                <a:gdLst/>
                <a:ahLst/>
                <a:cxnLst>
                  <a:cxn ang="0">
                    <a:pos x="3" y="16"/>
                  </a:cxn>
                  <a:cxn ang="0">
                    <a:pos x="20" y="10"/>
                  </a:cxn>
                  <a:cxn ang="0">
                    <a:pos x="36" y="6"/>
                  </a:cxn>
                  <a:cxn ang="0">
                    <a:pos x="41" y="27"/>
                  </a:cxn>
                  <a:cxn ang="0">
                    <a:pos x="56" y="34"/>
                  </a:cxn>
                  <a:cxn ang="0">
                    <a:pos x="62" y="39"/>
                  </a:cxn>
                  <a:cxn ang="0">
                    <a:pos x="73" y="42"/>
                  </a:cxn>
                  <a:cxn ang="0">
                    <a:pos x="79" y="69"/>
                  </a:cxn>
                  <a:cxn ang="0">
                    <a:pos x="91" y="70"/>
                  </a:cxn>
                  <a:cxn ang="0">
                    <a:pos x="94" y="79"/>
                  </a:cxn>
                  <a:cxn ang="0">
                    <a:pos x="96" y="95"/>
                  </a:cxn>
                  <a:cxn ang="0">
                    <a:pos x="94" y="103"/>
                  </a:cxn>
                  <a:cxn ang="0">
                    <a:pos x="93" y="107"/>
                  </a:cxn>
                  <a:cxn ang="0">
                    <a:pos x="90" y="103"/>
                  </a:cxn>
                  <a:cxn ang="0">
                    <a:pos x="76" y="100"/>
                  </a:cxn>
                  <a:cxn ang="0">
                    <a:pos x="64" y="104"/>
                  </a:cxn>
                  <a:cxn ang="0">
                    <a:pos x="61" y="115"/>
                  </a:cxn>
                  <a:cxn ang="0">
                    <a:pos x="58" y="129"/>
                  </a:cxn>
                  <a:cxn ang="0">
                    <a:pos x="55" y="126"/>
                  </a:cxn>
                  <a:cxn ang="0">
                    <a:pos x="49" y="126"/>
                  </a:cxn>
                  <a:cxn ang="0">
                    <a:pos x="44" y="134"/>
                  </a:cxn>
                  <a:cxn ang="0">
                    <a:pos x="35" y="128"/>
                  </a:cxn>
                  <a:cxn ang="0">
                    <a:pos x="29" y="123"/>
                  </a:cxn>
                  <a:cxn ang="0">
                    <a:pos x="26" y="128"/>
                  </a:cxn>
                  <a:cxn ang="0">
                    <a:pos x="21" y="134"/>
                  </a:cxn>
                  <a:cxn ang="0">
                    <a:pos x="15" y="131"/>
                  </a:cxn>
                  <a:cxn ang="0">
                    <a:pos x="12" y="115"/>
                  </a:cxn>
                  <a:cxn ang="0">
                    <a:pos x="10" y="111"/>
                  </a:cxn>
                  <a:cxn ang="0">
                    <a:pos x="10" y="106"/>
                  </a:cxn>
                  <a:cxn ang="0">
                    <a:pos x="10" y="101"/>
                  </a:cxn>
                  <a:cxn ang="0">
                    <a:pos x="9" y="97"/>
                  </a:cxn>
                  <a:cxn ang="0">
                    <a:pos x="6" y="87"/>
                  </a:cxn>
                  <a:cxn ang="0">
                    <a:pos x="3" y="79"/>
                  </a:cxn>
                  <a:cxn ang="0">
                    <a:pos x="4" y="67"/>
                  </a:cxn>
                  <a:cxn ang="0">
                    <a:pos x="4" y="56"/>
                  </a:cxn>
                  <a:cxn ang="0">
                    <a:pos x="7" y="45"/>
                  </a:cxn>
                  <a:cxn ang="0">
                    <a:pos x="9" y="31"/>
                  </a:cxn>
                  <a:cxn ang="0">
                    <a:pos x="3" y="16"/>
                  </a:cxn>
                </a:cxnLst>
                <a:rect l="0" t="0" r="r" b="b"/>
                <a:pathLst>
                  <a:path w="102" h="135">
                    <a:moveTo>
                      <a:pt x="3" y="16"/>
                    </a:moveTo>
                    <a:cubicBezTo>
                      <a:pt x="12" y="19"/>
                      <a:pt x="10" y="17"/>
                      <a:pt x="20" y="10"/>
                    </a:cubicBezTo>
                    <a:cubicBezTo>
                      <a:pt x="27" y="3"/>
                      <a:pt x="39" y="0"/>
                      <a:pt x="36" y="6"/>
                    </a:cubicBezTo>
                    <a:cubicBezTo>
                      <a:pt x="35" y="14"/>
                      <a:pt x="35" y="20"/>
                      <a:pt x="41" y="27"/>
                    </a:cubicBezTo>
                    <a:cubicBezTo>
                      <a:pt x="47" y="33"/>
                      <a:pt x="50" y="30"/>
                      <a:pt x="56" y="34"/>
                    </a:cubicBezTo>
                    <a:cubicBezTo>
                      <a:pt x="61" y="39"/>
                      <a:pt x="59" y="36"/>
                      <a:pt x="62" y="39"/>
                    </a:cubicBezTo>
                    <a:cubicBezTo>
                      <a:pt x="67" y="44"/>
                      <a:pt x="68" y="38"/>
                      <a:pt x="73" y="42"/>
                    </a:cubicBezTo>
                    <a:cubicBezTo>
                      <a:pt x="77" y="47"/>
                      <a:pt x="74" y="67"/>
                      <a:pt x="79" y="69"/>
                    </a:cubicBezTo>
                    <a:cubicBezTo>
                      <a:pt x="83" y="69"/>
                      <a:pt x="93" y="67"/>
                      <a:pt x="91" y="70"/>
                    </a:cubicBezTo>
                    <a:cubicBezTo>
                      <a:pt x="90" y="73"/>
                      <a:pt x="90" y="78"/>
                      <a:pt x="94" y="79"/>
                    </a:cubicBezTo>
                    <a:cubicBezTo>
                      <a:pt x="102" y="83"/>
                      <a:pt x="96" y="93"/>
                      <a:pt x="96" y="95"/>
                    </a:cubicBezTo>
                    <a:cubicBezTo>
                      <a:pt x="97" y="98"/>
                      <a:pt x="94" y="101"/>
                      <a:pt x="94" y="103"/>
                    </a:cubicBezTo>
                    <a:cubicBezTo>
                      <a:pt x="96" y="106"/>
                      <a:pt x="96" y="106"/>
                      <a:pt x="93" y="107"/>
                    </a:cubicBezTo>
                    <a:cubicBezTo>
                      <a:pt x="93" y="104"/>
                      <a:pt x="94" y="104"/>
                      <a:pt x="90" y="103"/>
                    </a:cubicBezTo>
                    <a:cubicBezTo>
                      <a:pt x="87" y="100"/>
                      <a:pt x="85" y="97"/>
                      <a:pt x="76" y="100"/>
                    </a:cubicBezTo>
                    <a:cubicBezTo>
                      <a:pt x="67" y="101"/>
                      <a:pt x="65" y="100"/>
                      <a:pt x="64" y="104"/>
                    </a:cubicBezTo>
                    <a:cubicBezTo>
                      <a:pt x="62" y="109"/>
                      <a:pt x="61" y="109"/>
                      <a:pt x="61" y="115"/>
                    </a:cubicBezTo>
                    <a:cubicBezTo>
                      <a:pt x="61" y="120"/>
                      <a:pt x="58" y="126"/>
                      <a:pt x="58" y="129"/>
                    </a:cubicBezTo>
                    <a:cubicBezTo>
                      <a:pt x="56" y="128"/>
                      <a:pt x="56" y="126"/>
                      <a:pt x="55" y="126"/>
                    </a:cubicBezTo>
                    <a:cubicBezTo>
                      <a:pt x="53" y="126"/>
                      <a:pt x="52" y="126"/>
                      <a:pt x="49" y="126"/>
                    </a:cubicBezTo>
                    <a:cubicBezTo>
                      <a:pt x="47" y="126"/>
                      <a:pt x="45" y="128"/>
                      <a:pt x="44" y="134"/>
                    </a:cubicBezTo>
                    <a:cubicBezTo>
                      <a:pt x="42" y="126"/>
                      <a:pt x="39" y="126"/>
                      <a:pt x="35" y="128"/>
                    </a:cubicBezTo>
                    <a:cubicBezTo>
                      <a:pt x="30" y="128"/>
                      <a:pt x="30" y="123"/>
                      <a:pt x="29" y="123"/>
                    </a:cubicBezTo>
                    <a:cubicBezTo>
                      <a:pt x="27" y="124"/>
                      <a:pt x="29" y="126"/>
                      <a:pt x="26" y="128"/>
                    </a:cubicBezTo>
                    <a:cubicBezTo>
                      <a:pt x="24" y="129"/>
                      <a:pt x="24" y="132"/>
                      <a:pt x="21" y="134"/>
                    </a:cubicBezTo>
                    <a:cubicBezTo>
                      <a:pt x="18" y="135"/>
                      <a:pt x="17" y="135"/>
                      <a:pt x="15" y="131"/>
                    </a:cubicBezTo>
                    <a:cubicBezTo>
                      <a:pt x="15" y="124"/>
                      <a:pt x="14" y="115"/>
                      <a:pt x="12" y="115"/>
                    </a:cubicBezTo>
                    <a:cubicBezTo>
                      <a:pt x="9" y="115"/>
                      <a:pt x="12" y="112"/>
                      <a:pt x="10" y="111"/>
                    </a:cubicBezTo>
                    <a:cubicBezTo>
                      <a:pt x="9" y="111"/>
                      <a:pt x="9" y="109"/>
                      <a:pt x="10" y="106"/>
                    </a:cubicBezTo>
                    <a:cubicBezTo>
                      <a:pt x="12" y="104"/>
                      <a:pt x="7" y="104"/>
                      <a:pt x="10" y="101"/>
                    </a:cubicBezTo>
                    <a:cubicBezTo>
                      <a:pt x="12" y="100"/>
                      <a:pt x="10" y="100"/>
                      <a:pt x="9" y="97"/>
                    </a:cubicBezTo>
                    <a:cubicBezTo>
                      <a:pt x="7" y="97"/>
                      <a:pt x="6" y="89"/>
                      <a:pt x="6" y="87"/>
                    </a:cubicBezTo>
                    <a:cubicBezTo>
                      <a:pt x="6" y="86"/>
                      <a:pt x="4" y="86"/>
                      <a:pt x="3" y="79"/>
                    </a:cubicBezTo>
                    <a:cubicBezTo>
                      <a:pt x="3" y="76"/>
                      <a:pt x="10" y="70"/>
                      <a:pt x="4" y="67"/>
                    </a:cubicBezTo>
                    <a:cubicBezTo>
                      <a:pt x="0" y="64"/>
                      <a:pt x="7" y="61"/>
                      <a:pt x="4" y="56"/>
                    </a:cubicBezTo>
                    <a:cubicBezTo>
                      <a:pt x="1" y="52"/>
                      <a:pt x="9" y="50"/>
                      <a:pt x="7" y="45"/>
                    </a:cubicBezTo>
                    <a:cubicBezTo>
                      <a:pt x="6" y="39"/>
                      <a:pt x="9" y="31"/>
                      <a:pt x="9" y="31"/>
                    </a:cubicBezTo>
                    <a:cubicBezTo>
                      <a:pt x="3" y="16"/>
                      <a:pt x="3" y="16"/>
                      <a:pt x="3" y="16"/>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05" name="Freeform 17"/>
              <p:cNvSpPr>
                <a:spLocks/>
              </p:cNvSpPr>
              <p:nvPr/>
            </p:nvSpPr>
            <p:spPr bwMode="auto">
              <a:xfrm>
                <a:off x="1738" y="3438"/>
                <a:ext cx="130" cy="173"/>
              </a:xfrm>
              <a:custGeom>
                <a:avLst/>
                <a:gdLst/>
                <a:ahLst/>
                <a:cxnLst>
                  <a:cxn ang="0">
                    <a:pos x="62" y="66"/>
                  </a:cxn>
                  <a:cxn ang="0">
                    <a:pos x="62" y="75"/>
                  </a:cxn>
                  <a:cxn ang="0">
                    <a:pos x="56" y="84"/>
                  </a:cxn>
                  <a:cxn ang="0">
                    <a:pos x="50" y="86"/>
                  </a:cxn>
                  <a:cxn ang="0">
                    <a:pos x="36" y="84"/>
                  </a:cxn>
                  <a:cxn ang="0">
                    <a:pos x="32" y="83"/>
                  </a:cxn>
                  <a:cxn ang="0">
                    <a:pos x="35" y="78"/>
                  </a:cxn>
                  <a:cxn ang="0">
                    <a:pos x="36" y="72"/>
                  </a:cxn>
                  <a:cxn ang="0">
                    <a:pos x="39" y="66"/>
                  </a:cxn>
                  <a:cxn ang="0">
                    <a:pos x="35" y="59"/>
                  </a:cxn>
                  <a:cxn ang="0">
                    <a:pos x="23" y="53"/>
                  </a:cxn>
                  <a:cxn ang="0">
                    <a:pos x="12" y="47"/>
                  </a:cxn>
                  <a:cxn ang="0">
                    <a:pos x="3" y="38"/>
                  </a:cxn>
                  <a:cxn ang="0">
                    <a:pos x="0" y="33"/>
                  </a:cxn>
                  <a:cxn ang="0">
                    <a:pos x="3" y="19"/>
                  </a:cxn>
                  <a:cxn ang="0">
                    <a:pos x="6" y="8"/>
                  </a:cxn>
                  <a:cxn ang="0">
                    <a:pos x="18" y="3"/>
                  </a:cxn>
                  <a:cxn ang="0">
                    <a:pos x="32" y="7"/>
                  </a:cxn>
                  <a:cxn ang="0">
                    <a:pos x="35" y="11"/>
                  </a:cxn>
                  <a:cxn ang="0">
                    <a:pos x="38" y="22"/>
                  </a:cxn>
                  <a:cxn ang="0">
                    <a:pos x="36" y="30"/>
                  </a:cxn>
                  <a:cxn ang="0">
                    <a:pos x="47" y="31"/>
                  </a:cxn>
                  <a:cxn ang="0">
                    <a:pos x="55" y="35"/>
                  </a:cxn>
                  <a:cxn ang="0">
                    <a:pos x="58" y="50"/>
                  </a:cxn>
                  <a:cxn ang="0">
                    <a:pos x="64" y="49"/>
                  </a:cxn>
                  <a:cxn ang="0">
                    <a:pos x="62" y="66"/>
                  </a:cxn>
                </a:cxnLst>
                <a:rect l="0" t="0" r="r" b="b"/>
                <a:pathLst>
                  <a:path w="67" h="89">
                    <a:moveTo>
                      <a:pt x="62" y="66"/>
                    </a:moveTo>
                    <a:cubicBezTo>
                      <a:pt x="64" y="72"/>
                      <a:pt x="62" y="70"/>
                      <a:pt x="62" y="75"/>
                    </a:cubicBezTo>
                    <a:cubicBezTo>
                      <a:pt x="61" y="80"/>
                      <a:pt x="56" y="80"/>
                      <a:pt x="56" y="84"/>
                    </a:cubicBezTo>
                    <a:cubicBezTo>
                      <a:pt x="55" y="89"/>
                      <a:pt x="53" y="81"/>
                      <a:pt x="50" y="86"/>
                    </a:cubicBezTo>
                    <a:cubicBezTo>
                      <a:pt x="45" y="89"/>
                      <a:pt x="42" y="84"/>
                      <a:pt x="36" y="84"/>
                    </a:cubicBezTo>
                    <a:cubicBezTo>
                      <a:pt x="32" y="84"/>
                      <a:pt x="32" y="86"/>
                      <a:pt x="32" y="83"/>
                    </a:cubicBezTo>
                    <a:cubicBezTo>
                      <a:pt x="30" y="81"/>
                      <a:pt x="33" y="81"/>
                      <a:pt x="35" y="78"/>
                    </a:cubicBezTo>
                    <a:cubicBezTo>
                      <a:pt x="36" y="75"/>
                      <a:pt x="33" y="73"/>
                      <a:pt x="36" y="72"/>
                    </a:cubicBezTo>
                    <a:cubicBezTo>
                      <a:pt x="39" y="70"/>
                      <a:pt x="36" y="70"/>
                      <a:pt x="39" y="66"/>
                    </a:cubicBezTo>
                    <a:cubicBezTo>
                      <a:pt x="41" y="64"/>
                      <a:pt x="36" y="59"/>
                      <a:pt x="35" y="59"/>
                    </a:cubicBezTo>
                    <a:cubicBezTo>
                      <a:pt x="32" y="59"/>
                      <a:pt x="29" y="58"/>
                      <a:pt x="23" y="53"/>
                    </a:cubicBezTo>
                    <a:cubicBezTo>
                      <a:pt x="18" y="49"/>
                      <a:pt x="13" y="50"/>
                      <a:pt x="12" y="47"/>
                    </a:cubicBezTo>
                    <a:cubicBezTo>
                      <a:pt x="10" y="44"/>
                      <a:pt x="6" y="44"/>
                      <a:pt x="3" y="38"/>
                    </a:cubicBezTo>
                    <a:cubicBezTo>
                      <a:pt x="1" y="33"/>
                      <a:pt x="1" y="35"/>
                      <a:pt x="0" y="33"/>
                    </a:cubicBezTo>
                    <a:cubicBezTo>
                      <a:pt x="0" y="30"/>
                      <a:pt x="3" y="24"/>
                      <a:pt x="3" y="19"/>
                    </a:cubicBezTo>
                    <a:cubicBezTo>
                      <a:pt x="3" y="13"/>
                      <a:pt x="4" y="13"/>
                      <a:pt x="6" y="8"/>
                    </a:cubicBezTo>
                    <a:cubicBezTo>
                      <a:pt x="7" y="3"/>
                      <a:pt x="9" y="5"/>
                      <a:pt x="18" y="3"/>
                    </a:cubicBezTo>
                    <a:cubicBezTo>
                      <a:pt x="27" y="0"/>
                      <a:pt x="29" y="3"/>
                      <a:pt x="32" y="7"/>
                    </a:cubicBezTo>
                    <a:cubicBezTo>
                      <a:pt x="36" y="8"/>
                      <a:pt x="35" y="8"/>
                      <a:pt x="35" y="11"/>
                    </a:cubicBezTo>
                    <a:cubicBezTo>
                      <a:pt x="35" y="14"/>
                      <a:pt x="39" y="19"/>
                      <a:pt x="38" y="22"/>
                    </a:cubicBezTo>
                    <a:cubicBezTo>
                      <a:pt x="36" y="27"/>
                      <a:pt x="38" y="27"/>
                      <a:pt x="36" y="30"/>
                    </a:cubicBezTo>
                    <a:cubicBezTo>
                      <a:pt x="36" y="31"/>
                      <a:pt x="47" y="33"/>
                      <a:pt x="47" y="31"/>
                    </a:cubicBezTo>
                    <a:cubicBezTo>
                      <a:pt x="48" y="30"/>
                      <a:pt x="53" y="31"/>
                      <a:pt x="55" y="35"/>
                    </a:cubicBezTo>
                    <a:cubicBezTo>
                      <a:pt x="58" y="47"/>
                      <a:pt x="55" y="50"/>
                      <a:pt x="58" y="50"/>
                    </a:cubicBezTo>
                    <a:cubicBezTo>
                      <a:pt x="61" y="50"/>
                      <a:pt x="62" y="47"/>
                      <a:pt x="64" y="49"/>
                    </a:cubicBezTo>
                    <a:cubicBezTo>
                      <a:pt x="67" y="52"/>
                      <a:pt x="65" y="64"/>
                      <a:pt x="62" y="66"/>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06" name="Freeform 18"/>
              <p:cNvSpPr>
                <a:spLocks/>
              </p:cNvSpPr>
              <p:nvPr/>
            </p:nvSpPr>
            <p:spPr bwMode="auto">
              <a:xfrm>
                <a:off x="1798" y="3653"/>
                <a:ext cx="90" cy="107"/>
              </a:xfrm>
              <a:custGeom>
                <a:avLst/>
                <a:gdLst/>
                <a:ahLst/>
                <a:cxnLst>
                  <a:cxn ang="0">
                    <a:pos x="42" y="42"/>
                  </a:cxn>
                  <a:cxn ang="0">
                    <a:pos x="32" y="52"/>
                  </a:cxn>
                  <a:cxn ang="0">
                    <a:pos x="22" y="52"/>
                  </a:cxn>
                  <a:cxn ang="0">
                    <a:pos x="9" y="48"/>
                  </a:cxn>
                  <a:cxn ang="0">
                    <a:pos x="2" y="45"/>
                  </a:cxn>
                  <a:cxn ang="0">
                    <a:pos x="3" y="34"/>
                  </a:cxn>
                  <a:cxn ang="0">
                    <a:pos x="3" y="20"/>
                  </a:cxn>
                  <a:cxn ang="0">
                    <a:pos x="5" y="14"/>
                  </a:cxn>
                  <a:cxn ang="0">
                    <a:pos x="8" y="3"/>
                  </a:cxn>
                  <a:cxn ang="0">
                    <a:pos x="17" y="5"/>
                  </a:cxn>
                  <a:cxn ang="0">
                    <a:pos x="23" y="12"/>
                  </a:cxn>
                  <a:cxn ang="0">
                    <a:pos x="29" y="15"/>
                  </a:cxn>
                  <a:cxn ang="0">
                    <a:pos x="35" y="22"/>
                  </a:cxn>
                  <a:cxn ang="0">
                    <a:pos x="42" y="28"/>
                  </a:cxn>
                  <a:cxn ang="0">
                    <a:pos x="42" y="42"/>
                  </a:cxn>
                </a:cxnLst>
                <a:rect l="0" t="0" r="r" b="b"/>
                <a:pathLst>
                  <a:path w="46" h="55">
                    <a:moveTo>
                      <a:pt x="42" y="42"/>
                    </a:moveTo>
                    <a:cubicBezTo>
                      <a:pt x="39" y="48"/>
                      <a:pt x="35" y="49"/>
                      <a:pt x="32" y="52"/>
                    </a:cubicBezTo>
                    <a:cubicBezTo>
                      <a:pt x="28" y="55"/>
                      <a:pt x="26" y="51"/>
                      <a:pt x="22" y="52"/>
                    </a:cubicBezTo>
                    <a:cubicBezTo>
                      <a:pt x="19" y="54"/>
                      <a:pt x="13" y="48"/>
                      <a:pt x="9" y="48"/>
                    </a:cubicBezTo>
                    <a:cubicBezTo>
                      <a:pt x="5" y="48"/>
                      <a:pt x="2" y="45"/>
                      <a:pt x="2" y="45"/>
                    </a:cubicBezTo>
                    <a:cubicBezTo>
                      <a:pt x="0" y="42"/>
                      <a:pt x="0" y="35"/>
                      <a:pt x="3" y="34"/>
                    </a:cubicBezTo>
                    <a:cubicBezTo>
                      <a:pt x="6" y="32"/>
                      <a:pt x="2" y="23"/>
                      <a:pt x="3" y="20"/>
                    </a:cubicBezTo>
                    <a:cubicBezTo>
                      <a:pt x="6" y="18"/>
                      <a:pt x="2" y="18"/>
                      <a:pt x="5" y="14"/>
                    </a:cubicBezTo>
                    <a:cubicBezTo>
                      <a:pt x="8" y="9"/>
                      <a:pt x="5" y="8"/>
                      <a:pt x="8" y="3"/>
                    </a:cubicBezTo>
                    <a:cubicBezTo>
                      <a:pt x="11" y="8"/>
                      <a:pt x="11" y="0"/>
                      <a:pt x="17" y="5"/>
                    </a:cubicBezTo>
                    <a:cubicBezTo>
                      <a:pt x="22" y="9"/>
                      <a:pt x="19" y="14"/>
                      <a:pt x="23" y="12"/>
                    </a:cubicBezTo>
                    <a:cubicBezTo>
                      <a:pt x="26" y="9"/>
                      <a:pt x="25" y="14"/>
                      <a:pt x="29" y="15"/>
                    </a:cubicBezTo>
                    <a:cubicBezTo>
                      <a:pt x="34" y="18"/>
                      <a:pt x="32" y="18"/>
                      <a:pt x="35" y="22"/>
                    </a:cubicBezTo>
                    <a:cubicBezTo>
                      <a:pt x="40" y="23"/>
                      <a:pt x="39" y="23"/>
                      <a:pt x="42" y="28"/>
                    </a:cubicBezTo>
                    <a:cubicBezTo>
                      <a:pt x="46" y="34"/>
                      <a:pt x="39" y="34"/>
                      <a:pt x="42" y="4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07" name="Freeform 19"/>
              <p:cNvSpPr>
                <a:spLocks/>
              </p:cNvSpPr>
              <p:nvPr/>
            </p:nvSpPr>
            <p:spPr bwMode="auto">
              <a:xfrm>
                <a:off x="1445" y="3071"/>
                <a:ext cx="200" cy="351"/>
              </a:xfrm>
              <a:custGeom>
                <a:avLst/>
                <a:gdLst/>
                <a:ahLst/>
                <a:cxnLst>
                  <a:cxn ang="0">
                    <a:pos x="93" y="42"/>
                  </a:cxn>
                  <a:cxn ang="0">
                    <a:pos x="85" y="42"/>
                  </a:cxn>
                  <a:cxn ang="0">
                    <a:pos x="71" y="49"/>
                  </a:cxn>
                  <a:cxn ang="0">
                    <a:pos x="64" y="66"/>
                  </a:cxn>
                  <a:cxn ang="0">
                    <a:pos x="67" y="91"/>
                  </a:cxn>
                  <a:cxn ang="0">
                    <a:pos x="74" y="96"/>
                  </a:cxn>
                  <a:cxn ang="0">
                    <a:pos x="85" y="96"/>
                  </a:cxn>
                  <a:cxn ang="0">
                    <a:pos x="88" y="108"/>
                  </a:cxn>
                  <a:cxn ang="0">
                    <a:pos x="96" y="108"/>
                  </a:cxn>
                  <a:cxn ang="0">
                    <a:pos x="102" y="124"/>
                  </a:cxn>
                  <a:cxn ang="0">
                    <a:pos x="100" y="138"/>
                  </a:cxn>
                  <a:cxn ang="0">
                    <a:pos x="97" y="149"/>
                  </a:cxn>
                  <a:cxn ang="0">
                    <a:pos x="97" y="160"/>
                  </a:cxn>
                  <a:cxn ang="0">
                    <a:pos x="96" y="172"/>
                  </a:cxn>
                  <a:cxn ang="0">
                    <a:pos x="93" y="175"/>
                  </a:cxn>
                  <a:cxn ang="0">
                    <a:pos x="88" y="181"/>
                  </a:cxn>
                  <a:cxn ang="0">
                    <a:pos x="80" y="174"/>
                  </a:cxn>
                  <a:cxn ang="0">
                    <a:pos x="65" y="161"/>
                  </a:cxn>
                  <a:cxn ang="0">
                    <a:pos x="50" y="149"/>
                  </a:cxn>
                  <a:cxn ang="0">
                    <a:pos x="42" y="135"/>
                  </a:cxn>
                  <a:cxn ang="0">
                    <a:pos x="35" y="119"/>
                  </a:cxn>
                  <a:cxn ang="0">
                    <a:pos x="30" y="108"/>
                  </a:cxn>
                  <a:cxn ang="0">
                    <a:pos x="23" y="85"/>
                  </a:cxn>
                  <a:cxn ang="0">
                    <a:pos x="14" y="70"/>
                  </a:cxn>
                  <a:cxn ang="0">
                    <a:pos x="4" y="57"/>
                  </a:cxn>
                  <a:cxn ang="0">
                    <a:pos x="3" y="52"/>
                  </a:cxn>
                  <a:cxn ang="0">
                    <a:pos x="11" y="34"/>
                  </a:cxn>
                  <a:cxn ang="0">
                    <a:pos x="9" y="43"/>
                  </a:cxn>
                  <a:cxn ang="0">
                    <a:pos x="15" y="45"/>
                  </a:cxn>
                  <a:cxn ang="0">
                    <a:pos x="21" y="48"/>
                  </a:cxn>
                  <a:cxn ang="0">
                    <a:pos x="26" y="35"/>
                  </a:cxn>
                  <a:cxn ang="0">
                    <a:pos x="47" y="18"/>
                  </a:cxn>
                  <a:cxn ang="0">
                    <a:pos x="50" y="1"/>
                  </a:cxn>
                  <a:cxn ang="0">
                    <a:pos x="55" y="4"/>
                  </a:cxn>
                  <a:cxn ang="0">
                    <a:pos x="61" y="12"/>
                  </a:cxn>
                  <a:cxn ang="0">
                    <a:pos x="70" y="25"/>
                  </a:cxn>
                  <a:cxn ang="0">
                    <a:pos x="85" y="23"/>
                  </a:cxn>
                  <a:cxn ang="0">
                    <a:pos x="91" y="28"/>
                  </a:cxn>
                  <a:cxn ang="0">
                    <a:pos x="88" y="39"/>
                  </a:cxn>
                  <a:cxn ang="0">
                    <a:pos x="93" y="42"/>
                  </a:cxn>
                </a:cxnLst>
                <a:rect l="0" t="0" r="r" b="b"/>
                <a:pathLst>
                  <a:path w="103" h="181">
                    <a:moveTo>
                      <a:pt x="93" y="42"/>
                    </a:moveTo>
                    <a:cubicBezTo>
                      <a:pt x="88" y="45"/>
                      <a:pt x="91" y="39"/>
                      <a:pt x="85" y="42"/>
                    </a:cubicBezTo>
                    <a:cubicBezTo>
                      <a:pt x="79" y="46"/>
                      <a:pt x="77" y="45"/>
                      <a:pt x="71" y="49"/>
                    </a:cubicBezTo>
                    <a:cubicBezTo>
                      <a:pt x="67" y="56"/>
                      <a:pt x="70" y="63"/>
                      <a:pt x="64" y="66"/>
                    </a:cubicBezTo>
                    <a:cubicBezTo>
                      <a:pt x="55" y="74"/>
                      <a:pt x="68" y="87"/>
                      <a:pt x="67" y="91"/>
                    </a:cubicBezTo>
                    <a:cubicBezTo>
                      <a:pt x="65" y="96"/>
                      <a:pt x="74" y="90"/>
                      <a:pt x="74" y="96"/>
                    </a:cubicBezTo>
                    <a:cubicBezTo>
                      <a:pt x="73" y="104"/>
                      <a:pt x="84" y="99"/>
                      <a:pt x="85" y="96"/>
                    </a:cubicBezTo>
                    <a:cubicBezTo>
                      <a:pt x="88" y="91"/>
                      <a:pt x="85" y="108"/>
                      <a:pt x="88" y="108"/>
                    </a:cubicBezTo>
                    <a:cubicBezTo>
                      <a:pt x="91" y="110"/>
                      <a:pt x="91" y="107"/>
                      <a:pt x="96" y="108"/>
                    </a:cubicBezTo>
                    <a:cubicBezTo>
                      <a:pt x="102" y="124"/>
                      <a:pt x="102" y="124"/>
                      <a:pt x="102" y="124"/>
                    </a:cubicBezTo>
                    <a:cubicBezTo>
                      <a:pt x="102" y="124"/>
                      <a:pt x="99" y="132"/>
                      <a:pt x="100" y="138"/>
                    </a:cubicBezTo>
                    <a:cubicBezTo>
                      <a:pt x="102" y="143"/>
                      <a:pt x="94" y="144"/>
                      <a:pt x="97" y="149"/>
                    </a:cubicBezTo>
                    <a:cubicBezTo>
                      <a:pt x="100" y="153"/>
                      <a:pt x="93" y="156"/>
                      <a:pt x="97" y="160"/>
                    </a:cubicBezTo>
                    <a:cubicBezTo>
                      <a:pt x="103" y="163"/>
                      <a:pt x="96" y="169"/>
                      <a:pt x="96" y="172"/>
                    </a:cubicBezTo>
                    <a:cubicBezTo>
                      <a:pt x="96" y="172"/>
                      <a:pt x="96" y="175"/>
                      <a:pt x="93" y="175"/>
                    </a:cubicBezTo>
                    <a:cubicBezTo>
                      <a:pt x="91" y="175"/>
                      <a:pt x="97" y="178"/>
                      <a:pt x="88" y="181"/>
                    </a:cubicBezTo>
                    <a:cubicBezTo>
                      <a:pt x="87" y="178"/>
                      <a:pt x="82" y="178"/>
                      <a:pt x="80" y="174"/>
                    </a:cubicBezTo>
                    <a:cubicBezTo>
                      <a:pt x="80" y="169"/>
                      <a:pt x="77" y="169"/>
                      <a:pt x="65" y="161"/>
                    </a:cubicBezTo>
                    <a:cubicBezTo>
                      <a:pt x="52" y="155"/>
                      <a:pt x="52" y="152"/>
                      <a:pt x="50" y="149"/>
                    </a:cubicBezTo>
                    <a:cubicBezTo>
                      <a:pt x="47" y="146"/>
                      <a:pt x="41" y="143"/>
                      <a:pt x="42" y="135"/>
                    </a:cubicBezTo>
                    <a:cubicBezTo>
                      <a:pt x="42" y="127"/>
                      <a:pt x="35" y="124"/>
                      <a:pt x="35" y="119"/>
                    </a:cubicBezTo>
                    <a:cubicBezTo>
                      <a:pt x="35" y="115"/>
                      <a:pt x="32" y="115"/>
                      <a:pt x="30" y="108"/>
                    </a:cubicBezTo>
                    <a:cubicBezTo>
                      <a:pt x="30" y="102"/>
                      <a:pt x="24" y="93"/>
                      <a:pt x="23" y="85"/>
                    </a:cubicBezTo>
                    <a:cubicBezTo>
                      <a:pt x="21" y="79"/>
                      <a:pt x="17" y="79"/>
                      <a:pt x="14" y="70"/>
                    </a:cubicBezTo>
                    <a:cubicBezTo>
                      <a:pt x="12" y="63"/>
                      <a:pt x="0" y="62"/>
                      <a:pt x="4" y="57"/>
                    </a:cubicBezTo>
                    <a:cubicBezTo>
                      <a:pt x="9" y="56"/>
                      <a:pt x="4" y="56"/>
                      <a:pt x="3" y="52"/>
                    </a:cubicBezTo>
                    <a:cubicBezTo>
                      <a:pt x="1" y="48"/>
                      <a:pt x="1" y="43"/>
                      <a:pt x="11" y="34"/>
                    </a:cubicBezTo>
                    <a:cubicBezTo>
                      <a:pt x="14" y="40"/>
                      <a:pt x="8" y="40"/>
                      <a:pt x="9" y="43"/>
                    </a:cubicBezTo>
                    <a:cubicBezTo>
                      <a:pt x="9" y="46"/>
                      <a:pt x="11" y="43"/>
                      <a:pt x="15" y="45"/>
                    </a:cubicBezTo>
                    <a:cubicBezTo>
                      <a:pt x="18" y="45"/>
                      <a:pt x="18" y="51"/>
                      <a:pt x="21" y="48"/>
                    </a:cubicBezTo>
                    <a:cubicBezTo>
                      <a:pt x="24" y="45"/>
                      <a:pt x="21" y="45"/>
                      <a:pt x="26" y="35"/>
                    </a:cubicBezTo>
                    <a:cubicBezTo>
                      <a:pt x="30" y="28"/>
                      <a:pt x="42" y="25"/>
                      <a:pt x="47" y="18"/>
                    </a:cubicBezTo>
                    <a:cubicBezTo>
                      <a:pt x="50" y="11"/>
                      <a:pt x="50" y="9"/>
                      <a:pt x="50" y="1"/>
                    </a:cubicBezTo>
                    <a:cubicBezTo>
                      <a:pt x="52" y="0"/>
                      <a:pt x="52" y="3"/>
                      <a:pt x="55" y="4"/>
                    </a:cubicBezTo>
                    <a:cubicBezTo>
                      <a:pt x="59" y="6"/>
                      <a:pt x="56" y="9"/>
                      <a:pt x="61" y="12"/>
                    </a:cubicBezTo>
                    <a:cubicBezTo>
                      <a:pt x="67" y="15"/>
                      <a:pt x="65" y="25"/>
                      <a:pt x="70" y="25"/>
                    </a:cubicBezTo>
                    <a:cubicBezTo>
                      <a:pt x="76" y="25"/>
                      <a:pt x="79" y="21"/>
                      <a:pt x="85" y="23"/>
                    </a:cubicBezTo>
                    <a:cubicBezTo>
                      <a:pt x="93" y="26"/>
                      <a:pt x="93" y="26"/>
                      <a:pt x="91" y="28"/>
                    </a:cubicBezTo>
                    <a:cubicBezTo>
                      <a:pt x="88" y="34"/>
                      <a:pt x="85" y="40"/>
                      <a:pt x="88" y="39"/>
                    </a:cubicBezTo>
                    <a:cubicBezTo>
                      <a:pt x="91" y="39"/>
                      <a:pt x="91" y="40"/>
                      <a:pt x="93" y="4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08" name="Freeform 20"/>
              <p:cNvSpPr>
                <a:spLocks/>
              </p:cNvSpPr>
              <p:nvPr/>
            </p:nvSpPr>
            <p:spPr bwMode="auto">
              <a:xfrm>
                <a:off x="1480" y="2835"/>
                <a:ext cx="192" cy="318"/>
              </a:xfrm>
              <a:custGeom>
                <a:avLst/>
                <a:gdLst/>
                <a:ahLst/>
                <a:cxnLst>
                  <a:cxn ang="0">
                    <a:pos x="64" y="6"/>
                  </a:cxn>
                  <a:cxn ang="0">
                    <a:pos x="61" y="2"/>
                  </a:cxn>
                  <a:cxn ang="0">
                    <a:pos x="52" y="8"/>
                  </a:cxn>
                  <a:cxn ang="0">
                    <a:pos x="40" y="13"/>
                  </a:cxn>
                  <a:cxn ang="0">
                    <a:pos x="34" y="14"/>
                  </a:cxn>
                  <a:cxn ang="0">
                    <a:pos x="29" y="25"/>
                  </a:cxn>
                  <a:cxn ang="0">
                    <a:pos x="25" y="33"/>
                  </a:cxn>
                  <a:cxn ang="0">
                    <a:pos x="20" y="41"/>
                  </a:cxn>
                  <a:cxn ang="0">
                    <a:pos x="16" y="38"/>
                  </a:cxn>
                  <a:cxn ang="0">
                    <a:pos x="17" y="45"/>
                  </a:cxn>
                  <a:cxn ang="0">
                    <a:pos x="16" y="48"/>
                  </a:cxn>
                  <a:cxn ang="0">
                    <a:pos x="13" y="47"/>
                  </a:cxn>
                  <a:cxn ang="0">
                    <a:pos x="11" y="52"/>
                  </a:cxn>
                  <a:cxn ang="0">
                    <a:pos x="13" y="55"/>
                  </a:cxn>
                  <a:cxn ang="0">
                    <a:pos x="14" y="58"/>
                  </a:cxn>
                  <a:cxn ang="0">
                    <a:pos x="16" y="64"/>
                  </a:cxn>
                  <a:cxn ang="0">
                    <a:pos x="14" y="73"/>
                  </a:cxn>
                  <a:cxn ang="0">
                    <a:pos x="16" y="87"/>
                  </a:cxn>
                  <a:cxn ang="0">
                    <a:pos x="11" y="98"/>
                  </a:cxn>
                  <a:cxn ang="0">
                    <a:pos x="5" y="103"/>
                  </a:cxn>
                  <a:cxn ang="0">
                    <a:pos x="3" y="109"/>
                  </a:cxn>
                  <a:cxn ang="0">
                    <a:pos x="13" y="115"/>
                  </a:cxn>
                  <a:cxn ang="0">
                    <a:pos x="16" y="119"/>
                  </a:cxn>
                  <a:cxn ang="0">
                    <a:pos x="23" y="120"/>
                  </a:cxn>
                  <a:cxn ang="0">
                    <a:pos x="26" y="120"/>
                  </a:cxn>
                  <a:cxn ang="0">
                    <a:pos x="32" y="123"/>
                  </a:cxn>
                  <a:cxn ang="0">
                    <a:pos x="37" y="126"/>
                  </a:cxn>
                  <a:cxn ang="0">
                    <a:pos x="43" y="134"/>
                  </a:cxn>
                  <a:cxn ang="0">
                    <a:pos x="52" y="147"/>
                  </a:cxn>
                  <a:cxn ang="0">
                    <a:pos x="67" y="145"/>
                  </a:cxn>
                  <a:cxn ang="0">
                    <a:pos x="73" y="150"/>
                  </a:cxn>
                  <a:cxn ang="0">
                    <a:pos x="70" y="161"/>
                  </a:cxn>
                  <a:cxn ang="0">
                    <a:pos x="75" y="164"/>
                  </a:cxn>
                  <a:cxn ang="0">
                    <a:pos x="78" y="140"/>
                  </a:cxn>
                  <a:cxn ang="0">
                    <a:pos x="78" y="129"/>
                  </a:cxn>
                  <a:cxn ang="0">
                    <a:pos x="73" y="119"/>
                  </a:cxn>
                  <a:cxn ang="0">
                    <a:pos x="78" y="115"/>
                  </a:cxn>
                  <a:cxn ang="0">
                    <a:pos x="81" y="117"/>
                  </a:cxn>
                  <a:cxn ang="0">
                    <a:pos x="80" y="112"/>
                  </a:cxn>
                  <a:cxn ang="0">
                    <a:pos x="75" y="112"/>
                  </a:cxn>
                  <a:cxn ang="0">
                    <a:pos x="75" y="106"/>
                  </a:cxn>
                  <a:cxn ang="0">
                    <a:pos x="89" y="106"/>
                  </a:cxn>
                  <a:cxn ang="0">
                    <a:pos x="90" y="105"/>
                  </a:cxn>
                  <a:cxn ang="0">
                    <a:pos x="95" y="101"/>
                  </a:cxn>
                  <a:cxn ang="0">
                    <a:pos x="99" y="111"/>
                  </a:cxn>
                  <a:cxn ang="0">
                    <a:pos x="95" y="98"/>
                  </a:cxn>
                  <a:cxn ang="0">
                    <a:pos x="92" y="95"/>
                  </a:cxn>
                  <a:cxn ang="0">
                    <a:pos x="95" y="90"/>
                  </a:cxn>
                  <a:cxn ang="0">
                    <a:pos x="92" y="81"/>
                  </a:cxn>
                  <a:cxn ang="0">
                    <a:pos x="95" y="62"/>
                  </a:cxn>
                  <a:cxn ang="0">
                    <a:pos x="80" y="62"/>
                  </a:cxn>
                  <a:cxn ang="0">
                    <a:pos x="72" y="55"/>
                  </a:cxn>
                  <a:cxn ang="0">
                    <a:pos x="61" y="55"/>
                  </a:cxn>
                  <a:cxn ang="0">
                    <a:pos x="55" y="50"/>
                  </a:cxn>
                  <a:cxn ang="0">
                    <a:pos x="55" y="41"/>
                  </a:cxn>
                  <a:cxn ang="0">
                    <a:pos x="49" y="33"/>
                  </a:cxn>
                  <a:cxn ang="0">
                    <a:pos x="49" y="30"/>
                  </a:cxn>
                  <a:cxn ang="0">
                    <a:pos x="55" y="14"/>
                  </a:cxn>
                  <a:cxn ang="0">
                    <a:pos x="64" y="6"/>
                  </a:cxn>
                </a:cxnLst>
                <a:rect l="0" t="0" r="r" b="b"/>
                <a:pathLst>
                  <a:path w="99" h="164">
                    <a:moveTo>
                      <a:pt x="64" y="6"/>
                    </a:moveTo>
                    <a:cubicBezTo>
                      <a:pt x="66" y="5"/>
                      <a:pt x="67" y="0"/>
                      <a:pt x="61" y="2"/>
                    </a:cubicBezTo>
                    <a:cubicBezTo>
                      <a:pt x="57" y="2"/>
                      <a:pt x="60" y="3"/>
                      <a:pt x="52" y="8"/>
                    </a:cubicBezTo>
                    <a:cubicBezTo>
                      <a:pt x="43" y="16"/>
                      <a:pt x="42" y="8"/>
                      <a:pt x="40" y="13"/>
                    </a:cubicBezTo>
                    <a:cubicBezTo>
                      <a:pt x="38" y="17"/>
                      <a:pt x="35" y="11"/>
                      <a:pt x="34" y="14"/>
                    </a:cubicBezTo>
                    <a:cubicBezTo>
                      <a:pt x="32" y="17"/>
                      <a:pt x="29" y="17"/>
                      <a:pt x="29" y="25"/>
                    </a:cubicBezTo>
                    <a:cubicBezTo>
                      <a:pt x="31" y="34"/>
                      <a:pt x="26" y="28"/>
                      <a:pt x="25" y="33"/>
                    </a:cubicBezTo>
                    <a:cubicBezTo>
                      <a:pt x="25" y="38"/>
                      <a:pt x="19" y="36"/>
                      <a:pt x="20" y="41"/>
                    </a:cubicBezTo>
                    <a:cubicBezTo>
                      <a:pt x="22" y="48"/>
                      <a:pt x="19" y="42"/>
                      <a:pt x="16" y="38"/>
                    </a:cubicBezTo>
                    <a:cubicBezTo>
                      <a:pt x="14" y="41"/>
                      <a:pt x="19" y="45"/>
                      <a:pt x="17" y="45"/>
                    </a:cubicBezTo>
                    <a:cubicBezTo>
                      <a:pt x="16" y="45"/>
                      <a:pt x="17" y="47"/>
                      <a:pt x="16" y="48"/>
                    </a:cubicBezTo>
                    <a:cubicBezTo>
                      <a:pt x="14" y="50"/>
                      <a:pt x="13" y="47"/>
                      <a:pt x="13" y="47"/>
                    </a:cubicBezTo>
                    <a:cubicBezTo>
                      <a:pt x="11" y="50"/>
                      <a:pt x="13" y="48"/>
                      <a:pt x="11" y="52"/>
                    </a:cubicBezTo>
                    <a:cubicBezTo>
                      <a:pt x="13" y="53"/>
                      <a:pt x="13" y="53"/>
                      <a:pt x="13" y="55"/>
                    </a:cubicBezTo>
                    <a:cubicBezTo>
                      <a:pt x="13" y="56"/>
                      <a:pt x="13" y="56"/>
                      <a:pt x="14" y="58"/>
                    </a:cubicBezTo>
                    <a:cubicBezTo>
                      <a:pt x="19" y="59"/>
                      <a:pt x="14" y="62"/>
                      <a:pt x="16" y="64"/>
                    </a:cubicBezTo>
                    <a:cubicBezTo>
                      <a:pt x="19" y="69"/>
                      <a:pt x="13" y="66"/>
                      <a:pt x="14" y="73"/>
                    </a:cubicBezTo>
                    <a:cubicBezTo>
                      <a:pt x="16" y="81"/>
                      <a:pt x="13" y="86"/>
                      <a:pt x="16" y="87"/>
                    </a:cubicBezTo>
                    <a:cubicBezTo>
                      <a:pt x="17" y="87"/>
                      <a:pt x="14" y="98"/>
                      <a:pt x="11" y="98"/>
                    </a:cubicBezTo>
                    <a:cubicBezTo>
                      <a:pt x="7" y="98"/>
                      <a:pt x="5" y="98"/>
                      <a:pt x="5" y="103"/>
                    </a:cubicBezTo>
                    <a:cubicBezTo>
                      <a:pt x="7" y="106"/>
                      <a:pt x="0" y="103"/>
                      <a:pt x="3" y="109"/>
                    </a:cubicBezTo>
                    <a:cubicBezTo>
                      <a:pt x="10" y="114"/>
                      <a:pt x="11" y="115"/>
                      <a:pt x="13" y="115"/>
                    </a:cubicBezTo>
                    <a:cubicBezTo>
                      <a:pt x="13" y="115"/>
                      <a:pt x="16" y="117"/>
                      <a:pt x="16" y="119"/>
                    </a:cubicBezTo>
                    <a:cubicBezTo>
                      <a:pt x="16" y="120"/>
                      <a:pt x="23" y="122"/>
                      <a:pt x="23" y="120"/>
                    </a:cubicBezTo>
                    <a:cubicBezTo>
                      <a:pt x="23" y="119"/>
                      <a:pt x="25" y="117"/>
                      <a:pt x="26" y="120"/>
                    </a:cubicBezTo>
                    <a:cubicBezTo>
                      <a:pt x="28" y="123"/>
                      <a:pt x="29" y="123"/>
                      <a:pt x="32" y="123"/>
                    </a:cubicBezTo>
                    <a:cubicBezTo>
                      <a:pt x="34" y="122"/>
                      <a:pt x="34" y="125"/>
                      <a:pt x="37" y="126"/>
                    </a:cubicBezTo>
                    <a:cubicBezTo>
                      <a:pt x="42" y="128"/>
                      <a:pt x="38" y="131"/>
                      <a:pt x="43" y="134"/>
                    </a:cubicBezTo>
                    <a:cubicBezTo>
                      <a:pt x="49" y="137"/>
                      <a:pt x="48" y="147"/>
                      <a:pt x="52" y="147"/>
                    </a:cubicBezTo>
                    <a:cubicBezTo>
                      <a:pt x="58" y="147"/>
                      <a:pt x="61" y="144"/>
                      <a:pt x="67" y="145"/>
                    </a:cubicBezTo>
                    <a:cubicBezTo>
                      <a:pt x="75" y="148"/>
                      <a:pt x="75" y="148"/>
                      <a:pt x="73" y="150"/>
                    </a:cubicBezTo>
                    <a:cubicBezTo>
                      <a:pt x="70" y="156"/>
                      <a:pt x="67" y="162"/>
                      <a:pt x="70" y="161"/>
                    </a:cubicBezTo>
                    <a:cubicBezTo>
                      <a:pt x="73" y="161"/>
                      <a:pt x="73" y="162"/>
                      <a:pt x="75" y="164"/>
                    </a:cubicBezTo>
                    <a:cubicBezTo>
                      <a:pt x="75" y="162"/>
                      <a:pt x="76" y="147"/>
                      <a:pt x="78" y="140"/>
                    </a:cubicBezTo>
                    <a:cubicBezTo>
                      <a:pt x="80" y="133"/>
                      <a:pt x="76" y="133"/>
                      <a:pt x="78" y="129"/>
                    </a:cubicBezTo>
                    <a:cubicBezTo>
                      <a:pt x="78" y="126"/>
                      <a:pt x="75" y="131"/>
                      <a:pt x="73" y="119"/>
                    </a:cubicBezTo>
                    <a:cubicBezTo>
                      <a:pt x="73" y="115"/>
                      <a:pt x="76" y="117"/>
                      <a:pt x="78" y="115"/>
                    </a:cubicBezTo>
                    <a:cubicBezTo>
                      <a:pt x="78" y="115"/>
                      <a:pt x="80" y="117"/>
                      <a:pt x="81" y="117"/>
                    </a:cubicBezTo>
                    <a:cubicBezTo>
                      <a:pt x="81" y="119"/>
                      <a:pt x="81" y="112"/>
                      <a:pt x="80" y="112"/>
                    </a:cubicBezTo>
                    <a:cubicBezTo>
                      <a:pt x="76" y="112"/>
                      <a:pt x="75" y="112"/>
                      <a:pt x="75" y="112"/>
                    </a:cubicBezTo>
                    <a:cubicBezTo>
                      <a:pt x="75" y="106"/>
                      <a:pt x="75" y="106"/>
                      <a:pt x="75" y="106"/>
                    </a:cubicBezTo>
                    <a:cubicBezTo>
                      <a:pt x="89" y="106"/>
                      <a:pt x="89" y="106"/>
                      <a:pt x="89" y="106"/>
                    </a:cubicBezTo>
                    <a:cubicBezTo>
                      <a:pt x="87" y="105"/>
                      <a:pt x="87" y="101"/>
                      <a:pt x="90" y="105"/>
                    </a:cubicBezTo>
                    <a:cubicBezTo>
                      <a:pt x="92" y="108"/>
                      <a:pt x="93" y="101"/>
                      <a:pt x="95" y="101"/>
                    </a:cubicBezTo>
                    <a:cubicBezTo>
                      <a:pt x="99" y="108"/>
                      <a:pt x="95" y="112"/>
                      <a:pt x="99" y="111"/>
                    </a:cubicBezTo>
                    <a:cubicBezTo>
                      <a:pt x="96" y="101"/>
                      <a:pt x="98" y="100"/>
                      <a:pt x="95" y="98"/>
                    </a:cubicBezTo>
                    <a:cubicBezTo>
                      <a:pt x="93" y="97"/>
                      <a:pt x="93" y="95"/>
                      <a:pt x="92" y="95"/>
                    </a:cubicBezTo>
                    <a:cubicBezTo>
                      <a:pt x="90" y="97"/>
                      <a:pt x="90" y="95"/>
                      <a:pt x="95" y="90"/>
                    </a:cubicBezTo>
                    <a:cubicBezTo>
                      <a:pt x="96" y="89"/>
                      <a:pt x="93" y="87"/>
                      <a:pt x="92" y="81"/>
                    </a:cubicBezTo>
                    <a:cubicBezTo>
                      <a:pt x="89" y="72"/>
                      <a:pt x="96" y="62"/>
                      <a:pt x="95" y="62"/>
                    </a:cubicBezTo>
                    <a:cubicBezTo>
                      <a:pt x="87" y="61"/>
                      <a:pt x="87" y="64"/>
                      <a:pt x="80" y="62"/>
                    </a:cubicBezTo>
                    <a:cubicBezTo>
                      <a:pt x="76" y="62"/>
                      <a:pt x="75" y="53"/>
                      <a:pt x="72" y="55"/>
                    </a:cubicBezTo>
                    <a:cubicBezTo>
                      <a:pt x="70" y="56"/>
                      <a:pt x="69" y="53"/>
                      <a:pt x="61" y="55"/>
                    </a:cubicBezTo>
                    <a:cubicBezTo>
                      <a:pt x="55" y="55"/>
                      <a:pt x="60" y="52"/>
                      <a:pt x="55" y="50"/>
                    </a:cubicBezTo>
                    <a:cubicBezTo>
                      <a:pt x="52" y="50"/>
                      <a:pt x="58" y="42"/>
                      <a:pt x="55" y="41"/>
                    </a:cubicBezTo>
                    <a:cubicBezTo>
                      <a:pt x="51" y="38"/>
                      <a:pt x="54" y="31"/>
                      <a:pt x="49" y="33"/>
                    </a:cubicBezTo>
                    <a:cubicBezTo>
                      <a:pt x="46" y="33"/>
                      <a:pt x="48" y="33"/>
                      <a:pt x="49" y="30"/>
                    </a:cubicBezTo>
                    <a:cubicBezTo>
                      <a:pt x="52" y="28"/>
                      <a:pt x="51" y="16"/>
                      <a:pt x="55" y="14"/>
                    </a:cubicBezTo>
                    <a:cubicBezTo>
                      <a:pt x="60" y="11"/>
                      <a:pt x="54" y="8"/>
                      <a:pt x="64" y="6"/>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09" name="Freeform 21"/>
              <p:cNvSpPr>
                <a:spLocks/>
              </p:cNvSpPr>
              <p:nvPr/>
            </p:nvSpPr>
            <p:spPr bwMode="auto">
              <a:xfrm>
                <a:off x="1570" y="2833"/>
                <a:ext cx="215" cy="229"/>
              </a:xfrm>
              <a:custGeom>
                <a:avLst/>
                <a:gdLst/>
                <a:ahLst/>
                <a:cxnLst>
                  <a:cxn ang="0">
                    <a:pos x="102" y="73"/>
                  </a:cxn>
                  <a:cxn ang="0">
                    <a:pos x="88" y="84"/>
                  </a:cxn>
                  <a:cxn ang="0">
                    <a:pos x="82" y="87"/>
                  </a:cxn>
                  <a:cxn ang="0">
                    <a:pos x="71" y="85"/>
                  </a:cxn>
                  <a:cxn ang="0">
                    <a:pos x="77" y="99"/>
                  </a:cxn>
                  <a:cxn ang="0">
                    <a:pos x="77" y="104"/>
                  </a:cxn>
                  <a:cxn ang="0">
                    <a:pos x="71" y="110"/>
                  </a:cxn>
                  <a:cxn ang="0">
                    <a:pos x="62" y="117"/>
                  </a:cxn>
                  <a:cxn ang="0">
                    <a:pos x="53" y="112"/>
                  </a:cxn>
                  <a:cxn ang="0">
                    <a:pos x="48" y="99"/>
                  </a:cxn>
                  <a:cxn ang="0">
                    <a:pos x="45" y="96"/>
                  </a:cxn>
                  <a:cxn ang="0">
                    <a:pos x="48" y="92"/>
                  </a:cxn>
                  <a:cxn ang="0">
                    <a:pos x="45" y="82"/>
                  </a:cxn>
                  <a:cxn ang="0">
                    <a:pos x="48" y="64"/>
                  </a:cxn>
                  <a:cxn ang="0">
                    <a:pos x="33" y="64"/>
                  </a:cxn>
                  <a:cxn ang="0">
                    <a:pos x="26" y="56"/>
                  </a:cxn>
                  <a:cxn ang="0">
                    <a:pos x="15" y="56"/>
                  </a:cxn>
                  <a:cxn ang="0">
                    <a:pos x="9" y="51"/>
                  </a:cxn>
                  <a:cxn ang="0">
                    <a:pos x="9" y="42"/>
                  </a:cxn>
                  <a:cxn ang="0">
                    <a:pos x="3" y="34"/>
                  </a:cxn>
                  <a:cxn ang="0">
                    <a:pos x="3" y="31"/>
                  </a:cxn>
                  <a:cxn ang="0">
                    <a:pos x="9" y="15"/>
                  </a:cxn>
                  <a:cxn ang="0">
                    <a:pos x="18" y="7"/>
                  </a:cxn>
                  <a:cxn ang="0">
                    <a:pos x="14" y="14"/>
                  </a:cxn>
                  <a:cxn ang="0">
                    <a:pos x="15" y="17"/>
                  </a:cxn>
                  <a:cxn ang="0">
                    <a:pos x="23" y="14"/>
                  </a:cxn>
                  <a:cxn ang="0">
                    <a:pos x="26" y="9"/>
                  </a:cxn>
                  <a:cxn ang="0">
                    <a:pos x="30" y="6"/>
                  </a:cxn>
                  <a:cxn ang="0">
                    <a:pos x="41" y="18"/>
                  </a:cxn>
                  <a:cxn ang="0">
                    <a:pos x="59" y="21"/>
                  </a:cxn>
                  <a:cxn ang="0">
                    <a:pos x="71" y="23"/>
                  </a:cxn>
                  <a:cxn ang="0">
                    <a:pos x="77" y="18"/>
                  </a:cxn>
                  <a:cxn ang="0">
                    <a:pos x="88" y="18"/>
                  </a:cxn>
                  <a:cxn ang="0">
                    <a:pos x="86" y="20"/>
                  </a:cxn>
                  <a:cxn ang="0">
                    <a:pos x="91" y="26"/>
                  </a:cxn>
                  <a:cxn ang="0">
                    <a:pos x="97" y="29"/>
                  </a:cxn>
                  <a:cxn ang="0">
                    <a:pos x="100" y="34"/>
                  </a:cxn>
                  <a:cxn ang="0">
                    <a:pos x="97" y="40"/>
                  </a:cxn>
                  <a:cxn ang="0">
                    <a:pos x="108" y="40"/>
                  </a:cxn>
                  <a:cxn ang="0">
                    <a:pos x="102" y="50"/>
                  </a:cxn>
                  <a:cxn ang="0">
                    <a:pos x="105" y="54"/>
                  </a:cxn>
                  <a:cxn ang="0">
                    <a:pos x="102" y="57"/>
                  </a:cxn>
                  <a:cxn ang="0">
                    <a:pos x="99" y="62"/>
                  </a:cxn>
                  <a:cxn ang="0">
                    <a:pos x="102" y="73"/>
                  </a:cxn>
                </a:cxnLst>
                <a:rect l="0" t="0" r="r" b="b"/>
                <a:pathLst>
                  <a:path w="111" h="118">
                    <a:moveTo>
                      <a:pt x="102" y="73"/>
                    </a:moveTo>
                    <a:cubicBezTo>
                      <a:pt x="103" y="79"/>
                      <a:pt x="92" y="84"/>
                      <a:pt x="88" y="84"/>
                    </a:cubicBezTo>
                    <a:cubicBezTo>
                      <a:pt x="83" y="82"/>
                      <a:pt x="90" y="92"/>
                      <a:pt x="82" y="87"/>
                    </a:cubicBezTo>
                    <a:cubicBezTo>
                      <a:pt x="76" y="84"/>
                      <a:pt x="68" y="81"/>
                      <a:pt x="71" y="85"/>
                    </a:cubicBezTo>
                    <a:cubicBezTo>
                      <a:pt x="74" y="90"/>
                      <a:pt x="74" y="101"/>
                      <a:pt x="77" y="99"/>
                    </a:cubicBezTo>
                    <a:cubicBezTo>
                      <a:pt x="80" y="98"/>
                      <a:pt x="82" y="101"/>
                      <a:pt x="77" y="104"/>
                    </a:cubicBezTo>
                    <a:cubicBezTo>
                      <a:pt x="73" y="106"/>
                      <a:pt x="77" y="110"/>
                      <a:pt x="71" y="110"/>
                    </a:cubicBezTo>
                    <a:cubicBezTo>
                      <a:pt x="65" y="112"/>
                      <a:pt x="67" y="118"/>
                      <a:pt x="62" y="117"/>
                    </a:cubicBezTo>
                    <a:cubicBezTo>
                      <a:pt x="59" y="115"/>
                      <a:pt x="56" y="118"/>
                      <a:pt x="53" y="112"/>
                    </a:cubicBezTo>
                    <a:cubicBezTo>
                      <a:pt x="50" y="103"/>
                      <a:pt x="51" y="101"/>
                      <a:pt x="48" y="99"/>
                    </a:cubicBezTo>
                    <a:cubicBezTo>
                      <a:pt x="47" y="98"/>
                      <a:pt x="47" y="96"/>
                      <a:pt x="45" y="96"/>
                    </a:cubicBezTo>
                    <a:cubicBezTo>
                      <a:pt x="44" y="98"/>
                      <a:pt x="44" y="96"/>
                      <a:pt x="48" y="92"/>
                    </a:cubicBezTo>
                    <a:cubicBezTo>
                      <a:pt x="50" y="90"/>
                      <a:pt x="47" y="89"/>
                      <a:pt x="45" y="82"/>
                    </a:cubicBezTo>
                    <a:cubicBezTo>
                      <a:pt x="42" y="73"/>
                      <a:pt x="50" y="64"/>
                      <a:pt x="48" y="64"/>
                    </a:cubicBezTo>
                    <a:cubicBezTo>
                      <a:pt x="41" y="62"/>
                      <a:pt x="41" y="65"/>
                      <a:pt x="33" y="64"/>
                    </a:cubicBezTo>
                    <a:cubicBezTo>
                      <a:pt x="30" y="64"/>
                      <a:pt x="29" y="54"/>
                      <a:pt x="26" y="56"/>
                    </a:cubicBezTo>
                    <a:cubicBezTo>
                      <a:pt x="24" y="57"/>
                      <a:pt x="23" y="54"/>
                      <a:pt x="15" y="56"/>
                    </a:cubicBezTo>
                    <a:cubicBezTo>
                      <a:pt x="9" y="56"/>
                      <a:pt x="14" y="53"/>
                      <a:pt x="9" y="51"/>
                    </a:cubicBezTo>
                    <a:cubicBezTo>
                      <a:pt x="6" y="51"/>
                      <a:pt x="12" y="43"/>
                      <a:pt x="9" y="42"/>
                    </a:cubicBezTo>
                    <a:cubicBezTo>
                      <a:pt x="4" y="39"/>
                      <a:pt x="7" y="32"/>
                      <a:pt x="3" y="34"/>
                    </a:cubicBezTo>
                    <a:cubicBezTo>
                      <a:pt x="0" y="34"/>
                      <a:pt x="1" y="34"/>
                      <a:pt x="3" y="31"/>
                    </a:cubicBezTo>
                    <a:cubicBezTo>
                      <a:pt x="6" y="29"/>
                      <a:pt x="4" y="17"/>
                      <a:pt x="9" y="15"/>
                    </a:cubicBezTo>
                    <a:cubicBezTo>
                      <a:pt x="14" y="12"/>
                      <a:pt x="7" y="9"/>
                      <a:pt x="18" y="7"/>
                    </a:cubicBezTo>
                    <a:cubicBezTo>
                      <a:pt x="15" y="9"/>
                      <a:pt x="10" y="11"/>
                      <a:pt x="14" y="14"/>
                    </a:cubicBezTo>
                    <a:cubicBezTo>
                      <a:pt x="14" y="14"/>
                      <a:pt x="15" y="15"/>
                      <a:pt x="15" y="17"/>
                    </a:cubicBezTo>
                    <a:cubicBezTo>
                      <a:pt x="15" y="21"/>
                      <a:pt x="17" y="15"/>
                      <a:pt x="23" y="14"/>
                    </a:cubicBezTo>
                    <a:cubicBezTo>
                      <a:pt x="30" y="12"/>
                      <a:pt x="27" y="11"/>
                      <a:pt x="26" y="9"/>
                    </a:cubicBezTo>
                    <a:cubicBezTo>
                      <a:pt x="26" y="6"/>
                      <a:pt x="29" y="0"/>
                      <a:pt x="30" y="6"/>
                    </a:cubicBezTo>
                    <a:cubicBezTo>
                      <a:pt x="33" y="14"/>
                      <a:pt x="41" y="9"/>
                      <a:pt x="41" y="18"/>
                    </a:cubicBezTo>
                    <a:cubicBezTo>
                      <a:pt x="41" y="26"/>
                      <a:pt x="56" y="15"/>
                      <a:pt x="59" y="21"/>
                    </a:cubicBezTo>
                    <a:cubicBezTo>
                      <a:pt x="64" y="26"/>
                      <a:pt x="68" y="25"/>
                      <a:pt x="71" y="23"/>
                    </a:cubicBezTo>
                    <a:cubicBezTo>
                      <a:pt x="74" y="21"/>
                      <a:pt x="70" y="18"/>
                      <a:pt x="77" y="18"/>
                    </a:cubicBezTo>
                    <a:cubicBezTo>
                      <a:pt x="85" y="18"/>
                      <a:pt x="82" y="17"/>
                      <a:pt x="88" y="18"/>
                    </a:cubicBezTo>
                    <a:cubicBezTo>
                      <a:pt x="94" y="18"/>
                      <a:pt x="92" y="20"/>
                      <a:pt x="86" y="20"/>
                    </a:cubicBezTo>
                    <a:cubicBezTo>
                      <a:pt x="80" y="21"/>
                      <a:pt x="90" y="25"/>
                      <a:pt x="91" y="26"/>
                    </a:cubicBezTo>
                    <a:cubicBezTo>
                      <a:pt x="92" y="29"/>
                      <a:pt x="96" y="26"/>
                      <a:pt x="97" y="29"/>
                    </a:cubicBezTo>
                    <a:cubicBezTo>
                      <a:pt x="99" y="32"/>
                      <a:pt x="103" y="31"/>
                      <a:pt x="100" y="34"/>
                    </a:cubicBezTo>
                    <a:cubicBezTo>
                      <a:pt x="97" y="36"/>
                      <a:pt x="99" y="37"/>
                      <a:pt x="97" y="40"/>
                    </a:cubicBezTo>
                    <a:cubicBezTo>
                      <a:pt x="94" y="43"/>
                      <a:pt x="103" y="37"/>
                      <a:pt x="108" y="40"/>
                    </a:cubicBezTo>
                    <a:cubicBezTo>
                      <a:pt x="111" y="45"/>
                      <a:pt x="103" y="46"/>
                      <a:pt x="102" y="50"/>
                    </a:cubicBezTo>
                    <a:cubicBezTo>
                      <a:pt x="100" y="51"/>
                      <a:pt x="103" y="51"/>
                      <a:pt x="105" y="54"/>
                    </a:cubicBezTo>
                    <a:cubicBezTo>
                      <a:pt x="105" y="56"/>
                      <a:pt x="105" y="56"/>
                      <a:pt x="102" y="57"/>
                    </a:cubicBezTo>
                    <a:cubicBezTo>
                      <a:pt x="97" y="59"/>
                      <a:pt x="97" y="57"/>
                      <a:pt x="99" y="62"/>
                    </a:cubicBezTo>
                    <a:cubicBezTo>
                      <a:pt x="100" y="67"/>
                      <a:pt x="91" y="64"/>
                      <a:pt x="102" y="7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10" name="Freeform 22"/>
              <p:cNvSpPr>
                <a:spLocks/>
              </p:cNvSpPr>
              <p:nvPr/>
            </p:nvSpPr>
            <p:spPr bwMode="auto">
              <a:xfrm>
                <a:off x="1746" y="2910"/>
                <a:ext cx="85" cy="144"/>
              </a:xfrm>
              <a:custGeom>
                <a:avLst/>
                <a:gdLst/>
                <a:ahLst/>
                <a:cxnLst>
                  <a:cxn ang="0">
                    <a:pos x="44" y="66"/>
                  </a:cxn>
                  <a:cxn ang="0">
                    <a:pos x="38" y="64"/>
                  </a:cxn>
                  <a:cxn ang="0">
                    <a:pos x="30" y="69"/>
                  </a:cxn>
                  <a:cxn ang="0">
                    <a:pos x="26" y="72"/>
                  </a:cxn>
                  <a:cxn ang="0">
                    <a:pos x="18" y="64"/>
                  </a:cxn>
                  <a:cxn ang="0">
                    <a:pos x="17" y="56"/>
                  </a:cxn>
                  <a:cxn ang="0">
                    <a:pos x="18" y="47"/>
                  </a:cxn>
                  <a:cxn ang="0">
                    <a:pos x="15" y="38"/>
                  </a:cxn>
                  <a:cxn ang="0">
                    <a:pos x="14" y="33"/>
                  </a:cxn>
                  <a:cxn ang="0">
                    <a:pos x="10" y="33"/>
                  </a:cxn>
                  <a:cxn ang="0">
                    <a:pos x="7" y="22"/>
                  </a:cxn>
                  <a:cxn ang="0">
                    <a:pos x="10" y="17"/>
                  </a:cxn>
                  <a:cxn ang="0">
                    <a:pos x="14" y="14"/>
                  </a:cxn>
                  <a:cxn ang="0">
                    <a:pos x="10" y="10"/>
                  </a:cxn>
                  <a:cxn ang="0">
                    <a:pos x="17" y="0"/>
                  </a:cxn>
                  <a:cxn ang="0">
                    <a:pos x="18" y="2"/>
                  </a:cxn>
                  <a:cxn ang="0">
                    <a:pos x="27" y="13"/>
                  </a:cxn>
                  <a:cxn ang="0">
                    <a:pos x="32" y="17"/>
                  </a:cxn>
                  <a:cxn ang="0">
                    <a:pos x="37" y="22"/>
                  </a:cxn>
                  <a:cxn ang="0">
                    <a:pos x="40" y="27"/>
                  </a:cxn>
                  <a:cxn ang="0">
                    <a:pos x="38" y="33"/>
                  </a:cxn>
                  <a:cxn ang="0">
                    <a:pos x="35" y="36"/>
                  </a:cxn>
                  <a:cxn ang="0">
                    <a:pos x="32" y="38"/>
                  </a:cxn>
                  <a:cxn ang="0">
                    <a:pos x="32" y="42"/>
                  </a:cxn>
                  <a:cxn ang="0">
                    <a:pos x="35" y="50"/>
                  </a:cxn>
                  <a:cxn ang="0">
                    <a:pos x="38" y="52"/>
                  </a:cxn>
                  <a:cxn ang="0">
                    <a:pos x="40" y="58"/>
                  </a:cxn>
                  <a:cxn ang="0">
                    <a:pos x="44" y="66"/>
                  </a:cxn>
                </a:cxnLst>
                <a:rect l="0" t="0" r="r" b="b"/>
                <a:pathLst>
                  <a:path w="44" h="74">
                    <a:moveTo>
                      <a:pt x="44" y="66"/>
                    </a:moveTo>
                    <a:cubicBezTo>
                      <a:pt x="40" y="66"/>
                      <a:pt x="41" y="64"/>
                      <a:pt x="38" y="64"/>
                    </a:cubicBezTo>
                    <a:cubicBezTo>
                      <a:pt x="35" y="66"/>
                      <a:pt x="34" y="71"/>
                      <a:pt x="30" y="69"/>
                    </a:cubicBezTo>
                    <a:cubicBezTo>
                      <a:pt x="27" y="69"/>
                      <a:pt x="29" y="71"/>
                      <a:pt x="26" y="72"/>
                    </a:cubicBezTo>
                    <a:cubicBezTo>
                      <a:pt x="24" y="74"/>
                      <a:pt x="18" y="69"/>
                      <a:pt x="18" y="64"/>
                    </a:cubicBezTo>
                    <a:cubicBezTo>
                      <a:pt x="18" y="60"/>
                      <a:pt x="15" y="63"/>
                      <a:pt x="17" y="56"/>
                    </a:cubicBezTo>
                    <a:cubicBezTo>
                      <a:pt x="18" y="50"/>
                      <a:pt x="18" y="50"/>
                      <a:pt x="18" y="47"/>
                    </a:cubicBezTo>
                    <a:cubicBezTo>
                      <a:pt x="21" y="41"/>
                      <a:pt x="14" y="42"/>
                      <a:pt x="15" y="38"/>
                    </a:cubicBezTo>
                    <a:cubicBezTo>
                      <a:pt x="17" y="35"/>
                      <a:pt x="15" y="31"/>
                      <a:pt x="14" y="33"/>
                    </a:cubicBezTo>
                    <a:cubicBezTo>
                      <a:pt x="12" y="33"/>
                      <a:pt x="10" y="33"/>
                      <a:pt x="10" y="33"/>
                    </a:cubicBezTo>
                    <a:cubicBezTo>
                      <a:pt x="0" y="24"/>
                      <a:pt x="9" y="27"/>
                      <a:pt x="7" y="22"/>
                    </a:cubicBezTo>
                    <a:cubicBezTo>
                      <a:pt x="6" y="17"/>
                      <a:pt x="6" y="19"/>
                      <a:pt x="10" y="17"/>
                    </a:cubicBezTo>
                    <a:cubicBezTo>
                      <a:pt x="14" y="16"/>
                      <a:pt x="14" y="16"/>
                      <a:pt x="14" y="14"/>
                    </a:cubicBezTo>
                    <a:cubicBezTo>
                      <a:pt x="12" y="11"/>
                      <a:pt x="9" y="11"/>
                      <a:pt x="10" y="10"/>
                    </a:cubicBezTo>
                    <a:cubicBezTo>
                      <a:pt x="12" y="6"/>
                      <a:pt x="20" y="5"/>
                      <a:pt x="17" y="0"/>
                    </a:cubicBezTo>
                    <a:cubicBezTo>
                      <a:pt x="17" y="2"/>
                      <a:pt x="18" y="2"/>
                      <a:pt x="18" y="2"/>
                    </a:cubicBezTo>
                    <a:cubicBezTo>
                      <a:pt x="26" y="6"/>
                      <a:pt x="29" y="10"/>
                      <a:pt x="27" y="13"/>
                    </a:cubicBezTo>
                    <a:cubicBezTo>
                      <a:pt x="27" y="17"/>
                      <a:pt x="26" y="16"/>
                      <a:pt x="32" y="17"/>
                    </a:cubicBezTo>
                    <a:cubicBezTo>
                      <a:pt x="37" y="19"/>
                      <a:pt x="34" y="22"/>
                      <a:pt x="37" y="22"/>
                    </a:cubicBezTo>
                    <a:cubicBezTo>
                      <a:pt x="38" y="22"/>
                      <a:pt x="38" y="25"/>
                      <a:pt x="40" y="27"/>
                    </a:cubicBezTo>
                    <a:cubicBezTo>
                      <a:pt x="40" y="30"/>
                      <a:pt x="38" y="31"/>
                      <a:pt x="38" y="33"/>
                    </a:cubicBezTo>
                    <a:cubicBezTo>
                      <a:pt x="38" y="35"/>
                      <a:pt x="38" y="35"/>
                      <a:pt x="35" y="36"/>
                    </a:cubicBezTo>
                    <a:cubicBezTo>
                      <a:pt x="32" y="36"/>
                      <a:pt x="32" y="36"/>
                      <a:pt x="32" y="38"/>
                    </a:cubicBezTo>
                    <a:cubicBezTo>
                      <a:pt x="34" y="39"/>
                      <a:pt x="34" y="39"/>
                      <a:pt x="32" y="42"/>
                    </a:cubicBezTo>
                    <a:cubicBezTo>
                      <a:pt x="30" y="47"/>
                      <a:pt x="34" y="47"/>
                      <a:pt x="35" y="50"/>
                    </a:cubicBezTo>
                    <a:cubicBezTo>
                      <a:pt x="35" y="53"/>
                      <a:pt x="37" y="50"/>
                      <a:pt x="38" y="52"/>
                    </a:cubicBezTo>
                    <a:cubicBezTo>
                      <a:pt x="38" y="53"/>
                      <a:pt x="37" y="55"/>
                      <a:pt x="40" y="58"/>
                    </a:cubicBezTo>
                    <a:cubicBezTo>
                      <a:pt x="41" y="60"/>
                      <a:pt x="41" y="63"/>
                      <a:pt x="44" y="66"/>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11" name="Freeform 23"/>
              <p:cNvSpPr>
                <a:spLocks/>
              </p:cNvSpPr>
              <p:nvPr/>
            </p:nvSpPr>
            <p:spPr bwMode="auto">
              <a:xfrm>
                <a:off x="1806" y="2957"/>
                <a:ext cx="64" cy="85"/>
              </a:xfrm>
              <a:custGeom>
                <a:avLst/>
                <a:gdLst/>
                <a:ahLst/>
                <a:cxnLst>
                  <a:cxn ang="0">
                    <a:pos x="33" y="4"/>
                  </a:cxn>
                  <a:cxn ang="0">
                    <a:pos x="29" y="15"/>
                  </a:cxn>
                  <a:cxn ang="0">
                    <a:pos x="32" y="23"/>
                  </a:cxn>
                  <a:cxn ang="0">
                    <a:pos x="32" y="27"/>
                  </a:cxn>
                  <a:cxn ang="0">
                    <a:pos x="29" y="37"/>
                  </a:cxn>
                  <a:cxn ang="0">
                    <a:pos x="26" y="35"/>
                  </a:cxn>
                  <a:cxn ang="0">
                    <a:pos x="20" y="37"/>
                  </a:cxn>
                  <a:cxn ang="0">
                    <a:pos x="18" y="40"/>
                  </a:cxn>
                  <a:cxn ang="0">
                    <a:pos x="13" y="41"/>
                  </a:cxn>
                  <a:cxn ang="0">
                    <a:pos x="9" y="33"/>
                  </a:cxn>
                  <a:cxn ang="0">
                    <a:pos x="7" y="27"/>
                  </a:cxn>
                  <a:cxn ang="0">
                    <a:pos x="4" y="26"/>
                  </a:cxn>
                  <a:cxn ang="0">
                    <a:pos x="1" y="18"/>
                  </a:cxn>
                  <a:cxn ang="0">
                    <a:pos x="1" y="14"/>
                  </a:cxn>
                  <a:cxn ang="0">
                    <a:pos x="4" y="12"/>
                  </a:cxn>
                  <a:cxn ang="0">
                    <a:pos x="7" y="9"/>
                  </a:cxn>
                  <a:cxn ang="0">
                    <a:pos x="9" y="3"/>
                  </a:cxn>
                  <a:cxn ang="0">
                    <a:pos x="18" y="3"/>
                  </a:cxn>
                  <a:cxn ang="0">
                    <a:pos x="21" y="1"/>
                  </a:cxn>
                  <a:cxn ang="0">
                    <a:pos x="24" y="1"/>
                  </a:cxn>
                  <a:cxn ang="0">
                    <a:pos x="33" y="4"/>
                  </a:cxn>
                </a:cxnLst>
                <a:rect l="0" t="0" r="r" b="b"/>
                <a:pathLst>
                  <a:path w="33" h="44">
                    <a:moveTo>
                      <a:pt x="33" y="4"/>
                    </a:moveTo>
                    <a:cubicBezTo>
                      <a:pt x="30" y="12"/>
                      <a:pt x="29" y="9"/>
                      <a:pt x="29" y="15"/>
                    </a:cubicBezTo>
                    <a:cubicBezTo>
                      <a:pt x="30" y="20"/>
                      <a:pt x="30" y="21"/>
                      <a:pt x="32" y="23"/>
                    </a:cubicBezTo>
                    <a:cubicBezTo>
                      <a:pt x="33" y="24"/>
                      <a:pt x="33" y="26"/>
                      <a:pt x="32" y="27"/>
                    </a:cubicBezTo>
                    <a:cubicBezTo>
                      <a:pt x="30" y="29"/>
                      <a:pt x="33" y="33"/>
                      <a:pt x="29" y="37"/>
                    </a:cubicBezTo>
                    <a:cubicBezTo>
                      <a:pt x="27" y="35"/>
                      <a:pt x="26" y="37"/>
                      <a:pt x="26" y="35"/>
                    </a:cubicBezTo>
                    <a:cubicBezTo>
                      <a:pt x="26" y="32"/>
                      <a:pt x="21" y="38"/>
                      <a:pt x="20" y="37"/>
                    </a:cubicBezTo>
                    <a:cubicBezTo>
                      <a:pt x="16" y="35"/>
                      <a:pt x="16" y="37"/>
                      <a:pt x="18" y="40"/>
                    </a:cubicBezTo>
                    <a:cubicBezTo>
                      <a:pt x="20" y="44"/>
                      <a:pt x="15" y="40"/>
                      <a:pt x="13" y="41"/>
                    </a:cubicBezTo>
                    <a:cubicBezTo>
                      <a:pt x="10" y="38"/>
                      <a:pt x="10" y="35"/>
                      <a:pt x="9" y="33"/>
                    </a:cubicBezTo>
                    <a:cubicBezTo>
                      <a:pt x="6" y="30"/>
                      <a:pt x="7" y="29"/>
                      <a:pt x="7" y="27"/>
                    </a:cubicBezTo>
                    <a:cubicBezTo>
                      <a:pt x="6" y="26"/>
                      <a:pt x="4" y="29"/>
                      <a:pt x="4" y="26"/>
                    </a:cubicBezTo>
                    <a:cubicBezTo>
                      <a:pt x="3" y="23"/>
                      <a:pt x="0" y="23"/>
                      <a:pt x="1" y="18"/>
                    </a:cubicBezTo>
                    <a:cubicBezTo>
                      <a:pt x="3" y="15"/>
                      <a:pt x="3" y="15"/>
                      <a:pt x="1" y="14"/>
                    </a:cubicBezTo>
                    <a:cubicBezTo>
                      <a:pt x="1" y="12"/>
                      <a:pt x="1" y="12"/>
                      <a:pt x="4" y="12"/>
                    </a:cubicBezTo>
                    <a:cubicBezTo>
                      <a:pt x="7" y="10"/>
                      <a:pt x="7" y="10"/>
                      <a:pt x="7" y="9"/>
                    </a:cubicBezTo>
                    <a:cubicBezTo>
                      <a:pt x="7" y="7"/>
                      <a:pt x="9" y="6"/>
                      <a:pt x="9" y="3"/>
                    </a:cubicBezTo>
                    <a:cubicBezTo>
                      <a:pt x="12" y="0"/>
                      <a:pt x="18" y="4"/>
                      <a:pt x="18" y="3"/>
                    </a:cubicBezTo>
                    <a:cubicBezTo>
                      <a:pt x="18" y="1"/>
                      <a:pt x="20" y="1"/>
                      <a:pt x="21" y="1"/>
                    </a:cubicBezTo>
                    <a:cubicBezTo>
                      <a:pt x="23" y="1"/>
                      <a:pt x="24" y="3"/>
                      <a:pt x="24" y="1"/>
                    </a:cubicBezTo>
                    <a:cubicBezTo>
                      <a:pt x="24" y="1"/>
                      <a:pt x="30" y="3"/>
                      <a:pt x="33" y="4"/>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12" name="Freeform 24"/>
              <p:cNvSpPr>
                <a:spLocks/>
              </p:cNvSpPr>
              <p:nvPr/>
            </p:nvSpPr>
            <p:spPr bwMode="auto">
              <a:xfrm>
                <a:off x="1862" y="2965"/>
                <a:ext cx="45" cy="70"/>
              </a:xfrm>
              <a:custGeom>
                <a:avLst/>
                <a:gdLst/>
                <a:ahLst/>
                <a:cxnLst>
                  <a:cxn ang="0">
                    <a:pos x="4" y="0"/>
                  </a:cxn>
                  <a:cxn ang="0">
                    <a:pos x="7" y="0"/>
                  </a:cxn>
                  <a:cxn ang="0">
                    <a:pos x="13" y="5"/>
                  </a:cxn>
                  <a:cxn ang="0">
                    <a:pos x="20" y="9"/>
                  </a:cxn>
                  <a:cxn ang="0">
                    <a:pos x="23" y="14"/>
                  </a:cxn>
                  <a:cxn ang="0">
                    <a:pos x="23" y="17"/>
                  </a:cxn>
                  <a:cxn ang="0">
                    <a:pos x="18" y="23"/>
                  </a:cxn>
                  <a:cxn ang="0">
                    <a:pos x="12" y="34"/>
                  </a:cxn>
                  <a:cxn ang="0">
                    <a:pos x="9" y="33"/>
                  </a:cxn>
                  <a:cxn ang="0">
                    <a:pos x="4" y="34"/>
                  </a:cxn>
                  <a:cxn ang="0">
                    <a:pos x="0" y="33"/>
                  </a:cxn>
                  <a:cxn ang="0">
                    <a:pos x="3" y="23"/>
                  </a:cxn>
                  <a:cxn ang="0">
                    <a:pos x="3" y="19"/>
                  </a:cxn>
                  <a:cxn ang="0">
                    <a:pos x="0" y="11"/>
                  </a:cxn>
                  <a:cxn ang="0">
                    <a:pos x="4" y="0"/>
                  </a:cxn>
                </a:cxnLst>
                <a:rect l="0" t="0" r="r" b="b"/>
                <a:pathLst>
                  <a:path w="23" h="36">
                    <a:moveTo>
                      <a:pt x="4" y="0"/>
                    </a:moveTo>
                    <a:cubicBezTo>
                      <a:pt x="6" y="0"/>
                      <a:pt x="6" y="0"/>
                      <a:pt x="7" y="0"/>
                    </a:cubicBezTo>
                    <a:cubicBezTo>
                      <a:pt x="10" y="2"/>
                      <a:pt x="12" y="2"/>
                      <a:pt x="13" y="5"/>
                    </a:cubicBezTo>
                    <a:cubicBezTo>
                      <a:pt x="15" y="8"/>
                      <a:pt x="18" y="8"/>
                      <a:pt x="20" y="9"/>
                    </a:cubicBezTo>
                    <a:cubicBezTo>
                      <a:pt x="21" y="14"/>
                      <a:pt x="21" y="6"/>
                      <a:pt x="23" y="14"/>
                    </a:cubicBezTo>
                    <a:cubicBezTo>
                      <a:pt x="23" y="14"/>
                      <a:pt x="21" y="16"/>
                      <a:pt x="23" y="17"/>
                    </a:cubicBezTo>
                    <a:cubicBezTo>
                      <a:pt x="21" y="19"/>
                      <a:pt x="21" y="19"/>
                      <a:pt x="18" y="23"/>
                    </a:cubicBezTo>
                    <a:cubicBezTo>
                      <a:pt x="17" y="26"/>
                      <a:pt x="15" y="34"/>
                      <a:pt x="12" y="34"/>
                    </a:cubicBezTo>
                    <a:cubicBezTo>
                      <a:pt x="9" y="34"/>
                      <a:pt x="10" y="31"/>
                      <a:pt x="9" y="33"/>
                    </a:cubicBezTo>
                    <a:cubicBezTo>
                      <a:pt x="6" y="36"/>
                      <a:pt x="6" y="31"/>
                      <a:pt x="4" y="34"/>
                    </a:cubicBezTo>
                    <a:cubicBezTo>
                      <a:pt x="3" y="36"/>
                      <a:pt x="1" y="36"/>
                      <a:pt x="0" y="33"/>
                    </a:cubicBezTo>
                    <a:cubicBezTo>
                      <a:pt x="4" y="30"/>
                      <a:pt x="1" y="25"/>
                      <a:pt x="3" y="23"/>
                    </a:cubicBezTo>
                    <a:cubicBezTo>
                      <a:pt x="4" y="22"/>
                      <a:pt x="4" y="20"/>
                      <a:pt x="3" y="19"/>
                    </a:cubicBezTo>
                    <a:cubicBezTo>
                      <a:pt x="1" y="17"/>
                      <a:pt x="1" y="16"/>
                      <a:pt x="0" y="11"/>
                    </a:cubicBezTo>
                    <a:cubicBezTo>
                      <a:pt x="0" y="5"/>
                      <a:pt x="1" y="8"/>
                      <a:pt x="4"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13" name="Freeform 25"/>
              <p:cNvSpPr>
                <a:spLocks/>
              </p:cNvSpPr>
              <p:nvPr/>
            </p:nvSpPr>
            <p:spPr bwMode="auto">
              <a:xfrm>
                <a:off x="1378" y="2858"/>
                <a:ext cx="52" cy="62"/>
              </a:xfrm>
              <a:custGeom>
                <a:avLst/>
                <a:gdLst/>
                <a:ahLst/>
                <a:cxnLst>
                  <a:cxn ang="0">
                    <a:pos x="27" y="18"/>
                  </a:cxn>
                  <a:cxn ang="0">
                    <a:pos x="26" y="17"/>
                  </a:cxn>
                  <a:cxn ang="0">
                    <a:pos x="24" y="23"/>
                  </a:cxn>
                  <a:cxn ang="0">
                    <a:pos x="26" y="24"/>
                  </a:cxn>
                  <a:cxn ang="0">
                    <a:pos x="24" y="28"/>
                  </a:cxn>
                  <a:cxn ang="0">
                    <a:pos x="24" y="32"/>
                  </a:cxn>
                  <a:cxn ang="0">
                    <a:pos x="23" y="31"/>
                  </a:cxn>
                  <a:cxn ang="0">
                    <a:pos x="23" y="28"/>
                  </a:cxn>
                  <a:cxn ang="0">
                    <a:pos x="21" y="26"/>
                  </a:cxn>
                  <a:cxn ang="0">
                    <a:pos x="21" y="29"/>
                  </a:cxn>
                  <a:cxn ang="0">
                    <a:pos x="20" y="29"/>
                  </a:cxn>
                  <a:cxn ang="0">
                    <a:pos x="18" y="26"/>
                  </a:cxn>
                  <a:cxn ang="0">
                    <a:pos x="20" y="23"/>
                  </a:cxn>
                  <a:cxn ang="0">
                    <a:pos x="15" y="20"/>
                  </a:cxn>
                  <a:cxn ang="0">
                    <a:pos x="11" y="17"/>
                  </a:cxn>
                  <a:cxn ang="0">
                    <a:pos x="11" y="14"/>
                  </a:cxn>
                  <a:cxn ang="0">
                    <a:pos x="6" y="12"/>
                  </a:cxn>
                  <a:cxn ang="0">
                    <a:pos x="6" y="12"/>
                  </a:cxn>
                  <a:cxn ang="0">
                    <a:pos x="9" y="15"/>
                  </a:cxn>
                  <a:cxn ang="0">
                    <a:pos x="6" y="17"/>
                  </a:cxn>
                  <a:cxn ang="0">
                    <a:pos x="3" y="14"/>
                  </a:cxn>
                  <a:cxn ang="0">
                    <a:pos x="1" y="9"/>
                  </a:cxn>
                  <a:cxn ang="0">
                    <a:pos x="3" y="7"/>
                  </a:cxn>
                  <a:cxn ang="0">
                    <a:pos x="1" y="4"/>
                  </a:cxn>
                  <a:cxn ang="0">
                    <a:pos x="3" y="3"/>
                  </a:cxn>
                  <a:cxn ang="0">
                    <a:pos x="6" y="3"/>
                  </a:cxn>
                  <a:cxn ang="0">
                    <a:pos x="12" y="3"/>
                  </a:cxn>
                  <a:cxn ang="0">
                    <a:pos x="14" y="4"/>
                  </a:cxn>
                  <a:cxn ang="0">
                    <a:pos x="18" y="4"/>
                  </a:cxn>
                  <a:cxn ang="0">
                    <a:pos x="21" y="10"/>
                  </a:cxn>
                  <a:cxn ang="0">
                    <a:pos x="27" y="18"/>
                  </a:cxn>
                </a:cxnLst>
                <a:rect l="0" t="0" r="r" b="b"/>
                <a:pathLst>
                  <a:path w="27" h="32">
                    <a:moveTo>
                      <a:pt x="27" y="18"/>
                    </a:moveTo>
                    <a:cubicBezTo>
                      <a:pt x="26" y="18"/>
                      <a:pt x="26" y="17"/>
                      <a:pt x="26" y="17"/>
                    </a:cubicBezTo>
                    <a:cubicBezTo>
                      <a:pt x="24" y="17"/>
                      <a:pt x="24" y="20"/>
                      <a:pt x="24" y="23"/>
                    </a:cubicBezTo>
                    <a:cubicBezTo>
                      <a:pt x="24" y="23"/>
                      <a:pt x="27" y="23"/>
                      <a:pt x="26" y="24"/>
                    </a:cubicBezTo>
                    <a:cubicBezTo>
                      <a:pt x="24" y="26"/>
                      <a:pt x="26" y="26"/>
                      <a:pt x="24" y="28"/>
                    </a:cubicBezTo>
                    <a:cubicBezTo>
                      <a:pt x="24" y="29"/>
                      <a:pt x="23" y="29"/>
                      <a:pt x="24" y="32"/>
                    </a:cubicBezTo>
                    <a:cubicBezTo>
                      <a:pt x="24" y="32"/>
                      <a:pt x="24" y="31"/>
                      <a:pt x="23" y="31"/>
                    </a:cubicBezTo>
                    <a:cubicBezTo>
                      <a:pt x="23" y="29"/>
                      <a:pt x="24" y="28"/>
                      <a:pt x="23" y="28"/>
                    </a:cubicBezTo>
                    <a:cubicBezTo>
                      <a:pt x="21" y="26"/>
                      <a:pt x="23" y="24"/>
                      <a:pt x="21" y="26"/>
                    </a:cubicBezTo>
                    <a:cubicBezTo>
                      <a:pt x="18" y="26"/>
                      <a:pt x="23" y="28"/>
                      <a:pt x="21" y="29"/>
                    </a:cubicBezTo>
                    <a:cubicBezTo>
                      <a:pt x="21" y="31"/>
                      <a:pt x="21" y="29"/>
                      <a:pt x="20" y="29"/>
                    </a:cubicBezTo>
                    <a:cubicBezTo>
                      <a:pt x="20" y="29"/>
                      <a:pt x="17" y="28"/>
                      <a:pt x="18" y="26"/>
                    </a:cubicBezTo>
                    <a:cubicBezTo>
                      <a:pt x="20" y="26"/>
                      <a:pt x="18" y="24"/>
                      <a:pt x="20" y="23"/>
                    </a:cubicBezTo>
                    <a:cubicBezTo>
                      <a:pt x="20" y="23"/>
                      <a:pt x="18" y="21"/>
                      <a:pt x="15" y="20"/>
                    </a:cubicBezTo>
                    <a:cubicBezTo>
                      <a:pt x="12" y="17"/>
                      <a:pt x="12" y="18"/>
                      <a:pt x="11" y="17"/>
                    </a:cubicBezTo>
                    <a:cubicBezTo>
                      <a:pt x="11" y="17"/>
                      <a:pt x="11" y="17"/>
                      <a:pt x="11" y="14"/>
                    </a:cubicBezTo>
                    <a:cubicBezTo>
                      <a:pt x="11" y="12"/>
                      <a:pt x="8" y="12"/>
                      <a:pt x="6" y="12"/>
                    </a:cubicBezTo>
                    <a:cubicBezTo>
                      <a:pt x="6" y="10"/>
                      <a:pt x="6" y="12"/>
                      <a:pt x="6" y="12"/>
                    </a:cubicBezTo>
                    <a:cubicBezTo>
                      <a:pt x="8" y="14"/>
                      <a:pt x="11" y="15"/>
                      <a:pt x="9" y="15"/>
                    </a:cubicBezTo>
                    <a:cubicBezTo>
                      <a:pt x="8" y="17"/>
                      <a:pt x="8" y="18"/>
                      <a:pt x="6" y="17"/>
                    </a:cubicBezTo>
                    <a:cubicBezTo>
                      <a:pt x="6" y="15"/>
                      <a:pt x="3" y="14"/>
                      <a:pt x="3" y="14"/>
                    </a:cubicBezTo>
                    <a:cubicBezTo>
                      <a:pt x="3" y="14"/>
                      <a:pt x="0" y="12"/>
                      <a:pt x="1" y="9"/>
                    </a:cubicBezTo>
                    <a:cubicBezTo>
                      <a:pt x="1" y="6"/>
                      <a:pt x="3" y="9"/>
                      <a:pt x="3" y="7"/>
                    </a:cubicBezTo>
                    <a:cubicBezTo>
                      <a:pt x="3" y="4"/>
                      <a:pt x="3" y="6"/>
                      <a:pt x="1" y="4"/>
                    </a:cubicBezTo>
                    <a:cubicBezTo>
                      <a:pt x="0" y="4"/>
                      <a:pt x="3" y="4"/>
                      <a:pt x="3" y="3"/>
                    </a:cubicBezTo>
                    <a:cubicBezTo>
                      <a:pt x="3" y="1"/>
                      <a:pt x="3" y="0"/>
                      <a:pt x="6" y="3"/>
                    </a:cubicBezTo>
                    <a:cubicBezTo>
                      <a:pt x="11" y="6"/>
                      <a:pt x="9" y="1"/>
                      <a:pt x="12" y="3"/>
                    </a:cubicBezTo>
                    <a:cubicBezTo>
                      <a:pt x="12" y="4"/>
                      <a:pt x="14" y="3"/>
                      <a:pt x="14" y="4"/>
                    </a:cubicBezTo>
                    <a:cubicBezTo>
                      <a:pt x="14" y="6"/>
                      <a:pt x="17" y="7"/>
                      <a:pt x="18" y="4"/>
                    </a:cubicBezTo>
                    <a:cubicBezTo>
                      <a:pt x="20" y="6"/>
                      <a:pt x="20" y="7"/>
                      <a:pt x="21" y="10"/>
                    </a:cubicBezTo>
                    <a:cubicBezTo>
                      <a:pt x="23" y="14"/>
                      <a:pt x="27" y="17"/>
                      <a:pt x="27" y="18"/>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14" name="Freeform 26"/>
              <p:cNvSpPr>
                <a:spLocks/>
              </p:cNvSpPr>
              <p:nvPr/>
            </p:nvSpPr>
            <p:spPr bwMode="auto">
              <a:xfrm>
                <a:off x="1350" y="2786"/>
                <a:ext cx="70" cy="86"/>
              </a:xfrm>
              <a:custGeom>
                <a:avLst/>
                <a:gdLst/>
                <a:ahLst/>
                <a:cxnLst>
                  <a:cxn ang="0">
                    <a:pos x="3" y="21"/>
                  </a:cxn>
                  <a:cxn ang="0">
                    <a:pos x="6" y="19"/>
                  </a:cxn>
                  <a:cxn ang="0">
                    <a:pos x="8" y="16"/>
                  </a:cxn>
                  <a:cxn ang="0">
                    <a:pos x="11" y="13"/>
                  </a:cxn>
                  <a:cxn ang="0">
                    <a:pos x="14" y="10"/>
                  </a:cxn>
                  <a:cxn ang="0">
                    <a:pos x="17" y="11"/>
                  </a:cxn>
                  <a:cxn ang="0">
                    <a:pos x="21" y="3"/>
                  </a:cxn>
                  <a:cxn ang="0">
                    <a:pos x="24" y="3"/>
                  </a:cxn>
                  <a:cxn ang="0">
                    <a:pos x="32" y="2"/>
                  </a:cxn>
                  <a:cxn ang="0">
                    <a:pos x="36" y="0"/>
                  </a:cxn>
                  <a:cxn ang="0">
                    <a:pos x="36" y="5"/>
                  </a:cxn>
                  <a:cxn ang="0">
                    <a:pos x="33" y="13"/>
                  </a:cxn>
                  <a:cxn ang="0">
                    <a:pos x="33" y="17"/>
                  </a:cxn>
                  <a:cxn ang="0">
                    <a:pos x="33" y="25"/>
                  </a:cxn>
                  <a:cxn ang="0">
                    <a:pos x="33" y="27"/>
                  </a:cxn>
                  <a:cxn ang="0">
                    <a:pos x="32" y="28"/>
                  </a:cxn>
                  <a:cxn ang="0">
                    <a:pos x="32" y="32"/>
                  </a:cxn>
                  <a:cxn ang="0">
                    <a:pos x="32" y="35"/>
                  </a:cxn>
                  <a:cxn ang="0">
                    <a:pos x="30" y="38"/>
                  </a:cxn>
                  <a:cxn ang="0">
                    <a:pos x="32" y="41"/>
                  </a:cxn>
                  <a:cxn ang="0">
                    <a:pos x="27" y="41"/>
                  </a:cxn>
                  <a:cxn ang="0">
                    <a:pos x="26" y="39"/>
                  </a:cxn>
                  <a:cxn ang="0">
                    <a:pos x="20" y="39"/>
                  </a:cxn>
                  <a:cxn ang="0">
                    <a:pos x="17" y="39"/>
                  </a:cxn>
                  <a:cxn ang="0">
                    <a:pos x="9" y="32"/>
                  </a:cxn>
                  <a:cxn ang="0">
                    <a:pos x="3" y="24"/>
                  </a:cxn>
                  <a:cxn ang="0">
                    <a:pos x="1" y="21"/>
                  </a:cxn>
                  <a:cxn ang="0">
                    <a:pos x="3" y="21"/>
                  </a:cxn>
                </a:cxnLst>
                <a:rect l="0" t="0" r="r" b="b"/>
                <a:pathLst>
                  <a:path w="36" h="44">
                    <a:moveTo>
                      <a:pt x="3" y="21"/>
                    </a:moveTo>
                    <a:cubicBezTo>
                      <a:pt x="6" y="21"/>
                      <a:pt x="6" y="21"/>
                      <a:pt x="6" y="19"/>
                    </a:cubicBezTo>
                    <a:cubicBezTo>
                      <a:pt x="8" y="16"/>
                      <a:pt x="9" y="19"/>
                      <a:pt x="8" y="16"/>
                    </a:cubicBezTo>
                    <a:cubicBezTo>
                      <a:pt x="8" y="11"/>
                      <a:pt x="8" y="13"/>
                      <a:pt x="11" y="13"/>
                    </a:cubicBezTo>
                    <a:cubicBezTo>
                      <a:pt x="12" y="13"/>
                      <a:pt x="12" y="8"/>
                      <a:pt x="14" y="10"/>
                    </a:cubicBezTo>
                    <a:cubicBezTo>
                      <a:pt x="15" y="13"/>
                      <a:pt x="17" y="13"/>
                      <a:pt x="17" y="11"/>
                    </a:cubicBezTo>
                    <a:cubicBezTo>
                      <a:pt x="15" y="10"/>
                      <a:pt x="21" y="5"/>
                      <a:pt x="21" y="3"/>
                    </a:cubicBezTo>
                    <a:cubicBezTo>
                      <a:pt x="23" y="2"/>
                      <a:pt x="23" y="2"/>
                      <a:pt x="24" y="3"/>
                    </a:cubicBezTo>
                    <a:cubicBezTo>
                      <a:pt x="24" y="3"/>
                      <a:pt x="30" y="3"/>
                      <a:pt x="32" y="2"/>
                    </a:cubicBezTo>
                    <a:cubicBezTo>
                      <a:pt x="33" y="0"/>
                      <a:pt x="35" y="0"/>
                      <a:pt x="36" y="0"/>
                    </a:cubicBezTo>
                    <a:cubicBezTo>
                      <a:pt x="35" y="2"/>
                      <a:pt x="35" y="3"/>
                      <a:pt x="36" y="5"/>
                    </a:cubicBezTo>
                    <a:cubicBezTo>
                      <a:pt x="36" y="8"/>
                      <a:pt x="33" y="10"/>
                      <a:pt x="33" y="13"/>
                    </a:cubicBezTo>
                    <a:cubicBezTo>
                      <a:pt x="33" y="16"/>
                      <a:pt x="32" y="14"/>
                      <a:pt x="33" y="17"/>
                    </a:cubicBezTo>
                    <a:cubicBezTo>
                      <a:pt x="33" y="22"/>
                      <a:pt x="33" y="24"/>
                      <a:pt x="33" y="25"/>
                    </a:cubicBezTo>
                    <a:cubicBezTo>
                      <a:pt x="33" y="27"/>
                      <a:pt x="33" y="27"/>
                      <a:pt x="33" y="27"/>
                    </a:cubicBezTo>
                    <a:cubicBezTo>
                      <a:pt x="32" y="27"/>
                      <a:pt x="33" y="27"/>
                      <a:pt x="32" y="28"/>
                    </a:cubicBezTo>
                    <a:cubicBezTo>
                      <a:pt x="32" y="30"/>
                      <a:pt x="30" y="32"/>
                      <a:pt x="32" y="32"/>
                    </a:cubicBezTo>
                    <a:cubicBezTo>
                      <a:pt x="32" y="32"/>
                      <a:pt x="33" y="35"/>
                      <a:pt x="32" y="35"/>
                    </a:cubicBezTo>
                    <a:cubicBezTo>
                      <a:pt x="32" y="35"/>
                      <a:pt x="30" y="36"/>
                      <a:pt x="30" y="38"/>
                    </a:cubicBezTo>
                    <a:cubicBezTo>
                      <a:pt x="32" y="39"/>
                      <a:pt x="32" y="41"/>
                      <a:pt x="32" y="41"/>
                    </a:cubicBezTo>
                    <a:cubicBezTo>
                      <a:pt x="30" y="44"/>
                      <a:pt x="27" y="43"/>
                      <a:pt x="27" y="41"/>
                    </a:cubicBezTo>
                    <a:cubicBezTo>
                      <a:pt x="27" y="39"/>
                      <a:pt x="26" y="41"/>
                      <a:pt x="26" y="39"/>
                    </a:cubicBezTo>
                    <a:cubicBezTo>
                      <a:pt x="23" y="38"/>
                      <a:pt x="24" y="43"/>
                      <a:pt x="20" y="39"/>
                    </a:cubicBezTo>
                    <a:cubicBezTo>
                      <a:pt x="17" y="36"/>
                      <a:pt x="17" y="38"/>
                      <a:pt x="17" y="39"/>
                    </a:cubicBezTo>
                    <a:cubicBezTo>
                      <a:pt x="12" y="35"/>
                      <a:pt x="11" y="35"/>
                      <a:pt x="9" y="32"/>
                    </a:cubicBezTo>
                    <a:cubicBezTo>
                      <a:pt x="8" y="27"/>
                      <a:pt x="5" y="27"/>
                      <a:pt x="3" y="24"/>
                    </a:cubicBezTo>
                    <a:cubicBezTo>
                      <a:pt x="1" y="22"/>
                      <a:pt x="0" y="22"/>
                      <a:pt x="1" y="21"/>
                    </a:cubicBezTo>
                    <a:cubicBezTo>
                      <a:pt x="1" y="19"/>
                      <a:pt x="3" y="22"/>
                      <a:pt x="3" y="2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15" name="Freeform 27"/>
              <p:cNvSpPr>
                <a:spLocks/>
              </p:cNvSpPr>
              <p:nvPr/>
            </p:nvSpPr>
            <p:spPr bwMode="auto">
              <a:xfrm>
                <a:off x="1323" y="2767"/>
                <a:ext cx="97" cy="60"/>
              </a:xfrm>
              <a:custGeom>
                <a:avLst/>
                <a:gdLst/>
                <a:ahLst/>
                <a:cxnLst>
                  <a:cxn ang="0">
                    <a:pos x="9" y="3"/>
                  </a:cxn>
                  <a:cxn ang="0">
                    <a:pos x="3" y="9"/>
                  </a:cxn>
                  <a:cxn ang="0">
                    <a:pos x="0" y="17"/>
                  </a:cxn>
                  <a:cxn ang="0">
                    <a:pos x="9" y="21"/>
                  </a:cxn>
                  <a:cxn ang="0">
                    <a:pos x="14" y="23"/>
                  </a:cxn>
                  <a:cxn ang="0">
                    <a:pos x="14" y="26"/>
                  </a:cxn>
                  <a:cxn ang="0">
                    <a:pos x="15" y="28"/>
                  </a:cxn>
                  <a:cxn ang="0">
                    <a:pos x="17" y="31"/>
                  </a:cxn>
                  <a:cxn ang="0">
                    <a:pos x="20" y="29"/>
                  </a:cxn>
                  <a:cxn ang="0">
                    <a:pos x="21" y="26"/>
                  </a:cxn>
                  <a:cxn ang="0">
                    <a:pos x="24" y="23"/>
                  </a:cxn>
                  <a:cxn ang="0">
                    <a:pos x="28" y="20"/>
                  </a:cxn>
                  <a:cxn ang="0">
                    <a:pos x="31" y="21"/>
                  </a:cxn>
                  <a:cxn ang="0">
                    <a:pos x="35" y="14"/>
                  </a:cxn>
                  <a:cxn ang="0">
                    <a:pos x="38" y="14"/>
                  </a:cxn>
                  <a:cxn ang="0">
                    <a:pos x="46" y="12"/>
                  </a:cxn>
                  <a:cxn ang="0">
                    <a:pos x="50" y="10"/>
                  </a:cxn>
                  <a:cxn ang="0">
                    <a:pos x="47" y="7"/>
                  </a:cxn>
                  <a:cxn ang="0">
                    <a:pos x="43" y="3"/>
                  </a:cxn>
                  <a:cxn ang="0">
                    <a:pos x="35" y="1"/>
                  </a:cxn>
                  <a:cxn ang="0">
                    <a:pos x="31" y="1"/>
                  </a:cxn>
                  <a:cxn ang="0">
                    <a:pos x="28" y="1"/>
                  </a:cxn>
                  <a:cxn ang="0">
                    <a:pos x="24" y="3"/>
                  </a:cxn>
                  <a:cxn ang="0">
                    <a:pos x="17" y="3"/>
                  </a:cxn>
                  <a:cxn ang="0">
                    <a:pos x="14" y="1"/>
                  </a:cxn>
                  <a:cxn ang="0">
                    <a:pos x="9" y="3"/>
                  </a:cxn>
                </a:cxnLst>
                <a:rect l="0" t="0" r="r" b="b"/>
                <a:pathLst>
                  <a:path w="50" h="31">
                    <a:moveTo>
                      <a:pt x="9" y="3"/>
                    </a:moveTo>
                    <a:cubicBezTo>
                      <a:pt x="8" y="4"/>
                      <a:pt x="5" y="9"/>
                      <a:pt x="3" y="9"/>
                    </a:cubicBezTo>
                    <a:cubicBezTo>
                      <a:pt x="1" y="10"/>
                      <a:pt x="5" y="15"/>
                      <a:pt x="0" y="17"/>
                    </a:cubicBezTo>
                    <a:cubicBezTo>
                      <a:pt x="6" y="18"/>
                      <a:pt x="8" y="23"/>
                      <a:pt x="9" y="21"/>
                    </a:cubicBezTo>
                    <a:cubicBezTo>
                      <a:pt x="9" y="21"/>
                      <a:pt x="14" y="20"/>
                      <a:pt x="14" y="23"/>
                    </a:cubicBezTo>
                    <a:cubicBezTo>
                      <a:pt x="14" y="24"/>
                      <a:pt x="14" y="26"/>
                      <a:pt x="14" y="26"/>
                    </a:cubicBezTo>
                    <a:cubicBezTo>
                      <a:pt x="15" y="28"/>
                      <a:pt x="14" y="24"/>
                      <a:pt x="15" y="28"/>
                    </a:cubicBezTo>
                    <a:cubicBezTo>
                      <a:pt x="17" y="31"/>
                      <a:pt x="18" y="29"/>
                      <a:pt x="17" y="31"/>
                    </a:cubicBezTo>
                    <a:cubicBezTo>
                      <a:pt x="20" y="31"/>
                      <a:pt x="20" y="31"/>
                      <a:pt x="20" y="29"/>
                    </a:cubicBezTo>
                    <a:cubicBezTo>
                      <a:pt x="21" y="26"/>
                      <a:pt x="23" y="29"/>
                      <a:pt x="21" y="26"/>
                    </a:cubicBezTo>
                    <a:cubicBezTo>
                      <a:pt x="21" y="21"/>
                      <a:pt x="21" y="23"/>
                      <a:pt x="24" y="23"/>
                    </a:cubicBezTo>
                    <a:cubicBezTo>
                      <a:pt x="26" y="23"/>
                      <a:pt x="26" y="18"/>
                      <a:pt x="28" y="20"/>
                    </a:cubicBezTo>
                    <a:cubicBezTo>
                      <a:pt x="29" y="23"/>
                      <a:pt x="31" y="23"/>
                      <a:pt x="31" y="21"/>
                    </a:cubicBezTo>
                    <a:cubicBezTo>
                      <a:pt x="29" y="20"/>
                      <a:pt x="35" y="15"/>
                      <a:pt x="35" y="14"/>
                    </a:cubicBezTo>
                    <a:cubicBezTo>
                      <a:pt x="37" y="12"/>
                      <a:pt x="37" y="12"/>
                      <a:pt x="38" y="14"/>
                    </a:cubicBezTo>
                    <a:cubicBezTo>
                      <a:pt x="38" y="14"/>
                      <a:pt x="44" y="14"/>
                      <a:pt x="46" y="12"/>
                    </a:cubicBezTo>
                    <a:cubicBezTo>
                      <a:pt x="47" y="10"/>
                      <a:pt x="49" y="10"/>
                      <a:pt x="50" y="10"/>
                    </a:cubicBezTo>
                    <a:cubicBezTo>
                      <a:pt x="50" y="10"/>
                      <a:pt x="49" y="9"/>
                      <a:pt x="47" y="7"/>
                    </a:cubicBezTo>
                    <a:cubicBezTo>
                      <a:pt x="44" y="6"/>
                      <a:pt x="44" y="6"/>
                      <a:pt x="43" y="3"/>
                    </a:cubicBezTo>
                    <a:cubicBezTo>
                      <a:pt x="41" y="1"/>
                      <a:pt x="37" y="0"/>
                      <a:pt x="35" y="1"/>
                    </a:cubicBezTo>
                    <a:cubicBezTo>
                      <a:pt x="34" y="1"/>
                      <a:pt x="32" y="1"/>
                      <a:pt x="31" y="1"/>
                    </a:cubicBezTo>
                    <a:cubicBezTo>
                      <a:pt x="29" y="0"/>
                      <a:pt x="28" y="0"/>
                      <a:pt x="28" y="1"/>
                    </a:cubicBezTo>
                    <a:cubicBezTo>
                      <a:pt x="29" y="1"/>
                      <a:pt x="26" y="3"/>
                      <a:pt x="24" y="3"/>
                    </a:cubicBezTo>
                    <a:cubicBezTo>
                      <a:pt x="21" y="3"/>
                      <a:pt x="18" y="1"/>
                      <a:pt x="17" y="3"/>
                    </a:cubicBezTo>
                    <a:cubicBezTo>
                      <a:pt x="15" y="3"/>
                      <a:pt x="15" y="1"/>
                      <a:pt x="14" y="1"/>
                    </a:cubicBezTo>
                    <a:cubicBezTo>
                      <a:pt x="12" y="1"/>
                      <a:pt x="12" y="4"/>
                      <a:pt x="9"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16" name="Freeform 28"/>
              <p:cNvSpPr>
                <a:spLocks/>
              </p:cNvSpPr>
              <p:nvPr/>
            </p:nvSpPr>
            <p:spPr bwMode="auto">
              <a:xfrm>
                <a:off x="1314" y="2800"/>
                <a:ext cx="38" cy="23"/>
              </a:xfrm>
              <a:custGeom>
                <a:avLst/>
                <a:gdLst/>
                <a:ahLst/>
                <a:cxnLst>
                  <a:cxn ang="0">
                    <a:pos x="5" y="0"/>
                  </a:cxn>
                  <a:cxn ang="0">
                    <a:pos x="14" y="4"/>
                  </a:cxn>
                  <a:cxn ang="0">
                    <a:pos x="19" y="6"/>
                  </a:cxn>
                  <a:cxn ang="0">
                    <a:pos x="19" y="9"/>
                  </a:cxn>
                  <a:cxn ang="0">
                    <a:pos x="19" y="11"/>
                  </a:cxn>
                  <a:cxn ang="0">
                    <a:pos x="14" y="12"/>
                  </a:cxn>
                  <a:cxn ang="0">
                    <a:pos x="13" y="12"/>
                  </a:cxn>
                  <a:cxn ang="0">
                    <a:pos x="4" y="9"/>
                  </a:cxn>
                  <a:cxn ang="0">
                    <a:pos x="0" y="6"/>
                  </a:cxn>
                  <a:cxn ang="0">
                    <a:pos x="5" y="0"/>
                  </a:cxn>
                  <a:cxn ang="0">
                    <a:pos x="5" y="0"/>
                  </a:cxn>
                </a:cxnLst>
                <a:rect l="0" t="0" r="r" b="b"/>
                <a:pathLst>
                  <a:path w="20" h="12">
                    <a:moveTo>
                      <a:pt x="5" y="0"/>
                    </a:moveTo>
                    <a:cubicBezTo>
                      <a:pt x="11" y="1"/>
                      <a:pt x="13" y="6"/>
                      <a:pt x="14" y="4"/>
                    </a:cubicBezTo>
                    <a:cubicBezTo>
                      <a:pt x="14" y="4"/>
                      <a:pt x="19" y="3"/>
                      <a:pt x="19" y="6"/>
                    </a:cubicBezTo>
                    <a:cubicBezTo>
                      <a:pt x="19" y="7"/>
                      <a:pt x="19" y="9"/>
                      <a:pt x="19" y="9"/>
                    </a:cubicBezTo>
                    <a:cubicBezTo>
                      <a:pt x="17" y="9"/>
                      <a:pt x="17" y="11"/>
                      <a:pt x="19" y="11"/>
                    </a:cubicBezTo>
                    <a:cubicBezTo>
                      <a:pt x="20" y="11"/>
                      <a:pt x="16" y="12"/>
                      <a:pt x="14" y="12"/>
                    </a:cubicBezTo>
                    <a:cubicBezTo>
                      <a:pt x="11" y="9"/>
                      <a:pt x="14" y="12"/>
                      <a:pt x="13" y="12"/>
                    </a:cubicBezTo>
                    <a:cubicBezTo>
                      <a:pt x="11" y="12"/>
                      <a:pt x="7" y="9"/>
                      <a:pt x="4" y="9"/>
                    </a:cubicBezTo>
                    <a:cubicBezTo>
                      <a:pt x="0" y="9"/>
                      <a:pt x="2" y="7"/>
                      <a:pt x="0" y="6"/>
                    </a:cubicBezTo>
                    <a:cubicBezTo>
                      <a:pt x="0" y="3"/>
                      <a:pt x="5" y="3"/>
                      <a:pt x="5" y="0"/>
                    </a:cubicBezTo>
                    <a:cubicBezTo>
                      <a:pt x="4" y="0"/>
                      <a:pt x="5" y="0"/>
                      <a:pt x="5"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17" name="Freeform 29"/>
              <p:cNvSpPr>
                <a:spLocks/>
              </p:cNvSpPr>
              <p:nvPr/>
            </p:nvSpPr>
            <p:spPr bwMode="auto">
              <a:xfrm>
                <a:off x="1282" y="2734"/>
                <a:ext cx="59" cy="78"/>
              </a:xfrm>
              <a:custGeom>
                <a:avLst/>
                <a:gdLst/>
                <a:ahLst/>
                <a:cxnLst>
                  <a:cxn ang="0">
                    <a:pos x="24" y="0"/>
                  </a:cxn>
                  <a:cxn ang="0">
                    <a:pos x="24" y="18"/>
                  </a:cxn>
                  <a:cxn ang="0">
                    <a:pos x="26" y="18"/>
                  </a:cxn>
                  <a:cxn ang="0">
                    <a:pos x="29" y="20"/>
                  </a:cxn>
                  <a:cxn ang="0">
                    <a:pos x="29" y="18"/>
                  </a:cxn>
                  <a:cxn ang="0">
                    <a:pos x="30" y="20"/>
                  </a:cxn>
                  <a:cxn ang="0">
                    <a:pos x="24" y="26"/>
                  </a:cxn>
                  <a:cxn ang="0">
                    <a:pos x="21" y="34"/>
                  </a:cxn>
                  <a:cxn ang="0">
                    <a:pos x="21" y="34"/>
                  </a:cxn>
                  <a:cxn ang="0">
                    <a:pos x="17" y="40"/>
                  </a:cxn>
                  <a:cxn ang="0">
                    <a:pos x="9" y="39"/>
                  </a:cxn>
                  <a:cxn ang="0">
                    <a:pos x="0" y="32"/>
                  </a:cxn>
                  <a:cxn ang="0">
                    <a:pos x="0" y="29"/>
                  </a:cxn>
                  <a:cxn ang="0">
                    <a:pos x="2" y="26"/>
                  </a:cxn>
                  <a:cxn ang="0">
                    <a:pos x="0" y="25"/>
                  </a:cxn>
                  <a:cxn ang="0">
                    <a:pos x="3" y="17"/>
                  </a:cxn>
                  <a:cxn ang="0">
                    <a:pos x="14" y="17"/>
                  </a:cxn>
                  <a:cxn ang="0">
                    <a:pos x="12" y="12"/>
                  </a:cxn>
                  <a:cxn ang="0">
                    <a:pos x="8" y="7"/>
                  </a:cxn>
                  <a:cxn ang="0">
                    <a:pos x="6" y="6"/>
                  </a:cxn>
                  <a:cxn ang="0">
                    <a:pos x="9" y="6"/>
                  </a:cxn>
                  <a:cxn ang="0">
                    <a:pos x="9" y="0"/>
                  </a:cxn>
                  <a:cxn ang="0">
                    <a:pos x="24" y="0"/>
                  </a:cxn>
                </a:cxnLst>
                <a:rect l="0" t="0" r="r" b="b"/>
                <a:pathLst>
                  <a:path w="30" h="40">
                    <a:moveTo>
                      <a:pt x="24" y="0"/>
                    </a:moveTo>
                    <a:cubicBezTo>
                      <a:pt x="24" y="18"/>
                      <a:pt x="24" y="18"/>
                      <a:pt x="24" y="18"/>
                    </a:cubicBezTo>
                    <a:cubicBezTo>
                      <a:pt x="26" y="18"/>
                      <a:pt x="26" y="18"/>
                      <a:pt x="26" y="18"/>
                    </a:cubicBezTo>
                    <a:cubicBezTo>
                      <a:pt x="27" y="20"/>
                      <a:pt x="27" y="21"/>
                      <a:pt x="29" y="20"/>
                    </a:cubicBezTo>
                    <a:cubicBezTo>
                      <a:pt x="29" y="20"/>
                      <a:pt x="29" y="20"/>
                      <a:pt x="29" y="18"/>
                    </a:cubicBezTo>
                    <a:cubicBezTo>
                      <a:pt x="27" y="18"/>
                      <a:pt x="29" y="17"/>
                      <a:pt x="30" y="20"/>
                    </a:cubicBezTo>
                    <a:cubicBezTo>
                      <a:pt x="29" y="21"/>
                      <a:pt x="26" y="26"/>
                      <a:pt x="24" y="26"/>
                    </a:cubicBezTo>
                    <a:cubicBezTo>
                      <a:pt x="23" y="28"/>
                      <a:pt x="26" y="32"/>
                      <a:pt x="21" y="34"/>
                    </a:cubicBezTo>
                    <a:cubicBezTo>
                      <a:pt x="21" y="34"/>
                      <a:pt x="20" y="34"/>
                      <a:pt x="21" y="34"/>
                    </a:cubicBezTo>
                    <a:cubicBezTo>
                      <a:pt x="21" y="37"/>
                      <a:pt x="17" y="37"/>
                      <a:pt x="17" y="40"/>
                    </a:cubicBezTo>
                    <a:cubicBezTo>
                      <a:pt x="14" y="39"/>
                      <a:pt x="12" y="37"/>
                      <a:pt x="9" y="39"/>
                    </a:cubicBezTo>
                    <a:cubicBezTo>
                      <a:pt x="6" y="39"/>
                      <a:pt x="6" y="39"/>
                      <a:pt x="0" y="32"/>
                    </a:cubicBezTo>
                    <a:cubicBezTo>
                      <a:pt x="0" y="32"/>
                      <a:pt x="0" y="31"/>
                      <a:pt x="0" y="29"/>
                    </a:cubicBezTo>
                    <a:cubicBezTo>
                      <a:pt x="0" y="28"/>
                      <a:pt x="2" y="26"/>
                      <a:pt x="2" y="26"/>
                    </a:cubicBezTo>
                    <a:cubicBezTo>
                      <a:pt x="0" y="25"/>
                      <a:pt x="0" y="25"/>
                      <a:pt x="0" y="25"/>
                    </a:cubicBezTo>
                    <a:cubicBezTo>
                      <a:pt x="3" y="17"/>
                      <a:pt x="3" y="17"/>
                      <a:pt x="3" y="17"/>
                    </a:cubicBezTo>
                    <a:cubicBezTo>
                      <a:pt x="14" y="17"/>
                      <a:pt x="14" y="17"/>
                      <a:pt x="14" y="17"/>
                    </a:cubicBezTo>
                    <a:cubicBezTo>
                      <a:pt x="15" y="11"/>
                      <a:pt x="12" y="15"/>
                      <a:pt x="12" y="12"/>
                    </a:cubicBezTo>
                    <a:cubicBezTo>
                      <a:pt x="11" y="9"/>
                      <a:pt x="9" y="9"/>
                      <a:pt x="8" y="7"/>
                    </a:cubicBezTo>
                    <a:cubicBezTo>
                      <a:pt x="8" y="6"/>
                      <a:pt x="6" y="6"/>
                      <a:pt x="6" y="6"/>
                    </a:cubicBezTo>
                    <a:cubicBezTo>
                      <a:pt x="9" y="6"/>
                      <a:pt x="9" y="6"/>
                      <a:pt x="9" y="6"/>
                    </a:cubicBezTo>
                    <a:cubicBezTo>
                      <a:pt x="9" y="0"/>
                      <a:pt x="9" y="0"/>
                      <a:pt x="9" y="0"/>
                    </a:cubicBezTo>
                    <a:cubicBezTo>
                      <a:pt x="24" y="0"/>
                      <a:pt x="24" y="0"/>
                      <a:pt x="24" y="0"/>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18" name="Freeform 30"/>
              <p:cNvSpPr>
                <a:spLocks/>
              </p:cNvSpPr>
              <p:nvPr/>
            </p:nvSpPr>
            <p:spPr bwMode="auto">
              <a:xfrm>
                <a:off x="1451" y="3046"/>
                <a:ext cx="91" cy="124"/>
              </a:xfrm>
              <a:custGeom>
                <a:avLst/>
                <a:gdLst/>
                <a:ahLst/>
                <a:cxnLst>
                  <a:cxn ang="0">
                    <a:pos x="18" y="0"/>
                  </a:cxn>
                  <a:cxn ang="0">
                    <a:pos x="27" y="6"/>
                  </a:cxn>
                  <a:cxn ang="0">
                    <a:pos x="30" y="10"/>
                  </a:cxn>
                  <a:cxn ang="0">
                    <a:pos x="38" y="11"/>
                  </a:cxn>
                  <a:cxn ang="0">
                    <a:pos x="41" y="11"/>
                  </a:cxn>
                  <a:cxn ang="0">
                    <a:pos x="47" y="14"/>
                  </a:cxn>
                  <a:cxn ang="0">
                    <a:pos x="44" y="31"/>
                  </a:cxn>
                  <a:cxn ang="0">
                    <a:pos x="23" y="48"/>
                  </a:cxn>
                  <a:cxn ang="0">
                    <a:pos x="18" y="61"/>
                  </a:cxn>
                  <a:cxn ang="0">
                    <a:pos x="12" y="58"/>
                  </a:cxn>
                  <a:cxn ang="0">
                    <a:pos x="6" y="56"/>
                  </a:cxn>
                  <a:cxn ang="0">
                    <a:pos x="7" y="47"/>
                  </a:cxn>
                  <a:cxn ang="0">
                    <a:pos x="11" y="39"/>
                  </a:cxn>
                  <a:cxn ang="0">
                    <a:pos x="4" y="39"/>
                  </a:cxn>
                  <a:cxn ang="0">
                    <a:pos x="3" y="27"/>
                  </a:cxn>
                  <a:cxn ang="0">
                    <a:pos x="6" y="19"/>
                  </a:cxn>
                  <a:cxn ang="0">
                    <a:pos x="9" y="8"/>
                  </a:cxn>
                  <a:cxn ang="0">
                    <a:pos x="18" y="0"/>
                  </a:cxn>
                </a:cxnLst>
                <a:rect l="0" t="0" r="r" b="b"/>
                <a:pathLst>
                  <a:path w="47" h="64">
                    <a:moveTo>
                      <a:pt x="18" y="0"/>
                    </a:moveTo>
                    <a:cubicBezTo>
                      <a:pt x="24" y="5"/>
                      <a:pt x="26" y="6"/>
                      <a:pt x="27" y="6"/>
                    </a:cubicBezTo>
                    <a:cubicBezTo>
                      <a:pt x="27" y="6"/>
                      <a:pt x="30" y="8"/>
                      <a:pt x="30" y="10"/>
                    </a:cubicBezTo>
                    <a:cubicBezTo>
                      <a:pt x="30" y="11"/>
                      <a:pt x="38" y="13"/>
                      <a:pt x="38" y="11"/>
                    </a:cubicBezTo>
                    <a:cubicBezTo>
                      <a:pt x="38" y="10"/>
                      <a:pt x="39" y="8"/>
                      <a:pt x="41" y="11"/>
                    </a:cubicBezTo>
                    <a:cubicBezTo>
                      <a:pt x="42" y="14"/>
                      <a:pt x="44" y="14"/>
                      <a:pt x="47" y="14"/>
                    </a:cubicBezTo>
                    <a:cubicBezTo>
                      <a:pt x="47" y="22"/>
                      <a:pt x="47" y="23"/>
                      <a:pt x="44" y="31"/>
                    </a:cubicBezTo>
                    <a:cubicBezTo>
                      <a:pt x="39" y="37"/>
                      <a:pt x="27" y="41"/>
                      <a:pt x="23" y="48"/>
                    </a:cubicBezTo>
                    <a:cubicBezTo>
                      <a:pt x="18" y="58"/>
                      <a:pt x="21" y="58"/>
                      <a:pt x="18" y="61"/>
                    </a:cubicBezTo>
                    <a:cubicBezTo>
                      <a:pt x="15" y="64"/>
                      <a:pt x="15" y="58"/>
                      <a:pt x="12" y="58"/>
                    </a:cubicBezTo>
                    <a:cubicBezTo>
                      <a:pt x="7" y="56"/>
                      <a:pt x="6" y="59"/>
                      <a:pt x="6" y="56"/>
                    </a:cubicBezTo>
                    <a:cubicBezTo>
                      <a:pt x="4" y="53"/>
                      <a:pt x="11" y="53"/>
                      <a:pt x="7" y="47"/>
                    </a:cubicBezTo>
                    <a:cubicBezTo>
                      <a:pt x="11" y="47"/>
                      <a:pt x="11" y="42"/>
                      <a:pt x="11" y="39"/>
                    </a:cubicBezTo>
                    <a:cubicBezTo>
                      <a:pt x="11" y="36"/>
                      <a:pt x="9" y="44"/>
                      <a:pt x="4" y="39"/>
                    </a:cubicBezTo>
                    <a:cubicBezTo>
                      <a:pt x="0" y="34"/>
                      <a:pt x="4" y="37"/>
                      <a:pt x="3" y="27"/>
                    </a:cubicBezTo>
                    <a:cubicBezTo>
                      <a:pt x="1" y="20"/>
                      <a:pt x="6" y="25"/>
                      <a:pt x="6" y="19"/>
                    </a:cubicBezTo>
                    <a:cubicBezTo>
                      <a:pt x="6" y="14"/>
                      <a:pt x="11" y="16"/>
                      <a:pt x="9" y="8"/>
                    </a:cubicBezTo>
                    <a:cubicBezTo>
                      <a:pt x="9" y="2"/>
                      <a:pt x="20" y="5"/>
                      <a:pt x="18"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19" name="Freeform 31"/>
              <p:cNvSpPr>
                <a:spLocks/>
              </p:cNvSpPr>
              <p:nvPr/>
            </p:nvSpPr>
            <p:spPr bwMode="auto">
              <a:xfrm>
                <a:off x="1292" y="3068"/>
                <a:ext cx="12" cy="27"/>
              </a:xfrm>
              <a:custGeom>
                <a:avLst/>
                <a:gdLst/>
                <a:ahLst/>
                <a:cxnLst>
                  <a:cxn ang="0">
                    <a:pos x="1" y="13"/>
                  </a:cxn>
                  <a:cxn ang="0">
                    <a:pos x="3" y="10"/>
                  </a:cxn>
                  <a:cxn ang="0">
                    <a:pos x="1" y="6"/>
                  </a:cxn>
                  <a:cxn ang="0">
                    <a:pos x="0" y="3"/>
                  </a:cxn>
                  <a:cxn ang="0">
                    <a:pos x="1" y="2"/>
                  </a:cxn>
                  <a:cxn ang="0">
                    <a:pos x="3" y="3"/>
                  </a:cxn>
                  <a:cxn ang="0">
                    <a:pos x="4" y="6"/>
                  </a:cxn>
                  <a:cxn ang="0">
                    <a:pos x="6" y="10"/>
                  </a:cxn>
                  <a:cxn ang="0">
                    <a:pos x="4" y="13"/>
                  </a:cxn>
                  <a:cxn ang="0">
                    <a:pos x="1" y="13"/>
                  </a:cxn>
                </a:cxnLst>
                <a:rect l="0" t="0" r="r" b="b"/>
                <a:pathLst>
                  <a:path w="6" h="14">
                    <a:moveTo>
                      <a:pt x="1" y="13"/>
                    </a:moveTo>
                    <a:cubicBezTo>
                      <a:pt x="0" y="11"/>
                      <a:pt x="3" y="10"/>
                      <a:pt x="3" y="10"/>
                    </a:cubicBezTo>
                    <a:cubicBezTo>
                      <a:pt x="4" y="8"/>
                      <a:pt x="3" y="8"/>
                      <a:pt x="1" y="6"/>
                    </a:cubicBezTo>
                    <a:cubicBezTo>
                      <a:pt x="1" y="5"/>
                      <a:pt x="1" y="3"/>
                      <a:pt x="0" y="3"/>
                    </a:cubicBezTo>
                    <a:cubicBezTo>
                      <a:pt x="0" y="3"/>
                      <a:pt x="0" y="3"/>
                      <a:pt x="1" y="2"/>
                    </a:cubicBezTo>
                    <a:cubicBezTo>
                      <a:pt x="1" y="0"/>
                      <a:pt x="1" y="2"/>
                      <a:pt x="3" y="3"/>
                    </a:cubicBezTo>
                    <a:cubicBezTo>
                      <a:pt x="3" y="5"/>
                      <a:pt x="3" y="6"/>
                      <a:pt x="4" y="6"/>
                    </a:cubicBezTo>
                    <a:cubicBezTo>
                      <a:pt x="6" y="8"/>
                      <a:pt x="4" y="8"/>
                      <a:pt x="6" y="10"/>
                    </a:cubicBezTo>
                    <a:cubicBezTo>
                      <a:pt x="6" y="11"/>
                      <a:pt x="6" y="13"/>
                      <a:pt x="4" y="13"/>
                    </a:cubicBezTo>
                    <a:cubicBezTo>
                      <a:pt x="1" y="14"/>
                      <a:pt x="1" y="13"/>
                      <a:pt x="1" y="1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20" name="Freeform 32"/>
              <p:cNvSpPr>
                <a:spLocks/>
              </p:cNvSpPr>
              <p:nvPr/>
            </p:nvSpPr>
            <p:spPr bwMode="auto">
              <a:xfrm>
                <a:off x="1306" y="3079"/>
                <a:ext cx="8" cy="10"/>
              </a:xfrm>
              <a:custGeom>
                <a:avLst/>
                <a:gdLst/>
                <a:ahLst/>
                <a:cxnLst>
                  <a:cxn ang="0">
                    <a:pos x="2" y="5"/>
                  </a:cxn>
                  <a:cxn ang="0">
                    <a:pos x="3" y="2"/>
                  </a:cxn>
                  <a:cxn ang="0">
                    <a:pos x="2" y="5"/>
                  </a:cxn>
                </a:cxnLst>
                <a:rect l="0" t="0" r="r" b="b"/>
                <a:pathLst>
                  <a:path w="4" h="5">
                    <a:moveTo>
                      <a:pt x="2" y="5"/>
                    </a:moveTo>
                    <a:cubicBezTo>
                      <a:pt x="0" y="3"/>
                      <a:pt x="2" y="0"/>
                      <a:pt x="3" y="2"/>
                    </a:cubicBezTo>
                    <a:cubicBezTo>
                      <a:pt x="4" y="2"/>
                      <a:pt x="3" y="5"/>
                      <a:pt x="2" y="5"/>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21" name="Freeform 33"/>
              <p:cNvSpPr>
                <a:spLocks/>
              </p:cNvSpPr>
              <p:nvPr/>
            </p:nvSpPr>
            <p:spPr bwMode="auto">
              <a:xfrm>
                <a:off x="1319" y="3085"/>
                <a:ext cx="6" cy="6"/>
              </a:xfrm>
              <a:custGeom>
                <a:avLst/>
                <a:gdLst/>
                <a:ahLst/>
                <a:cxnLst>
                  <a:cxn ang="0">
                    <a:pos x="0" y="3"/>
                  </a:cxn>
                  <a:cxn ang="0">
                    <a:pos x="3" y="0"/>
                  </a:cxn>
                  <a:cxn ang="0">
                    <a:pos x="0" y="3"/>
                  </a:cxn>
                </a:cxnLst>
                <a:rect l="0" t="0" r="r" b="b"/>
                <a:pathLst>
                  <a:path w="3" h="3">
                    <a:moveTo>
                      <a:pt x="0" y="3"/>
                    </a:moveTo>
                    <a:cubicBezTo>
                      <a:pt x="3" y="0"/>
                      <a:pt x="3" y="0"/>
                      <a:pt x="3" y="0"/>
                    </a:cubicBezTo>
                    <a:cubicBezTo>
                      <a:pt x="3" y="2"/>
                      <a:pt x="3" y="3"/>
                      <a:pt x="0"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22" name="Freeform 34"/>
              <p:cNvSpPr>
                <a:spLocks/>
              </p:cNvSpPr>
              <p:nvPr/>
            </p:nvSpPr>
            <p:spPr bwMode="auto">
              <a:xfrm>
                <a:off x="1304" y="3073"/>
                <a:ext cx="6" cy="10"/>
              </a:xfrm>
              <a:custGeom>
                <a:avLst/>
                <a:gdLst/>
                <a:ahLst/>
                <a:cxnLst>
                  <a:cxn ang="0">
                    <a:pos x="0" y="2"/>
                  </a:cxn>
                  <a:cxn ang="0">
                    <a:pos x="1" y="3"/>
                  </a:cxn>
                  <a:cxn ang="0">
                    <a:pos x="0" y="2"/>
                  </a:cxn>
                </a:cxnLst>
                <a:rect l="0" t="0" r="r" b="b"/>
                <a:pathLst>
                  <a:path w="3" h="5">
                    <a:moveTo>
                      <a:pt x="0" y="2"/>
                    </a:moveTo>
                    <a:cubicBezTo>
                      <a:pt x="0" y="0"/>
                      <a:pt x="3" y="2"/>
                      <a:pt x="1" y="3"/>
                    </a:cubicBezTo>
                    <a:cubicBezTo>
                      <a:pt x="1" y="5"/>
                      <a:pt x="0" y="3"/>
                      <a:pt x="0"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23" name="Freeform 35"/>
              <p:cNvSpPr>
                <a:spLocks/>
              </p:cNvSpPr>
              <p:nvPr/>
            </p:nvSpPr>
            <p:spPr bwMode="auto">
              <a:xfrm>
                <a:off x="1288" y="3077"/>
                <a:ext cx="10" cy="6"/>
              </a:xfrm>
              <a:custGeom>
                <a:avLst/>
                <a:gdLst/>
                <a:ahLst/>
                <a:cxnLst>
                  <a:cxn ang="0">
                    <a:pos x="2" y="1"/>
                  </a:cxn>
                  <a:cxn ang="0">
                    <a:pos x="2" y="3"/>
                  </a:cxn>
                  <a:cxn ang="0">
                    <a:pos x="2" y="1"/>
                  </a:cxn>
                </a:cxnLst>
                <a:rect l="0" t="0" r="r" b="b"/>
                <a:pathLst>
                  <a:path w="5" h="3">
                    <a:moveTo>
                      <a:pt x="2" y="1"/>
                    </a:moveTo>
                    <a:cubicBezTo>
                      <a:pt x="3" y="0"/>
                      <a:pt x="5" y="3"/>
                      <a:pt x="2" y="3"/>
                    </a:cubicBezTo>
                    <a:cubicBezTo>
                      <a:pt x="0" y="3"/>
                      <a:pt x="0" y="1"/>
                      <a:pt x="2"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24" name="Freeform 36"/>
              <p:cNvSpPr>
                <a:spLocks/>
              </p:cNvSpPr>
              <p:nvPr/>
            </p:nvSpPr>
            <p:spPr bwMode="auto">
              <a:xfrm>
                <a:off x="1306" y="3095"/>
                <a:ext cx="6" cy="6"/>
              </a:xfrm>
              <a:custGeom>
                <a:avLst/>
                <a:gdLst/>
                <a:ahLst/>
                <a:cxnLst>
                  <a:cxn ang="0">
                    <a:pos x="2" y="2"/>
                  </a:cxn>
                  <a:cxn ang="0">
                    <a:pos x="2" y="2"/>
                  </a:cxn>
                  <a:cxn ang="0">
                    <a:pos x="2" y="2"/>
                  </a:cxn>
                </a:cxnLst>
                <a:rect l="0" t="0" r="r" b="b"/>
                <a:pathLst>
                  <a:path w="3" h="3">
                    <a:moveTo>
                      <a:pt x="2" y="2"/>
                    </a:moveTo>
                    <a:cubicBezTo>
                      <a:pt x="0" y="0"/>
                      <a:pt x="3" y="2"/>
                      <a:pt x="2" y="2"/>
                    </a:cubicBezTo>
                    <a:cubicBezTo>
                      <a:pt x="2" y="3"/>
                      <a:pt x="2" y="3"/>
                      <a:pt x="2"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25" name="Freeform 37"/>
              <p:cNvSpPr>
                <a:spLocks/>
              </p:cNvSpPr>
              <p:nvPr/>
            </p:nvSpPr>
            <p:spPr bwMode="auto">
              <a:xfrm>
                <a:off x="1306" y="3066"/>
                <a:ext cx="4" cy="2"/>
              </a:xfrm>
              <a:custGeom>
                <a:avLst/>
                <a:gdLst/>
                <a:ahLst/>
                <a:cxnLst>
                  <a:cxn ang="0">
                    <a:pos x="0" y="1"/>
                  </a:cxn>
                  <a:cxn ang="0">
                    <a:pos x="2" y="1"/>
                  </a:cxn>
                  <a:cxn ang="0">
                    <a:pos x="0" y="1"/>
                  </a:cxn>
                </a:cxnLst>
                <a:rect l="0" t="0" r="r" b="b"/>
                <a:pathLst>
                  <a:path w="2" h="1">
                    <a:moveTo>
                      <a:pt x="0" y="1"/>
                    </a:moveTo>
                    <a:cubicBezTo>
                      <a:pt x="0" y="1"/>
                      <a:pt x="2" y="0"/>
                      <a:pt x="2" y="1"/>
                    </a:cubicBezTo>
                    <a:cubicBezTo>
                      <a:pt x="2" y="1"/>
                      <a:pt x="2" y="1"/>
                      <a:pt x="0"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26" name="Freeform 38"/>
              <p:cNvSpPr>
                <a:spLocks/>
              </p:cNvSpPr>
              <p:nvPr/>
            </p:nvSpPr>
            <p:spPr bwMode="auto">
              <a:xfrm>
                <a:off x="1496" y="2718"/>
                <a:ext cx="35" cy="18"/>
              </a:xfrm>
              <a:custGeom>
                <a:avLst/>
                <a:gdLst/>
                <a:ahLst/>
                <a:cxnLst>
                  <a:cxn ang="0">
                    <a:pos x="0" y="1"/>
                  </a:cxn>
                  <a:cxn ang="0">
                    <a:pos x="9" y="1"/>
                  </a:cxn>
                  <a:cxn ang="0">
                    <a:pos x="16" y="6"/>
                  </a:cxn>
                  <a:cxn ang="0">
                    <a:pos x="12" y="6"/>
                  </a:cxn>
                  <a:cxn ang="0">
                    <a:pos x="7" y="8"/>
                  </a:cxn>
                  <a:cxn ang="0">
                    <a:pos x="1" y="4"/>
                  </a:cxn>
                  <a:cxn ang="0">
                    <a:pos x="0" y="1"/>
                  </a:cxn>
                </a:cxnLst>
                <a:rect l="0" t="0" r="r" b="b"/>
                <a:pathLst>
                  <a:path w="18" h="9">
                    <a:moveTo>
                      <a:pt x="0" y="1"/>
                    </a:moveTo>
                    <a:cubicBezTo>
                      <a:pt x="1" y="0"/>
                      <a:pt x="4" y="0"/>
                      <a:pt x="9" y="1"/>
                    </a:cubicBezTo>
                    <a:cubicBezTo>
                      <a:pt x="15" y="3"/>
                      <a:pt x="16" y="3"/>
                      <a:pt x="16" y="6"/>
                    </a:cubicBezTo>
                    <a:cubicBezTo>
                      <a:pt x="18" y="8"/>
                      <a:pt x="15" y="6"/>
                      <a:pt x="12" y="6"/>
                    </a:cubicBezTo>
                    <a:cubicBezTo>
                      <a:pt x="9" y="6"/>
                      <a:pt x="12" y="9"/>
                      <a:pt x="7" y="8"/>
                    </a:cubicBezTo>
                    <a:cubicBezTo>
                      <a:pt x="1" y="6"/>
                      <a:pt x="4" y="4"/>
                      <a:pt x="1" y="4"/>
                    </a:cubicBezTo>
                    <a:cubicBezTo>
                      <a:pt x="0" y="3"/>
                      <a:pt x="0" y="3"/>
                      <a:pt x="0"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27" name="Freeform 39"/>
              <p:cNvSpPr>
                <a:spLocks/>
              </p:cNvSpPr>
              <p:nvPr/>
            </p:nvSpPr>
            <p:spPr bwMode="auto">
              <a:xfrm>
                <a:off x="1554" y="2691"/>
                <a:ext cx="47" cy="43"/>
              </a:xfrm>
              <a:custGeom>
                <a:avLst/>
                <a:gdLst/>
                <a:ahLst/>
                <a:cxnLst>
                  <a:cxn ang="0">
                    <a:pos x="23" y="18"/>
                  </a:cxn>
                  <a:cxn ang="0">
                    <a:pos x="12" y="18"/>
                  </a:cxn>
                  <a:cxn ang="0">
                    <a:pos x="4" y="18"/>
                  </a:cxn>
                  <a:cxn ang="0">
                    <a:pos x="0" y="14"/>
                  </a:cxn>
                  <a:cxn ang="0">
                    <a:pos x="15" y="14"/>
                  </a:cxn>
                  <a:cxn ang="0">
                    <a:pos x="17" y="11"/>
                  </a:cxn>
                  <a:cxn ang="0">
                    <a:pos x="14" y="4"/>
                  </a:cxn>
                  <a:cxn ang="0">
                    <a:pos x="9" y="1"/>
                  </a:cxn>
                  <a:cxn ang="0">
                    <a:pos x="17" y="1"/>
                  </a:cxn>
                  <a:cxn ang="0">
                    <a:pos x="23" y="1"/>
                  </a:cxn>
                  <a:cxn ang="0">
                    <a:pos x="21" y="12"/>
                  </a:cxn>
                  <a:cxn ang="0">
                    <a:pos x="23" y="18"/>
                  </a:cxn>
                </a:cxnLst>
                <a:rect l="0" t="0" r="r" b="b"/>
                <a:pathLst>
                  <a:path w="24" h="22">
                    <a:moveTo>
                      <a:pt x="23" y="18"/>
                    </a:moveTo>
                    <a:cubicBezTo>
                      <a:pt x="17" y="15"/>
                      <a:pt x="15" y="20"/>
                      <a:pt x="12" y="18"/>
                    </a:cubicBezTo>
                    <a:cubicBezTo>
                      <a:pt x="4" y="15"/>
                      <a:pt x="8" y="22"/>
                      <a:pt x="4" y="18"/>
                    </a:cubicBezTo>
                    <a:cubicBezTo>
                      <a:pt x="1" y="15"/>
                      <a:pt x="0" y="17"/>
                      <a:pt x="0" y="14"/>
                    </a:cubicBezTo>
                    <a:cubicBezTo>
                      <a:pt x="1" y="11"/>
                      <a:pt x="11" y="17"/>
                      <a:pt x="15" y="14"/>
                    </a:cubicBezTo>
                    <a:cubicBezTo>
                      <a:pt x="17" y="14"/>
                      <a:pt x="20" y="15"/>
                      <a:pt x="17" y="11"/>
                    </a:cubicBezTo>
                    <a:cubicBezTo>
                      <a:pt x="11" y="6"/>
                      <a:pt x="17" y="6"/>
                      <a:pt x="14" y="4"/>
                    </a:cubicBezTo>
                    <a:cubicBezTo>
                      <a:pt x="9" y="3"/>
                      <a:pt x="8" y="4"/>
                      <a:pt x="9" y="1"/>
                    </a:cubicBezTo>
                    <a:cubicBezTo>
                      <a:pt x="9" y="0"/>
                      <a:pt x="15" y="0"/>
                      <a:pt x="17" y="1"/>
                    </a:cubicBezTo>
                    <a:cubicBezTo>
                      <a:pt x="20" y="3"/>
                      <a:pt x="20" y="1"/>
                      <a:pt x="23" y="1"/>
                    </a:cubicBezTo>
                    <a:cubicBezTo>
                      <a:pt x="21" y="6"/>
                      <a:pt x="24" y="9"/>
                      <a:pt x="21" y="12"/>
                    </a:cubicBezTo>
                    <a:cubicBezTo>
                      <a:pt x="20" y="15"/>
                      <a:pt x="23" y="14"/>
                      <a:pt x="23" y="18"/>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28" name="Freeform 40"/>
              <p:cNvSpPr>
                <a:spLocks/>
              </p:cNvSpPr>
              <p:nvPr/>
            </p:nvSpPr>
            <p:spPr bwMode="auto">
              <a:xfrm>
                <a:off x="1593" y="2687"/>
                <a:ext cx="58" cy="53"/>
              </a:xfrm>
              <a:custGeom>
                <a:avLst/>
                <a:gdLst/>
                <a:ahLst/>
                <a:cxnLst>
                  <a:cxn ang="0">
                    <a:pos x="3" y="3"/>
                  </a:cxn>
                  <a:cxn ang="0">
                    <a:pos x="1" y="14"/>
                  </a:cxn>
                  <a:cxn ang="0">
                    <a:pos x="3" y="20"/>
                  </a:cxn>
                  <a:cxn ang="0">
                    <a:pos x="7" y="20"/>
                  </a:cxn>
                  <a:cxn ang="0">
                    <a:pos x="12" y="17"/>
                  </a:cxn>
                  <a:cxn ang="0">
                    <a:pos x="15" y="17"/>
                  </a:cxn>
                  <a:cxn ang="0">
                    <a:pos x="26" y="19"/>
                  </a:cxn>
                  <a:cxn ang="0">
                    <a:pos x="29" y="14"/>
                  </a:cxn>
                  <a:cxn ang="0">
                    <a:pos x="24" y="11"/>
                  </a:cxn>
                  <a:cxn ang="0">
                    <a:pos x="21" y="9"/>
                  </a:cxn>
                  <a:cxn ang="0">
                    <a:pos x="20" y="8"/>
                  </a:cxn>
                  <a:cxn ang="0">
                    <a:pos x="15" y="5"/>
                  </a:cxn>
                  <a:cxn ang="0">
                    <a:pos x="7" y="2"/>
                  </a:cxn>
                  <a:cxn ang="0">
                    <a:pos x="3" y="3"/>
                  </a:cxn>
                </a:cxnLst>
                <a:rect l="0" t="0" r="r" b="b"/>
                <a:pathLst>
                  <a:path w="30" h="27">
                    <a:moveTo>
                      <a:pt x="3" y="3"/>
                    </a:moveTo>
                    <a:cubicBezTo>
                      <a:pt x="1" y="8"/>
                      <a:pt x="4" y="11"/>
                      <a:pt x="1" y="14"/>
                    </a:cubicBezTo>
                    <a:cubicBezTo>
                      <a:pt x="0" y="17"/>
                      <a:pt x="3" y="16"/>
                      <a:pt x="3" y="20"/>
                    </a:cubicBezTo>
                    <a:cubicBezTo>
                      <a:pt x="4" y="27"/>
                      <a:pt x="6" y="23"/>
                      <a:pt x="7" y="20"/>
                    </a:cubicBezTo>
                    <a:cubicBezTo>
                      <a:pt x="9" y="17"/>
                      <a:pt x="10" y="16"/>
                      <a:pt x="12" y="17"/>
                    </a:cubicBezTo>
                    <a:cubicBezTo>
                      <a:pt x="12" y="20"/>
                      <a:pt x="14" y="20"/>
                      <a:pt x="15" y="17"/>
                    </a:cubicBezTo>
                    <a:cubicBezTo>
                      <a:pt x="18" y="16"/>
                      <a:pt x="24" y="17"/>
                      <a:pt x="26" y="19"/>
                    </a:cubicBezTo>
                    <a:cubicBezTo>
                      <a:pt x="27" y="20"/>
                      <a:pt x="30" y="16"/>
                      <a:pt x="29" y="14"/>
                    </a:cubicBezTo>
                    <a:cubicBezTo>
                      <a:pt x="26" y="13"/>
                      <a:pt x="26" y="11"/>
                      <a:pt x="24" y="11"/>
                    </a:cubicBezTo>
                    <a:cubicBezTo>
                      <a:pt x="21" y="11"/>
                      <a:pt x="20" y="9"/>
                      <a:pt x="21" y="9"/>
                    </a:cubicBezTo>
                    <a:cubicBezTo>
                      <a:pt x="24" y="9"/>
                      <a:pt x="23" y="6"/>
                      <a:pt x="20" y="8"/>
                    </a:cubicBezTo>
                    <a:cubicBezTo>
                      <a:pt x="15" y="9"/>
                      <a:pt x="18" y="3"/>
                      <a:pt x="15" y="5"/>
                    </a:cubicBezTo>
                    <a:cubicBezTo>
                      <a:pt x="14" y="6"/>
                      <a:pt x="9" y="0"/>
                      <a:pt x="7" y="2"/>
                    </a:cubicBezTo>
                    <a:cubicBezTo>
                      <a:pt x="6" y="3"/>
                      <a:pt x="4" y="0"/>
                      <a:pt x="3"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29" name="Freeform 41"/>
              <p:cNvSpPr>
                <a:spLocks/>
              </p:cNvSpPr>
              <p:nvPr/>
            </p:nvSpPr>
            <p:spPr bwMode="auto">
              <a:xfrm>
                <a:off x="3748" y="2369"/>
                <a:ext cx="454" cy="561"/>
              </a:xfrm>
              <a:custGeom>
                <a:avLst/>
                <a:gdLst/>
                <a:ahLst/>
                <a:cxnLst>
                  <a:cxn ang="0">
                    <a:pos x="15" y="122"/>
                  </a:cxn>
                  <a:cxn ang="0">
                    <a:pos x="23" y="116"/>
                  </a:cxn>
                  <a:cxn ang="0">
                    <a:pos x="14" y="90"/>
                  </a:cxn>
                  <a:cxn ang="0">
                    <a:pos x="32" y="80"/>
                  </a:cxn>
                  <a:cxn ang="0">
                    <a:pos x="48" y="56"/>
                  </a:cxn>
                  <a:cxn ang="0">
                    <a:pos x="51" y="34"/>
                  </a:cxn>
                  <a:cxn ang="0">
                    <a:pos x="48" y="20"/>
                  </a:cxn>
                  <a:cxn ang="0">
                    <a:pos x="67" y="12"/>
                  </a:cxn>
                  <a:cxn ang="0">
                    <a:pos x="87" y="0"/>
                  </a:cxn>
                  <a:cxn ang="0">
                    <a:pos x="96" y="7"/>
                  </a:cxn>
                  <a:cxn ang="0">
                    <a:pos x="86" y="24"/>
                  </a:cxn>
                  <a:cxn ang="0">
                    <a:pos x="86" y="37"/>
                  </a:cxn>
                  <a:cxn ang="0">
                    <a:pos x="89" y="49"/>
                  </a:cxn>
                  <a:cxn ang="0">
                    <a:pos x="96" y="68"/>
                  </a:cxn>
                  <a:cxn ang="0">
                    <a:pos x="107" y="84"/>
                  </a:cxn>
                  <a:cxn ang="0">
                    <a:pos x="125" y="90"/>
                  </a:cxn>
                  <a:cxn ang="0">
                    <a:pos x="138" y="96"/>
                  </a:cxn>
                  <a:cxn ang="0">
                    <a:pos x="154" y="101"/>
                  </a:cxn>
                  <a:cxn ang="0">
                    <a:pos x="159" y="85"/>
                  </a:cxn>
                  <a:cxn ang="0">
                    <a:pos x="176" y="96"/>
                  </a:cxn>
                  <a:cxn ang="0">
                    <a:pos x="191" y="94"/>
                  </a:cxn>
                  <a:cxn ang="0">
                    <a:pos x="195" y="84"/>
                  </a:cxn>
                  <a:cxn ang="0">
                    <a:pos x="212" y="71"/>
                  </a:cxn>
                  <a:cxn ang="0">
                    <a:pos x="224" y="73"/>
                  </a:cxn>
                  <a:cxn ang="0">
                    <a:pos x="232" y="82"/>
                  </a:cxn>
                  <a:cxn ang="0">
                    <a:pos x="218" y="96"/>
                  </a:cxn>
                  <a:cxn ang="0">
                    <a:pos x="211" y="113"/>
                  </a:cxn>
                  <a:cxn ang="0">
                    <a:pos x="200" y="129"/>
                  </a:cxn>
                  <a:cxn ang="0">
                    <a:pos x="194" y="146"/>
                  </a:cxn>
                  <a:cxn ang="0">
                    <a:pos x="183" y="129"/>
                  </a:cxn>
                  <a:cxn ang="0">
                    <a:pos x="173" y="111"/>
                  </a:cxn>
                  <a:cxn ang="0">
                    <a:pos x="162" y="99"/>
                  </a:cxn>
                  <a:cxn ang="0">
                    <a:pos x="163" y="110"/>
                  </a:cxn>
                  <a:cxn ang="0">
                    <a:pos x="159" y="118"/>
                  </a:cxn>
                  <a:cxn ang="0">
                    <a:pos x="165" y="133"/>
                  </a:cxn>
                  <a:cxn ang="0">
                    <a:pos x="167" y="147"/>
                  </a:cxn>
                  <a:cxn ang="0">
                    <a:pos x="153" y="150"/>
                  </a:cxn>
                  <a:cxn ang="0">
                    <a:pos x="119" y="191"/>
                  </a:cxn>
                  <a:cxn ang="0">
                    <a:pos x="95" y="216"/>
                  </a:cxn>
                  <a:cxn ang="0">
                    <a:pos x="92" y="262"/>
                  </a:cxn>
                  <a:cxn ang="0">
                    <a:pos x="83" y="273"/>
                  </a:cxn>
                  <a:cxn ang="0">
                    <a:pos x="54" y="236"/>
                  </a:cxn>
                  <a:cxn ang="0">
                    <a:pos x="37" y="155"/>
                  </a:cxn>
                  <a:cxn ang="0">
                    <a:pos x="31" y="153"/>
                  </a:cxn>
                  <a:cxn ang="0">
                    <a:pos x="14" y="136"/>
                  </a:cxn>
                  <a:cxn ang="0">
                    <a:pos x="5" y="124"/>
                  </a:cxn>
                </a:cxnLst>
                <a:rect l="0" t="0" r="r" b="b"/>
                <a:pathLst>
                  <a:path w="234" h="289">
                    <a:moveTo>
                      <a:pt x="5" y="124"/>
                    </a:moveTo>
                    <a:cubicBezTo>
                      <a:pt x="5" y="121"/>
                      <a:pt x="8" y="122"/>
                      <a:pt x="9" y="122"/>
                    </a:cubicBezTo>
                    <a:cubicBezTo>
                      <a:pt x="14" y="121"/>
                      <a:pt x="14" y="125"/>
                      <a:pt x="15" y="122"/>
                    </a:cubicBezTo>
                    <a:cubicBezTo>
                      <a:pt x="17" y="121"/>
                      <a:pt x="19" y="119"/>
                      <a:pt x="20" y="122"/>
                    </a:cubicBezTo>
                    <a:cubicBezTo>
                      <a:pt x="20" y="124"/>
                      <a:pt x="25" y="121"/>
                      <a:pt x="23" y="121"/>
                    </a:cubicBezTo>
                    <a:cubicBezTo>
                      <a:pt x="22" y="119"/>
                      <a:pt x="25" y="118"/>
                      <a:pt x="23" y="116"/>
                    </a:cubicBezTo>
                    <a:cubicBezTo>
                      <a:pt x="17" y="108"/>
                      <a:pt x="23" y="108"/>
                      <a:pt x="19" y="107"/>
                    </a:cubicBezTo>
                    <a:cubicBezTo>
                      <a:pt x="12" y="107"/>
                      <a:pt x="20" y="99"/>
                      <a:pt x="14" y="97"/>
                    </a:cubicBezTo>
                    <a:cubicBezTo>
                      <a:pt x="8" y="97"/>
                      <a:pt x="11" y="93"/>
                      <a:pt x="14" y="90"/>
                    </a:cubicBezTo>
                    <a:cubicBezTo>
                      <a:pt x="17" y="87"/>
                      <a:pt x="17" y="80"/>
                      <a:pt x="20" y="85"/>
                    </a:cubicBezTo>
                    <a:cubicBezTo>
                      <a:pt x="22" y="88"/>
                      <a:pt x="23" y="85"/>
                      <a:pt x="29" y="85"/>
                    </a:cubicBezTo>
                    <a:cubicBezTo>
                      <a:pt x="32" y="85"/>
                      <a:pt x="29" y="82"/>
                      <a:pt x="32" y="80"/>
                    </a:cubicBezTo>
                    <a:cubicBezTo>
                      <a:pt x="34" y="79"/>
                      <a:pt x="32" y="76"/>
                      <a:pt x="37" y="74"/>
                    </a:cubicBezTo>
                    <a:cubicBezTo>
                      <a:pt x="41" y="73"/>
                      <a:pt x="38" y="65"/>
                      <a:pt x="44" y="62"/>
                    </a:cubicBezTo>
                    <a:cubicBezTo>
                      <a:pt x="51" y="60"/>
                      <a:pt x="44" y="62"/>
                      <a:pt x="48" y="56"/>
                    </a:cubicBezTo>
                    <a:cubicBezTo>
                      <a:pt x="55" y="45"/>
                      <a:pt x="46" y="45"/>
                      <a:pt x="54" y="41"/>
                    </a:cubicBezTo>
                    <a:cubicBezTo>
                      <a:pt x="60" y="38"/>
                      <a:pt x="58" y="38"/>
                      <a:pt x="54" y="37"/>
                    </a:cubicBezTo>
                    <a:cubicBezTo>
                      <a:pt x="51" y="37"/>
                      <a:pt x="55" y="32"/>
                      <a:pt x="51" y="34"/>
                    </a:cubicBezTo>
                    <a:cubicBezTo>
                      <a:pt x="49" y="34"/>
                      <a:pt x="51" y="32"/>
                      <a:pt x="48" y="31"/>
                    </a:cubicBezTo>
                    <a:cubicBezTo>
                      <a:pt x="44" y="28"/>
                      <a:pt x="51" y="28"/>
                      <a:pt x="48" y="24"/>
                    </a:cubicBezTo>
                    <a:cubicBezTo>
                      <a:pt x="43" y="21"/>
                      <a:pt x="54" y="21"/>
                      <a:pt x="48" y="20"/>
                    </a:cubicBezTo>
                    <a:cubicBezTo>
                      <a:pt x="43" y="20"/>
                      <a:pt x="49" y="20"/>
                      <a:pt x="46" y="17"/>
                    </a:cubicBezTo>
                    <a:cubicBezTo>
                      <a:pt x="43" y="15"/>
                      <a:pt x="48" y="10"/>
                      <a:pt x="57" y="15"/>
                    </a:cubicBezTo>
                    <a:cubicBezTo>
                      <a:pt x="63" y="17"/>
                      <a:pt x="64" y="12"/>
                      <a:pt x="67" y="12"/>
                    </a:cubicBezTo>
                    <a:cubicBezTo>
                      <a:pt x="72" y="14"/>
                      <a:pt x="69" y="9"/>
                      <a:pt x="76" y="4"/>
                    </a:cubicBezTo>
                    <a:cubicBezTo>
                      <a:pt x="78" y="4"/>
                      <a:pt x="78" y="4"/>
                      <a:pt x="78" y="4"/>
                    </a:cubicBezTo>
                    <a:cubicBezTo>
                      <a:pt x="83" y="3"/>
                      <a:pt x="81" y="1"/>
                      <a:pt x="87" y="0"/>
                    </a:cubicBezTo>
                    <a:cubicBezTo>
                      <a:pt x="93" y="0"/>
                      <a:pt x="92" y="4"/>
                      <a:pt x="93" y="4"/>
                    </a:cubicBezTo>
                    <a:cubicBezTo>
                      <a:pt x="95" y="3"/>
                      <a:pt x="95" y="7"/>
                      <a:pt x="96" y="4"/>
                    </a:cubicBezTo>
                    <a:cubicBezTo>
                      <a:pt x="96" y="3"/>
                      <a:pt x="99" y="4"/>
                      <a:pt x="96" y="7"/>
                    </a:cubicBezTo>
                    <a:cubicBezTo>
                      <a:pt x="95" y="10"/>
                      <a:pt x="98" y="10"/>
                      <a:pt x="95" y="14"/>
                    </a:cubicBezTo>
                    <a:cubicBezTo>
                      <a:pt x="89" y="18"/>
                      <a:pt x="93" y="20"/>
                      <a:pt x="89" y="20"/>
                    </a:cubicBezTo>
                    <a:cubicBezTo>
                      <a:pt x="83" y="21"/>
                      <a:pt x="87" y="23"/>
                      <a:pt x="86" y="24"/>
                    </a:cubicBezTo>
                    <a:cubicBezTo>
                      <a:pt x="84" y="29"/>
                      <a:pt x="90" y="29"/>
                      <a:pt x="90" y="31"/>
                    </a:cubicBezTo>
                    <a:cubicBezTo>
                      <a:pt x="89" y="32"/>
                      <a:pt x="93" y="35"/>
                      <a:pt x="89" y="37"/>
                    </a:cubicBezTo>
                    <a:cubicBezTo>
                      <a:pt x="87" y="37"/>
                      <a:pt x="87" y="40"/>
                      <a:pt x="86" y="37"/>
                    </a:cubicBezTo>
                    <a:cubicBezTo>
                      <a:pt x="84" y="35"/>
                      <a:pt x="81" y="35"/>
                      <a:pt x="83" y="38"/>
                    </a:cubicBezTo>
                    <a:cubicBezTo>
                      <a:pt x="84" y="40"/>
                      <a:pt x="86" y="43"/>
                      <a:pt x="84" y="48"/>
                    </a:cubicBezTo>
                    <a:cubicBezTo>
                      <a:pt x="84" y="52"/>
                      <a:pt x="87" y="46"/>
                      <a:pt x="89" y="49"/>
                    </a:cubicBezTo>
                    <a:cubicBezTo>
                      <a:pt x="92" y="56"/>
                      <a:pt x="92" y="51"/>
                      <a:pt x="95" y="54"/>
                    </a:cubicBezTo>
                    <a:cubicBezTo>
                      <a:pt x="98" y="57"/>
                      <a:pt x="102" y="59"/>
                      <a:pt x="102" y="60"/>
                    </a:cubicBezTo>
                    <a:cubicBezTo>
                      <a:pt x="95" y="65"/>
                      <a:pt x="99" y="66"/>
                      <a:pt x="96" y="68"/>
                    </a:cubicBezTo>
                    <a:cubicBezTo>
                      <a:pt x="95" y="71"/>
                      <a:pt x="98" y="71"/>
                      <a:pt x="96" y="73"/>
                    </a:cubicBezTo>
                    <a:cubicBezTo>
                      <a:pt x="93" y="74"/>
                      <a:pt x="98" y="79"/>
                      <a:pt x="99" y="77"/>
                    </a:cubicBezTo>
                    <a:cubicBezTo>
                      <a:pt x="99" y="74"/>
                      <a:pt x="104" y="80"/>
                      <a:pt x="107" y="84"/>
                    </a:cubicBezTo>
                    <a:cubicBezTo>
                      <a:pt x="112" y="87"/>
                      <a:pt x="108" y="82"/>
                      <a:pt x="113" y="87"/>
                    </a:cubicBezTo>
                    <a:cubicBezTo>
                      <a:pt x="116" y="90"/>
                      <a:pt x="115" y="85"/>
                      <a:pt x="116" y="88"/>
                    </a:cubicBezTo>
                    <a:cubicBezTo>
                      <a:pt x="118" y="91"/>
                      <a:pt x="122" y="88"/>
                      <a:pt x="125" y="90"/>
                    </a:cubicBezTo>
                    <a:cubicBezTo>
                      <a:pt x="127" y="91"/>
                      <a:pt x="125" y="88"/>
                      <a:pt x="130" y="90"/>
                    </a:cubicBezTo>
                    <a:cubicBezTo>
                      <a:pt x="134" y="93"/>
                      <a:pt x="130" y="94"/>
                      <a:pt x="133" y="94"/>
                    </a:cubicBezTo>
                    <a:cubicBezTo>
                      <a:pt x="138" y="96"/>
                      <a:pt x="134" y="97"/>
                      <a:pt x="138" y="96"/>
                    </a:cubicBezTo>
                    <a:cubicBezTo>
                      <a:pt x="141" y="94"/>
                      <a:pt x="139" y="99"/>
                      <a:pt x="142" y="97"/>
                    </a:cubicBezTo>
                    <a:cubicBezTo>
                      <a:pt x="145" y="96"/>
                      <a:pt x="147" y="102"/>
                      <a:pt x="150" y="99"/>
                    </a:cubicBezTo>
                    <a:cubicBezTo>
                      <a:pt x="153" y="97"/>
                      <a:pt x="150" y="102"/>
                      <a:pt x="154" y="101"/>
                    </a:cubicBezTo>
                    <a:cubicBezTo>
                      <a:pt x="159" y="99"/>
                      <a:pt x="157" y="102"/>
                      <a:pt x="159" y="99"/>
                    </a:cubicBezTo>
                    <a:cubicBezTo>
                      <a:pt x="160" y="94"/>
                      <a:pt x="157" y="94"/>
                      <a:pt x="159" y="90"/>
                    </a:cubicBezTo>
                    <a:cubicBezTo>
                      <a:pt x="160" y="85"/>
                      <a:pt x="160" y="87"/>
                      <a:pt x="159" y="85"/>
                    </a:cubicBezTo>
                    <a:cubicBezTo>
                      <a:pt x="170" y="79"/>
                      <a:pt x="163" y="87"/>
                      <a:pt x="165" y="91"/>
                    </a:cubicBezTo>
                    <a:cubicBezTo>
                      <a:pt x="162" y="93"/>
                      <a:pt x="167" y="96"/>
                      <a:pt x="168" y="96"/>
                    </a:cubicBezTo>
                    <a:cubicBezTo>
                      <a:pt x="171" y="94"/>
                      <a:pt x="171" y="99"/>
                      <a:pt x="176" y="96"/>
                    </a:cubicBezTo>
                    <a:cubicBezTo>
                      <a:pt x="180" y="94"/>
                      <a:pt x="179" y="99"/>
                      <a:pt x="183" y="96"/>
                    </a:cubicBezTo>
                    <a:cubicBezTo>
                      <a:pt x="188" y="94"/>
                      <a:pt x="186" y="97"/>
                      <a:pt x="188" y="96"/>
                    </a:cubicBezTo>
                    <a:cubicBezTo>
                      <a:pt x="189" y="94"/>
                      <a:pt x="191" y="97"/>
                      <a:pt x="191" y="94"/>
                    </a:cubicBezTo>
                    <a:cubicBezTo>
                      <a:pt x="189" y="91"/>
                      <a:pt x="192" y="88"/>
                      <a:pt x="189" y="90"/>
                    </a:cubicBezTo>
                    <a:cubicBezTo>
                      <a:pt x="186" y="90"/>
                      <a:pt x="186" y="87"/>
                      <a:pt x="186" y="87"/>
                    </a:cubicBezTo>
                    <a:cubicBezTo>
                      <a:pt x="192" y="87"/>
                      <a:pt x="195" y="85"/>
                      <a:pt x="195" y="84"/>
                    </a:cubicBezTo>
                    <a:cubicBezTo>
                      <a:pt x="195" y="80"/>
                      <a:pt x="199" y="82"/>
                      <a:pt x="199" y="79"/>
                    </a:cubicBezTo>
                    <a:cubicBezTo>
                      <a:pt x="200" y="76"/>
                      <a:pt x="203" y="77"/>
                      <a:pt x="206" y="74"/>
                    </a:cubicBezTo>
                    <a:cubicBezTo>
                      <a:pt x="209" y="71"/>
                      <a:pt x="211" y="69"/>
                      <a:pt x="212" y="71"/>
                    </a:cubicBezTo>
                    <a:cubicBezTo>
                      <a:pt x="215" y="73"/>
                      <a:pt x="217" y="73"/>
                      <a:pt x="218" y="71"/>
                    </a:cubicBezTo>
                    <a:cubicBezTo>
                      <a:pt x="218" y="69"/>
                      <a:pt x="223" y="68"/>
                      <a:pt x="223" y="69"/>
                    </a:cubicBezTo>
                    <a:cubicBezTo>
                      <a:pt x="224" y="73"/>
                      <a:pt x="226" y="69"/>
                      <a:pt x="224" y="73"/>
                    </a:cubicBezTo>
                    <a:cubicBezTo>
                      <a:pt x="221" y="76"/>
                      <a:pt x="226" y="71"/>
                      <a:pt x="226" y="74"/>
                    </a:cubicBezTo>
                    <a:cubicBezTo>
                      <a:pt x="227" y="79"/>
                      <a:pt x="220" y="80"/>
                      <a:pt x="226" y="80"/>
                    </a:cubicBezTo>
                    <a:cubicBezTo>
                      <a:pt x="231" y="79"/>
                      <a:pt x="231" y="80"/>
                      <a:pt x="232" y="82"/>
                    </a:cubicBezTo>
                    <a:cubicBezTo>
                      <a:pt x="234" y="87"/>
                      <a:pt x="227" y="87"/>
                      <a:pt x="229" y="90"/>
                    </a:cubicBezTo>
                    <a:cubicBezTo>
                      <a:pt x="232" y="94"/>
                      <a:pt x="231" y="94"/>
                      <a:pt x="229" y="91"/>
                    </a:cubicBezTo>
                    <a:cubicBezTo>
                      <a:pt x="226" y="88"/>
                      <a:pt x="221" y="93"/>
                      <a:pt x="218" y="96"/>
                    </a:cubicBezTo>
                    <a:cubicBezTo>
                      <a:pt x="215" y="99"/>
                      <a:pt x="215" y="96"/>
                      <a:pt x="215" y="99"/>
                    </a:cubicBezTo>
                    <a:cubicBezTo>
                      <a:pt x="214" y="102"/>
                      <a:pt x="217" y="101"/>
                      <a:pt x="215" y="105"/>
                    </a:cubicBezTo>
                    <a:cubicBezTo>
                      <a:pt x="212" y="111"/>
                      <a:pt x="209" y="111"/>
                      <a:pt x="211" y="113"/>
                    </a:cubicBezTo>
                    <a:cubicBezTo>
                      <a:pt x="214" y="116"/>
                      <a:pt x="209" y="116"/>
                      <a:pt x="208" y="122"/>
                    </a:cubicBezTo>
                    <a:cubicBezTo>
                      <a:pt x="206" y="130"/>
                      <a:pt x="206" y="125"/>
                      <a:pt x="203" y="125"/>
                    </a:cubicBezTo>
                    <a:cubicBezTo>
                      <a:pt x="200" y="124"/>
                      <a:pt x="200" y="121"/>
                      <a:pt x="200" y="129"/>
                    </a:cubicBezTo>
                    <a:cubicBezTo>
                      <a:pt x="202" y="141"/>
                      <a:pt x="199" y="130"/>
                      <a:pt x="199" y="138"/>
                    </a:cubicBezTo>
                    <a:cubicBezTo>
                      <a:pt x="199" y="141"/>
                      <a:pt x="200" y="139"/>
                      <a:pt x="199" y="144"/>
                    </a:cubicBezTo>
                    <a:cubicBezTo>
                      <a:pt x="195" y="149"/>
                      <a:pt x="197" y="141"/>
                      <a:pt x="194" y="146"/>
                    </a:cubicBezTo>
                    <a:cubicBezTo>
                      <a:pt x="194" y="136"/>
                      <a:pt x="191" y="136"/>
                      <a:pt x="192" y="130"/>
                    </a:cubicBezTo>
                    <a:cubicBezTo>
                      <a:pt x="192" y="127"/>
                      <a:pt x="189" y="127"/>
                      <a:pt x="189" y="130"/>
                    </a:cubicBezTo>
                    <a:cubicBezTo>
                      <a:pt x="188" y="138"/>
                      <a:pt x="185" y="136"/>
                      <a:pt x="183" y="129"/>
                    </a:cubicBezTo>
                    <a:cubicBezTo>
                      <a:pt x="182" y="122"/>
                      <a:pt x="191" y="124"/>
                      <a:pt x="191" y="118"/>
                    </a:cubicBezTo>
                    <a:cubicBezTo>
                      <a:pt x="191" y="113"/>
                      <a:pt x="195" y="118"/>
                      <a:pt x="194" y="115"/>
                    </a:cubicBezTo>
                    <a:cubicBezTo>
                      <a:pt x="191" y="111"/>
                      <a:pt x="173" y="115"/>
                      <a:pt x="173" y="111"/>
                    </a:cubicBezTo>
                    <a:cubicBezTo>
                      <a:pt x="173" y="107"/>
                      <a:pt x="173" y="101"/>
                      <a:pt x="171" y="104"/>
                    </a:cubicBezTo>
                    <a:cubicBezTo>
                      <a:pt x="170" y="108"/>
                      <a:pt x="168" y="101"/>
                      <a:pt x="167" y="101"/>
                    </a:cubicBezTo>
                    <a:cubicBezTo>
                      <a:pt x="162" y="104"/>
                      <a:pt x="163" y="99"/>
                      <a:pt x="162" y="99"/>
                    </a:cubicBezTo>
                    <a:cubicBezTo>
                      <a:pt x="160" y="97"/>
                      <a:pt x="160" y="99"/>
                      <a:pt x="162" y="101"/>
                    </a:cubicBezTo>
                    <a:cubicBezTo>
                      <a:pt x="163" y="101"/>
                      <a:pt x="156" y="105"/>
                      <a:pt x="159" y="107"/>
                    </a:cubicBezTo>
                    <a:cubicBezTo>
                      <a:pt x="162" y="107"/>
                      <a:pt x="162" y="110"/>
                      <a:pt x="163" y="110"/>
                    </a:cubicBezTo>
                    <a:cubicBezTo>
                      <a:pt x="165" y="110"/>
                      <a:pt x="165" y="110"/>
                      <a:pt x="165" y="111"/>
                    </a:cubicBezTo>
                    <a:cubicBezTo>
                      <a:pt x="168" y="115"/>
                      <a:pt x="160" y="110"/>
                      <a:pt x="162" y="113"/>
                    </a:cubicBezTo>
                    <a:cubicBezTo>
                      <a:pt x="162" y="118"/>
                      <a:pt x="159" y="113"/>
                      <a:pt x="159" y="118"/>
                    </a:cubicBezTo>
                    <a:cubicBezTo>
                      <a:pt x="157" y="122"/>
                      <a:pt x="163" y="119"/>
                      <a:pt x="163" y="124"/>
                    </a:cubicBezTo>
                    <a:cubicBezTo>
                      <a:pt x="165" y="129"/>
                      <a:pt x="160" y="127"/>
                      <a:pt x="163" y="129"/>
                    </a:cubicBezTo>
                    <a:cubicBezTo>
                      <a:pt x="165" y="132"/>
                      <a:pt x="162" y="133"/>
                      <a:pt x="165" y="133"/>
                    </a:cubicBezTo>
                    <a:cubicBezTo>
                      <a:pt x="167" y="133"/>
                      <a:pt x="165" y="133"/>
                      <a:pt x="165" y="139"/>
                    </a:cubicBezTo>
                    <a:cubicBezTo>
                      <a:pt x="167" y="143"/>
                      <a:pt x="167" y="144"/>
                      <a:pt x="167" y="146"/>
                    </a:cubicBezTo>
                    <a:cubicBezTo>
                      <a:pt x="165" y="146"/>
                      <a:pt x="165" y="146"/>
                      <a:pt x="167" y="147"/>
                    </a:cubicBezTo>
                    <a:cubicBezTo>
                      <a:pt x="168" y="150"/>
                      <a:pt x="167" y="150"/>
                      <a:pt x="165" y="149"/>
                    </a:cubicBezTo>
                    <a:cubicBezTo>
                      <a:pt x="162" y="149"/>
                      <a:pt x="160" y="152"/>
                      <a:pt x="160" y="147"/>
                    </a:cubicBezTo>
                    <a:cubicBezTo>
                      <a:pt x="159" y="143"/>
                      <a:pt x="159" y="147"/>
                      <a:pt x="153" y="150"/>
                    </a:cubicBezTo>
                    <a:cubicBezTo>
                      <a:pt x="145" y="153"/>
                      <a:pt x="154" y="155"/>
                      <a:pt x="148" y="163"/>
                    </a:cubicBezTo>
                    <a:cubicBezTo>
                      <a:pt x="142" y="171"/>
                      <a:pt x="144" y="166"/>
                      <a:pt x="139" y="169"/>
                    </a:cubicBezTo>
                    <a:cubicBezTo>
                      <a:pt x="131" y="174"/>
                      <a:pt x="130" y="181"/>
                      <a:pt x="119" y="191"/>
                    </a:cubicBezTo>
                    <a:cubicBezTo>
                      <a:pt x="108" y="200"/>
                      <a:pt x="116" y="195"/>
                      <a:pt x="112" y="202"/>
                    </a:cubicBezTo>
                    <a:cubicBezTo>
                      <a:pt x="107" y="206"/>
                      <a:pt x="105" y="199"/>
                      <a:pt x="104" y="205"/>
                    </a:cubicBezTo>
                    <a:cubicBezTo>
                      <a:pt x="102" y="211"/>
                      <a:pt x="92" y="203"/>
                      <a:pt x="95" y="216"/>
                    </a:cubicBezTo>
                    <a:cubicBezTo>
                      <a:pt x="98" y="223"/>
                      <a:pt x="95" y="222"/>
                      <a:pt x="96" y="225"/>
                    </a:cubicBezTo>
                    <a:cubicBezTo>
                      <a:pt x="98" y="236"/>
                      <a:pt x="96" y="237"/>
                      <a:pt x="93" y="244"/>
                    </a:cubicBezTo>
                    <a:cubicBezTo>
                      <a:pt x="90" y="254"/>
                      <a:pt x="96" y="262"/>
                      <a:pt x="92" y="262"/>
                    </a:cubicBezTo>
                    <a:cubicBezTo>
                      <a:pt x="86" y="262"/>
                      <a:pt x="90" y="262"/>
                      <a:pt x="87" y="267"/>
                    </a:cubicBezTo>
                    <a:cubicBezTo>
                      <a:pt x="84" y="272"/>
                      <a:pt x="90" y="272"/>
                      <a:pt x="90" y="273"/>
                    </a:cubicBezTo>
                    <a:cubicBezTo>
                      <a:pt x="90" y="273"/>
                      <a:pt x="89" y="272"/>
                      <a:pt x="83" y="273"/>
                    </a:cubicBezTo>
                    <a:cubicBezTo>
                      <a:pt x="78" y="275"/>
                      <a:pt x="83" y="278"/>
                      <a:pt x="76" y="282"/>
                    </a:cubicBezTo>
                    <a:cubicBezTo>
                      <a:pt x="72" y="289"/>
                      <a:pt x="66" y="276"/>
                      <a:pt x="63" y="261"/>
                    </a:cubicBezTo>
                    <a:cubicBezTo>
                      <a:pt x="60" y="245"/>
                      <a:pt x="54" y="245"/>
                      <a:pt x="54" y="236"/>
                    </a:cubicBezTo>
                    <a:cubicBezTo>
                      <a:pt x="52" y="227"/>
                      <a:pt x="46" y="211"/>
                      <a:pt x="43" y="206"/>
                    </a:cubicBezTo>
                    <a:cubicBezTo>
                      <a:pt x="41" y="203"/>
                      <a:pt x="40" y="194"/>
                      <a:pt x="37" y="177"/>
                    </a:cubicBezTo>
                    <a:cubicBezTo>
                      <a:pt x="34" y="160"/>
                      <a:pt x="40" y="161"/>
                      <a:pt x="37" y="155"/>
                    </a:cubicBezTo>
                    <a:cubicBezTo>
                      <a:pt x="34" y="149"/>
                      <a:pt x="37" y="150"/>
                      <a:pt x="35" y="147"/>
                    </a:cubicBezTo>
                    <a:cubicBezTo>
                      <a:pt x="34" y="144"/>
                      <a:pt x="38" y="141"/>
                      <a:pt x="34" y="143"/>
                    </a:cubicBezTo>
                    <a:cubicBezTo>
                      <a:pt x="31" y="144"/>
                      <a:pt x="35" y="150"/>
                      <a:pt x="31" y="153"/>
                    </a:cubicBezTo>
                    <a:cubicBezTo>
                      <a:pt x="22" y="161"/>
                      <a:pt x="20" y="160"/>
                      <a:pt x="11" y="149"/>
                    </a:cubicBezTo>
                    <a:cubicBezTo>
                      <a:pt x="2" y="136"/>
                      <a:pt x="6" y="143"/>
                      <a:pt x="12" y="141"/>
                    </a:cubicBezTo>
                    <a:cubicBezTo>
                      <a:pt x="20" y="139"/>
                      <a:pt x="19" y="133"/>
                      <a:pt x="14" y="136"/>
                    </a:cubicBezTo>
                    <a:cubicBezTo>
                      <a:pt x="11" y="139"/>
                      <a:pt x="5" y="135"/>
                      <a:pt x="3" y="132"/>
                    </a:cubicBezTo>
                    <a:cubicBezTo>
                      <a:pt x="2" y="129"/>
                      <a:pt x="0" y="130"/>
                      <a:pt x="0" y="129"/>
                    </a:cubicBezTo>
                    <a:cubicBezTo>
                      <a:pt x="0" y="124"/>
                      <a:pt x="6" y="127"/>
                      <a:pt x="5" y="124"/>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30" name="Freeform 42"/>
              <p:cNvSpPr>
                <a:spLocks/>
              </p:cNvSpPr>
              <p:nvPr/>
            </p:nvSpPr>
            <p:spPr bwMode="auto">
              <a:xfrm>
                <a:off x="3928" y="2480"/>
                <a:ext cx="132" cy="87"/>
              </a:xfrm>
              <a:custGeom>
                <a:avLst/>
                <a:gdLst/>
                <a:ahLst/>
                <a:cxnLst>
                  <a:cxn ang="0">
                    <a:pos x="9" y="3"/>
                  </a:cxn>
                  <a:cxn ang="0">
                    <a:pos x="3" y="11"/>
                  </a:cxn>
                  <a:cxn ang="0">
                    <a:pos x="3" y="16"/>
                  </a:cxn>
                  <a:cxn ang="0">
                    <a:pos x="6" y="20"/>
                  </a:cxn>
                  <a:cxn ang="0">
                    <a:pos x="14" y="27"/>
                  </a:cxn>
                  <a:cxn ang="0">
                    <a:pos x="20" y="30"/>
                  </a:cxn>
                  <a:cxn ang="0">
                    <a:pos x="23" y="31"/>
                  </a:cxn>
                  <a:cxn ang="0">
                    <a:pos x="32" y="33"/>
                  </a:cxn>
                  <a:cxn ang="0">
                    <a:pos x="37" y="33"/>
                  </a:cxn>
                  <a:cxn ang="0">
                    <a:pos x="40" y="37"/>
                  </a:cxn>
                  <a:cxn ang="0">
                    <a:pos x="45" y="39"/>
                  </a:cxn>
                  <a:cxn ang="0">
                    <a:pos x="49" y="40"/>
                  </a:cxn>
                  <a:cxn ang="0">
                    <a:pos x="57" y="42"/>
                  </a:cxn>
                  <a:cxn ang="0">
                    <a:pos x="62" y="44"/>
                  </a:cxn>
                  <a:cxn ang="0">
                    <a:pos x="66" y="42"/>
                  </a:cxn>
                  <a:cxn ang="0">
                    <a:pos x="66" y="33"/>
                  </a:cxn>
                  <a:cxn ang="0">
                    <a:pos x="66" y="28"/>
                  </a:cxn>
                  <a:cxn ang="0">
                    <a:pos x="63" y="28"/>
                  </a:cxn>
                  <a:cxn ang="0">
                    <a:pos x="60" y="28"/>
                  </a:cxn>
                  <a:cxn ang="0">
                    <a:pos x="54" y="27"/>
                  </a:cxn>
                  <a:cxn ang="0">
                    <a:pos x="51" y="27"/>
                  </a:cxn>
                  <a:cxn ang="0">
                    <a:pos x="49" y="28"/>
                  </a:cxn>
                  <a:cxn ang="0">
                    <a:pos x="46" y="23"/>
                  </a:cxn>
                  <a:cxn ang="0">
                    <a:pos x="43" y="22"/>
                  </a:cxn>
                  <a:cxn ang="0">
                    <a:pos x="42" y="20"/>
                  </a:cxn>
                  <a:cxn ang="0">
                    <a:pos x="35" y="16"/>
                  </a:cxn>
                  <a:cxn ang="0">
                    <a:pos x="31" y="14"/>
                  </a:cxn>
                  <a:cxn ang="0">
                    <a:pos x="26" y="9"/>
                  </a:cxn>
                  <a:cxn ang="0">
                    <a:pos x="20" y="6"/>
                  </a:cxn>
                  <a:cxn ang="0">
                    <a:pos x="15" y="2"/>
                  </a:cxn>
                  <a:cxn ang="0">
                    <a:pos x="9" y="3"/>
                  </a:cxn>
                </a:cxnLst>
                <a:rect l="0" t="0" r="r" b="b"/>
                <a:pathLst>
                  <a:path w="68" h="45">
                    <a:moveTo>
                      <a:pt x="9" y="3"/>
                    </a:moveTo>
                    <a:cubicBezTo>
                      <a:pt x="2" y="8"/>
                      <a:pt x="6" y="9"/>
                      <a:pt x="3" y="11"/>
                    </a:cubicBezTo>
                    <a:cubicBezTo>
                      <a:pt x="2" y="14"/>
                      <a:pt x="5" y="14"/>
                      <a:pt x="3" y="16"/>
                    </a:cubicBezTo>
                    <a:cubicBezTo>
                      <a:pt x="0" y="17"/>
                      <a:pt x="5" y="22"/>
                      <a:pt x="6" y="20"/>
                    </a:cubicBezTo>
                    <a:cubicBezTo>
                      <a:pt x="6" y="17"/>
                      <a:pt x="11" y="23"/>
                      <a:pt x="14" y="27"/>
                    </a:cubicBezTo>
                    <a:cubicBezTo>
                      <a:pt x="19" y="30"/>
                      <a:pt x="15" y="25"/>
                      <a:pt x="20" y="30"/>
                    </a:cubicBezTo>
                    <a:cubicBezTo>
                      <a:pt x="23" y="33"/>
                      <a:pt x="22" y="28"/>
                      <a:pt x="23" y="31"/>
                    </a:cubicBezTo>
                    <a:cubicBezTo>
                      <a:pt x="25" y="34"/>
                      <a:pt x="29" y="31"/>
                      <a:pt x="32" y="33"/>
                    </a:cubicBezTo>
                    <a:cubicBezTo>
                      <a:pt x="34" y="34"/>
                      <a:pt x="32" y="31"/>
                      <a:pt x="37" y="33"/>
                    </a:cubicBezTo>
                    <a:cubicBezTo>
                      <a:pt x="42" y="36"/>
                      <a:pt x="37" y="37"/>
                      <a:pt x="40" y="37"/>
                    </a:cubicBezTo>
                    <a:cubicBezTo>
                      <a:pt x="45" y="39"/>
                      <a:pt x="42" y="40"/>
                      <a:pt x="45" y="39"/>
                    </a:cubicBezTo>
                    <a:cubicBezTo>
                      <a:pt x="48" y="37"/>
                      <a:pt x="46" y="42"/>
                      <a:pt x="49" y="40"/>
                    </a:cubicBezTo>
                    <a:cubicBezTo>
                      <a:pt x="52" y="39"/>
                      <a:pt x="54" y="45"/>
                      <a:pt x="57" y="42"/>
                    </a:cubicBezTo>
                    <a:cubicBezTo>
                      <a:pt x="60" y="40"/>
                      <a:pt x="57" y="45"/>
                      <a:pt x="62" y="44"/>
                    </a:cubicBezTo>
                    <a:cubicBezTo>
                      <a:pt x="66" y="42"/>
                      <a:pt x="65" y="45"/>
                      <a:pt x="66" y="42"/>
                    </a:cubicBezTo>
                    <a:cubicBezTo>
                      <a:pt x="68" y="37"/>
                      <a:pt x="65" y="37"/>
                      <a:pt x="66" y="33"/>
                    </a:cubicBezTo>
                    <a:cubicBezTo>
                      <a:pt x="68" y="28"/>
                      <a:pt x="68" y="30"/>
                      <a:pt x="66" y="28"/>
                    </a:cubicBezTo>
                    <a:cubicBezTo>
                      <a:pt x="66" y="28"/>
                      <a:pt x="65" y="28"/>
                      <a:pt x="63" y="28"/>
                    </a:cubicBezTo>
                    <a:cubicBezTo>
                      <a:pt x="63" y="30"/>
                      <a:pt x="63" y="28"/>
                      <a:pt x="60" y="28"/>
                    </a:cubicBezTo>
                    <a:cubicBezTo>
                      <a:pt x="58" y="30"/>
                      <a:pt x="55" y="23"/>
                      <a:pt x="54" y="27"/>
                    </a:cubicBezTo>
                    <a:cubicBezTo>
                      <a:pt x="54" y="28"/>
                      <a:pt x="52" y="28"/>
                      <a:pt x="51" y="27"/>
                    </a:cubicBezTo>
                    <a:cubicBezTo>
                      <a:pt x="49" y="23"/>
                      <a:pt x="51" y="28"/>
                      <a:pt x="49" y="28"/>
                    </a:cubicBezTo>
                    <a:cubicBezTo>
                      <a:pt x="48" y="28"/>
                      <a:pt x="48" y="23"/>
                      <a:pt x="46" y="23"/>
                    </a:cubicBezTo>
                    <a:cubicBezTo>
                      <a:pt x="43" y="23"/>
                      <a:pt x="42" y="25"/>
                      <a:pt x="43" y="22"/>
                    </a:cubicBezTo>
                    <a:cubicBezTo>
                      <a:pt x="43" y="20"/>
                      <a:pt x="43" y="20"/>
                      <a:pt x="42" y="20"/>
                    </a:cubicBezTo>
                    <a:cubicBezTo>
                      <a:pt x="40" y="22"/>
                      <a:pt x="35" y="19"/>
                      <a:pt x="35" y="16"/>
                    </a:cubicBezTo>
                    <a:cubicBezTo>
                      <a:pt x="35" y="12"/>
                      <a:pt x="34" y="14"/>
                      <a:pt x="31" y="14"/>
                    </a:cubicBezTo>
                    <a:cubicBezTo>
                      <a:pt x="29" y="16"/>
                      <a:pt x="28" y="9"/>
                      <a:pt x="26" y="9"/>
                    </a:cubicBezTo>
                    <a:cubicBezTo>
                      <a:pt x="23" y="9"/>
                      <a:pt x="23" y="6"/>
                      <a:pt x="20" y="6"/>
                    </a:cubicBezTo>
                    <a:cubicBezTo>
                      <a:pt x="17" y="5"/>
                      <a:pt x="22" y="3"/>
                      <a:pt x="15" y="2"/>
                    </a:cubicBezTo>
                    <a:cubicBezTo>
                      <a:pt x="11" y="0"/>
                      <a:pt x="12" y="9"/>
                      <a:pt x="9"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31" name="Freeform 43"/>
              <p:cNvSpPr>
                <a:spLocks/>
              </p:cNvSpPr>
              <p:nvPr/>
            </p:nvSpPr>
            <p:spPr bwMode="auto">
              <a:xfrm>
                <a:off x="4062" y="2523"/>
                <a:ext cx="58" cy="38"/>
              </a:xfrm>
              <a:custGeom>
                <a:avLst/>
                <a:gdLst/>
                <a:ahLst/>
                <a:cxnLst>
                  <a:cxn ang="0">
                    <a:pos x="3" y="12"/>
                  </a:cxn>
                  <a:cxn ang="0">
                    <a:pos x="6" y="17"/>
                  </a:cxn>
                  <a:cxn ang="0">
                    <a:pos x="14" y="17"/>
                  </a:cxn>
                  <a:cxn ang="0">
                    <a:pos x="21" y="17"/>
                  </a:cxn>
                  <a:cxn ang="0">
                    <a:pos x="26" y="17"/>
                  </a:cxn>
                  <a:cxn ang="0">
                    <a:pos x="29" y="15"/>
                  </a:cxn>
                  <a:cxn ang="0">
                    <a:pos x="27" y="11"/>
                  </a:cxn>
                  <a:cxn ang="0">
                    <a:pos x="24" y="8"/>
                  </a:cxn>
                  <a:cxn ang="0">
                    <a:pos x="23" y="4"/>
                  </a:cxn>
                  <a:cxn ang="0">
                    <a:pos x="20" y="4"/>
                  </a:cxn>
                  <a:cxn ang="0">
                    <a:pos x="15" y="3"/>
                  </a:cxn>
                  <a:cxn ang="0">
                    <a:pos x="9" y="4"/>
                  </a:cxn>
                  <a:cxn ang="0">
                    <a:pos x="6" y="8"/>
                  </a:cxn>
                  <a:cxn ang="0">
                    <a:pos x="3" y="12"/>
                  </a:cxn>
                </a:cxnLst>
                <a:rect l="0" t="0" r="r" b="b"/>
                <a:pathLst>
                  <a:path w="30" h="20">
                    <a:moveTo>
                      <a:pt x="3" y="12"/>
                    </a:moveTo>
                    <a:cubicBezTo>
                      <a:pt x="0" y="14"/>
                      <a:pt x="5" y="17"/>
                      <a:pt x="6" y="17"/>
                    </a:cubicBezTo>
                    <a:cubicBezTo>
                      <a:pt x="9" y="15"/>
                      <a:pt x="9" y="20"/>
                      <a:pt x="14" y="17"/>
                    </a:cubicBezTo>
                    <a:cubicBezTo>
                      <a:pt x="18" y="15"/>
                      <a:pt x="17" y="20"/>
                      <a:pt x="21" y="17"/>
                    </a:cubicBezTo>
                    <a:cubicBezTo>
                      <a:pt x="26" y="15"/>
                      <a:pt x="24" y="19"/>
                      <a:pt x="26" y="17"/>
                    </a:cubicBezTo>
                    <a:cubicBezTo>
                      <a:pt x="27" y="15"/>
                      <a:pt x="29" y="19"/>
                      <a:pt x="29" y="15"/>
                    </a:cubicBezTo>
                    <a:cubicBezTo>
                      <a:pt x="27" y="12"/>
                      <a:pt x="30" y="9"/>
                      <a:pt x="27" y="11"/>
                    </a:cubicBezTo>
                    <a:cubicBezTo>
                      <a:pt x="24" y="11"/>
                      <a:pt x="24" y="8"/>
                      <a:pt x="24" y="8"/>
                    </a:cubicBezTo>
                    <a:cubicBezTo>
                      <a:pt x="26" y="4"/>
                      <a:pt x="24" y="4"/>
                      <a:pt x="23" y="4"/>
                    </a:cubicBezTo>
                    <a:cubicBezTo>
                      <a:pt x="21" y="3"/>
                      <a:pt x="21" y="6"/>
                      <a:pt x="20" y="4"/>
                    </a:cubicBezTo>
                    <a:cubicBezTo>
                      <a:pt x="18" y="3"/>
                      <a:pt x="14" y="4"/>
                      <a:pt x="15" y="3"/>
                    </a:cubicBezTo>
                    <a:cubicBezTo>
                      <a:pt x="17" y="1"/>
                      <a:pt x="11" y="0"/>
                      <a:pt x="9" y="4"/>
                    </a:cubicBezTo>
                    <a:cubicBezTo>
                      <a:pt x="8" y="8"/>
                      <a:pt x="6" y="4"/>
                      <a:pt x="6" y="8"/>
                    </a:cubicBezTo>
                    <a:cubicBezTo>
                      <a:pt x="5" y="11"/>
                      <a:pt x="5" y="9"/>
                      <a:pt x="3" y="1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32" name="Freeform 44"/>
              <p:cNvSpPr>
                <a:spLocks/>
              </p:cNvSpPr>
              <p:nvPr/>
            </p:nvSpPr>
            <p:spPr bwMode="auto">
              <a:xfrm>
                <a:off x="4051" y="2559"/>
                <a:ext cx="75" cy="123"/>
              </a:xfrm>
              <a:custGeom>
                <a:avLst/>
                <a:gdLst/>
                <a:ahLst/>
                <a:cxnLst>
                  <a:cxn ang="0">
                    <a:pos x="9" y="41"/>
                  </a:cxn>
                  <a:cxn ang="0">
                    <a:pos x="9" y="35"/>
                  </a:cxn>
                  <a:cxn ang="0">
                    <a:pos x="8" y="31"/>
                  </a:cxn>
                  <a:cxn ang="0">
                    <a:pos x="8" y="26"/>
                  </a:cxn>
                  <a:cxn ang="0">
                    <a:pos x="3" y="20"/>
                  </a:cxn>
                  <a:cxn ang="0">
                    <a:pos x="6" y="15"/>
                  </a:cxn>
                  <a:cxn ang="0">
                    <a:pos x="9" y="13"/>
                  </a:cxn>
                  <a:cxn ang="0">
                    <a:pos x="8" y="12"/>
                  </a:cxn>
                  <a:cxn ang="0">
                    <a:pos x="3" y="9"/>
                  </a:cxn>
                  <a:cxn ang="0">
                    <a:pos x="6" y="3"/>
                  </a:cxn>
                  <a:cxn ang="0">
                    <a:pos x="6" y="1"/>
                  </a:cxn>
                  <a:cxn ang="0">
                    <a:pos x="11" y="3"/>
                  </a:cxn>
                  <a:cxn ang="0">
                    <a:pos x="15" y="6"/>
                  </a:cxn>
                  <a:cxn ang="0">
                    <a:pos x="17" y="13"/>
                  </a:cxn>
                  <a:cxn ang="0">
                    <a:pos x="38" y="17"/>
                  </a:cxn>
                  <a:cxn ang="0">
                    <a:pos x="35" y="20"/>
                  </a:cxn>
                  <a:cxn ang="0">
                    <a:pos x="27" y="31"/>
                  </a:cxn>
                  <a:cxn ang="0">
                    <a:pos x="33" y="32"/>
                  </a:cxn>
                  <a:cxn ang="0">
                    <a:pos x="36" y="32"/>
                  </a:cxn>
                  <a:cxn ang="0">
                    <a:pos x="38" y="48"/>
                  </a:cxn>
                  <a:cxn ang="0">
                    <a:pos x="35" y="57"/>
                  </a:cxn>
                  <a:cxn ang="0">
                    <a:pos x="35" y="57"/>
                  </a:cxn>
                  <a:cxn ang="0">
                    <a:pos x="33" y="52"/>
                  </a:cxn>
                  <a:cxn ang="0">
                    <a:pos x="33" y="48"/>
                  </a:cxn>
                  <a:cxn ang="0">
                    <a:pos x="29" y="40"/>
                  </a:cxn>
                  <a:cxn ang="0">
                    <a:pos x="24" y="38"/>
                  </a:cxn>
                  <a:cxn ang="0">
                    <a:pos x="23" y="32"/>
                  </a:cxn>
                  <a:cxn ang="0">
                    <a:pos x="21" y="34"/>
                  </a:cxn>
                  <a:cxn ang="0">
                    <a:pos x="23" y="41"/>
                  </a:cxn>
                  <a:cxn ang="0">
                    <a:pos x="18" y="49"/>
                  </a:cxn>
                  <a:cxn ang="0">
                    <a:pos x="15" y="49"/>
                  </a:cxn>
                  <a:cxn ang="0">
                    <a:pos x="11" y="48"/>
                  </a:cxn>
                  <a:cxn ang="0">
                    <a:pos x="9" y="41"/>
                  </a:cxn>
                </a:cxnLst>
                <a:rect l="0" t="0" r="r" b="b"/>
                <a:pathLst>
                  <a:path w="39" h="63">
                    <a:moveTo>
                      <a:pt x="9" y="41"/>
                    </a:moveTo>
                    <a:cubicBezTo>
                      <a:pt x="9" y="35"/>
                      <a:pt x="11" y="35"/>
                      <a:pt x="9" y="35"/>
                    </a:cubicBezTo>
                    <a:cubicBezTo>
                      <a:pt x="6" y="35"/>
                      <a:pt x="9" y="34"/>
                      <a:pt x="8" y="31"/>
                    </a:cubicBezTo>
                    <a:cubicBezTo>
                      <a:pt x="5" y="29"/>
                      <a:pt x="9" y="31"/>
                      <a:pt x="8" y="26"/>
                    </a:cubicBezTo>
                    <a:cubicBezTo>
                      <a:pt x="8" y="21"/>
                      <a:pt x="2" y="24"/>
                      <a:pt x="3" y="20"/>
                    </a:cubicBezTo>
                    <a:cubicBezTo>
                      <a:pt x="3" y="15"/>
                      <a:pt x="6" y="20"/>
                      <a:pt x="6" y="15"/>
                    </a:cubicBezTo>
                    <a:cubicBezTo>
                      <a:pt x="5" y="12"/>
                      <a:pt x="12" y="17"/>
                      <a:pt x="9" y="13"/>
                    </a:cubicBezTo>
                    <a:cubicBezTo>
                      <a:pt x="9" y="12"/>
                      <a:pt x="9" y="12"/>
                      <a:pt x="8" y="12"/>
                    </a:cubicBezTo>
                    <a:cubicBezTo>
                      <a:pt x="6" y="12"/>
                      <a:pt x="6" y="9"/>
                      <a:pt x="3" y="9"/>
                    </a:cubicBezTo>
                    <a:cubicBezTo>
                      <a:pt x="0" y="7"/>
                      <a:pt x="8" y="3"/>
                      <a:pt x="6" y="3"/>
                    </a:cubicBezTo>
                    <a:cubicBezTo>
                      <a:pt x="5" y="1"/>
                      <a:pt x="5" y="0"/>
                      <a:pt x="6" y="1"/>
                    </a:cubicBezTo>
                    <a:cubicBezTo>
                      <a:pt x="8" y="1"/>
                      <a:pt x="6" y="6"/>
                      <a:pt x="11" y="3"/>
                    </a:cubicBezTo>
                    <a:cubicBezTo>
                      <a:pt x="12" y="3"/>
                      <a:pt x="14" y="10"/>
                      <a:pt x="15" y="6"/>
                    </a:cubicBezTo>
                    <a:cubicBezTo>
                      <a:pt x="17" y="3"/>
                      <a:pt x="17" y="9"/>
                      <a:pt x="17" y="13"/>
                    </a:cubicBezTo>
                    <a:cubicBezTo>
                      <a:pt x="17" y="17"/>
                      <a:pt x="35" y="13"/>
                      <a:pt x="38" y="17"/>
                    </a:cubicBezTo>
                    <a:cubicBezTo>
                      <a:pt x="39" y="20"/>
                      <a:pt x="35" y="15"/>
                      <a:pt x="35" y="20"/>
                    </a:cubicBezTo>
                    <a:cubicBezTo>
                      <a:pt x="35" y="26"/>
                      <a:pt x="26" y="24"/>
                      <a:pt x="27" y="31"/>
                    </a:cubicBezTo>
                    <a:cubicBezTo>
                      <a:pt x="29" y="38"/>
                      <a:pt x="32" y="40"/>
                      <a:pt x="33" y="32"/>
                    </a:cubicBezTo>
                    <a:cubicBezTo>
                      <a:pt x="33" y="29"/>
                      <a:pt x="36" y="29"/>
                      <a:pt x="36" y="32"/>
                    </a:cubicBezTo>
                    <a:cubicBezTo>
                      <a:pt x="35" y="38"/>
                      <a:pt x="38" y="38"/>
                      <a:pt x="38" y="48"/>
                    </a:cubicBezTo>
                    <a:cubicBezTo>
                      <a:pt x="39" y="63"/>
                      <a:pt x="35" y="46"/>
                      <a:pt x="35" y="57"/>
                    </a:cubicBezTo>
                    <a:cubicBezTo>
                      <a:pt x="36" y="60"/>
                      <a:pt x="35" y="59"/>
                      <a:pt x="35" y="57"/>
                    </a:cubicBezTo>
                    <a:cubicBezTo>
                      <a:pt x="33" y="55"/>
                      <a:pt x="33" y="54"/>
                      <a:pt x="33" y="52"/>
                    </a:cubicBezTo>
                    <a:cubicBezTo>
                      <a:pt x="35" y="51"/>
                      <a:pt x="33" y="51"/>
                      <a:pt x="33" y="48"/>
                    </a:cubicBezTo>
                    <a:cubicBezTo>
                      <a:pt x="30" y="41"/>
                      <a:pt x="30" y="38"/>
                      <a:pt x="29" y="40"/>
                    </a:cubicBezTo>
                    <a:cubicBezTo>
                      <a:pt x="26" y="43"/>
                      <a:pt x="24" y="41"/>
                      <a:pt x="24" y="38"/>
                    </a:cubicBezTo>
                    <a:cubicBezTo>
                      <a:pt x="23" y="35"/>
                      <a:pt x="23" y="31"/>
                      <a:pt x="23" y="32"/>
                    </a:cubicBezTo>
                    <a:cubicBezTo>
                      <a:pt x="21" y="34"/>
                      <a:pt x="21" y="32"/>
                      <a:pt x="21" y="34"/>
                    </a:cubicBezTo>
                    <a:cubicBezTo>
                      <a:pt x="23" y="37"/>
                      <a:pt x="21" y="38"/>
                      <a:pt x="23" y="41"/>
                    </a:cubicBezTo>
                    <a:cubicBezTo>
                      <a:pt x="23" y="45"/>
                      <a:pt x="20" y="51"/>
                      <a:pt x="18" y="49"/>
                    </a:cubicBezTo>
                    <a:cubicBezTo>
                      <a:pt x="17" y="46"/>
                      <a:pt x="15" y="52"/>
                      <a:pt x="15" y="49"/>
                    </a:cubicBezTo>
                    <a:cubicBezTo>
                      <a:pt x="14" y="48"/>
                      <a:pt x="12" y="52"/>
                      <a:pt x="11" y="48"/>
                    </a:cubicBezTo>
                    <a:cubicBezTo>
                      <a:pt x="11" y="46"/>
                      <a:pt x="11" y="45"/>
                      <a:pt x="9" y="4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33" name="Freeform 45"/>
              <p:cNvSpPr>
                <a:spLocks/>
              </p:cNvSpPr>
              <p:nvPr/>
            </p:nvSpPr>
            <p:spPr bwMode="auto">
              <a:xfrm>
                <a:off x="3632" y="2313"/>
                <a:ext cx="221" cy="198"/>
              </a:xfrm>
              <a:custGeom>
                <a:avLst/>
                <a:gdLst/>
                <a:ahLst/>
                <a:cxnLst>
                  <a:cxn ang="0">
                    <a:pos x="6" y="33"/>
                  </a:cxn>
                  <a:cxn ang="0">
                    <a:pos x="0" y="50"/>
                  </a:cxn>
                  <a:cxn ang="0">
                    <a:pos x="3" y="74"/>
                  </a:cxn>
                  <a:cxn ang="0">
                    <a:pos x="10" y="80"/>
                  </a:cxn>
                  <a:cxn ang="0">
                    <a:pos x="3" y="94"/>
                  </a:cxn>
                  <a:cxn ang="0">
                    <a:pos x="29" y="97"/>
                  </a:cxn>
                  <a:cxn ang="0">
                    <a:pos x="47" y="88"/>
                  </a:cxn>
                  <a:cxn ang="0">
                    <a:pos x="59" y="75"/>
                  </a:cxn>
                  <a:cxn ang="0">
                    <a:pos x="69" y="74"/>
                  </a:cxn>
                  <a:cxn ang="0">
                    <a:pos x="70" y="64"/>
                  </a:cxn>
                  <a:cxn ang="0">
                    <a:pos x="76" y="53"/>
                  </a:cxn>
                  <a:cxn ang="0">
                    <a:pos x="85" y="46"/>
                  </a:cxn>
                  <a:cxn ang="0">
                    <a:pos x="87" y="33"/>
                  </a:cxn>
                  <a:cxn ang="0">
                    <a:pos x="96" y="21"/>
                  </a:cxn>
                  <a:cxn ang="0">
                    <a:pos x="111" y="16"/>
                  </a:cxn>
                  <a:cxn ang="0">
                    <a:pos x="113" y="15"/>
                  </a:cxn>
                  <a:cxn ang="0">
                    <a:pos x="108" y="13"/>
                  </a:cxn>
                  <a:cxn ang="0">
                    <a:pos x="105" y="13"/>
                  </a:cxn>
                  <a:cxn ang="0">
                    <a:pos x="101" y="13"/>
                  </a:cxn>
                  <a:cxn ang="0">
                    <a:pos x="97" y="16"/>
                  </a:cxn>
                  <a:cxn ang="0">
                    <a:pos x="91" y="19"/>
                  </a:cxn>
                  <a:cxn ang="0">
                    <a:pos x="88" y="10"/>
                  </a:cxn>
                  <a:cxn ang="0">
                    <a:pos x="85" y="7"/>
                  </a:cxn>
                  <a:cxn ang="0">
                    <a:pos x="84" y="2"/>
                  </a:cxn>
                  <a:cxn ang="0">
                    <a:pos x="78" y="7"/>
                  </a:cxn>
                  <a:cxn ang="0">
                    <a:pos x="78" y="11"/>
                  </a:cxn>
                  <a:cxn ang="0">
                    <a:pos x="72" y="11"/>
                  </a:cxn>
                  <a:cxn ang="0">
                    <a:pos x="70" y="16"/>
                  </a:cxn>
                  <a:cxn ang="0">
                    <a:pos x="67" y="15"/>
                  </a:cxn>
                  <a:cxn ang="0">
                    <a:pos x="61" y="16"/>
                  </a:cxn>
                  <a:cxn ang="0">
                    <a:pos x="58" y="16"/>
                  </a:cxn>
                  <a:cxn ang="0">
                    <a:pos x="55" y="15"/>
                  </a:cxn>
                  <a:cxn ang="0">
                    <a:pos x="49" y="13"/>
                  </a:cxn>
                  <a:cxn ang="0">
                    <a:pos x="41" y="13"/>
                  </a:cxn>
                  <a:cxn ang="0">
                    <a:pos x="33" y="21"/>
                  </a:cxn>
                  <a:cxn ang="0">
                    <a:pos x="24" y="28"/>
                  </a:cxn>
                  <a:cxn ang="0">
                    <a:pos x="17" y="36"/>
                  </a:cxn>
                  <a:cxn ang="0">
                    <a:pos x="10" y="35"/>
                  </a:cxn>
                  <a:cxn ang="0">
                    <a:pos x="6" y="33"/>
                  </a:cxn>
                </a:cxnLst>
                <a:rect l="0" t="0" r="r" b="b"/>
                <a:pathLst>
                  <a:path w="114" h="102">
                    <a:moveTo>
                      <a:pt x="6" y="33"/>
                    </a:moveTo>
                    <a:cubicBezTo>
                      <a:pt x="4" y="47"/>
                      <a:pt x="0" y="43"/>
                      <a:pt x="0" y="50"/>
                    </a:cubicBezTo>
                    <a:cubicBezTo>
                      <a:pt x="1" y="58"/>
                      <a:pt x="3" y="66"/>
                      <a:pt x="3" y="74"/>
                    </a:cubicBezTo>
                    <a:cubicBezTo>
                      <a:pt x="1" y="81"/>
                      <a:pt x="10" y="74"/>
                      <a:pt x="10" y="80"/>
                    </a:cubicBezTo>
                    <a:cubicBezTo>
                      <a:pt x="12" y="86"/>
                      <a:pt x="3" y="89"/>
                      <a:pt x="3" y="94"/>
                    </a:cubicBezTo>
                    <a:cubicBezTo>
                      <a:pt x="7" y="92"/>
                      <a:pt x="14" y="102"/>
                      <a:pt x="29" y="97"/>
                    </a:cubicBezTo>
                    <a:cubicBezTo>
                      <a:pt x="46" y="94"/>
                      <a:pt x="47" y="94"/>
                      <a:pt x="47" y="88"/>
                    </a:cubicBezTo>
                    <a:cubicBezTo>
                      <a:pt x="46" y="80"/>
                      <a:pt x="55" y="78"/>
                      <a:pt x="59" y="75"/>
                    </a:cubicBezTo>
                    <a:cubicBezTo>
                      <a:pt x="64" y="70"/>
                      <a:pt x="67" y="77"/>
                      <a:pt x="69" y="74"/>
                    </a:cubicBezTo>
                    <a:cubicBezTo>
                      <a:pt x="70" y="72"/>
                      <a:pt x="69" y="70"/>
                      <a:pt x="70" y="64"/>
                    </a:cubicBezTo>
                    <a:cubicBezTo>
                      <a:pt x="73" y="56"/>
                      <a:pt x="81" y="61"/>
                      <a:pt x="76" y="53"/>
                    </a:cubicBezTo>
                    <a:cubicBezTo>
                      <a:pt x="70" y="44"/>
                      <a:pt x="85" y="55"/>
                      <a:pt x="85" y="46"/>
                    </a:cubicBezTo>
                    <a:cubicBezTo>
                      <a:pt x="85" y="41"/>
                      <a:pt x="90" y="39"/>
                      <a:pt x="87" y="33"/>
                    </a:cubicBezTo>
                    <a:cubicBezTo>
                      <a:pt x="84" y="27"/>
                      <a:pt x="85" y="24"/>
                      <a:pt x="96" y="21"/>
                    </a:cubicBezTo>
                    <a:cubicBezTo>
                      <a:pt x="105" y="16"/>
                      <a:pt x="108" y="22"/>
                      <a:pt x="111" y="16"/>
                    </a:cubicBezTo>
                    <a:cubicBezTo>
                      <a:pt x="110" y="16"/>
                      <a:pt x="110" y="15"/>
                      <a:pt x="113" y="15"/>
                    </a:cubicBezTo>
                    <a:cubicBezTo>
                      <a:pt x="114" y="13"/>
                      <a:pt x="111" y="11"/>
                      <a:pt x="108" y="13"/>
                    </a:cubicBezTo>
                    <a:cubicBezTo>
                      <a:pt x="105" y="16"/>
                      <a:pt x="104" y="16"/>
                      <a:pt x="105" y="13"/>
                    </a:cubicBezTo>
                    <a:cubicBezTo>
                      <a:pt x="107" y="11"/>
                      <a:pt x="102" y="11"/>
                      <a:pt x="101" y="13"/>
                    </a:cubicBezTo>
                    <a:cubicBezTo>
                      <a:pt x="99" y="15"/>
                      <a:pt x="97" y="15"/>
                      <a:pt x="97" y="16"/>
                    </a:cubicBezTo>
                    <a:cubicBezTo>
                      <a:pt x="97" y="18"/>
                      <a:pt x="94" y="18"/>
                      <a:pt x="91" y="19"/>
                    </a:cubicBezTo>
                    <a:cubicBezTo>
                      <a:pt x="88" y="22"/>
                      <a:pt x="87" y="19"/>
                      <a:pt x="88" y="10"/>
                    </a:cubicBezTo>
                    <a:cubicBezTo>
                      <a:pt x="88" y="4"/>
                      <a:pt x="87" y="8"/>
                      <a:pt x="85" y="7"/>
                    </a:cubicBezTo>
                    <a:cubicBezTo>
                      <a:pt x="85" y="5"/>
                      <a:pt x="88" y="4"/>
                      <a:pt x="84" y="2"/>
                    </a:cubicBezTo>
                    <a:cubicBezTo>
                      <a:pt x="79" y="0"/>
                      <a:pt x="81" y="5"/>
                      <a:pt x="78" y="7"/>
                    </a:cubicBezTo>
                    <a:cubicBezTo>
                      <a:pt x="76" y="8"/>
                      <a:pt x="79" y="10"/>
                      <a:pt x="78" y="11"/>
                    </a:cubicBezTo>
                    <a:cubicBezTo>
                      <a:pt x="76" y="13"/>
                      <a:pt x="75" y="10"/>
                      <a:pt x="72" y="11"/>
                    </a:cubicBezTo>
                    <a:cubicBezTo>
                      <a:pt x="70" y="13"/>
                      <a:pt x="72" y="16"/>
                      <a:pt x="70" y="16"/>
                    </a:cubicBezTo>
                    <a:cubicBezTo>
                      <a:pt x="70" y="16"/>
                      <a:pt x="69" y="13"/>
                      <a:pt x="67" y="15"/>
                    </a:cubicBezTo>
                    <a:cubicBezTo>
                      <a:pt x="64" y="15"/>
                      <a:pt x="62" y="15"/>
                      <a:pt x="61" y="16"/>
                    </a:cubicBezTo>
                    <a:cubicBezTo>
                      <a:pt x="61" y="19"/>
                      <a:pt x="59" y="19"/>
                      <a:pt x="58" y="16"/>
                    </a:cubicBezTo>
                    <a:cubicBezTo>
                      <a:pt x="56" y="15"/>
                      <a:pt x="56" y="15"/>
                      <a:pt x="55" y="15"/>
                    </a:cubicBezTo>
                    <a:cubicBezTo>
                      <a:pt x="53" y="16"/>
                      <a:pt x="53" y="11"/>
                      <a:pt x="49" y="13"/>
                    </a:cubicBezTo>
                    <a:cubicBezTo>
                      <a:pt x="44" y="15"/>
                      <a:pt x="43" y="10"/>
                      <a:pt x="41" y="13"/>
                    </a:cubicBezTo>
                    <a:cubicBezTo>
                      <a:pt x="38" y="16"/>
                      <a:pt x="35" y="13"/>
                      <a:pt x="33" y="21"/>
                    </a:cubicBezTo>
                    <a:cubicBezTo>
                      <a:pt x="32" y="28"/>
                      <a:pt x="27" y="27"/>
                      <a:pt x="24" y="28"/>
                    </a:cubicBezTo>
                    <a:cubicBezTo>
                      <a:pt x="21" y="30"/>
                      <a:pt x="21" y="35"/>
                      <a:pt x="17" y="36"/>
                    </a:cubicBezTo>
                    <a:cubicBezTo>
                      <a:pt x="12" y="38"/>
                      <a:pt x="15" y="33"/>
                      <a:pt x="10" y="35"/>
                    </a:cubicBezTo>
                    <a:cubicBezTo>
                      <a:pt x="7" y="35"/>
                      <a:pt x="9" y="33"/>
                      <a:pt x="6" y="3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34" name="Freeform 46"/>
              <p:cNvSpPr>
                <a:spLocks/>
              </p:cNvSpPr>
              <p:nvPr/>
            </p:nvSpPr>
            <p:spPr bwMode="auto">
              <a:xfrm>
                <a:off x="3637" y="2344"/>
                <a:ext cx="260" cy="275"/>
              </a:xfrm>
              <a:custGeom>
                <a:avLst/>
                <a:gdLst/>
                <a:ahLst/>
                <a:cxnLst>
                  <a:cxn ang="0">
                    <a:pos x="108" y="0"/>
                  </a:cxn>
                  <a:cxn ang="0">
                    <a:pos x="116" y="3"/>
                  </a:cxn>
                  <a:cxn ang="0">
                    <a:pos x="120" y="6"/>
                  </a:cxn>
                  <a:cxn ang="0">
                    <a:pos x="120" y="12"/>
                  </a:cxn>
                  <a:cxn ang="0">
                    <a:pos x="125" y="14"/>
                  </a:cxn>
                  <a:cxn ang="0">
                    <a:pos x="134" y="17"/>
                  </a:cxn>
                  <a:cxn ang="0">
                    <a:pos x="125" y="25"/>
                  </a:cxn>
                  <a:cxn ang="0">
                    <a:pos x="114" y="28"/>
                  </a:cxn>
                  <a:cxn ang="0">
                    <a:pos x="103" y="30"/>
                  </a:cxn>
                  <a:cxn ang="0">
                    <a:pos x="105" y="33"/>
                  </a:cxn>
                  <a:cxn ang="0">
                    <a:pos x="105" y="37"/>
                  </a:cxn>
                  <a:cxn ang="0">
                    <a:pos x="105" y="44"/>
                  </a:cxn>
                  <a:cxn ang="0">
                    <a:pos x="108" y="47"/>
                  </a:cxn>
                  <a:cxn ang="0">
                    <a:pos x="111" y="50"/>
                  </a:cxn>
                  <a:cxn ang="0">
                    <a:pos x="111" y="54"/>
                  </a:cxn>
                  <a:cxn ang="0">
                    <a:pos x="105" y="69"/>
                  </a:cxn>
                  <a:cxn ang="0">
                    <a:pos x="102" y="75"/>
                  </a:cxn>
                  <a:cxn ang="0">
                    <a:pos x="94" y="87"/>
                  </a:cxn>
                  <a:cxn ang="0">
                    <a:pos x="90" y="93"/>
                  </a:cxn>
                  <a:cxn ang="0">
                    <a:pos x="86" y="98"/>
                  </a:cxn>
                  <a:cxn ang="0">
                    <a:pos x="77" y="98"/>
                  </a:cxn>
                  <a:cxn ang="0">
                    <a:pos x="71" y="103"/>
                  </a:cxn>
                  <a:cxn ang="0">
                    <a:pos x="71" y="110"/>
                  </a:cxn>
                  <a:cxn ang="0">
                    <a:pos x="76" y="120"/>
                  </a:cxn>
                  <a:cxn ang="0">
                    <a:pos x="81" y="129"/>
                  </a:cxn>
                  <a:cxn ang="0">
                    <a:pos x="81" y="134"/>
                  </a:cxn>
                  <a:cxn ang="0">
                    <a:pos x="77" y="135"/>
                  </a:cxn>
                  <a:cxn ang="0">
                    <a:pos x="73" y="135"/>
                  </a:cxn>
                  <a:cxn ang="0">
                    <a:pos x="67" y="135"/>
                  </a:cxn>
                  <a:cxn ang="0">
                    <a:pos x="62" y="137"/>
                  </a:cxn>
                  <a:cxn ang="0">
                    <a:pos x="58" y="142"/>
                  </a:cxn>
                  <a:cxn ang="0">
                    <a:pos x="53" y="140"/>
                  </a:cxn>
                  <a:cxn ang="0">
                    <a:pos x="52" y="137"/>
                  </a:cxn>
                  <a:cxn ang="0">
                    <a:pos x="50" y="134"/>
                  </a:cxn>
                  <a:cxn ang="0">
                    <a:pos x="48" y="129"/>
                  </a:cxn>
                  <a:cxn ang="0">
                    <a:pos x="45" y="124"/>
                  </a:cxn>
                  <a:cxn ang="0">
                    <a:pos x="30" y="124"/>
                  </a:cxn>
                  <a:cxn ang="0">
                    <a:pos x="24" y="124"/>
                  </a:cxn>
                  <a:cxn ang="0">
                    <a:pos x="18" y="126"/>
                  </a:cxn>
                  <a:cxn ang="0">
                    <a:pos x="12" y="126"/>
                  </a:cxn>
                  <a:cxn ang="0">
                    <a:pos x="6" y="126"/>
                  </a:cxn>
                  <a:cxn ang="0">
                    <a:pos x="7" y="117"/>
                  </a:cxn>
                  <a:cxn ang="0">
                    <a:pos x="12" y="112"/>
                  </a:cxn>
                  <a:cxn ang="0">
                    <a:pos x="18" y="110"/>
                  </a:cxn>
                  <a:cxn ang="0">
                    <a:pos x="20" y="104"/>
                  </a:cxn>
                  <a:cxn ang="0">
                    <a:pos x="15" y="103"/>
                  </a:cxn>
                  <a:cxn ang="0">
                    <a:pos x="15" y="95"/>
                  </a:cxn>
                  <a:cxn ang="0">
                    <a:pos x="13" y="93"/>
                  </a:cxn>
                  <a:cxn ang="0">
                    <a:pos x="6" y="87"/>
                  </a:cxn>
                  <a:cxn ang="0">
                    <a:pos x="0" y="78"/>
                  </a:cxn>
                  <a:cxn ang="0">
                    <a:pos x="26" y="81"/>
                  </a:cxn>
                  <a:cxn ang="0">
                    <a:pos x="44" y="72"/>
                  </a:cxn>
                  <a:cxn ang="0">
                    <a:pos x="56" y="59"/>
                  </a:cxn>
                  <a:cxn ang="0">
                    <a:pos x="65" y="58"/>
                  </a:cxn>
                  <a:cxn ang="0">
                    <a:pos x="67" y="48"/>
                  </a:cxn>
                  <a:cxn ang="0">
                    <a:pos x="73" y="37"/>
                  </a:cxn>
                  <a:cxn ang="0">
                    <a:pos x="82" y="30"/>
                  </a:cxn>
                  <a:cxn ang="0">
                    <a:pos x="83" y="17"/>
                  </a:cxn>
                  <a:cxn ang="0">
                    <a:pos x="93" y="5"/>
                  </a:cxn>
                  <a:cxn ang="0">
                    <a:pos x="108" y="0"/>
                  </a:cxn>
                </a:cxnLst>
                <a:rect l="0" t="0" r="r" b="b"/>
                <a:pathLst>
                  <a:path w="134" h="142">
                    <a:moveTo>
                      <a:pt x="108" y="0"/>
                    </a:moveTo>
                    <a:cubicBezTo>
                      <a:pt x="111" y="3"/>
                      <a:pt x="114" y="0"/>
                      <a:pt x="116" y="3"/>
                    </a:cubicBezTo>
                    <a:cubicBezTo>
                      <a:pt x="116" y="6"/>
                      <a:pt x="117" y="2"/>
                      <a:pt x="120" y="6"/>
                    </a:cubicBezTo>
                    <a:cubicBezTo>
                      <a:pt x="122" y="11"/>
                      <a:pt x="119" y="9"/>
                      <a:pt x="120" y="12"/>
                    </a:cubicBezTo>
                    <a:cubicBezTo>
                      <a:pt x="123" y="16"/>
                      <a:pt x="125" y="12"/>
                      <a:pt x="125" y="14"/>
                    </a:cubicBezTo>
                    <a:cubicBezTo>
                      <a:pt x="126" y="16"/>
                      <a:pt x="131" y="17"/>
                      <a:pt x="134" y="17"/>
                    </a:cubicBezTo>
                    <a:cubicBezTo>
                      <a:pt x="126" y="22"/>
                      <a:pt x="129" y="27"/>
                      <a:pt x="125" y="25"/>
                    </a:cubicBezTo>
                    <a:cubicBezTo>
                      <a:pt x="122" y="25"/>
                      <a:pt x="120" y="30"/>
                      <a:pt x="114" y="28"/>
                    </a:cubicBezTo>
                    <a:cubicBezTo>
                      <a:pt x="105" y="23"/>
                      <a:pt x="100" y="28"/>
                      <a:pt x="103" y="30"/>
                    </a:cubicBezTo>
                    <a:cubicBezTo>
                      <a:pt x="106" y="33"/>
                      <a:pt x="100" y="33"/>
                      <a:pt x="105" y="33"/>
                    </a:cubicBezTo>
                    <a:cubicBezTo>
                      <a:pt x="111" y="34"/>
                      <a:pt x="100" y="34"/>
                      <a:pt x="105" y="37"/>
                    </a:cubicBezTo>
                    <a:cubicBezTo>
                      <a:pt x="108" y="40"/>
                      <a:pt x="102" y="40"/>
                      <a:pt x="105" y="44"/>
                    </a:cubicBezTo>
                    <a:cubicBezTo>
                      <a:pt x="108" y="45"/>
                      <a:pt x="106" y="47"/>
                      <a:pt x="108" y="47"/>
                    </a:cubicBezTo>
                    <a:cubicBezTo>
                      <a:pt x="112" y="45"/>
                      <a:pt x="108" y="50"/>
                      <a:pt x="111" y="50"/>
                    </a:cubicBezTo>
                    <a:cubicBezTo>
                      <a:pt x="116" y="51"/>
                      <a:pt x="117" y="51"/>
                      <a:pt x="111" y="54"/>
                    </a:cubicBezTo>
                    <a:cubicBezTo>
                      <a:pt x="103" y="58"/>
                      <a:pt x="112" y="58"/>
                      <a:pt x="105" y="69"/>
                    </a:cubicBezTo>
                    <a:cubicBezTo>
                      <a:pt x="102" y="75"/>
                      <a:pt x="108" y="73"/>
                      <a:pt x="102" y="75"/>
                    </a:cubicBezTo>
                    <a:cubicBezTo>
                      <a:pt x="96" y="78"/>
                      <a:pt x="99" y="86"/>
                      <a:pt x="94" y="87"/>
                    </a:cubicBezTo>
                    <a:cubicBezTo>
                      <a:pt x="90" y="89"/>
                      <a:pt x="91" y="92"/>
                      <a:pt x="90" y="93"/>
                    </a:cubicBezTo>
                    <a:cubicBezTo>
                      <a:pt x="86" y="95"/>
                      <a:pt x="90" y="98"/>
                      <a:pt x="86" y="98"/>
                    </a:cubicBezTo>
                    <a:cubicBezTo>
                      <a:pt x="81" y="98"/>
                      <a:pt x="79" y="101"/>
                      <a:pt x="77" y="98"/>
                    </a:cubicBezTo>
                    <a:cubicBezTo>
                      <a:pt x="74" y="93"/>
                      <a:pt x="74" y="100"/>
                      <a:pt x="71" y="103"/>
                    </a:cubicBezTo>
                    <a:cubicBezTo>
                      <a:pt x="68" y="106"/>
                      <a:pt x="65" y="110"/>
                      <a:pt x="71" y="110"/>
                    </a:cubicBezTo>
                    <a:cubicBezTo>
                      <a:pt x="77" y="112"/>
                      <a:pt x="70" y="120"/>
                      <a:pt x="76" y="120"/>
                    </a:cubicBezTo>
                    <a:cubicBezTo>
                      <a:pt x="81" y="121"/>
                      <a:pt x="74" y="121"/>
                      <a:pt x="81" y="129"/>
                    </a:cubicBezTo>
                    <a:cubicBezTo>
                      <a:pt x="82" y="131"/>
                      <a:pt x="79" y="132"/>
                      <a:pt x="81" y="134"/>
                    </a:cubicBezTo>
                    <a:cubicBezTo>
                      <a:pt x="82" y="134"/>
                      <a:pt x="77" y="137"/>
                      <a:pt x="77" y="135"/>
                    </a:cubicBezTo>
                    <a:cubicBezTo>
                      <a:pt x="76" y="132"/>
                      <a:pt x="74" y="134"/>
                      <a:pt x="73" y="135"/>
                    </a:cubicBezTo>
                    <a:cubicBezTo>
                      <a:pt x="71" y="139"/>
                      <a:pt x="71" y="134"/>
                      <a:pt x="67" y="135"/>
                    </a:cubicBezTo>
                    <a:cubicBezTo>
                      <a:pt x="65" y="135"/>
                      <a:pt x="62" y="134"/>
                      <a:pt x="62" y="137"/>
                    </a:cubicBezTo>
                    <a:cubicBezTo>
                      <a:pt x="64" y="140"/>
                      <a:pt x="58" y="137"/>
                      <a:pt x="58" y="142"/>
                    </a:cubicBezTo>
                    <a:cubicBezTo>
                      <a:pt x="55" y="139"/>
                      <a:pt x="55" y="142"/>
                      <a:pt x="53" y="140"/>
                    </a:cubicBezTo>
                    <a:cubicBezTo>
                      <a:pt x="52" y="139"/>
                      <a:pt x="53" y="139"/>
                      <a:pt x="52" y="137"/>
                    </a:cubicBezTo>
                    <a:cubicBezTo>
                      <a:pt x="50" y="135"/>
                      <a:pt x="52" y="135"/>
                      <a:pt x="50" y="134"/>
                    </a:cubicBezTo>
                    <a:cubicBezTo>
                      <a:pt x="48" y="132"/>
                      <a:pt x="52" y="129"/>
                      <a:pt x="48" y="129"/>
                    </a:cubicBezTo>
                    <a:cubicBezTo>
                      <a:pt x="44" y="129"/>
                      <a:pt x="47" y="128"/>
                      <a:pt x="45" y="124"/>
                    </a:cubicBezTo>
                    <a:cubicBezTo>
                      <a:pt x="45" y="123"/>
                      <a:pt x="32" y="124"/>
                      <a:pt x="30" y="124"/>
                    </a:cubicBezTo>
                    <a:cubicBezTo>
                      <a:pt x="30" y="128"/>
                      <a:pt x="30" y="126"/>
                      <a:pt x="24" y="124"/>
                    </a:cubicBezTo>
                    <a:cubicBezTo>
                      <a:pt x="18" y="123"/>
                      <a:pt x="23" y="128"/>
                      <a:pt x="18" y="126"/>
                    </a:cubicBezTo>
                    <a:cubicBezTo>
                      <a:pt x="12" y="123"/>
                      <a:pt x="13" y="128"/>
                      <a:pt x="12" y="126"/>
                    </a:cubicBezTo>
                    <a:cubicBezTo>
                      <a:pt x="10" y="124"/>
                      <a:pt x="7" y="131"/>
                      <a:pt x="6" y="126"/>
                    </a:cubicBezTo>
                    <a:cubicBezTo>
                      <a:pt x="6" y="123"/>
                      <a:pt x="6" y="120"/>
                      <a:pt x="7" y="117"/>
                    </a:cubicBezTo>
                    <a:cubicBezTo>
                      <a:pt x="9" y="114"/>
                      <a:pt x="12" y="115"/>
                      <a:pt x="12" y="112"/>
                    </a:cubicBezTo>
                    <a:cubicBezTo>
                      <a:pt x="12" y="110"/>
                      <a:pt x="18" y="112"/>
                      <a:pt x="18" y="110"/>
                    </a:cubicBezTo>
                    <a:cubicBezTo>
                      <a:pt x="18" y="107"/>
                      <a:pt x="20" y="106"/>
                      <a:pt x="20" y="104"/>
                    </a:cubicBezTo>
                    <a:cubicBezTo>
                      <a:pt x="18" y="104"/>
                      <a:pt x="13" y="106"/>
                      <a:pt x="15" y="103"/>
                    </a:cubicBezTo>
                    <a:cubicBezTo>
                      <a:pt x="17" y="101"/>
                      <a:pt x="15" y="98"/>
                      <a:pt x="15" y="95"/>
                    </a:cubicBezTo>
                    <a:cubicBezTo>
                      <a:pt x="15" y="92"/>
                      <a:pt x="15" y="97"/>
                      <a:pt x="13" y="93"/>
                    </a:cubicBezTo>
                    <a:cubicBezTo>
                      <a:pt x="12" y="90"/>
                      <a:pt x="7" y="93"/>
                      <a:pt x="6" y="87"/>
                    </a:cubicBezTo>
                    <a:cubicBezTo>
                      <a:pt x="4" y="82"/>
                      <a:pt x="3" y="81"/>
                      <a:pt x="0" y="78"/>
                    </a:cubicBezTo>
                    <a:cubicBezTo>
                      <a:pt x="4" y="76"/>
                      <a:pt x="10" y="86"/>
                      <a:pt x="26" y="81"/>
                    </a:cubicBezTo>
                    <a:cubicBezTo>
                      <a:pt x="42" y="78"/>
                      <a:pt x="44" y="78"/>
                      <a:pt x="44" y="72"/>
                    </a:cubicBezTo>
                    <a:cubicBezTo>
                      <a:pt x="42" y="64"/>
                      <a:pt x="52" y="62"/>
                      <a:pt x="56" y="59"/>
                    </a:cubicBezTo>
                    <a:cubicBezTo>
                      <a:pt x="61" y="54"/>
                      <a:pt x="64" y="61"/>
                      <a:pt x="65" y="58"/>
                    </a:cubicBezTo>
                    <a:cubicBezTo>
                      <a:pt x="67" y="56"/>
                      <a:pt x="65" y="54"/>
                      <a:pt x="67" y="48"/>
                    </a:cubicBezTo>
                    <a:cubicBezTo>
                      <a:pt x="70" y="40"/>
                      <a:pt x="77" y="45"/>
                      <a:pt x="73" y="37"/>
                    </a:cubicBezTo>
                    <a:cubicBezTo>
                      <a:pt x="67" y="28"/>
                      <a:pt x="82" y="39"/>
                      <a:pt x="82" y="30"/>
                    </a:cubicBezTo>
                    <a:cubicBezTo>
                      <a:pt x="82" y="25"/>
                      <a:pt x="86" y="23"/>
                      <a:pt x="83" y="17"/>
                    </a:cubicBezTo>
                    <a:cubicBezTo>
                      <a:pt x="81" y="11"/>
                      <a:pt x="82" y="8"/>
                      <a:pt x="93" y="5"/>
                    </a:cubicBezTo>
                    <a:cubicBezTo>
                      <a:pt x="102" y="0"/>
                      <a:pt x="105" y="6"/>
                      <a:pt x="108"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35" name="Freeform 47"/>
              <p:cNvSpPr>
                <a:spLocks/>
              </p:cNvSpPr>
              <p:nvPr/>
            </p:nvSpPr>
            <p:spPr bwMode="auto">
              <a:xfrm>
                <a:off x="3377" y="2284"/>
                <a:ext cx="297" cy="306"/>
              </a:xfrm>
              <a:custGeom>
                <a:avLst/>
                <a:gdLst/>
                <a:ahLst/>
                <a:cxnLst>
                  <a:cxn ang="0">
                    <a:pos x="50" y="29"/>
                  </a:cxn>
                  <a:cxn ang="0">
                    <a:pos x="79" y="33"/>
                  </a:cxn>
                  <a:cxn ang="0">
                    <a:pos x="79" y="28"/>
                  </a:cxn>
                  <a:cxn ang="0">
                    <a:pos x="99" y="20"/>
                  </a:cxn>
                  <a:cxn ang="0">
                    <a:pos x="106" y="20"/>
                  </a:cxn>
                  <a:cxn ang="0">
                    <a:pos x="118" y="25"/>
                  </a:cxn>
                  <a:cxn ang="0">
                    <a:pos x="131" y="36"/>
                  </a:cxn>
                  <a:cxn ang="0">
                    <a:pos x="137" y="40"/>
                  </a:cxn>
                  <a:cxn ang="0">
                    <a:pos x="137" y="48"/>
                  </a:cxn>
                  <a:cxn ang="0">
                    <a:pos x="134" y="88"/>
                  </a:cxn>
                  <a:cxn ang="0">
                    <a:pos x="134" y="108"/>
                  </a:cxn>
                  <a:cxn ang="0">
                    <a:pos x="147" y="124"/>
                  </a:cxn>
                  <a:cxn ang="0">
                    <a:pos x="149" y="133"/>
                  </a:cxn>
                  <a:cxn ang="0">
                    <a:pos x="152" y="141"/>
                  </a:cxn>
                  <a:cxn ang="0">
                    <a:pos x="141" y="147"/>
                  </a:cxn>
                  <a:cxn ang="0">
                    <a:pos x="137" y="157"/>
                  </a:cxn>
                  <a:cxn ang="0">
                    <a:pos x="131" y="155"/>
                  </a:cxn>
                  <a:cxn ang="0">
                    <a:pos x="115" y="152"/>
                  </a:cxn>
                  <a:cxn ang="0">
                    <a:pos x="105" y="149"/>
                  </a:cxn>
                  <a:cxn ang="0">
                    <a:pos x="94" y="138"/>
                  </a:cxn>
                  <a:cxn ang="0">
                    <a:pos x="83" y="143"/>
                  </a:cxn>
                  <a:cxn ang="0">
                    <a:pos x="68" y="133"/>
                  </a:cxn>
                  <a:cxn ang="0">
                    <a:pos x="55" y="119"/>
                  </a:cxn>
                  <a:cxn ang="0">
                    <a:pos x="45" y="105"/>
                  </a:cxn>
                  <a:cxn ang="0">
                    <a:pos x="36" y="107"/>
                  </a:cxn>
                  <a:cxn ang="0">
                    <a:pos x="30" y="96"/>
                  </a:cxn>
                  <a:cxn ang="0">
                    <a:pos x="18" y="73"/>
                  </a:cxn>
                  <a:cxn ang="0">
                    <a:pos x="17" y="50"/>
                  </a:cxn>
                  <a:cxn ang="0">
                    <a:pos x="11" y="42"/>
                  </a:cxn>
                  <a:cxn ang="0">
                    <a:pos x="4" y="25"/>
                  </a:cxn>
                  <a:cxn ang="0">
                    <a:pos x="4" y="19"/>
                  </a:cxn>
                  <a:cxn ang="0">
                    <a:pos x="3" y="12"/>
                  </a:cxn>
                  <a:cxn ang="0">
                    <a:pos x="1" y="9"/>
                  </a:cxn>
                  <a:cxn ang="0">
                    <a:pos x="3" y="6"/>
                  </a:cxn>
                  <a:cxn ang="0">
                    <a:pos x="6" y="3"/>
                  </a:cxn>
                  <a:cxn ang="0">
                    <a:pos x="18" y="12"/>
                  </a:cxn>
                  <a:cxn ang="0">
                    <a:pos x="20" y="12"/>
                  </a:cxn>
                  <a:cxn ang="0">
                    <a:pos x="23" y="9"/>
                  </a:cxn>
                  <a:cxn ang="0">
                    <a:pos x="27" y="6"/>
                  </a:cxn>
                  <a:cxn ang="0">
                    <a:pos x="35" y="6"/>
                  </a:cxn>
                  <a:cxn ang="0">
                    <a:pos x="35" y="9"/>
                  </a:cxn>
                  <a:cxn ang="0">
                    <a:pos x="32" y="12"/>
                  </a:cxn>
                  <a:cxn ang="0">
                    <a:pos x="35" y="15"/>
                  </a:cxn>
                  <a:cxn ang="0">
                    <a:pos x="39" y="17"/>
                  </a:cxn>
                </a:cxnLst>
                <a:rect l="0" t="0" r="r" b="b"/>
                <a:pathLst>
                  <a:path w="153" h="158">
                    <a:moveTo>
                      <a:pt x="39" y="17"/>
                    </a:moveTo>
                    <a:cubicBezTo>
                      <a:pt x="39" y="33"/>
                      <a:pt x="47" y="23"/>
                      <a:pt x="50" y="29"/>
                    </a:cubicBezTo>
                    <a:cubicBezTo>
                      <a:pt x="52" y="34"/>
                      <a:pt x="62" y="37"/>
                      <a:pt x="64" y="37"/>
                    </a:cubicBezTo>
                    <a:cubicBezTo>
                      <a:pt x="67" y="36"/>
                      <a:pt x="77" y="33"/>
                      <a:pt x="79" y="33"/>
                    </a:cubicBezTo>
                    <a:cubicBezTo>
                      <a:pt x="79" y="34"/>
                      <a:pt x="74" y="34"/>
                      <a:pt x="79" y="34"/>
                    </a:cubicBezTo>
                    <a:cubicBezTo>
                      <a:pt x="82" y="34"/>
                      <a:pt x="79" y="31"/>
                      <a:pt x="79" y="28"/>
                    </a:cubicBezTo>
                    <a:cubicBezTo>
                      <a:pt x="90" y="28"/>
                      <a:pt x="82" y="25"/>
                      <a:pt x="90" y="22"/>
                    </a:cubicBezTo>
                    <a:cubicBezTo>
                      <a:pt x="94" y="19"/>
                      <a:pt x="97" y="23"/>
                      <a:pt x="99" y="20"/>
                    </a:cubicBezTo>
                    <a:cubicBezTo>
                      <a:pt x="99" y="19"/>
                      <a:pt x="102" y="17"/>
                      <a:pt x="103" y="19"/>
                    </a:cubicBezTo>
                    <a:cubicBezTo>
                      <a:pt x="103" y="20"/>
                      <a:pt x="105" y="17"/>
                      <a:pt x="106" y="20"/>
                    </a:cubicBezTo>
                    <a:cubicBezTo>
                      <a:pt x="106" y="23"/>
                      <a:pt x="112" y="22"/>
                      <a:pt x="112" y="25"/>
                    </a:cubicBezTo>
                    <a:cubicBezTo>
                      <a:pt x="114" y="26"/>
                      <a:pt x="114" y="23"/>
                      <a:pt x="118" y="25"/>
                    </a:cubicBezTo>
                    <a:cubicBezTo>
                      <a:pt x="124" y="26"/>
                      <a:pt x="120" y="29"/>
                      <a:pt x="124" y="31"/>
                    </a:cubicBezTo>
                    <a:cubicBezTo>
                      <a:pt x="129" y="33"/>
                      <a:pt x="127" y="36"/>
                      <a:pt x="131" y="36"/>
                    </a:cubicBezTo>
                    <a:cubicBezTo>
                      <a:pt x="134" y="36"/>
                      <a:pt x="135" y="36"/>
                      <a:pt x="137" y="37"/>
                    </a:cubicBezTo>
                    <a:cubicBezTo>
                      <a:pt x="137" y="39"/>
                      <a:pt x="135" y="37"/>
                      <a:pt x="137" y="40"/>
                    </a:cubicBezTo>
                    <a:cubicBezTo>
                      <a:pt x="137" y="42"/>
                      <a:pt x="135" y="43"/>
                      <a:pt x="137" y="43"/>
                    </a:cubicBezTo>
                    <a:cubicBezTo>
                      <a:pt x="138" y="45"/>
                      <a:pt x="137" y="46"/>
                      <a:pt x="137" y="48"/>
                    </a:cubicBezTo>
                    <a:cubicBezTo>
                      <a:pt x="135" y="62"/>
                      <a:pt x="131" y="57"/>
                      <a:pt x="131" y="65"/>
                    </a:cubicBezTo>
                    <a:cubicBezTo>
                      <a:pt x="132" y="73"/>
                      <a:pt x="134" y="81"/>
                      <a:pt x="134" y="88"/>
                    </a:cubicBezTo>
                    <a:cubicBezTo>
                      <a:pt x="132" y="96"/>
                      <a:pt x="141" y="88"/>
                      <a:pt x="141" y="95"/>
                    </a:cubicBezTo>
                    <a:cubicBezTo>
                      <a:pt x="143" y="101"/>
                      <a:pt x="134" y="104"/>
                      <a:pt x="134" y="108"/>
                    </a:cubicBezTo>
                    <a:cubicBezTo>
                      <a:pt x="137" y="112"/>
                      <a:pt x="138" y="113"/>
                      <a:pt x="140" y="118"/>
                    </a:cubicBezTo>
                    <a:cubicBezTo>
                      <a:pt x="141" y="124"/>
                      <a:pt x="146" y="121"/>
                      <a:pt x="147" y="124"/>
                    </a:cubicBezTo>
                    <a:cubicBezTo>
                      <a:pt x="149" y="127"/>
                      <a:pt x="149" y="122"/>
                      <a:pt x="149" y="126"/>
                    </a:cubicBezTo>
                    <a:cubicBezTo>
                      <a:pt x="149" y="129"/>
                      <a:pt x="150" y="132"/>
                      <a:pt x="149" y="133"/>
                    </a:cubicBezTo>
                    <a:cubicBezTo>
                      <a:pt x="147" y="136"/>
                      <a:pt x="152" y="135"/>
                      <a:pt x="153" y="135"/>
                    </a:cubicBezTo>
                    <a:cubicBezTo>
                      <a:pt x="153" y="136"/>
                      <a:pt x="152" y="138"/>
                      <a:pt x="152" y="141"/>
                    </a:cubicBezTo>
                    <a:cubicBezTo>
                      <a:pt x="152" y="143"/>
                      <a:pt x="146" y="141"/>
                      <a:pt x="146" y="143"/>
                    </a:cubicBezTo>
                    <a:cubicBezTo>
                      <a:pt x="146" y="146"/>
                      <a:pt x="143" y="144"/>
                      <a:pt x="141" y="147"/>
                    </a:cubicBezTo>
                    <a:cubicBezTo>
                      <a:pt x="140" y="150"/>
                      <a:pt x="140" y="153"/>
                      <a:pt x="140" y="157"/>
                    </a:cubicBezTo>
                    <a:cubicBezTo>
                      <a:pt x="138" y="155"/>
                      <a:pt x="140" y="158"/>
                      <a:pt x="137" y="157"/>
                    </a:cubicBezTo>
                    <a:cubicBezTo>
                      <a:pt x="134" y="155"/>
                      <a:pt x="132" y="157"/>
                      <a:pt x="132" y="155"/>
                    </a:cubicBezTo>
                    <a:cubicBezTo>
                      <a:pt x="131" y="153"/>
                      <a:pt x="131" y="153"/>
                      <a:pt x="131" y="155"/>
                    </a:cubicBezTo>
                    <a:cubicBezTo>
                      <a:pt x="131" y="157"/>
                      <a:pt x="123" y="153"/>
                      <a:pt x="121" y="153"/>
                    </a:cubicBezTo>
                    <a:cubicBezTo>
                      <a:pt x="118" y="155"/>
                      <a:pt x="120" y="153"/>
                      <a:pt x="115" y="152"/>
                    </a:cubicBezTo>
                    <a:cubicBezTo>
                      <a:pt x="112" y="152"/>
                      <a:pt x="114" y="153"/>
                      <a:pt x="111" y="152"/>
                    </a:cubicBezTo>
                    <a:cubicBezTo>
                      <a:pt x="109" y="150"/>
                      <a:pt x="106" y="152"/>
                      <a:pt x="105" y="149"/>
                    </a:cubicBezTo>
                    <a:cubicBezTo>
                      <a:pt x="105" y="147"/>
                      <a:pt x="105" y="138"/>
                      <a:pt x="100" y="136"/>
                    </a:cubicBezTo>
                    <a:cubicBezTo>
                      <a:pt x="96" y="135"/>
                      <a:pt x="96" y="138"/>
                      <a:pt x="94" y="138"/>
                    </a:cubicBezTo>
                    <a:cubicBezTo>
                      <a:pt x="91" y="138"/>
                      <a:pt x="93" y="139"/>
                      <a:pt x="91" y="139"/>
                    </a:cubicBezTo>
                    <a:cubicBezTo>
                      <a:pt x="88" y="139"/>
                      <a:pt x="86" y="144"/>
                      <a:pt x="83" y="143"/>
                    </a:cubicBezTo>
                    <a:cubicBezTo>
                      <a:pt x="80" y="139"/>
                      <a:pt x="79" y="143"/>
                      <a:pt x="74" y="138"/>
                    </a:cubicBezTo>
                    <a:cubicBezTo>
                      <a:pt x="73" y="136"/>
                      <a:pt x="68" y="135"/>
                      <a:pt x="68" y="133"/>
                    </a:cubicBezTo>
                    <a:cubicBezTo>
                      <a:pt x="70" y="130"/>
                      <a:pt x="61" y="130"/>
                      <a:pt x="58" y="127"/>
                    </a:cubicBezTo>
                    <a:cubicBezTo>
                      <a:pt x="55" y="122"/>
                      <a:pt x="58" y="122"/>
                      <a:pt x="55" y="119"/>
                    </a:cubicBezTo>
                    <a:cubicBezTo>
                      <a:pt x="53" y="116"/>
                      <a:pt x="55" y="113"/>
                      <a:pt x="52" y="110"/>
                    </a:cubicBezTo>
                    <a:cubicBezTo>
                      <a:pt x="47" y="107"/>
                      <a:pt x="50" y="102"/>
                      <a:pt x="45" y="105"/>
                    </a:cubicBezTo>
                    <a:cubicBezTo>
                      <a:pt x="42" y="108"/>
                      <a:pt x="39" y="101"/>
                      <a:pt x="39" y="104"/>
                    </a:cubicBezTo>
                    <a:cubicBezTo>
                      <a:pt x="39" y="107"/>
                      <a:pt x="38" y="105"/>
                      <a:pt x="36" y="107"/>
                    </a:cubicBezTo>
                    <a:cubicBezTo>
                      <a:pt x="36" y="104"/>
                      <a:pt x="35" y="104"/>
                      <a:pt x="33" y="102"/>
                    </a:cubicBezTo>
                    <a:cubicBezTo>
                      <a:pt x="32" y="102"/>
                      <a:pt x="32" y="99"/>
                      <a:pt x="30" y="96"/>
                    </a:cubicBezTo>
                    <a:cubicBezTo>
                      <a:pt x="29" y="93"/>
                      <a:pt x="32" y="90"/>
                      <a:pt x="29" y="84"/>
                    </a:cubicBezTo>
                    <a:cubicBezTo>
                      <a:pt x="26" y="79"/>
                      <a:pt x="18" y="77"/>
                      <a:pt x="18" y="73"/>
                    </a:cubicBezTo>
                    <a:cubicBezTo>
                      <a:pt x="17" y="67"/>
                      <a:pt x="11" y="68"/>
                      <a:pt x="12" y="62"/>
                    </a:cubicBezTo>
                    <a:cubicBezTo>
                      <a:pt x="12" y="56"/>
                      <a:pt x="20" y="54"/>
                      <a:pt x="17" y="50"/>
                    </a:cubicBezTo>
                    <a:cubicBezTo>
                      <a:pt x="15" y="45"/>
                      <a:pt x="20" y="46"/>
                      <a:pt x="20" y="45"/>
                    </a:cubicBezTo>
                    <a:cubicBezTo>
                      <a:pt x="18" y="43"/>
                      <a:pt x="11" y="45"/>
                      <a:pt x="11" y="42"/>
                    </a:cubicBezTo>
                    <a:cubicBezTo>
                      <a:pt x="11" y="39"/>
                      <a:pt x="8" y="36"/>
                      <a:pt x="6" y="31"/>
                    </a:cubicBezTo>
                    <a:cubicBezTo>
                      <a:pt x="6" y="28"/>
                      <a:pt x="4" y="28"/>
                      <a:pt x="4" y="25"/>
                    </a:cubicBezTo>
                    <a:cubicBezTo>
                      <a:pt x="6" y="23"/>
                      <a:pt x="1" y="23"/>
                      <a:pt x="1" y="22"/>
                    </a:cubicBezTo>
                    <a:cubicBezTo>
                      <a:pt x="1" y="20"/>
                      <a:pt x="4" y="20"/>
                      <a:pt x="4" y="19"/>
                    </a:cubicBezTo>
                    <a:cubicBezTo>
                      <a:pt x="4" y="17"/>
                      <a:pt x="3" y="17"/>
                      <a:pt x="3" y="17"/>
                    </a:cubicBezTo>
                    <a:cubicBezTo>
                      <a:pt x="3" y="15"/>
                      <a:pt x="3" y="14"/>
                      <a:pt x="3" y="12"/>
                    </a:cubicBezTo>
                    <a:cubicBezTo>
                      <a:pt x="3" y="11"/>
                      <a:pt x="1" y="11"/>
                      <a:pt x="1" y="11"/>
                    </a:cubicBezTo>
                    <a:cubicBezTo>
                      <a:pt x="1" y="9"/>
                      <a:pt x="1" y="9"/>
                      <a:pt x="1" y="9"/>
                    </a:cubicBezTo>
                    <a:cubicBezTo>
                      <a:pt x="1" y="8"/>
                      <a:pt x="0" y="8"/>
                      <a:pt x="0" y="6"/>
                    </a:cubicBezTo>
                    <a:cubicBezTo>
                      <a:pt x="0" y="5"/>
                      <a:pt x="3" y="6"/>
                      <a:pt x="3" y="6"/>
                    </a:cubicBezTo>
                    <a:cubicBezTo>
                      <a:pt x="4" y="5"/>
                      <a:pt x="3" y="0"/>
                      <a:pt x="6" y="3"/>
                    </a:cubicBezTo>
                    <a:cubicBezTo>
                      <a:pt x="6" y="3"/>
                      <a:pt x="6" y="3"/>
                      <a:pt x="6" y="3"/>
                    </a:cubicBezTo>
                    <a:cubicBezTo>
                      <a:pt x="9" y="6"/>
                      <a:pt x="11" y="11"/>
                      <a:pt x="15" y="12"/>
                    </a:cubicBezTo>
                    <a:cubicBezTo>
                      <a:pt x="17" y="12"/>
                      <a:pt x="17" y="12"/>
                      <a:pt x="18" y="12"/>
                    </a:cubicBezTo>
                    <a:cubicBezTo>
                      <a:pt x="18" y="12"/>
                      <a:pt x="18" y="11"/>
                      <a:pt x="20" y="11"/>
                    </a:cubicBezTo>
                    <a:cubicBezTo>
                      <a:pt x="20" y="12"/>
                      <a:pt x="20" y="12"/>
                      <a:pt x="20" y="12"/>
                    </a:cubicBezTo>
                    <a:cubicBezTo>
                      <a:pt x="21" y="12"/>
                      <a:pt x="21" y="12"/>
                      <a:pt x="21" y="11"/>
                    </a:cubicBezTo>
                    <a:cubicBezTo>
                      <a:pt x="23" y="9"/>
                      <a:pt x="23" y="9"/>
                      <a:pt x="23" y="9"/>
                    </a:cubicBezTo>
                    <a:cubicBezTo>
                      <a:pt x="24" y="8"/>
                      <a:pt x="24" y="8"/>
                      <a:pt x="24" y="8"/>
                    </a:cubicBezTo>
                    <a:cubicBezTo>
                      <a:pt x="24" y="8"/>
                      <a:pt x="26" y="6"/>
                      <a:pt x="27" y="6"/>
                    </a:cubicBezTo>
                    <a:cubicBezTo>
                      <a:pt x="27" y="5"/>
                      <a:pt x="30" y="2"/>
                      <a:pt x="32" y="3"/>
                    </a:cubicBezTo>
                    <a:cubicBezTo>
                      <a:pt x="35" y="6"/>
                      <a:pt x="35" y="6"/>
                      <a:pt x="35" y="6"/>
                    </a:cubicBezTo>
                    <a:cubicBezTo>
                      <a:pt x="35" y="6"/>
                      <a:pt x="33" y="6"/>
                      <a:pt x="33" y="8"/>
                    </a:cubicBezTo>
                    <a:cubicBezTo>
                      <a:pt x="33" y="9"/>
                      <a:pt x="35" y="9"/>
                      <a:pt x="35" y="9"/>
                    </a:cubicBezTo>
                    <a:cubicBezTo>
                      <a:pt x="35" y="11"/>
                      <a:pt x="32" y="11"/>
                      <a:pt x="32" y="11"/>
                    </a:cubicBezTo>
                    <a:cubicBezTo>
                      <a:pt x="32" y="12"/>
                      <a:pt x="32" y="12"/>
                      <a:pt x="32" y="12"/>
                    </a:cubicBezTo>
                    <a:cubicBezTo>
                      <a:pt x="33" y="12"/>
                      <a:pt x="33" y="12"/>
                      <a:pt x="33" y="14"/>
                    </a:cubicBezTo>
                    <a:cubicBezTo>
                      <a:pt x="33" y="14"/>
                      <a:pt x="33" y="15"/>
                      <a:pt x="35" y="15"/>
                    </a:cubicBezTo>
                    <a:cubicBezTo>
                      <a:pt x="35" y="14"/>
                      <a:pt x="35" y="14"/>
                      <a:pt x="35" y="14"/>
                    </a:cubicBezTo>
                    <a:cubicBezTo>
                      <a:pt x="36" y="15"/>
                      <a:pt x="35" y="19"/>
                      <a:pt x="39" y="17"/>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36" name="Freeform 48"/>
              <p:cNvSpPr>
                <a:spLocks/>
              </p:cNvSpPr>
              <p:nvPr/>
            </p:nvSpPr>
            <p:spPr bwMode="auto">
              <a:xfrm>
                <a:off x="3102" y="2232"/>
                <a:ext cx="287" cy="139"/>
              </a:xfrm>
              <a:custGeom>
                <a:avLst/>
                <a:gdLst/>
                <a:ahLst/>
                <a:cxnLst>
                  <a:cxn ang="0">
                    <a:pos x="139" y="14"/>
                  </a:cxn>
                  <a:cxn ang="0">
                    <a:pos x="140" y="19"/>
                  </a:cxn>
                  <a:cxn ang="0">
                    <a:pos x="140" y="24"/>
                  </a:cxn>
                  <a:cxn ang="0">
                    <a:pos x="146" y="27"/>
                  </a:cxn>
                  <a:cxn ang="0">
                    <a:pos x="148" y="30"/>
                  </a:cxn>
                  <a:cxn ang="0">
                    <a:pos x="142" y="33"/>
                  </a:cxn>
                  <a:cxn ang="0">
                    <a:pos x="143" y="38"/>
                  </a:cxn>
                  <a:cxn ang="0">
                    <a:pos x="145" y="44"/>
                  </a:cxn>
                  <a:cxn ang="0">
                    <a:pos x="143" y="49"/>
                  </a:cxn>
                  <a:cxn ang="0">
                    <a:pos x="148" y="58"/>
                  </a:cxn>
                  <a:cxn ang="0">
                    <a:pos x="145" y="60"/>
                  </a:cxn>
                  <a:cxn ang="0">
                    <a:pos x="139" y="56"/>
                  </a:cxn>
                  <a:cxn ang="0">
                    <a:pos x="134" y="55"/>
                  </a:cxn>
                  <a:cxn ang="0">
                    <a:pos x="133" y="55"/>
                  </a:cxn>
                  <a:cxn ang="0">
                    <a:pos x="133" y="55"/>
                  </a:cxn>
                  <a:cxn ang="0">
                    <a:pos x="130" y="56"/>
                  </a:cxn>
                  <a:cxn ang="0">
                    <a:pos x="124" y="58"/>
                  </a:cxn>
                  <a:cxn ang="0">
                    <a:pos x="104" y="63"/>
                  </a:cxn>
                  <a:cxn ang="0">
                    <a:pos x="90" y="63"/>
                  </a:cxn>
                  <a:cxn ang="0">
                    <a:pos x="84" y="61"/>
                  </a:cxn>
                  <a:cxn ang="0">
                    <a:pos x="84" y="67"/>
                  </a:cxn>
                  <a:cxn ang="0">
                    <a:pos x="79" y="72"/>
                  </a:cxn>
                  <a:cxn ang="0">
                    <a:pos x="78" y="67"/>
                  </a:cxn>
                  <a:cxn ang="0">
                    <a:pos x="75" y="63"/>
                  </a:cxn>
                  <a:cxn ang="0">
                    <a:pos x="55" y="70"/>
                  </a:cxn>
                  <a:cxn ang="0">
                    <a:pos x="35" y="67"/>
                  </a:cxn>
                  <a:cxn ang="0">
                    <a:pos x="24" y="64"/>
                  </a:cxn>
                  <a:cxn ang="0">
                    <a:pos x="15" y="63"/>
                  </a:cxn>
                  <a:cxn ang="0">
                    <a:pos x="15" y="60"/>
                  </a:cxn>
                  <a:cxn ang="0">
                    <a:pos x="11" y="56"/>
                  </a:cxn>
                  <a:cxn ang="0">
                    <a:pos x="9" y="50"/>
                  </a:cxn>
                  <a:cxn ang="0">
                    <a:pos x="3" y="46"/>
                  </a:cxn>
                  <a:cxn ang="0">
                    <a:pos x="6" y="42"/>
                  </a:cxn>
                  <a:cxn ang="0">
                    <a:pos x="5" y="35"/>
                  </a:cxn>
                  <a:cxn ang="0">
                    <a:pos x="0" y="28"/>
                  </a:cxn>
                  <a:cxn ang="0">
                    <a:pos x="11" y="22"/>
                  </a:cxn>
                  <a:cxn ang="0">
                    <a:pos x="15" y="21"/>
                  </a:cxn>
                  <a:cxn ang="0">
                    <a:pos x="26" y="19"/>
                  </a:cxn>
                  <a:cxn ang="0">
                    <a:pos x="24" y="14"/>
                  </a:cxn>
                  <a:cxn ang="0">
                    <a:pos x="37" y="13"/>
                  </a:cxn>
                  <a:cxn ang="0">
                    <a:pos x="55" y="5"/>
                  </a:cxn>
                  <a:cxn ang="0">
                    <a:pos x="76" y="7"/>
                  </a:cxn>
                  <a:cxn ang="0">
                    <a:pos x="89" y="14"/>
                  </a:cxn>
                  <a:cxn ang="0">
                    <a:pos x="108" y="14"/>
                  </a:cxn>
                  <a:cxn ang="0">
                    <a:pos x="127" y="10"/>
                  </a:cxn>
                  <a:cxn ang="0">
                    <a:pos x="131" y="8"/>
                  </a:cxn>
                  <a:cxn ang="0">
                    <a:pos x="136" y="11"/>
                  </a:cxn>
                  <a:cxn ang="0">
                    <a:pos x="139" y="13"/>
                  </a:cxn>
                </a:cxnLst>
                <a:rect l="0" t="0" r="r" b="b"/>
                <a:pathLst>
                  <a:path w="148" h="72">
                    <a:moveTo>
                      <a:pt x="139" y="14"/>
                    </a:moveTo>
                    <a:cubicBezTo>
                      <a:pt x="139" y="14"/>
                      <a:pt x="139" y="14"/>
                      <a:pt x="139" y="14"/>
                    </a:cubicBezTo>
                    <a:cubicBezTo>
                      <a:pt x="139" y="14"/>
                      <a:pt x="137" y="14"/>
                      <a:pt x="139" y="14"/>
                    </a:cubicBezTo>
                    <a:cubicBezTo>
                      <a:pt x="139" y="16"/>
                      <a:pt x="140" y="18"/>
                      <a:pt x="140" y="19"/>
                    </a:cubicBezTo>
                    <a:cubicBezTo>
                      <a:pt x="140" y="21"/>
                      <a:pt x="139" y="21"/>
                      <a:pt x="139" y="22"/>
                    </a:cubicBezTo>
                    <a:cubicBezTo>
                      <a:pt x="139" y="24"/>
                      <a:pt x="140" y="24"/>
                      <a:pt x="140" y="24"/>
                    </a:cubicBezTo>
                    <a:cubicBezTo>
                      <a:pt x="140" y="25"/>
                      <a:pt x="139" y="25"/>
                      <a:pt x="139" y="25"/>
                    </a:cubicBezTo>
                    <a:cubicBezTo>
                      <a:pt x="142" y="27"/>
                      <a:pt x="145" y="25"/>
                      <a:pt x="146" y="27"/>
                    </a:cubicBezTo>
                    <a:cubicBezTo>
                      <a:pt x="148" y="28"/>
                      <a:pt x="148" y="28"/>
                      <a:pt x="148" y="30"/>
                    </a:cubicBezTo>
                    <a:cubicBezTo>
                      <a:pt x="148" y="30"/>
                      <a:pt x="148" y="30"/>
                      <a:pt x="148" y="30"/>
                    </a:cubicBezTo>
                    <a:cubicBezTo>
                      <a:pt x="145" y="27"/>
                      <a:pt x="146" y="32"/>
                      <a:pt x="145" y="33"/>
                    </a:cubicBezTo>
                    <a:cubicBezTo>
                      <a:pt x="145" y="33"/>
                      <a:pt x="142" y="32"/>
                      <a:pt x="142" y="33"/>
                    </a:cubicBezTo>
                    <a:cubicBezTo>
                      <a:pt x="142" y="35"/>
                      <a:pt x="143" y="35"/>
                      <a:pt x="143" y="36"/>
                    </a:cubicBezTo>
                    <a:cubicBezTo>
                      <a:pt x="143" y="38"/>
                      <a:pt x="143" y="38"/>
                      <a:pt x="143" y="38"/>
                    </a:cubicBezTo>
                    <a:cubicBezTo>
                      <a:pt x="143" y="38"/>
                      <a:pt x="145" y="38"/>
                      <a:pt x="145" y="39"/>
                    </a:cubicBezTo>
                    <a:cubicBezTo>
                      <a:pt x="145" y="41"/>
                      <a:pt x="145" y="42"/>
                      <a:pt x="145" y="44"/>
                    </a:cubicBezTo>
                    <a:cubicBezTo>
                      <a:pt x="145" y="44"/>
                      <a:pt x="146" y="44"/>
                      <a:pt x="146" y="46"/>
                    </a:cubicBezTo>
                    <a:cubicBezTo>
                      <a:pt x="146" y="47"/>
                      <a:pt x="143" y="47"/>
                      <a:pt x="143" y="49"/>
                    </a:cubicBezTo>
                    <a:cubicBezTo>
                      <a:pt x="143" y="50"/>
                      <a:pt x="148" y="50"/>
                      <a:pt x="146" y="52"/>
                    </a:cubicBezTo>
                    <a:cubicBezTo>
                      <a:pt x="146" y="55"/>
                      <a:pt x="148" y="55"/>
                      <a:pt x="148" y="58"/>
                    </a:cubicBezTo>
                    <a:cubicBezTo>
                      <a:pt x="148" y="58"/>
                      <a:pt x="148" y="58"/>
                      <a:pt x="146" y="58"/>
                    </a:cubicBezTo>
                    <a:cubicBezTo>
                      <a:pt x="145" y="60"/>
                      <a:pt x="145" y="60"/>
                      <a:pt x="145" y="60"/>
                    </a:cubicBezTo>
                    <a:cubicBezTo>
                      <a:pt x="143" y="58"/>
                      <a:pt x="145" y="56"/>
                      <a:pt x="143" y="56"/>
                    </a:cubicBezTo>
                    <a:cubicBezTo>
                      <a:pt x="142" y="55"/>
                      <a:pt x="142" y="58"/>
                      <a:pt x="139" y="56"/>
                    </a:cubicBezTo>
                    <a:cubicBezTo>
                      <a:pt x="137" y="56"/>
                      <a:pt x="137" y="55"/>
                      <a:pt x="136" y="55"/>
                    </a:cubicBezTo>
                    <a:cubicBezTo>
                      <a:pt x="136" y="55"/>
                      <a:pt x="136" y="55"/>
                      <a:pt x="134" y="55"/>
                    </a:cubicBezTo>
                    <a:cubicBezTo>
                      <a:pt x="134" y="56"/>
                      <a:pt x="134" y="56"/>
                      <a:pt x="134" y="56"/>
                    </a:cubicBezTo>
                    <a:cubicBezTo>
                      <a:pt x="134" y="56"/>
                      <a:pt x="134" y="55"/>
                      <a:pt x="133" y="55"/>
                    </a:cubicBezTo>
                    <a:cubicBezTo>
                      <a:pt x="133" y="55"/>
                      <a:pt x="133" y="55"/>
                      <a:pt x="133" y="55"/>
                    </a:cubicBezTo>
                    <a:cubicBezTo>
                      <a:pt x="133" y="55"/>
                      <a:pt x="133" y="55"/>
                      <a:pt x="133" y="55"/>
                    </a:cubicBezTo>
                    <a:cubicBezTo>
                      <a:pt x="131" y="56"/>
                      <a:pt x="131" y="58"/>
                      <a:pt x="130" y="58"/>
                    </a:cubicBezTo>
                    <a:cubicBezTo>
                      <a:pt x="130" y="56"/>
                      <a:pt x="130" y="56"/>
                      <a:pt x="130" y="56"/>
                    </a:cubicBezTo>
                    <a:cubicBezTo>
                      <a:pt x="130" y="56"/>
                      <a:pt x="128" y="55"/>
                      <a:pt x="128" y="56"/>
                    </a:cubicBezTo>
                    <a:cubicBezTo>
                      <a:pt x="127" y="58"/>
                      <a:pt x="125" y="58"/>
                      <a:pt x="124" y="58"/>
                    </a:cubicBezTo>
                    <a:cubicBezTo>
                      <a:pt x="121" y="58"/>
                      <a:pt x="119" y="58"/>
                      <a:pt x="117" y="58"/>
                    </a:cubicBezTo>
                    <a:cubicBezTo>
                      <a:pt x="113" y="60"/>
                      <a:pt x="110" y="63"/>
                      <a:pt x="104" y="63"/>
                    </a:cubicBezTo>
                    <a:cubicBezTo>
                      <a:pt x="101" y="63"/>
                      <a:pt x="101" y="61"/>
                      <a:pt x="98" y="60"/>
                    </a:cubicBezTo>
                    <a:cubicBezTo>
                      <a:pt x="95" y="60"/>
                      <a:pt x="93" y="63"/>
                      <a:pt x="90" y="63"/>
                    </a:cubicBezTo>
                    <a:cubicBezTo>
                      <a:pt x="89" y="63"/>
                      <a:pt x="89" y="63"/>
                      <a:pt x="89" y="63"/>
                    </a:cubicBezTo>
                    <a:cubicBezTo>
                      <a:pt x="87" y="63"/>
                      <a:pt x="84" y="61"/>
                      <a:pt x="84" y="61"/>
                    </a:cubicBezTo>
                    <a:cubicBezTo>
                      <a:pt x="84" y="61"/>
                      <a:pt x="82" y="64"/>
                      <a:pt x="84" y="66"/>
                    </a:cubicBezTo>
                    <a:cubicBezTo>
                      <a:pt x="84" y="67"/>
                      <a:pt x="84" y="67"/>
                      <a:pt x="84" y="67"/>
                    </a:cubicBezTo>
                    <a:cubicBezTo>
                      <a:pt x="82" y="67"/>
                      <a:pt x="82" y="67"/>
                      <a:pt x="82" y="67"/>
                    </a:cubicBezTo>
                    <a:cubicBezTo>
                      <a:pt x="81" y="67"/>
                      <a:pt x="81" y="72"/>
                      <a:pt x="79" y="72"/>
                    </a:cubicBezTo>
                    <a:cubicBezTo>
                      <a:pt x="79" y="72"/>
                      <a:pt x="79" y="70"/>
                      <a:pt x="78" y="70"/>
                    </a:cubicBezTo>
                    <a:cubicBezTo>
                      <a:pt x="79" y="69"/>
                      <a:pt x="78" y="69"/>
                      <a:pt x="78" y="67"/>
                    </a:cubicBezTo>
                    <a:cubicBezTo>
                      <a:pt x="76" y="66"/>
                      <a:pt x="81" y="64"/>
                      <a:pt x="81" y="61"/>
                    </a:cubicBezTo>
                    <a:cubicBezTo>
                      <a:pt x="79" y="60"/>
                      <a:pt x="79" y="60"/>
                      <a:pt x="75" y="63"/>
                    </a:cubicBezTo>
                    <a:cubicBezTo>
                      <a:pt x="72" y="67"/>
                      <a:pt x="72" y="56"/>
                      <a:pt x="64" y="64"/>
                    </a:cubicBezTo>
                    <a:cubicBezTo>
                      <a:pt x="60" y="70"/>
                      <a:pt x="60" y="67"/>
                      <a:pt x="55" y="70"/>
                    </a:cubicBezTo>
                    <a:cubicBezTo>
                      <a:pt x="50" y="72"/>
                      <a:pt x="50" y="64"/>
                      <a:pt x="41" y="61"/>
                    </a:cubicBezTo>
                    <a:cubicBezTo>
                      <a:pt x="32" y="58"/>
                      <a:pt x="37" y="66"/>
                      <a:pt x="35" y="67"/>
                    </a:cubicBezTo>
                    <a:cubicBezTo>
                      <a:pt x="34" y="69"/>
                      <a:pt x="34" y="66"/>
                      <a:pt x="31" y="69"/>
                    </a:cubicBezTo>
                    <a:cubicBezTo>
                      <a:pt x="29" y="70"/>
                      <a:pt x="24" y="67"/>
                      <a:pt x="24" y="64"/>
                    </a:cubicBezTo>
                    <a:cubicBezTo>
                      <a:pt x="23" y="60"/>
                      <a:pt x="23" y="64"/>
                      <a:pt x="20" y="63"/>
                    </a:cubicBezTo>
                    <a:cubicBezTo>
                      <a:pt x="18" y="60"/>
                      <a:pt x="15" y="66"/>
                      <a:pt x="15" y="63"/>
                    </a:cubicBezTo>
                    <a:cubicBezTo>
                      <a:pt x="15" y="61"/>
                      <a:pt x="11" y="64"/>
                      <a:pt x="11" y="63"/>
                    </a:cubicBezTo>
                    <a:cubicBezTo>
                      <a:pt x="9" y="61"/>
                      <a:pt x="14" y="63"/>
                      <a:pt x="15" y="60"/>
                    </a:cubicBezTo>
                    <a:cubicBezTo>
                      <a:pt x="17" y="58"/>
                      <a:pt x="11" y="61"/>
                      <a:pt x="9" y="60"/>
                    </a:cubicBezTo>
                    <a:cubicBezTo>
                      <a:pt x="8" y="56"/>
                      <a:pt x="12" y="60"/>
                      <a:pt x="11" y="56"/>
                    </a:cubicBezTo>
                    <a:cubicBezTo>
                      <a:pt x="11" y="55"/>
                      <a:pt x="9" y="56"/>
                      <a:pt x="9" y="55"/>
                    </a:cubicBezTo>
                    <a:cubicBezTo>
                      <a:pt x="9" y="52"/>
                      <a:pt x="8" y="53"/>
                      <a:pt x="9" y="50"/>
                    </a:cubicBezTo>
                    <a:cubicBezTo>
                      <a:pt x="11" y="47"/>
                      <a:pt x="8" y="49"/>
                      <a:pt x="6" y="47"/>
                    </a:cubicBezTo>
                    <a:cubicBezTo>
                      <a:pt x="5" y="46"/>
                      <a:pt x="5" y="49"/>
                      <a:pt x="3" y="46"/>
                    </a:cubicBezTo>
                    <a:cubicBezTo>
                      <a:pt x="2" y="44"/>
                      <a:pt x="3" y="39"/>
                      <a:pt x="5" y="42"/>
                    </a:cubicBezTo>
                    <a:cubicBezTo>
                      <a:pt x="5" y="47"/>
                      <a:pt x="9" y="44"/>
                      <a:pt x="6" y="42"/>
                    </a:cubicBezTo>
                    <a:cubicBezTo>
                      <a:pt x="3" y="41"/>
                      <a:pt x="9" y="39"/>
                      <a:pt x="6" y="38"/>
                    </a:cubicBezTo>
                    <a:cubicBezTo>
                      <a:pt x="5" y="38"/>
                      <a:pt x="8" y="36"/>
                      <a:pt x="5" y="35"/>
                    </a:cubicBezTo>
                    <a:cubicBezTo>
                      <a:pt x="3" y="33"/>
                      <a:pt x="9" y="30"/>
                      <a:pt x="5" y="32"/>
                    </a:cubicBezTo>
                    <a:cubicBezTo>
                      <a:pt x="0" y="33"/>
                      <a:pt x="0" y="33"/>
                      <a:pt x="0" y="28"/>
                    </a:cubicBezTo>
                    <a:cubicBezTo>
                      <a:pt x="2" y="25"/>
                      <a:pt x="2" y="27"/>
                      <a:pt x="3" y="25"/>
                    </a:cubicBezTo>
                    <a:cubicBezTo>
                      <a:pt x="6" y="21"/>
                      <a:pt x="9" y="21"/>
                      <a:pt x="11" y="22"/>
                    </a:cubicBezTo>
                    <a:cubicBezTo>
                      <a:pt x="11" y="24"/>
                      <a:pt x="14" y="24"/>
                      <a:pt x="12" y="22"/>
                    </a:cubicBezTo>
                    <a:cubicBezTo>
                      <a:pt x="11" y="21"/>
                      <a:pt x="17" y="19"/>
                      <a:pt x="15" y="21"/>
                    </a:cubicBezTo>
                    <a:cubicBezTo>
                      <a:pt x="15" y="22"/>
                      <a:pt x="23" y="22"/>
                      <a:pt x="23" y="22"/>
                    </a:cubicBezTo>
                    <a:cubicBezTo>
                      <a:pt x="24" y="21"/>
                      <a:pt x="17" y="21"/>
                      <a:pt x="26" y="19"/>
                    </a:cubicBezTo>
                    <a:cubicBezTo>
                      <a:pt x="34" y="18"/>
                      <a:pt x="28" y="19"/>
                      <a:pt x="26" y="18"/>
                    </a:cubicBezTo>
                    <a:cubicBezTo>
                      <a:pt x="24" y="16"/>
                      <a:pt x="23" y="16"/>
                      <a:pt x="24" y="14"/>
                    </a:cubicBezTo>
                    <a:cubicBezTo>
                      <a:pt x="24" y="13"/>
                      <a:pt x="24" y="13"/>
                      <a:pt x="29" y="13"/>
                    </a:cubicBezTo>
                    <a:cubicBezTo>
                      <a:pt x="32" y="14"/>
                      <a:pt x="32" y="11"/>
                      <a:pt x="37" y="13"/>
                    </a:cubicBezTo>
                    <a:cubicBezTo>
                      <a:pt x="40" y="14"/>
                      <a:pt x="41" y="14"/>
                      <a:pt x="43" y="13"/>
                    </a:cubicBezTo>
                    <a:cubicBezTo>
                      <a:pt x="43" y="11"/>
                      <a:pt x="46" y="8"/>
                      <a:pt x="55" y="5"/>
                    </a:cubicBezTo>
                    <a:cubicBezTo>
                      <a:pt x="63" y="2"/>
                      <a:pt x="66" y="7"/>
                      <a:pt x="70" y="4"/>
                    </a:cubicBezTo>
                    <a:cubicBezTo>
                      <a:pt x="75" y="0"/>
                      <a:pt x="70" y="10"/>
                      <a:pt x="76" y="7"/>
                    </a:cubicBezTo>
                    <a:cubicBezTo>
                      <a:pt x="82" y="5"/>
                      <a:pt x="79" y="13"/>
                      <a:pt x="84" y="11"/>
                    </a:cubicBezTo>
                    <a:cubicBezTo>
                      <a:pt x="87" y="10"/>
                      <a:pt x="84" y="11"/>
                      <a:pt x="89" y="14"/>
                    </a:cubicBezTo>
                    <a:cubicBezTo>
                      <a:pt x="93" y="16"/>
                      <a:pt x="90" y="11"/>
                      <a:pt x="95" y="14"/>
                    </a:cubicBezTo>
                    <a:cubicBezTo>
                      <a:pt x="98" y="19"/>
                      <a:pt x="104" y="11"/>
                      <a:pt x="108" y="14"/>
                    </a:cubicBezTo>
                    <a:cubicBezTo>
                      <a:pt x="113" y="19"/>
                      <a:pt x="122" y="11"/>
                      <a:pt x="122" y="10"/>
                    </a:cubicBezTo>
                    <a:cubicBezTo>
                      <a:pt x="125" y="11"/>
                      <a:pt x="124" y="10"/>
                      <a:pt x="127" y="10"/>
                    </a:cubicBezTo>
                    <a:cubicBezTo>
                      <a:pt x="127" y="10"/>
                      <a:pt x="130" y="11"/>
                      <a:pt x="130" y="10"/>
                    </a:cubicBezTo>
                    <a:cubicBezTo>
                      <a:pt x="131" y="8"/>
                      <a:pt x="131" y="8"/>
                      <a:pt x="131" y="8"/>
                    </a:cubicBezTo>
                    <a:cubicBezTo>
                      <a:pt x="131" y="8"/>
                      <a:pt x="133" y="8"/>
                      <a:pt x="136" y="11"/>
                    </a:cubicBezTo>
                    <a:cubicBezTo>
                      <a:pt x="136" y="11"/>
                      <a:pt x="136" y="11"/>
                      <a:pt x="136" y="11"/>
                    </a:cubicBezTo>
                    <a:cubicBezTo>
                      <a:pt x="136" y="13"/>
                      <a:pt x="136" y="13"/>
                      <a:pt x="136" y="13"/>
                    </a:cubicBezTo>
                    <a:cubicBezTo>
                      <a:pt x="137" y="14"/>
                      <a:pt x="137" y="13"/>
                      <a:pt x="139" y="13"/>
                    </a:cubicBezTo>
                    <a:cubicBezTo>
                      <a:pt x="139" y="14"/>
                      <a:pt x="139" y="14"/>
                      <a:pt x="139" y="14"/>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37" name="Freeform 49"/>
              <p:cNvSpPr>
                <a:spLocks/>
              </p:cNvSpPr>
              <p:nvPr/>
            </p:nvSpPr>
            <p:spPr bwMode="auto">
              <a:xfrm>
                <a:off x="3505" y="2220"/>
                <a:ext cx="224" cy="167"/>
              </a:xfrm>
              <a:custGeom>
                <a:avLst/>
                <a:gdLst/>
                <a:ahLst/>
                <a:cxnLst>
                  <a:cxn ang="0">
                    <a:pos x="2" y="16"/>
                  </a:cxn>
                  <a:cxn ang="0">
                    <a:pos x="5" y="14"/>
                  </a:cxn>
                  <a:cxn ang="0">
                    <a:pos x="13" y="11"/>
                  </a:cxn>
                  <a:cxn ang="0">
                    <a:pos x="17" y="24"/>
                  </a:cxn>
                  <a:cxn ang="0">
                    <a:pos x="11" y="24"/>
                  </a:cxn>
                  <a:cxn ang="0">
                    <a:pos x="7" y="24"/>
                  </a:cxn>
                  <a:cxn ang="0">
                    <a:pos x="3" y="30"/>
                  </a:cxn>
                  <a:cxn ang="0">
                    <a:pos x="7" y="33"/>
                  </a:cxn>
                  <a:cxn ang="0">
                    <a:pos x="9" y="36"/>
                  </a:cxn>
                  <a:cxn ang="0">
                    <a:pos x="8" y="36"/>
                  </a:cxn>
                  <a:cxn ang="0">
                    <a:pos x="8" y="39"/>
                  </a:cxn>
                  <a:cxn ang="0">
                    <a:pos x="13" y="45"/>
                  </a:cxn>
                  <a:cxn ang="0">
                    <a:pos x="13" y="61"/>
                  </a:cxn>
                  <a:cxn ang="0">
                    <a:pos x="32" y="53"/>
                  </a:cxn>
                  <a:cxn ang="0">
                    <a:pos x="40" y="53"/>
                  </a:cxn>
                  <a:cxn ang="0">
                    <a:pos x="52" y="58"/>
                  </a:cxn>
                  <a:cxn ang="0">
                    <a:pos x="64" y="68"/>
                  </a:cxn>
                  <a:cxn ang="0">
                    <a:pos x="71" y="73"/>
                  </a:cxn>
                  <a:cxn ang="0">
                    <a:pos x="71" y="81"/>
                  </a:cxn>
                  <a:cxn ang="0">
                    <a:pos x="81" y="84"/>
                  </a:cxn>
                  <a:cxn ang="0">
                    <a:pos x="98" y="68"/>
                  </a:cxn>
                  <a:cxn ang="0">
                    <a:pos x="113" y="61"/>
                  </a:cxn>
                  <a:cxn ang="0">
                    <a:pos x="107" y="51"/>
                  </a:cxn>
                  <a:cxn ang="0">
                    <a:pos x="84" y="34"/>
                  </a:cxn>
                  <a:cxn ang="0">
                    <a:pos x="75" y="19"/>
                  </a:cxn>
                  <a:cxn ang="0">
                    <a:pos x="63" y="17"/>
                  </a:cxn>
                  <a:cxn ang="0">
                    <a:pos x="63" y="11"/>
                  </a:cxn>
                  <a:cxn ang="0">
                    <a:pos x="54" y="5"/>
                  </a:cxn>
                  <a:cxn ang="0">
                    <a:pos x="46" y="4"/>
                  </a:cxn>
                  <a:cxn ang="0">
                    <a:pos x="37" y="11"/>
                  </a:cxn>
                  <a:cxn ang="0">
                    <a:pos x="29" y="17"/>
                  </a:cxn>
                  <a:cxn ang="0">
                    <a:pos x="19" y="10"/>
                  </a:cxn>
                  <a:cxn ang="0">
                    <a:pos x="5" y="10"/>
                  </a:cxn>
                </a:cxnLst>
                <a:rect l="0" t="0" r="r" b="b"/>
                <a:pathLst>
                  <a:path w="115" h="86">
                    <a:moveTo>
                      <a:pt x="0" y="13"/>
                    </a:moveTo>
                    <a:cubicBezTo>
                      <a:pt x="3" y="14"/>
                      <a:pt x="2" y="14"/>
                      <a:pt x="2" y="16"/>
                    </a:cubicBezTo>
                    <a:cubicBezTo>
                      <a:pt x="3" y="17"/>
                      <a:pt x="3" y="21"/>
                      <a:pt x="3" y="17"/>
                    </a:cubicBezTo>
                    <a:cubicBezTo>
                      <a:pt x="3" y="16"/>
                      <a:pt x="5" y="14"/>
                      <a:pt x="5" y="14"/>
                    </a:cubicBezTo>
                    <a:cubicBezTo>
                      <a:pt x="3" y="14"/>
                      <a:pt x="3" y="10"/>
                      <a:pt x="8" y="10"/>
                    </a:cubicBezTo>
                    <a:cubicBezTo>
                      <a:pt x="11" y="8"/>
                      <a:pt x="13" y="8"/>
                      <a:pt x="13" y="11"/>
                    </a:cubicBezTo>
                    <a:cubicBezTo>
                      <a:pt x="13" y="13"/>
                      <a:pt x="13" y="16"/>
                      <a:pt x="17" y="19"/>
                    </a:cubicBezTo>
                    <a:cubicBezTo>
                      <a:pt x="22" y="21"/>
                      <a:pt x="17" y="25"/>
                      <a:pt x="17" y="24"/>
                    </a:cubicBezTo>
                    <a:cubicBezTo>
                      <a:pt x="16" y="22"/>
                      <a:pt x="14" y="22"/>
                      <a:pt x="16" y="24"/>
                    </a:cubicBezTo>
                    <a:cubicBezTo>
                      <a:pt x="16" y="25"/>
                      <a:pt x="11" y="27"/>
                      <a:pt x="11" y="24"/>
                    </a:cubicBezTo>
                    <a:cubicBezTo>
                      <a:pt x="11" y="21"/>
                      <a:pt x="9" y="25"/>
                      <a:pt x="8" y="24"/>
                    </a:cubicBezTo>
                    <a:cubicBezTo>
                      <a:pt x="8" y="22"/>
                      <a:pt x="7" y="25"/>
                      <a:pt x="7" y="24"/>
                    </a:cubicBezTo>
                    <a:cubicBezTo>
                      <a:pt x="7" y="22"/>
                      <a:pt x="3" y="19"/>
                      <a:pt x="5" y="22"/>
                    </a:cubicBezTo>
                    <a:cubicBezTo>
                      <a:pt x="5" y="25"/>
                      <a:pt x="2" y="28"/>
                      <a:pt x="3" y="30"/>
                    </a:cubicBezTo>
                    <a:cubicBezTo>
                      <a:pt x="3" y="31"/>
                      <a:pt x="5" y="36"/>
                      <a:pt x="5" y="34"/>
                    </a:cubicBezTo>
                    <a:cubicBezTo>
                      <a:pt x="7" y="34"/>
                      <a:pt x="5" y="33"/>
                      <a:pt x="7" y="33"/>
                    </a:cubicBezTo>
                    <a:cubicBezTo>
                      <a:pt x="8" y="33"/>
                      <a:pt x="9" y="31"/>
                      <a:pt x="9" y="33"/>
                    </a:cubicBezTo>
                    <a:cubicBezTo>
                      <a:pt x="8" y="36"/>
                      <a:pt x="8" y="36"/>
                      <a:pt x="9" y="36"/>
                    </a:cubicBezTo>
                    <a:cubicBezTo>
                      <a:pt x="11" y="36"/>
                      <a:pt x="11" y="38"/>
                      <a:pt x="9" y="38"/>
                    </a:cubicBezTo>
                    <a:cubicBezTo>
                      <a:pt x="7" y="38"/>
                      <a:pt x="8" y="36"/>
                      <a:pt x="8" y="36"/>
                    </a:cubicBezTo>
                    <a:cubicBezTo>
                      <a:pt x="7" y="36"/>
                      <a:pt x="5" y="41"/>
                      <a:pt x="7" y="41"/>
                    </a:cubicBezTo>
                    <a:cubicBezTo>
                      <a:pt x="8" y="42"/>
                      <a:pt x="7" y="39"/>
                      <a:pt x="8" y="39"/>
                    </a:cubicBezTo>
                    <a:cubicBezTo>
                      <a:pt x="9" y="41"/>
                      <a:pt x="9" y="41"/>
                      <a:pt x="11" y="42"/>
                    </a:cubicBezTo>
                    <a:cubicBezTo>
                      <a:pt x="11" y="44"/>
                      <a:pt x="14" y="44"/>
                      <a:pt x="13" y="45"/>
                    </a:cubicBezTo>
                    <a:cubicBezTo>
                      <a:pt x="11" y="47"/>
                      <a:pt x="11" y="51"/>
                      <a:pt x="13" y="61"/>
                    </a:cubicBezTo>
                    <a:cubicBezTo>
                      <a:pt x="13" y="61"/>
                      <a:pt x="13" y="61"/>
                      <a:pt x="13" y="61"/>
                    </a:cubicBezTo>
                    <a:cubicBezTo>
                      <a:pt x="23" y="61"/>
                      <a:pt x="16" y="58"/>
                      <a:pt x="23" y="55"/>
                    </a:cubicBezTo>
                    <a:cubicBezTo>
                      <a:pt x="28" y="51"/>
                      <a:pt x="31" y="56"/>
                      <a:pt x="32" y="53"/>
                    </a:cubicBezTo>
                    <a:cubicBezTo>
                      <a:pt x="32" y="51"/>
                      <a:pt x="35" y="50"/>
                      <a:pt x="37" y="51"/>
                    </a:cubicBezTo>
                    <a:cubicBezTo>
                      <a:pt x="37" y="53"/>
                      <a:pt x="39" y="50"/>
                      <a:pt x="40" y="53"/>
                    </a:cubicBezTo>
                    <a:cubicBezTo>
                      <a:pt x="40" y="56"/>
                      <a:pt x="46" y="55"/>
                      <a:pt x="46" y="58"/>
                    </a:cubicBezTo>
                    <a:cubicBezTo>
                      <a:pt x="48" y="59"/>
                      <a:pt x="48" y="56"/>
                      <a:pt x="52" y="58"/>
                    </a:cubicBezTo>
                    <a:cubicBezTo>
                      <a:pt x="58" y="59"/>
                      <a:pt x="54" y="62"/>
                      <a:pt x="58" y="64"/>
                    </a:cubicBezTo>
                    <a:cubicBezTo>
                      <a:pt x="63" y="65"/>
                      <a:pt x="61" y="68"/>
                      <a:pt x="64" y="68"/>
                    </a:cubicBezTo>
                    <a:cubicBezTo>
                      <a:pt x="67" y="68"/>
                      <a:pt x="69" y="68"/>
                      <a:pt x="71" y="70"/>
                    </a:cubicBezTo>
                    <a:cubicBezTo>
                      <a:pt x="71" y="72"/>
                      <a:pt x="69" y="70"/>
                      <a:pt x="71" y="73"/>
                    </a:cubicBezTo>
                    <a:cubicBezTo>
                      <a:pt x="71" y="75"/>
                      <a:pt x="69" y="76"/>
                      <a:pt x="71" y="76"/>
                    </a:cubicBezTo>
                    <a:cubicBezTo>
                      <a:pt x="72" y="78"/>
                      <a:pt x="71" y="79"/>
                      <a:pt x="71" y="81"/>
                    </a:cubicBezTo>
                    <a:cubicBezTo>
                      <a:pt x="74" y="81"/>
                      <a:pt x="72" y="82"/>
                      <a:pt x="75" y="82"/>
                    </a:cubicBezTo>
                    <a:cubicBezTo>
                      <a:pt x="80" y="81"/>
                      <a:pt x="77" y="86"/>
                      <a:pt x="81" y="84"/>
                    </a:cubicBezTo>
                    <a:cubicBezTo>
                      <a:pt x="86" y="82"/>
                      <a:pt x="86" y="78"/>
                      <a:pt x="89" y="76"/>
                    </a:cubicBezTo>
                    <a:cubicBezTo>
                      <a:pt x="92" y="75"/>
                      <a:pt x="96" y="76"/>
                      <a:pt x="98" y="68"/>
                    </a:cubicBezTo>
                    <a:cubicBezTo>
                      <a:pt x="100" y="61"/>
                      <a:pt x="103" y="64"/>
                      <a:pt x="106" y="61"/>
                    </a:cubicBezTo>
                    <a:cubicBezTo>
                      <a:pt x="107" y="58"/>
                      <a:pt x="109" y="62"/>
                      <a:pt x="113" y="61"/>
                    </a:cubicBezTo>
                    <a:cubicBezTo>
                      <a:pt x="112" y="55"/>
                      <a:pt x="115" y="55"/>
                      <a:pt x="113" y="55"/>
                    </a:cubicBezTo>
                    <a:cubicBezTo>
                      <a:pt x="110" y="53"/>
                      <a:pt x="109" y="50"/>
                      <a:pt x="107" y="51"/>
                    </a:cubicBezTo>
                    <a:cubicBezTo>
                      <a:pt x="104" y="53"/>
                      <a:pt x="96" y="44"/>
                      <a:pt x="95" y="44"/>
                    </a:cubicBezTo>
                    <a:cubicBezTo>
                      <a:pt x="92" y="44"/>
                      <a:pt x="89" y="39"/>
                      <a:pt x="84" y="34"/>
                    </a:cubicBezTo>
                    <a:cubicBezTo>
                      <a:pt x="80" y="31"/>
                      <a:pt x="81" y="28"/>
                      <a:pt x="78" y="27"/>
                    </a:cubicBezTo>
                    <a:cubicBezTo>
                      <a:pt x="77" y="25"/>
                      <a:pt x="78" y="21"/>
                      <a:pt x="75" y="19"/>
                    </a:cubicBezTo>
                    <a:cubicBezTo>
                      <a:pt x="71" y="17"/>
                      <a:pt x="72" y="21"/>
                      <a:pt x="71" y="19"/>
                    </a:cubicBezTo>
                    <a:cubicBezTo>
                      <a:pt x="67" y="17"/>
                      <a:pt x="66" y="21"/>
                      <a:pt x="63" y="17"/>
                    </a:cubicBezTo>
                    <a:cubicBezTo>
                      <a:pt x="60" y="14"/>
                      <a:pt x="63" y="16"/>
                      <a:pt x="61" y="14"/>
                    </a:cubicBezTo>
                    <a:cubicBezTo>
                      <a:pt x="60" y="13"/>
                      <a:pt x="64" y="13"/>
                      <a:pt x="63" y="11"/>
                    </a:cubicBezTo>
                    <a:cubicBezTo>
                      <a:pt x="58" y="8"/>
                      <a:pt x="64" y="7"/>
                      <a:pt x="60" y="7"/>
                    </a:cubicBezTo>
                    <a:cubicBezTo>
                      <a:pt x="52" y="7"/>
                      <a:pt x="57" y="5"/>
                      <a:pt x="54" y="5"/>
                    </a:cubicBezTo>
                    <a:cubicBezTo>
                      <a:pt x="51" y="4"/>
                      <a:pt x="51" y="0"/>
                      <a:pt x="49" y="2"/>
                    </a:cubicBezTo>
                    <a:cubicBezTo>
                      <a:pt x="48" y="4"/>
                      <a:pt x="45" y="2"/>
                      <a:pt x="46" y="4"/>
                    </a:cubicBezTo>
                    <a:cubicBezTo>
                      <a:pt x="51" y="7"/>
                      <a:pt x="45" y="4"/>
                      <a:pt x="45" y="7"/>
                    </a:cubicBezTo>
                    <a:cubicBezTo>
                      <a:pt x="45" y="10"/>
                      <a:pt x="39" y="7"/>
                      <a:pt x="37" y="11"/>
                    </a:cubicBezTo>
                    <a:cubicBezTo>
                      <a:pt x="35" y="16"/>
                      <a:pt x="39" y="16"/>
                      <a:pt x="39" y="17"/>
                    </a:cubicBezTo>
                    <a:cubicBezTo>
                      <a:pt x="37" y="19"/>
                      <a:pt x="32" y="17"/>
                      <a:pt x="29" y="17"/>
                    </a:cubicBezTo>
                    <a:cubicBezTo>
                      <a:pt x="26" y="17"/>
                      <a:pt x="25" y="19"/>
                      <a:pt x="25" y="17"/>
                    </a:cubicBezTo>
                    <a:cubicBezTo>
                      <a:pt x="20" y="11"/>
                      <a:pt x="22" y="11"/>
                      <a:pt x="19" y="10"/>
                    </a:cubicBezTo>
                    <a:cubicBezTo>
                      <a:pt x="17" y="8"/>
                      <a:pt x="16" y="5"/>
                      <a:pt x="13" y="7"/>
                    </a:cubicBezTo>
                    <a:cubicBezTo>
                      <a:pt x="9" y="7"/>
                      <a:pt x="7" y="8"/>
                      <a:pt x="5" y="10"/>
                    </a:cubicBezTo>
                    <a:cubicBezTo>
                      <a:pt x="2" y="11"/>
                      <a:pt x="0" y="13"/>
                      <a:pt x="0" y="1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38" name="Freeform 50"/>
              <p:cNvSpPr>
                <a:spLocks/>
              </p:cNvSpPr>
              <p:nvPr/>
            </p:nvSpPr>
            <p:spPr bwMode="auto">
              <a:xfrm>
                <a:off x="3560" y="2160"/>
                <a:ext cx="271" cy="184"/>
              </a:xfrm>
              <a:custGeom>
                <a:avLst/>
                <a:gdLst/>
                <a:ahLst/>
                <a:cxnLst>
                  <a:cxn ang="0">
                    <a:pos x="41" y="20"/>
                  </a:cxn>
                  <a:cxn ang="0">
                    <a:pos x="32" y="25"/>
                  </a:cxn>
                  <a:cxn ang="0">
                    <a:pos x="20" y="22"/>
                  </a:cxn>
                  <a:cxn ang="0">
                    <a:pos x="21" y="0"/>
                  </a:cxn>
                  <a:cxn ang="0">
                    <a:pos x="1" y="11"/>
                  </a:cxn>
                  <a:cxn ang="0">
                    <a:pos x="11" y="48"/>
                  </a:cxn>
                  <a:cxn ang="0">
                    <a:pos x="17" y="37"/>
                  </a:cxn>
                  <a:cxn ang="0">
                    <a:pos x="21" y="33"/>
                  </a:cxn>
                  <a:cxn ang="0">
                    <a:pos x="32" y="37"/>
                  </a:cxn>
                  <a:cxn ang="0">
                    <a:pos x="33" y="45"/>
                  </a:cxn>
                  <a:cxn ang="0">
                    <a:pos x="43" y="50"/>
                  </a:cxn>
                  <a:cxn ang="0">
                    <a:pos x="50" y="58"/>
                  </a:cxn>
                  <a:cxn ang="0">
                    <a:pos x="67" y="75"/>
                  </a:cxn>
                  <a:cxn ang="0">
                    <a:pos x="85" y="86"/>
                  </a:cxn>
                  <a:cxn ang="0">
                    <a:pos x="91" y="93"/>
                  </a:cxn>
                  <a:cxn ang="0">
                    <a:pos x="96" y="89"/>
                  </a:cxn>
                  <a:cxn ang="0">
                    <a:pos x="97" y="75"/>
                  </a:cxn>
                  <a:cxn ang="0">
                    <a:pos x="91" y="72"/>
                  </a:cxn>
                  <a:cxn ang="0">
                    <a:pos x="102" y="65"/>
                  </a:cxn>
                  <a:cxn ang="0">
                    <a:pos x="108" y="54"/>
                  </a:cxn>
                  <a:cxn ang="0">
                    <a:pos x="116" y="51"/>
                  </a:cxn>
                  <a:cxn ang="0">
                    <a:pos x="117" y="56"/>
                  </a:cxn>
                  <a:cxn ang="0">
                    <a:pos x="120" y="61"/>
                  </a:cxn>
                  <a:cxn ang="0">
                    <a:pos x="130" y="59"/>
                  </a:cxn>
                  <a:cxn ang="0">
                    <a:pos x="131" y="51"/>
                  </a:cxn>
                  <a:cxn ang="0">
                    <a:pos x="114" y="47"/>
                  </a:cxn>
                  <a:cxn ang="0">
                    <a:pos x="119" y="39"/>
                  </a:cxn>
                  <a:cxn ang="0">
                    <a:pos x="116" y="40"/>
                  </a:cxn>
                  <a:cxn ang="0">
                    <a:pos x="107" y="47"/>
                  </a:cxn>
                  <a:cxn ang="0">
                    <a:pos x="101" y="54"/>
                  </a:cxn>
                  <a:cxn ang="0">
                    <a:pos x="96" y="54"/>
                  </a:cxn>
                  <a:cxn ang="0">
                    <a:pos x="96" y="51"/>
                  </a:cxn>
                  <a:cxn ang="0">
                    <a:pos x="85" y="47"/>
                  </a:cxn>
                  <a:cxn ang="0">
                    <a:pos x="81" y="40"/>
                  </a:cxn>
                  <a:cxn ang="0">
                    <a:pos x="81" y="31"/>
                  </a:cxn>
                  <a:cxn ang="0">
                    <a:pos x="70" y="22"/>
                  </a:cxn>
                  <a:cxn ang="0">
                    <a:pos x="46" y="22"/>
                  </a:cxn>
                  <a:cxn ang="0">
                    <a:pos x="43" y="14"/>
                  </a:cxn>
                </a:cxnLst>
                <a:rect l="0" t="0" r="r" b="b"/>
                <a:pathLst>
                  <a:path w="140" h="95">
                    <a:moveTo>
                      <a:pt x="43" y="14"/>
                    </a:moveTo>
                    <a:cubicBezTo>
                      <a:pt x="36" y="20"/>
                      <a:pt x="40" y="19"/>
                      <a:pt x="41" y="20"/>
                    </a:cubicBezTo>
                    <a:cubicBezTo>
                      <a:pt x="43" y="22"/>
                      <a:pt x="38" y="23"/>
                      <a:pt x="36" y="23"/>
                    </a:cubicBezTo>
                    <a:cubicBezTo>
                      <a:pt x="33" y="22"/>
                      <a:pt x="35" y="25"/>
                      <a:pt x="32" y="25"/>
                    </a:cubicBezTo>
                    <a:cubicBezTo>
                      <a:pt x="29" y="25"/>
                      <a:pt x="33" y="22"/>
                      <a:pt x="29" y="20"/>
                    </a:cubicBezTo>
                    <a:cubicBezTo>
                      <a:pt x="23" y="20"/>
                      <a:pt x="20" y="25"/>
                      <a:pt x="20" y="22"/>
                    </a:cubicBezTo>
                    <a:cubicBezTo>
                      <a:pt x="20" y="17"/>
                      <a:pt x="18" y="14"/>
                      <a:pt x="20" y="12"/>
                    </a:cubicBezTo>
                    <a:cubicBezTo>
                      <a:pt x="20" y="11"/>
                      <a:pt x="17" y="11"/>
                      <a:pt x="21" y="0"/>
                    </a:cubicBezTo>
                    <a:cubicBezTo>
                      <a:pt x="20" y="0"/>
                      <a:pt x="6" y="5"/>
                      <a:pt x="3" y="6"/>
                    </a:cubicBezTo>
                    <a:cubicBezTo>
                      <a:pt x="0" y="6"/>
                      <a:pt x="1" y="6"/>
                      <a:pt x="1" y="11"/>
                    </a:cubicBezTo>
                    <a:cubicBezTo>
                      <a:pt x="1" y="14"/>
                      <a:pt x="1" y="48"/>
                      <a:pt x="1" y="48"/>
                    </a:cubicBezTo>
                    <a:cubicBezTo>
                      <a:pt x="4" y="48"/>
                      <a:pt x="9" y="50"/>
                      <a:pt x="11" y="48"/>
                    </a:cubicBezTo>
                    <a:cubicBezTo>
                      <a:pt x="11" y="47"/>
                      <a:pt x="7" y="47"/>
                      <a:pt x="9" y="42"/>
                    </a:cubicBezTo>
                    <a:cubicBezTo>
                      <a:pt x="11" y="37"/>
                      <a:pt x="17" y="40"/>
                      <a:pt x="17" y="37"/>
                    </a:cubicBezTo>
                    <a:cubicBezTo>
                      <a:pt x="17" y="34"/>
                      <a:pt x="23" y="37"/>
                      <a:pt x="18" y="34"/>
                    </a:cubicBezTo>
                    <a:cubicBezTo>
                      <a:pt x="17" y="33"/>
                      <a:pt x="20" y="34"/>
                      <a:pt x="21" y="33"/>
                    </a:cubicBezTo>
                    <a:cubicBezTo>
                      <a:pt x="23" y="31"/>
                      <a:pt x="23" y="34"/>
                      <a:pt x="26" y="36"/>
                    </a:cubicBezTo>
                    <a:cubicBezTo>
                      <a:pt x="29" y="36"/>
                      <a:pt x="24" y="37"/>
                      <a:pt x="32" y="37"/>
                    </a:cubicBezTo>
                    <a:cubicBezTo>
                      <a:pt x="36" y="37"/>
                      <a:pt x="30" y="39"/>
                      <a:pt x="35" y="42"/>
                    </a:cubicBezTo>
                    <a:cubicBezTo>
                      <a:pt x="36" y="44"/>
                      <a:pt x="32" y="44"/>
                      <a:pt x="33" y="45"/>
                    </a:cubicBezTo>
                    <a:cubicBezTo>
                      <a:pt x="35" y="47"/>
                      <a:pt x="32" y="45"/>
                      <a:pt x="35" y="48"/>
                    </a:cubicBezTo>
                    <a:cubicBezTo>
                      <a:pt x="38" y="51"/>
                      <a:pt x="40" y="48"/>
                      <a:pt x="43" y="50"/>
                    </a:cubicBezTo>
                    <a:cubicBezTo>
                      <a:pt x="44" y="51"/>
                      <a:pt x="43" y="48"/>
                      <a:pt x="47" y="50"/>
                    </a:cubicBezTo>
                    <a:cubicBezTo>
                      <a:pt x="50" y="51"/>
                      <a:pt x="49" y="56"/>
                      <a:pt x="50" y="58"/>
                    </a:cubicBezTo>
                    <a:cubicBezTo>
                      <a:pt x="53" y="59"/>
                      <a:pt x="52" y="62"/>
                      <a:pt x="56" y="65"/>
                    </a:cubicBezTo>
                    <a:cubicBezTo>
                      <a:pt x="61" y="70"/>
                      <a:pt x="64" y="75"/>
                      <a:pt x="67" y="75"/>
                    </a:cubicBezTo>
                    <a:cubicBezTo>
                      <a:pt x="68" y="75"/>
                      <a:pt x="76" y="84"/>
                      <a:pt x="79" y="83"/>
                    </a:cubicBezTo>
                    <a:cubicBezTo>
                      <a:pt x="81" y="81"/>
                      <a:pt x="82" y="84"/>
                      <a:pt x="85" y="86"/>
                    </a:cubicBezTo>
                    <a:cubicBezTo>
                      <a:pt x="87" y="86"/>
                      <a:pt x="84" y="86"/>
                      <a:pt x="85" y="92"/>
                    </a:cubicBezTo>
                    <a:cubicBezTo>
                      <a:pt x="90" y="90"/>
                      <a:pt x="90" y="95"/>
                      <a:pt x="91" y="93"/>
                    </a:cubicBezTo>
                    <a:cubicBezTo>
                      <a:pt x="93" y="93"/>
                      <a:pt x="93" y="93"/>
                      <a:pt x="94" y="95"/>
                    </a:cubicBezTo>
                    <a:cubicBezTo>
                      <a:pt x="94" y="93"/>
                      <a:pt x="94" y="92"/>
                      <a:pt x="96" y="89"/>
                    </a:cubicBezTo>
                    <a:cubicBezTo>
                      <a:pt x="99" y="84"/>
                      <a:pt x="101" y="84"/>
                      <a:pt x="97" y="81"/>
                    </a:cubicBezTo>
                    <a:cubicBezTo>
                      <a:pt x="96" y="78"/>
                      <a:pt x="99" y="76"/>
                      <a:pt x="97" y="75"/>
                    </a:cubicBezTo>
                    <a:cubicBezTo>
                      <a:pt x="96" y="73"/>
                      <a:pt x="94" y="76"/>
                      <a:pt x="94" y="73"/>
                    </a:cubicBezTo>
                    <a:cubicBezTo>
                      <a:pt x="94" y="72"/>
                      <a:pt x="93" y="72"/>
                      <a:pt x="91" y="72"/>
                    </a:cubicBezTo>
                    <a:cubicBezTo>
                      <a:pt x="90" y="72"/>
                      <a:pt x="93" y="67"/>
                      <a:pt x="96" y="67"/>
                    </a:cubicBezTo>
                    <a:cubicBezTo>
                      <a:pt x="99" y="69"/>
                      <a:pt x="101" y="69"/>
                      <a:pt x="102" y="65"/>
                    </a:cubicBezTo>
                    <a:cubicBezTo>
                      <a:pt x="105" y="61"/>
                      <a:pt x="101" y="61"/>
                      <a:pt x="105" y="61"/>
                    </a:cubicBezTo>
                    <a:cubicBezTo>
                      <a:pt x="108" y="61"/>
                      <a:pt x="105" y="56"/>
                      <a:pt x="108" y="54"/>
                    </a:cubicBezTo>
                    <a:cubicBezTo>
                      <a:pt x="108" y="53"/>
                      <a:pt x="108" y="56"/>
                      <a:pt x="113" y="54"/>
                    </a:cubicBezTo>
                    <a:cubicBezTo>
                      <a:pt x="116" y="53"/>
                      <a:pt x="114" y="51"/>
                      <a:pt x="116" y="51"/>
                    </a:cubicBezTo>
                    <a:cubicBezTo>
                      <a:pt x="117" y="51"/>
                      <a:pt x="117" y="54"/>
                      <a:pt x="117" y="54"/>
                    </a:cubicBezTo>
                    <a:cubicBezTo>
                      <a:pt x="119" y="54"/>
                      <a:pt x="119" y="54"/>
                      <a:pt x="117" y="56"/>
                    </a:cubicBezTo>
                    <a:cubicBezTo>
                      <a:pt x="116" y="58"/>
                      <a:pt x="114" y="59"/>
                      <a:pt x="116" y="59"/>
                    </a:cubicBezTo>
                    <a:cubicBezTo>
                      <a:pt x="117" y="59"/>
                      <a:pt x="116" y="62"/>
                      <a:pt x="120" y="61"/>
                    </a:cubicBezTo>
                    <a:cubicBezTo>
                      <a:pt x="122" y="59"/>
                      <a:pt x="122" y="59"/>
                      <a:pt x="125" y="62"/>
                    </a:cubicBezTo>
                    <a:cubicBezTo>
                      <a:pt x="128" y="64"/>
                      <a:pt x="128" y="58"/>
                      <a:pt x="130" y="59"/>
                    </a:cubicBezTo>
                    <a:cubicBezTo>
                      <a:pt x="133" y="59"/>
                      <a:pt x="133" y="58"/>
                      <a:pt x="136" y="54"/>
                    </a:cubicBezTo>
                    <a:cubicBezTo>
                      <a:pt x="140" y="53"/>
                      <a:pt x="136" y="54"/>
                      <a:pt x="131" y="51"/>
                    </a:cubicBezTo>
                    <a:cubicBezTo>
                      <a:pt x="125" y="48"/>
                      <a:pt x="126" y="44"/>
                      <a:pt x="123" y="48"/>
                    </a:cubicBezTo>
                    <a:cubicBezTo>
                      <a:pt x="122" y="53"/>
                      <a:pt x="117" y="48"/>
                      <a:pt x="114" y="47"/>
                    </a:cubicBezTo>
                    <a:cubicBezTo>
                      <a:pt x="111" y="45"/>
                      <a:pt x="126" y="39"/>
                      <a:pt x="120" y="37"/>
                    </a:cubicBezTo>
                    <a:cubicBezTo>
                      <a:pt x="119" y="39"/>
                      <a:pt x="119" y="39"/>
                      <a:pt x="119" y="39"/>
                    </a:cubicBezTo>
                    <a:cubicBezTo>
                      <a:pt x="117" y="39"/>
                      <a:pt x="119" y="40"/>
                      <a:pt x="117" y="40"/>
                    </a:cubicBezTo>
                    <a:cubicBezTo>
                      <a:pt x="116" y="40"/>
                      <a:pt x="117" y="39"/>
                      <a:pt x="116" y="40"/>
                    </a:cubicBezTo>
                    <a:cubicBezTo>
                      <a:pt x="113" y="42"/>
                      <a:pt x="111" y="44"/>
                      <a:pt x="110" y="45"/>
                    </a:cubicBezTo>
                    <a:cubicBezTo>
                      <a:pt x="108" y="47"/>
                      <a:pt x="108" y="47"/>
                      <a:pt x="107" y="47"/>
                    </a:cubicBezTo>
                    <a:cubicBezTo>
                      <a:pt x="104" y="48"/>
                      <a:pt x="105" y="50"/>
                      <a:pt x="104" y="50"/>
                    </a:cubicBezTo>
                    <a:cubicBezTo>
                      <a:pt x="102" y="51"/>
                      <a:pt x="101" y="53"/>
                      <a:pt x="101" y="54"/>
                    </a:cubicBezTo>
                    <a:cubicBezTo>
                      <a:pt x="102" y="56"/>
                      <a:pt x="101" y="58"/>
                      <a:pt x="99" y="56"/>
                    </a:cubicBezTo>
                    <a:cubicBezTo>
                      <a:pt x="96" y="54"/>
                      <a:pt x="96" y="54"/>
                      <a:pt x="96" y="54"/>
                    </a:cubicBezTo>
                    <a:cubicBezTo>
                      <a:pt x="97" y="51"/>
                      <a:pt x="97" y="51"/>
                      <a:pt x="97" y="51"/>
                    </a:cubicBezTo>
                    <a:cubicBezTo>
                      <a:pt x="97" y="51"/>
                      <a:pt x="97" y="53"/>
                      <a:pt x="96" y="51"/>
                    </a:cubicBezTo>
                    <a:cubicBezTo>
                      <a:pt x="96" y="50"/>
                      <a:pt x="96" y="50"/>
                      <a:pt x="90" y="50"/>
                    </a:cubicBezTo>
                    <a:cubicBezTo>
                      <a:pt x="85" y="51"/>
                      <a:pt x="85" y="50"/>
                      <a:pt x="85" y="47"/>
                    </a:cubicBezTo>
                    <a:cubicBezTo>
                      <a:pt x="85" y="44"/>
                      <a:pt x="85" y="40"/>
                      <a:pt x="84" y="40"/>
                    </a:cubicBezTo>
                    <a:cubicBezTo>
                      <a:pt x="81" y="40"/>
                      <a:pt x="81" y="40"/>
                      <a:pt x="81" y="40"/>
                    </a:cubicBezTo>
                    <a:cubicBezTo>
                      <a:pt x="81" y="40"/>
                      <a:pt x="81" y="39"/>
                      <a:pt x="81" y="36"/>
                    </a:cubicBezTo>
                    <a:cubicBezTo>
                      <a:pt x="82" y="31"/>
                      <a:pt x="82" y="28"/>
                      <a:pt x="81" y="31"/>
                    </a:cubicBezTo>
                    <a:cubicBezTo>
                      <a:pt x="78" y="33"/>
                      <a:pt x="79" y="26"/>
                      <a:pt x="76" y="25"/>
                    </a:cubicBezTo>
                    <a:cubicBezTo>
                      <a:pt x="73" y="23"/>
                      <a:pt x="73" y="20"/>
                      <a:pt x="70" y="22"/>
                    </a:cubicBezTo>
                    <a:cubicBezTo>
                      <a:pt x="65" y="25"/>
                      <a:pt x="62" y="22"/>
                      <a:pt x="55" y="23"/>
                    </a:cubicBezTo>
                    <a:cubicBezTo>
                      <a:pt x="49" y="25"/>
                      <a:pt x="49" y="25"/>
                      <a:pt x="46" y="22"/>
                    </a:cubicBezTo>
                    <a:cubicBezTo>
                      <a:pt x="44" y="19"/>
                      <a:pt x="43" y="17"/>
                      <a:pt x="43" y="16"/>
                    </a:cubicBezTo>
                    <a:cubicBezTo>
                      <a:pt x="41" y="16"/>
                      <a:pt x="43" y="14"/>
                      <a:pt x="43" y="14"/>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39" name="Freeform 51"/>
              <p:cNvSpPr>
                <a:spLocks/>
              </p:cNvSpPr>
              <p:nvPr/>
            </p:nvSpPr>
            <p:spPr bwMode="auto">
              <a:xfrm>
                <a:off x="3767" y="2212"/>
                <a:ext cx="167" cy="89"/>
              </a:xfrm>
              <a:custGeom>
                <a:avLst/>
                <a:gdLst/>
                <a:ahLst/>
                <a:cxnLst>
                  <a:cxn ang="0">
                    <a:pos x="13" y="10"/>
                  </a:cxn>
                  <a:cxn ang="0">
                    <a:pos x="7" y="20"/>
                  </a:cxn>
                  <a:cxn ang="0">
                    <a:pos x="16" y="21"/>
                  </a:cxn>
                  <a:cxn ang="0">
                    <a:pos x="24" y="24"/>
                  </a:cxn>
                  <a:cxn ang="0">
                    <a:pos x="29" y="27"/>
                  </a:cxn>
                  <a:cxn ang="0">
                    <a:pos x="22" y="32"/>
                  </a:cxn>
                  <a:cxn ang="0">
                    <a:pos x="18" y="35"/>
                  </a:cxn>
                  <a:cxn ang="0">
                    <a:pos x="13" y="34"/>
                  </a:cxn>
                  <a:cxn ang="0">
                    <a:pos x="10" y="37"/>
                  </a:cxn>
                  <a:cxn ang="0">
                    <a:pos x="9" y="35"/>
                  </a:cxn>
                  <a:cxn ang="0">
                    <a:pos x="1" y="35"/>
                  </a:cxn>
                  <a:cxn ang="0">
                    <a:pos x="0" y="38"/>
                  </a:cxn>
                  <a:cxn ang="0">
                    <a:pos x="10" y="41"/>
                  </a:cxn>
                  <a:cxn ang="0">
                    <a:pos x="18" y="41"/>
                  </a:cxn>
                  <a:cxn ang="0">
                    <a:pos x="22" y="44"/>
                  </a:cxn>
                  <a:cxn ang="0">
                    <a:pos x="29" y="43"/>
                  </a:cxn>
                  <a:cxn ang="0">
                    <a:pos x="35" y="43"/>
                  </a:cxn>
                  <a:cxn ang="0">
                    <a:pos x="39" y="35"/>
                  </a:cxn>
                  <a:cxn ang="0">
                    <a:pos x="45" y="31"/>
                  </a:cxn>
                  <a:cxn ang="0">
                    <a:pos x="50" y="31"/>
                  </a:cxn>
                  <a:cxn ang="0">
                    <a:pos x="54" y="32"/>
                  </a:cxn>
                  <a:cxn ang="0">
                    <a:pos x="59" y="26"/>
                  </a:cxn>
                  <a:cxn ang="0">
                    <a:pos x="71" y="21"/>
                  </a:cxn>
                  <a:cxn ang="0">
                    <a:pos x="83" y="15"/>
                  </a:cxn>
                  <a:cxn ang="0">
                    <a:pos x="86" y="12"/>
                  </a:cxn>
                  <a:cxn ang="0">
                    <a:pos x="79" y="7"/>
                  </a:cxn>
                  <a:cxn ang="0">
                    <a:pos x="62" y="4"/>
                  </a:cxn>
                  <a:cxn ang="0">
                    <a:pos x="47" y="4"/>
                  </a:cxn>
                  <a:cxn ang="0">
                    <a:pos x="36" y="1"/>
                  </a:cxn>
                  <a:cxn ang="0">
                    <a:pos x="32" y="9"/>
                  </a:cxn>
                  <a:cxn ang="0">
                    <a:pos x="18" y="4"/>
                  </a:cxn>
                  <a:cxn ang="0">
                    <a:pos x="13" y="10"/>
                  </a:cxn>
                </a:cxnLst>
                <a:rect l="0" t="0" r="r" b="b"/>
                <a:pathLst>
                  <a:path w="86" h="46">
                    <a:moveTo>
                      <a:pt x="13" y="10"/>
                    </a:moveTo>
                    <a:cubicBezTo>
                      <a:pt x="19" y="12"/>
                      <a:pt x="4" y="18"/>
                      <a:pt x="7" y="20"/>
                    </a:cubicBezTo>
                    <a:cubicBezTo>
                      <a:pt x="10" y="21"/>
                      <a:pt x="15" y="26"/>
                      <a:pt x="16" y="21"/>
                    </a:cubicBezTo>
                    <a:cubicBezTo>
                      <a:pt x="19" y="17"/>
                      <a:pt x="18" y="21"/>
                      <a:pt x="24" y="24"/>
                    </a:cubicBezTo>
                    <a:cubicBezTo>
                      <a:pt x="29" y="27"/>
                      <a:pt x="33" y="26"/>
                      <a:pt x="29" y="27"/>
                    </a:cubicBezTo>
                    <a:cubicBezTo>
                      <a:pt x="25" y="31"/>
                      <a:pt x="25" y="32"/>
                      <a:pt x="22" y="32"/>
                    </a:cubicBezTo>
                    <a:cubicBezTo>
                      <a:pt x="21" y="31"/>
                      <a:pt x="21" y="37"/>
                      <a:pt x="18" y="35"/>
                    </a:cubicBezTo>
                    <a:cubicBezTo>
                      <a:pt x="15" y="32"/>
                      <a:pt x="15" y="32"/>
                      <a:pt x="13" y="34"/>
                    </a:cubicBezTo>
                    <a:cubicBezTo>
                      <a:pt x="12" y="35"/>
                      <a:pt x="12" y="34"/>
                      <a:pt x="10" y="37"/>
                    </a:cubicBezTo>
                    <a:cubicBezTo>
                      <a:pt x="9" y="38"/>
                      <a:pt x="10" y="35"/>
                      <a:pt x="9" y="35"/>
                    </a:cubicBezTo>
                    <a:cubicBezTo>
                      <a:pt x="6" y="34"/>
                      <a:pt x="1" y="34"/>
                      <a:pt x="1" y="35"/>
                    </a:cubicBezTo>
                    <a:cubicBezTo>
                      <a:pt x="1" y="38"/>
                      <a:pt x="0" y="35"/>
                      <a:pt x="0" y="38"/>
                    </a:cubicBezTo>
                    <a:cubicBezTo>
                      <a:pt x="0" y="43"/>
                      <a:pt x="10" y="40"/>
                      <a:pt x="10" y="41"/>
                    </a:cubicBezTo>
                    <a:cubicBezTo>
                      <a:pt x="12" y="44"/>
                      <a:pt x="16" y="38"/>
                      <a:pt x="18" y="41"/>
                    </a:cubicBezTo>
                    <a:cubicBezTo>
                      <a:pt x="19" y="46"/>
                      <a:pt x="21" y="43"/>
                      <a:pt x="22" y="44"/>
                    </a:cubicBezTo>
                    <a:cubicBezTo>
                      <a:pt x="24" y="46"/>
                      <a:pt x="24" y="41"/>
                      <a:pt x="29" y="43"/>
                    </a:cubicBezTo>
                    <a:cubicBezTo>
                      <a:pt x="33" y="44"/>
                      <a:pt x="32" y="41"/>
                      <a:pt x="35" y="43"/>
                    </a:cubicBezTo>
                    <a:cubicBezTo>
                      <a:pt x="41" y="41"/>
                      <a:pt x="32" y="37"/>
                      <a:pt x="39" y="35"/>
                    </a:cubicBezTo>
                    <a:cubicBezTo>
                      <a:pt x="45" y="34"/>
                      <a:pt x="42" y="31"/>
                      <a:pt x="45" y="31"/>
                    </a:cubicBezTo>
                    <a:cubicBezTo>
                      <a:pt x="50" y="32"/>
                      <a:pt x="48" y="26"/>
                      <a:pt x="50" y="31"/>
                    </a:cubicBezTo>
                    <a:cubicBezTo>
                      <a:pt x="51" y="35"/>
                      <a:pt x="53" y="31"/>
                      <a:pt x="54" y="32"/>
                    </a:cubicBezTo>
                    <a:cubicBezTo>
                      <a:pt x="57" y="34"/>
                      <a:pt x="57" y="31"/>
                      <a:pt x="59" y="26"/>
                    </a:cubicBezTo>
                    <a:cubicBezTo>
                      <a:pt x="60" y="23"/>
                      <a:pt x="69" y="27"/>
                      <a:pt x="71" y="21"/>
                    </a:cubicBezTo>
                    <a:cubicBezTo>
                      <a:pt x="72" y="18"/>
                      <a:pt x="80" y="17"/>
                      <a:pt x="83" y="15"/>
                    </a:cubicBezTo>
                    <a:cubicBezTo>
                      <a:pt x="85" y="13"/>
                      <a:pt x="85" y="15"/>
                      <a:pt x="86" y="12"/>
                    </a:cubicBezTo>
                    <a:cubicBezTo>
                      <a:pt x="83" y="7"/>
                      <a:pt x="80" y="10"/>
                      <a:pt x="79" y="7"/>
                    </a:cubicBezTo>
                    <a:cubicBezTo>
                      <a:pt x="79" y="4"/>
                      <a:pt x="72" y="4"/>
                      <a:pt x="62" y="4"/>
                    </a:cubicBezTo>
                    <a:cubicBezTo>
                      <a:pt x="50" y="3"/>
                      <a:pt x="50" y="6"/>
                      <a:pt x="47" y="4"/>
                    </a:cubicBezTo>
                    <a:cubicBezTo>
                      <a:pt x="45" y="3"/>
                      <a:pt x="41" y="0"/>
                      <a:pt x="36" y="1"/>
                    </a:cubicBezTo>
                    <a:cubicBezTo>
                      <a:pt x="30" y="3"/>
                      <a:pt x="35" y="10"/>
                      <a:pt x="32" y="9"/>
                    </a:cubicBezTo>
                    <a:cubicBezTo>
                      <a:pt x="29" y="7"/>
                      <a:pt x="22" y="4"/>
                      <a:pt x="18" y="4"/>
                    </a:cubicBezTo>
                    <a:cubicBezTo>
                      <a:pt x="13" y="6"/>
                      <a:pt x="13" y="9"/>
                      <a:pt x="13" y="1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40" name="Freeform 52"/>
              <p:cNvSpPr>
                <a:spLocks/>
              </p:cNvSpPr>
              <p:nvPr/>
            </p:nvSpPr>
            <p:spPr bwMode="auto">
              <a:xfrm>
                <a:off x="3734" y="2259"/>
                <a:ext cx="124" cy="97"/>
              </a:xfrm>
              <a:custGeom>
                <a:avLst/>
                <a:gdLst/>
                <a:ahLst/>
                <a:cxnLst>
                  <a:cxn ang="0">
                    <a:pos x="31" y="9"/>
                  </a:cxn>
                  <a:cxn ang="0">
                    <a:pos x="26" y="8"/>
                  </a:cxn>
                  <a:cxn ang="0">
                    <a:pos x="27" y="5"/>
                  </a:cxn>
                  <a:cxn ang="0">
                    <a:pos x="27" y="3"/>
                  </a:cxn>
                  <a:cxn ang="0">
                    <a:pos x="26" y="0"/>
                  </a:cxn>
                  <a:cxn ang="0">
                    <a:pos x="23" y="3"/>
                  </a:cxn>
                  <a:cxn ang="0">
                    <a:pos x="18" y="3"/>
                  </a:cxn>
                  <a:cxn ang="0">
                    <a:pos x="15" y="9"/>
                  </a:cxn>
                  <a:cxn ang="0">
                    <a:pos x="12" y="14"/>
                  </a:cxn>
                  <a:cxn ang="0">
                    <a:pos x="6" y="16"/>
                  </a:cxn>
                  <a:cxn ang="0">
                    <a:pos x="1" y="20"/>
                  </a:cxn>
                  <a:cxn ang="0">
                    <a:pos x="4" y="22"/>
                  </a:cxn>
                  <a:cxn ang="0">
                    <a:pos x="7" y="23"/>
                  </a:cxn>
                  <a:cxn ang="0">
                    <a:pos x="7" y="30"/>
                  </a:cxn>
                  <a:cxn ang="0">
                    <a:pos x="6" y="37"/>
                  </a:cxn>
                  <a:cxn ang="0">
                    <a:pos x="4" y="44"/>
                  </a:cxn>
                  <a:cxn ang="0">
                    <a:pos x="7" y="44"/>
                  </a:cxn>
                  <a:cxn ang="0">
                    <a:pos x="14" y="42"/>
                  </a:cxn>
                  <a:cxn ang="0">
                    <a:pos x="17" y="44"/>
                  </a:cxn>
                  <a:cxn ang="0">
                    <a:pos x="18" y="39"/>
                  </a:cxn>
                  <a:cxn ang="0">
                    <a:pos x="24" y="39"/>
                  </a:cxn>
                  <a:cxn ang="0">
                    <a:pos x="24" y="34"/>
                  </a:cxn>
                  <a:cxn ang="0">
                    <a:pos x="31" y="30"/>
                  </a:cxn>
                  <a:cxn ang="0">
                    <a:pos x="32" y="34"/>
                  </a:cxn>
                  <a:cxn ang="0">
                    <a:pos x="35" y="37"/>
                  </a:cxn>
                  <a:cxn ang="0">
                    <a:pos x="38" y="47"/>
                  </a:cxn>
                  <a:cxn ang="0">
                    <a:pos x="44" y="44"/>
                  </a:cxn>
                  <a:cxn ang="0">
                    <a:pos x="47" y="41"/>
                  </a:cxn>
                  <a:cxn ang="0">
                    <a:pos x="52" y="41"/>
                  </a:cxn>
                  <a:cxn ang="0">
                    <a:pos x="55" y="41"/>
                  </a:cxn>
                  <a:cxn ang="0">
                    <a:pos x="60" y="42"/>
                  </a:cxn>
                  <a:cxn ang="0">
                    <a:pos x="63" y="39"/>
                  </a:cxn>
                  <a:cxn ang="0">
                    <a:pos x="61" y="33"/>
                  </a:cxn>
                  <a:cxn ang="0">
                    <a:pos x="61" y="28"/>
                  </a:cxn>
                  <a:cxn ang="0">
                    <a:pos x="55" y="28"/>
                  </a:cxn>
                  <a:cxn ang="0">
                    <a:pos x="54" y="23"/>
                  </a:cxn>
                  <a:cxn ang="0">
                    <a:pos x="52" y="19"/>
                  </a:cxn>
                  <a:cxn ang="0">
                    <a:pos x="46" y="19"/>
                  </a:cxn>
                  <a:cxn ang="0">
                    <a:pos x="40" y="20"/>
                  </a:cxn>
                  <a:cxn ang="0">
                    <a:pos x="35" y="17"/>
                  </a:cxn>
                  <a:cxn ang="0">
                    <a:pos x="27" y="17"/>
                  </a:cxn>
                  <a:cxn ang="0">
                    <a:pos x="17" y="14"/>
                  </a:cxn>
                  <a:cxn ang="0">
                    <a:pos x="18" y="11"/>
                  </a:cxn>
                  <a:cxn ang="0">
                    <a:pos x="26" y="11"/>
                  </a:cxn>
                  <a:cxn ang="0">
                    <a:pos x="27" y="13"/>
                  </a:cxn>
                  <a:cxn ang="0">
                    <a:pos x="31" y="9"/>
                  </a:cxn>
                </a:cxnLst>
                <a:rect l="0" t="0" r="r" b="b"/>
                <a:pathLst>
                  <a:path w="64" h="50">
                    <a:moveTo>
                      <a:pt x="31" y="9"/>
                    </a:moveTo>
                    <a:cubicBezTo>
                      <a:pt x="26" y="11"/>
                      <a:pt x="27" y="8"/>
                      <a:pt x="26" y="8"/>
                    </a:cubicBezTo>
                    <a:cubicBezTo>
                      <a:pt x="24" y="8"/>
                      <a:pt x="26" y="6"/>
                      <a:pt x="27" y="5"/>
                    </a:cubicBezTo>
                    <a:cubicBezTo>
                      <a:pt x="29" y="3"/>
                      <a:pt x="29" y="3"/>
                      <a:pt x="27" y="3"/>
                    </a:cubicBezTo>
                    <a:cubicBezTo>
                      <a:pt x="27" y="3"/>
                      <a:pt x="27" y="0"/>
                      <a:pt x="26" y="0"/>
                    </a:cubicBezTo>
                    <a:cubicBezTo>
                      <a:pt x="24" y="0"/>
                      <a:pt x="26" y="2"/>
                      <a:pt x="23" y="3"/>
                    </a:cubicBezTo>
                    <a:cubicBezTo>
                      <a:pt x="18" y="5"/>
                      <a:pt x="18" y="2"/>
                      <a:pt x="18" y="3"/>
                    </a:cubicBezTo>
                    <a:cubicBezTo>
                      <a:pt x="15" y="5"/>
                      <a:pt x="18" y="9"/>
                      <a:pt x="15" y="9"/>
                    </a:cubicBezTo>
                    <a:cubicBezTo>
                      <a:pt x="10" y="9"/>
                      <a:pt x="15" y="9"/>
                      <a:pt x="12" y="14"/>
                    </a:cubicBezTo>
                    <a:cubicBezTo>
                      <a:pt x="10" y="17"/>
                      <a:pt x="9" y="17"/>
                      <a:pt x="6" y="16"/>
                    </a:cubicBezTo>
                    <a:cubicBezTo>
                      <a:pt x="3" y="16"/>
                      <a:pt x="0" y="20"/>
                      <a:pt x="1" y="20"/>
                    </a:cubicBezTo>
                    <a:cubicBezTo>
                      <a:pt x="3" y="20"/>
                      <a:pt x="4" y="20"/>
                      <a:pt x="4" y="22"/>
                    </a:cubicBezTo>
                    <a:cubicBezTo>
                      <a:pt x="4" y="25"/>
                      <a:pt x="6" y="22"/>
                      <a:pt x="7" y="23"/>
                    </a:cubicBezTo>
                    <a:cubicBezTo>
                      <a:pt x="9" y="25"/>
                      <a:pt x="6" y="27"/>
                      <a:pt x="7" y="30"/>
                    </a:cubicBezTo>
                    <a:cubicBezTo>
                      <a:pt x="10" y="33"/>
                      <a:pt x="9" y="33"/>
                      <a:pt x="6" y="37"/>
                    </a:cubicBezTo>
                    <a:cubicBezTo>
                      <a:pt x="4" y="41"/>
                      <a:pt x="4" y="42"/>
                      <a:pt x="4" y="44"/>
                    </a:cubicBezTo>
                    <a:cubicBezTo>
                      <a:pt x="6" y="47"/>
                      <a:pt x="7" y="47"/>
                      <a:pt x="7" y="44"/>
                    </a:cubicBezTo>
                    <a:cubicBezTo>
                      <a:pt x="9" y="42"/>
                      <a:pt x="10" y="42"/>
                      <a:pt x="14" y="42"/>
                    </a:cubicBezTo>
                    <a:cubicBezTo>
                      <a:pt x="15" y="41"/>
                      <a:pt x="17" y="44"/>
                      <a:pt x="17" y="44"/>
                    </a:cubicBezTo>
                    <a:cubicBezTo>
                      <a:pt x="18" y="44"/>
                      <a:pt x="17" y="41"/>
                      <a:pt x="18" y="39"/>
                    </a:cubicBezTo>
                    <a:cubicBezTo>
                      <a:pt x="21" y="37"/>
                      <a:pt x="23" y="41"/>
                      <a:pt x="24" y="39"/>
                    </a:cubicBezTo>
                    <a:cubicBezTo>
                      <a:pt x="26" y="37"/>
                      <a:pt x="23" y="36"/>
                      <a:pt x="24" y="34"/>
                    </a:cubicBezTo>
                    <a:cubicBezTo>
                      <a:pt x="27" y="33"/>
                      <a:pt x="26" y="28"/>
                      <a:pt x="31" y="30"/>
                    </a:cubicBezTo>
                    <a:cubicBezTo>
                      <a:pt x="35" y="31"/>
                      <a:pt x="32" y="33"/>
                      <a:pt x="32" y="34"/>
                    </a:cubicBezTo>
                    <a:cubicBezTo>
                      <a:pt x="33" y="36"/>
                      <a:pt x="35" y="31"/>
                      <a:pt x="35" y="37"/>
                    </a:cubicBezTo>
                    <a:cubicBezTo>
                      <a:pt x="33" y="47"/>
                      <a:pt x="35" y="50"/>
                      <a:pt x="38" y="47"/>
                    </a:cubicBezTo>
                    <a:cubicBezTo>
                      <a:pt x="41" y="45"/>
                      <a:pt x="44" y="45"/>
                      <a:pt x="44" y="44"/>
                    </a:cubicBezTo>
                    <a:cubicBezTo>
                      <a:pt x="44" y="42"/>
                      <a:pt x="46" y="42"/>
                      <a:pt x="47" y="41"/>
                    </a:cubicBezTo>
                    <a:cubicBezTo>
                      <a:pt x="49" y="39"/>
                      <a:pt x="54" y="39"/>
                      <a:pt x="52" y="41"/>
                    </a:cubicBezTo>
                    <a:cubicBezTo>
                      <a:pt x="50" y="44"/>
                      <a:pt x="52" y="44"/>
                      <a:pt x="55" y="41"/>
                    </a:cubicBezTo>
                    <a:cubicBezTo>
                      <a:pt x="58" y="39"/>
                      <a:pt x="61" y="41"/>
                      <a:pt x="60" y="42"/>
                    </a:cubicBezTo>
                    <a:cubicBezTo>
                      <a:pt x="63" y="42"/>
                      <a:pt x="64" y="41"/>
                      <a:pt x="63" y="39"/>
                    </a:cubicBezTo>
                    <a:cubicBezTo>
                      <a:pt x="60" y="37"/>
                      <a:pt x="63" y="34"/>
                      <a:pt x="61" y="33"/>
                    </a:cubicBezTo>
                    <a:cubicBezTo>
                      <a:pt x="60" y="31"/>
                      <a:pt x="61" y="30"/>
                      <a:pt x="61" y="28"/>
                    </a:cubicBezTo>
                    <a:cubicBezTo>
                      <a:pt x="60" y="27"/>
                      <a:pt x="55" y="25"/>
                      <a:pt x="55" y="28"/>
                    </a:cubicBezTo>
                    <a:cubicBezTo>
                      <a:pt x="55" y="30"/>
                      <a:pt x="52" y="27"/>
                      <a:pt x="54" y="23"/>
                    </a:cubicBezTo>
                    <a:cubicBezTo>
                      <a:pt x="54" y="22"/>
                      <a:pt x="50" y="22"/>
                      <a:pt x="52" y="19"/>
                    </a:cubicBezTo>
                    <a:cubicBezTo>
                      <a:pt x="49" y="17"/>
                      <a:pt x="50" y="20"/>
                      <a:pt x="46" y="19"/>
                    </a:cubicBezTo>
                    <a:cubicBezTo>
                      <a:pt x="41" y="17"/>
                      <a:pt x="41" y="22"/>
                      <a:pt x="40" y="20"/>
                    </a:cubicBezTo>
                    <a:cubicBezTo>
                      <a:pt x="38" y="19"/>
                      <a:pt x="37" y="22"/>
                      <a:pt x="35" y="17"/>
                    </a:cubicBezTo>
                    <a:cubicBezTo>
                      <a:pt x="33" y="14"/>
                      <a:pt x="29" y="20"/>
                      <a:pt x="27" y="17"/>
                    </a:cubicBezTo>
                    <a:cubicBezTo>
                      <a:pt x="27" y="16"/>
                      <a:pt x="17" y="19"/>
                      <a:pt x="17" y="14"/>
                    </a:cubicBezTo>
                    <a:cubicBezTo>
                      <a:pt x="17" y="11"/>
                      <a:pt x="18" y="14"/>
                      <a:pt x="18" y="11"/>
                    </a:cubicBezTo>
                    <a:cubicBezTo>
                      <a:pt x="18" y="9"/>
                      <a:pt x="23" y="9"/>
                      <a:pt x="26" y="11"/>
                    </a:cubicBezTo>
                    <a:cubicBezTo>
                      <a:pt x="27" y="11"/>
                      <a:pt x="26" y="14"/>
                      <a:pt x="27" y="13"/>
                    </a:cubicBezTo>
                    <a:cubicBezTo>
                      <a:pt x="29" y="9"/>
                      <a:pt x="29" y="11"/>
                      <a:pt x="31" y="9"/>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41" name="Freeform 53"/>
              <p:cNvSpPr>
                <a:spLocks/>
              </p:cNvSpPr>
              <p:nvPr/>
            </p:nvSpPr>
            <p:spPr bwMode="auto">
              <a:xfrm>
                <a:off x="4545" y="2583"/>
                <a:ext cx="33" cy="79"/>
              </a:xfrm>
              <a:custGeom>
                <a:avLst/>
                <a:gdLst/>
                <a:ahLst/>
                <a:cxnLst>
                  <a:cxn ang="0">
                    <a:pos x="3" y="12"/>
                  </a:cxn>
                  <a:cxn ang="0">
                    <a:pos x="11" y="3"/>
                  </a:cxn>
                  <a:cxn ang="0">
                    <a:pos x="14" y="3"/>
                  </a:cxn>
                  <a:cxn ang="0">
                    <a:pos x="16" y="9"/>
                  </a:cxn>
                  <a:cxn ang="0">
                    <a:pos x="13" y="22"/>
                  </a:cxn>
                  <a:cxn ang="0">
                    <a:pos x="8" y="34"/>
                  </a:cxn>
                  <a:cxn ang="0">
                    <a:pos x="5" y="33"/>
                  </a:cxn>
                  <a:cxn ang="0">
                    <a:pos x="2" y="26"/>
                  </a:cxn>
                  <a:cxn ang="0">
                    <a:pos x="3" y="12"/>
                  </a:cxn>
                </a:cxnLst>
                <a:rect l="0" t="0" r="r" b="b"/>
                <a:pathLst>
                  <a:path w="17" h="41">
                    <a:moveTo>
                      <a:pt x="3" y="12"/>
                    </a:moveTo>
                    <a:cubicBezTo>
                      <a:pt x="8" y="6"/>
                      <a:pt x="10" y="4"/>
                      <a:pt x="11" y="3"/>
                    </a:cubicBezTo>
                    <a:cubicBezTo>
                      <a:pt x="13" y="3"/>
                      <a:pt x="13" y="0"/>
                      <a:pt x="14" y="3"/>
                    </a:cubicBezTo>
                    <a:cubicBezTo>
                      <a:pt x="17" y="6"/>
                      <a:pt x="14" y="6"/>
                      <a:pt x="16" y="9"/>
                    </a:cubicBezTo>
                    <a:cubicBezTo>
                      <a:pt x="16" y="11"/>
                      <a:pt x="14" y="14"/>
                      <a:pt x="13" y="22"/>
                    </a:cubicBezTo>
                    <a:cubicBezTo>
                      <a:pt x="11" y="31"/>
                      <a:pt x="8" y="28"/>
                      <a:pt x="8" y="34"/>
                    </a:cubicBezTo>
                    <a:cubicBezTo>
                      <a:pt x="8" y="41"/>
                      <a:pt x="7" y="36"/>
                      <a:pt x="5" y="33"/>
                    </a:cubicBezTo>
                    <a:cubicBezTo>
                      <a:pt x="5" y="30"/>
                      <a:pt x="3" y="33"/>
                      <a:pt x="2" y="26"/>
                    </a:cubicBezTo>
                    <a:cubicBezTo>
                      <a:pt x="0" y="22"/>
                      <a:pt x="0" y="19"/>
                      <a:pt x="3" y="1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42" name="Freeform 54"/>
              <p:cNvSpPr>
                <a:spLocks/>
              </p:cNvSpPr>
              <p:nvPr/>
            </p:nvSpPr>
            <p:spPr bwMode="auto">
              <a:xfrm>
                <a:off x="4615" y="2218"/>
                <a:ext cx="97" cy="118"/>
              </a:xfrm>
              <a:custGeom>
                <a:avLst/>
                <a:gdLst/>
                <a:ahLst/>
                <a:cxnLst>
                  <a:cxn ang="0">
                    <a:pos x="0" y="34"/>
                  </a:cxn>
                  <a:cxn ang="0">
                    <a:pos x="3" y="37"/>
                  </a:cxn>
                  <a:cxn ang="0">
                    <a:pos x="7" y="42"/>
                  </a:cxn>
                  <a:cxn ang="0">
                    <a:pos x="6" y="48"/>
                  </a:cxn>
                  <a:cxn ang="0">
                    <a:pos x="4" y="51"/>
                  </a:cxn>
                  <a:cxn ang="0">
                    <a:pos x="4" y="54"/>
                  </a:cxn>
                  <a:cxn ang="0">
                    <a:pos x="6" y="57"/>
                  </a:cxn>
                  <a:cxn ang="0">
                    <a:pos x="9" y="59"/>
                  </a:cxn>
                  <a:cxn ang="0">
                    <a:pos x="12" y="57"/>
                  </a:cxn>
                  <a:cxn ang="0">
                    <a:pos x="14" y="57"/>
                  </a:cxn>
                  <a:cxn ang="0">
                    <a:pos x="18" y="57"/>
                  </a:cxn>
                  <a:cxn ang="0">
                    <a:pos x="21" y="53"/>
                  </a:cxn>
                  <a:cxn ang="0">
                    <a:pos x="30" y="51"/>
                  </a:cxn>
                  <a:cxn ang="0">
                    <a:pos x="32" y="48"/>
                  </a:cxn>
                  <a:cxn ang="0">
                    <a:pos x="27" y="45"/>
                  </a:cxn>
                  <a:cxn ang="0">
                    <a:pos x="24" y="42"/>
                  </a:cxn>
                  <a:cxn ang="0">
                    <a:pos x="24" y="39"/>
                  </a:cxn>
                  <a:cxn ang="0">
                    <a:pos x="27" y="34"/>
                  </a:cxn>
                  <a:cxn ang="0">
                    <a:pos x="33" y="31"/>
                  </a:cxn>
                  <a:cxn ang="0">
                    <a:pos x="41" y="25"/>
                  </a:cxn>
                  <a:cxn ang="0">
                    <a:pos x="43" y="19"/>
                  </a:cxn>
                  <a:cxn ang="0">
                    <a:pos x="43" y="14"/>
                  </a:cxn>
                  <a:cxn ang="0">
                    <a:pos x="47" y="8"/>
                  </a:cxn>
                  <a:cxn ang="0">
                    <a:pos x="50" y="8"/>
                  </a:cxn>
                  <a:cxn ang="0">
                    <a:pos x="49" y="6"/>
                  </a:cxn>
                  <a:cxn ang="0">
                    <a:pos x="47" y="5"/>
                  </a:cxn>
                  <a:cxn ang="0">
                    <a:pos x="44" y="0"/>
                  </a:cxn>
                  <a:cxn ang="0">
                    <a:pos x="41" y="6"/>
                  </a:cxn>
                  <a:cxn ang="0">
                    <a:pos x="36" y="11"/>
                  </a:cxn>
                  <a:cxn ang="0">
                    <a:pos x="33" y="11"/>
                  </a:cxn>
                  <a:cxn ang="0">
                    <a:pos x="29" y="12"/>
                  </a:cxn>
                  <a:cxn ang="0">
                    <a:pos x="30" y="17"/>
                  </a:cxn>
                  <a:cxn ang="0">
                    <a:pos x="27" y="17"/>
                  </a:cxn>
                  <a:cxn ang="0">
                    <a:pos x="23" y="17"/>
                  </a:cxn>
                  <a:cxn ang="0">
                    <a:pos x="20" y="14"/>
                  </a:cxn>
                  <a:cxn ang="0">
                    <a:pos x="18" y="15"/>
                  </a:cxn>
                  <a:cxn ang="0">
                    <a:pos x="17" y="19"/>
                  </a:cxn>
                  <a:cxn ang="0">
                    <a:pos x="12" y="23"/>
                  </a:cxn>
                  <a:cxn ang="0">
                    <a:pos x="9" y="25"/>
                  </a:cxn>
                  <a:cxn ang="0">
                    <a:pos x="7" y="26"/>
                  </a:cxn>
                  <a:cxn ang="0">
                    <a:pos x="4" y="28"/>
                  </a:cxn>
                  <a:cxn ang="0">
                    <a:pos x="0" y="33"/>
                  </a:cxn>
                  <a:cxn ang="0">
                    <a:pos x="0" y="34"/>
                  </a:cxn>
                </a:cxnLst>
                <a:rect l="0" t="0" r="r" b="b"/>
                <a:pathLst>
                  <a:path w="50" h="61">
                    <a:moveTo>
                      <a:pt x="0" y="34"/>
                    </a:moveTo>
                    <a:cubicBezTo>
                      <a:pt x="0" y="36"/>
                      <a:pt x="1" y="39"/>
                      <a:pt x="3" y="37"/>
                    </a:cubicBezTo>
                    <a:cubicBezTo>
                      <a:pt x="4" y="36"/>
                      <a:pt x="9" y="39"/>
                      <a:pt x="7" y="42"/>
                    </a:cubicBezTo>
                    <a:cubicBezTo>
                      <a:pt x="7" y="45"/>
                      <a:pt x="4" y="47"/>
                      <a:pt x="6" y="48"/>
                    </a:cubicBezTo>
                    <a:cubicBezTo>
                      <a:pt x="7" y="50"/>
                      <a:pt x="4" y="48"/>
                      <a:pt x="4" y="51"/>
                    </a:cubicBezTo>
                    <a:cubicBezTo>
                      <a:pt x="3" y="54"/>
                      <a:pt x="0" y="54"/>
                      <a:pt x="4" y="54"/>
                    </a:cubicBezTo>
                    <a:cubicBezTo>
                      <a:pt x="7" y="56"/>
                      <a:pt x="1" y="56"/>
                      <a:pt x="6" y="57"/>
                    </a:cubicBezTo>
                    <a:cubicBezTo>
                      <a:pt x="9" y="57"/>
                      <a:pt x="6" y="61"/>
                      <a:pt x="9" y="59"/>
                    </a:cubicBezTo>
                    <a:cubicBezTo>
                      <a:pt x="11" y="57"/>
                      <a:pt x="9" y="54"/>
                      <a:pt x="12" y="57"/>
                    </a:cubicBezTo>
                    <a:cubicBezTo>
                      <a:pt x="14" y="59"/>
                      <a:pt x="14" y="59"/>
                      <a:pt x="14" y="57"/>
                    </a:cubicBezTo>
                    <a:cubicBezTo>
                      <a:pt x="15" y="56"/>
                      <a:pt x="17" y="57"/>
                      <a:pt x="18" y="57"/>
                    </a:cubicBezTo>
                    <a:cubicBezTo>
                      <a:pt x="18" y="56"/>
                      <a:pt x="18" y="54"/>
                      <a:pt x="21" y="53"/>
                    </a:cubicBezTo>
                    <a:cubicBezTo>
                      <a:pt x="26" y="51"/>
                      <a:pt x="27" y="53"/>
                      <a:pt x="30" y="51"/>
                    </a:cubicBezTo>
                    <a:cubicBezTo>
                      <a:pt x="32" y="51"/>
                      <a:pt x="29" y="50"/>
                      <a:pt x="32" y="48"/>
                    </a:cubicBezTo>
                    <a:cubicBezTo>
                      <a:pt x="30" y="47"/>
                      <a:pt x="30" y="48"/>
                      <a:pt x="27" y="45"/>
                    </a:cubicBezTo>
                    <a:cubicBezTo>
                      <a:pt x="26" y="42"/>
                      <a:pt x="24" y="43"/>
                      <a:pt x="24" y="42"/>
                    </a:cubicBezTo>
                    <a:cubicBezTo>
                      <a:pt x="23" y="40"/>
                      <a:pt x="26" y="43"/>
                      <a:pt x="24" y="39"/>
                    </a:cubicBezTo>
                    <a:cubicBezTo>
                      <a:pt x="24" y="34"/>
                      <a:pt x="26" y="37"/>
                      <a:pt x="27" y="34"/>
                    </a:cubicBezTo>
                    <a:cubicBezTo>
                      <a:pt x="29" y="31"/>
                      <a:pt x="29" y="36"/>
                      <a:pt x="33" y="31"/>
                    </a:cubicBezTo>
                    <a:cubicBezTo>
                      <a:pt x="38" y="28"/>
                      <a:pt x="40" y="25"/>
                      <a:pt x="41" y="25"/>
                    </a:cubicBezTo>
                    <a:cubicBezTo>
                      <a:pt x="43" y="25"/>
                      <a:pt x="43" y="20"/>
                      <a:pt x="43" y="19"/>
                    </a:cubicBezTo>
                    <a:cubicBezTo>
                      <a:pt x="43" y="17"/>
                      <a:pt x="41" y="17"/>
                      <a:pt x="43" y="14"/>
                    </a:cubicBezTo>
                    <a:cubicBezTo>
                      <a:pt x="46" y="11"/>
                      <a:pt x="46" y="9"/>
                      <a:pt x="47" y="8"/>
                    </a:cubicBezTo>
                    <a:cubicBezTo>
                      <a:pt x="49" y="8"/>
                      <a:pt x="49" y="9"/>
                      <a:pt x="50" y="8"/>
                    </a:cubicBezTo>
                    <a:cubicBezTo>
                      <a:pt x="49" y="6"/>
                      <a:pt x="49" y="6"/>
                      <a:pt x="49" y="6"/>
                    </a:cubicBezTo>
                    <a:cubicBezTo>
                      <a:pt x="49" y="3"/>
                      <a:pt x="49" y="6"/>
                      <a:pt x="47" y="5"/>
                    </a:cubicBezTo>
                    <a:cubicBezTo>
                      <a:pt x="46" y="3"/>
                      <a:pt x="47" y="2"/>
                      <a:pt x="44" y="0"/>
                    </a:cubicBezTo>
                    <a:cubicBezTo>
                      <a:pt x="41" y="0"/>
                      <a:pt x="44" y="8"/>
                      <a:pt x="41" y="6"/>
                    </a:cubicBezTo>
                    <a:cubicBezTo>
                      <a:pt x="38" y="6"/>
                      <a:pt x="40" y="9"/>
                      <a:pt x="36" y="11"/>
                    </a:cubicBezTo>
                    <a:cubicBezTo>
                      <a:pt x="35" y="12"/>
                      <a:pt x="36" y="11"/>
                      <a:pt x="33" y="11"/>
                    </a:cubicBezTo>
                    <a:cubicBezTo>
                      <a:pt x="32" y="12"/>
                      <a:pt x="29" y="9"/>
                      <a:pt x="29" y="12"/>
                    </a:cubicBezTo>
                    <a:cubicBezTo>
                      <a:pt x="29" y="15"/>
                      <a:pt x="32" y="15"/>
                      <a:pt x="30" y="17"/>
                    </a:cubicBezTo>
                    <a:cubicBezTo>
                      <a:pt x="29" y="19"/>
                      <a:pt x="29" y="17"/>
                      <a:pt x="27" y="17"/>
                    </a:cubicBezTo>
                    <a:cubicBezTo>
                      <a:pt x="26" y="19"/>
                      <a:pt x="24" y="17"/>
                      <a:pt x="23" y="17"/>
                    </a:cubicBezTo>
                    <a:cubicBezTo>
                      <a:pt x="21" y="17"/>
                      <a:pt x="21" y="12"/>
                      <a:pt x="20" y="14"/>
                    </a:cubicBezTo>
                    <a:cubicBezTo>
                      <a:pt x="18" y="15"/>
                      <a:pt x="20" y="14"/>
                      <a:pt x="18" y="15"/>
                    </a:cubicBezTo>
                    <a:cubicBezTo>
                      <a:pt x="17" y="17"/>
                      <a:pt x="18" y="17"/>
                      <a:pt x="17" y="19"/>
                    </a:cubicBezTo>
                    <a:cubicBezTo>
                      <a:pt x="15" y="20"/>
                      <a:pt x="14" y="23"/>
                      <a:pt x="12" y="23"/>
                    </a:cubicBezTo>
                    <a:cubicBezTo>
                      <a:pt x="9" y="23"/>
                      <a:pt x="11" y="25"/>
                      <a:pt x="9" y="25"/>
                    </a:cubicBezTo>
                    <a:cubicBezTo>
                      <a:pt x="7" y="25"/>
                      <a:pt x="9" y="26"/>
                      <a:pt x="7" y="26"/>
                    </a:cubicBezTo>
                    <a:cubicBezTo>
                      <a:pt x="4" y="28"/>
                      <a:pt x="6" y="28"/>
                      <a:pt x="4" y="28"/>
                    </a:cubicBezTo>
                    <a:cubicBezTo>
                      <a:pt x="3" y="28"/>
                      <a:pt x="1" y="31"/>
                      <a:pt x="0" y="33"/>
                    </a:cubicBezTo>
                    <a:cubicBezTo>
                      <a:pt x="0" y="34"/>
                      <a:pt x="0" y="34"/>
                      <a:pt x="0" y="34"/>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43" name="Freeform 55"/>
              <p:cNvSpPr>
                <a:spLocks/>
              </p:cNvSpPr>
              <p:nvPr/>
            </p:nvSpPr>
            <p:spPr bwMode="auto">
              <a:xfrm>
                <a:off x="4640" y="2311"/>
                <a:ext cx="55" cy="93"/>
              </a:xfrm>
              <a:custGeom>
                <a:avLst/>
                <a:gdLst/>
                <a:ahLst/>
                <a:cxnLst>
                  <a:cxn ang="0">
                    <a:pos x="5" y="9"/>
                  </a:cxn>
                  <a:cxn ang="0">
                    <a:pos x="3" y="10"/>
                  </a:cxn>
                  <a:cxn ang="0">
                    <a:pos x="5" y="15"/>
                  </a:cxn>
                  <a:cxn ang="0">
                    <a:pos x="6" y="20"/>
                  </a:cxn>
                  <a:cxn ang="0">
                    <a:pos x="5" y="18"/>
                  </a:cxn>
                  <a:cxn ang="0">
                    <a:pos x="2" y="18"/>
                  </a:cxn>
                  <a:cxn ang="0">
                    <a:pos x="2" y="20"/>
                  </a:cxn>
                  <a:cxn ang="0">
                    <a:pos x="0" y="21"/>
                  </a:cxn>
                  <a:cxn ang="0">
                    <a:pos x="3" y="23"/>
                  </a:cxn>
                  <a:cxn ang="0">
                    <a:pos x="3" y="28"/>
                  </a:cxn>
                  <a:cxn ang="0">
                    <a:pos x="5" y="31"/>
                  </a:cxn>
                  <a:cxn ang="0">
                    <a:pos x="3" y="34"/>
                  </a:cxn>
                  <a:cxn ang="0">
                    <a:pos x="2" y="39"/>
                  </a:cxn>
                  <a:cxn ang="0">
                    <a:pos x="2" y="42"/>
                  </a:cxn>
                  <a:cxn ang="0">
                    <a:pos x="2" y="43"/>
                  </a:cxn>
                  <a:cxn ang="0">
                    <a:pos x="3" y="45"/>
                  </a:cxn>
                  <a:cxn ang="0">
                    <a:pos x="5" y="45"/>
                  </a:cxn>
                  <a:cxn ang="0">
                    <a:pos x="6" y="47"/>
                  </a:cxn>
                  <a:cxn ang="0">
                    <a:pos x="8" y="43"/>
                  </a:cxn>
                  <a:cxn ang="0">
                    <a:pos x="9" y="43"/>
                  </a:cxn>
                  <a:cxn ang="0">
                    <a:pos x="11" y="45"/>
                  </a:cxn>
                  <a:cxn ang="0">
                    <a:pos x="11" y="43"/>
                  </a:cxn>
                  <a:cxn ang="0">
                    <a:pos x="11" y="42"/>
                  </a:cxn>
                  <a:cxn ang="0">
                    <a:pos x="13" y="43"/>
                  </a:cxn>
                  <a:cxn ang="0">
                    <a:pos x="13" y="40"/>
                  </a:cxn>
                  <a:cxn ang="0">
                    <a:pos x="19" y="42"/>
                  </a:cxn>
                  <a:cxn ang="0">
                    <a:pos x="20" y="39"/>
                  </a:cxn>
                  <a:cxn ang="0">
                    <a:pos x="25" y="39"/>
                  </a:cxn>
                  <a:cxn ang="0">
                    <a:pos x="28" y="29"/>
                  </a:cxn>
                  <a:cxn ang="0">
                    <a:pos x="26" y="28"/>
                  </a:cxn>
                  <a:cxn ang="0">
                    <a:pos x="26" y="20"/>
                  </a:cxn>
                  <a:cxn ang="0">
                    <a:pos x="22" y="7"/>
                  </a:cxn>
                  <a:cxn ang="0">
                    <a:pos x="19" y="0"/>
                  </a:cxn>
                  <a:cxn ang="0">
                    <a:pos x="17" y="3"/>
                  </a:cxn>
                  <a:cxn ang="0">
                    <a:pos x="8" y="4"/>
                  </a:cxn>
                  <a:cxn ang="0">
                    <a:pos x="5" y="9"/>
                  </a:cxn>
                </a:cxnLst>
                <a:rect l="0" t="0" r="r" b="b"/>
                <a:pathLst>
                  <a:path w="28" h="48">
                    <a:moveTo>
                      <a:pt x="5" y="9"/>
                    </a:moveTo>
                    <a:cubicBezTo>
                      <a:pt x="5" y="10"/>
                      <a:pt x="5" y="9"/>
                      <a:pt x="3" y="10"/>
                    </a:cubicBezTo>
                    <a:cubicBezTo>
                      <a:pt x="3" y="12"/>
                      <a:pt x="6" y="14"/>
                      <a:pt x="5" y="15"/>
                    </a:cubicBezTo>
                    <a:cubicBezTo>
                      <a:pt x="3" y="17"/>
                      <a:pt x="8" y="17"/>
                      <a:pt x="6" y="20"/>
                    </a:cubicBezTo>
                    <a:cubicBezTo>
                      <a:pt x="6" y="21"/>
                      <a:pt x="6" y="18"/>
                      <a:pt x="5" y="18"/>
                    </a:cubicBezTo>
                    <a:cubicBezTo>
                      <a:pt x="2" y="18"/>
                      <a:pt x="2" y="18"/>
                      <a:pt x="2" y="18"/>
                    </a:cubicBezTo>
                    <a:cubicBezTo>
                      <a:pt x="3" y="20"/>
                      <a:pt x="2" y="20"/>
                      <a:pt x="2" y="20"/>
                    </a:cubicBezTo>
                    <a:cubicBezTo>
                      <a:pt x="0" y="18"/>
                      <a:pt x="0" y="21"/>
                      <a:pt x="0" y="21"/>
                    </a:cubicBezTo>
                    <a:cubicBezTo>
                      <a:pt x="2" y="23"/>
                      <a:pt x="3" y="20"/>
                      <a:pt x="3" y="23"/>
                    </a:cubicBezTo>
                    <a:cubicBezTo>
                      <a:pt x="3" y="25"/>
                      <a:pt x="3" y="28"/>
                      <a:pt x="3" y="28"/>
                    </a:cubicBezTo>
                    <a:cubicBezTo>
                      <a:pt x="5" y="29"/>
                      <a:pt x="3" y="29"/>
                      <a:pt x="5" y="31"/>
                    </a:cubicBezTo>
                    <a:cubicBezTo>
                      <a:pt x="6" y="32"/>
                      <a:pt x="3" y="31"/>
                      <a:pt x="3" y="34"/>
                    </a:cubicBezTo>
                    <a:cubicBezTo>
                      <a:pt x="2" y="37"/>
                      <a:pt x="0" y="39"/>
                      <a:pt x="2" y="39"/>
                    </a:cubicBezTo>
                    <a:cubicBezTo>
                      <a:pt x="2" y="40"/>
                      <a:pt x="2" y="40"/>
                      <a:pt x="2" y="42"/>
                    </a:cubicBezTo>
                    <a:cubicBezTo>
                      <a:pt x="3" y="43"/>
                      <a:pt x="2" y="42"/>
                      <a:pt x="2" y="43"/>
                    </a:cubicBezTo>
                    <a:cubicBezTo>
                      <a:pt x="2" y="45"/>
                      <a:pt x="3" y="43"/>
                      <a:pt x="3" y="45"/>
                    </a:cubicBezTo>
                    <a:cubicBezTo>
                      <a:pt x="3" y="48"/>
                      <a:pt x="3" y="48"/>
                      <a:pt x="5" y="45"/>
                    </a:cubicBezTo>
                    <a:cubicBezTo>
                      <a:pt x="6" y="42"/>
                      <a:pt x="5" y="47"/>
                      <a:pt x="6" y="47"/>
                    </a:cubicBezTo>
                    <a:cubicBezTo>
                      <a:pt x="6" y="47"/>
                      <a:pt x="6" y="45"/>
                      <a:pt x="8" y="43"/>
                    </a:cubicBezTo>
                    <a:cubicBezTo>
                      <a:pt x="9" y="42"/>
                      <a:pt x="11" y="42"/>
                      <a:pt x="9" y="43"/>
                    </a:cubicBezTo>
                    <a:cubicBezTo>
                      <a:pt x="8" y="45"/>
                      <a:pt x="9" y="47"/>
                      <a:pt x="11" y="45"/>
                    </a:cubicBezTo>
                    <a:cubicBezTo>
                      <a:pt x="11" y="43"/>
                      <a:pt x="11" y="43"/>
                      <a:pt x="11" y="43"/>
                    </a:cubicBezTo>
                    <a:cubicBezTo>
                      <a:pt x="11" y="42"/>
                      <a:pt x="11" y="40"/>
                      <a:pt x="11" y="42"/>
                    </a:cubicBezTo>
                    <a:cubicBezTo>
                      <a:pt x="13" y="43"/>
                      <a:pt x="13" y="43"/>
                      <a:pt x="13" y="43"/>
                    </a:cubicBezTo>
                    <a:cubicBezTo>
                      <a:pt x="14" y="42"/>
                      <a:pt x="11" y="42"/>
                      <a:pt x="13" y="40"/>
                    </a:cubicBezTo>
                    <a:cubicBezTo>
                      <a:pt x="16" y="40"/>
                      <a:pt x="17" y="42"/>
                      <a:pt x="19" y="42"/>
                    </a:cubicBezTo>
                    <a:cubicBezTo>
                      <a:pt x="20" y="40"/>
                      <a:pt x="19" y="40"/>
                      <a:pt x="20" y="39"/>
                    </a:cubicBezTo>
                    <a:cubicBezTo>
                      <a:pt x="22" y="39"/>
                      <a:pt x="23" y="40"/>
                      <a:pt x="25" y="39"/>
                    </a:cubicBezTo>
                    <a:cubicBezTo>
                      <a:pt x="25" y="37"/>
                      <a:pt x="28" y="32"/>
                      <a:pt x="28" y="29"/>
                    </a:cubicBezTo>
                    <a:cubicBezTo>
                      <a:pt x="28" y="26"/>
                      <a:pt x="26" y="31"/>
                      <a:pt x="26" y="28"/>
                    </a:cubicBezTo>
                    <a:cubicBezTo>
                      <a:pt x="26" y="23"/>
                      <a:pt x="28" y="23"/>
                      <a:pt x="26" y="20"/>
                    </a:cubicBezTo>
                    <a:cubicBezTo>
                      <a:pt x="26" y="15"/>
                      <a:pt x="23" y="10"/>
                      <a:pt x="22" y="7"/>
                    </a:cubicBezTo>
                    <a:cubicBezTo>
                      <a:pt x="20" y="4"/>
                      <a:pt x="19" y="1"/>
                      <a:pt x="19" y="0"/>
                    </a:cubicBezTo>
                    <a:cubicBezTo>
                      <a:pt x="16" y="1"/>
                      <a:pt x="19" y="3"/>
                      <a:pt x="17" y="3"/>
                    </a:cubicBezTo>
                    <a:cubicBezTo>
                      <a:pt x="14" y="4"/>
                      <a:pt x="13" y="3"/>
                      <a:pt x="8" y="4"/>
                    </a:cubicBezTo>
                    <a:cubicBezTo>
                      <a:pt x="5" y="6"/>
                      <a:pt x="5" y="7"/>
                      <a:pt x="5" y="9"/>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44" name="Freeform 56"/>
              <p:cNvSpPr>
                <a:spLocks/>
              </p:cNvSpPr>
              <p:nvPr/>
            </p:nvSpPr>
            <p:spPr bwMode="auto">
              <a:xfrm>
                <a:off x="4638" y="2418"/>
                <a:ext cx="18" cy="11"/>
              </a:xfrm>
              <a:custGeom>
                <a:avLst/>
                <a:gdLst/>
                <a:ahLst/>
                <a:cxnLst>
                  <a:cxn ang="0">
                    <a:pos x="1" y="4"/>
                  </a:cxn>
                  <a:cxn ang="0">
                    <a:pos x="8" y="1"/>
                  </a:cxn>
                  <a:cxn ang="0">
                    <a:pos x="1" y="4"/>
                  </a:cxn>
                </a:cxnLst>
                <a:rect l="0" t="0" r="r" b="b"/>
                <a:pathLst>
                  <a:path w="9" h="6">
                    <a:moveTo>
                      <a:pt x="1" y="4"/>
                    </a:moveTo>
                    <a:cubicBezTo>
                      <a:pt x="0" y="1"/>
                      <a:pt x="8" y="0"/>
                      <a:pt x="8" y="1"/>
                    </a:cubicBezTo>
                    <a:cubicBezTo>
                      <a:pt x="9" y="3"/>
                      <a:pt x="3" y="6"/>
                      <a:pt x="1" y="4"/>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45" name="Freeform 57"/>
              <p:cNvSpPr>
                <a:spLocks/>
              </p:cNvSpPr>
              <p:nvPr/>
            </p:nvSpPr>
            <p:spPr bwMode="auto">
              <a:xfrm>
                <a:off x="4689" y="2394"/>
                <a:ext cx="6" cy="14"/>
              </a:xfrm>
              <a:custGeom>
                <a:avLst/>
                <a:gdLst/>
                <a:ahLst/>
                <a:cxnLst>
                  <a:cxn ang="0">
                    <a:pos x="0" y="7"/>
                  </a:cxn>
                  <a:cxn ang="0">
                    <a:pos x="0" y="3"/>
                  </a:cxn>
                  <a:cxn ang="0">
                    <a:pos x="1" y="0"/>
                  </a:cxn>
                  <a:cxn ang="0">
                    <a:pos x="1" y="3"/>
                  </a:cxn>
                  <a:cxn ang="0">
                    <a:pos x="0" y="7"/>
                  </a:cxn>
                </a:cxnLst>
                <a:rect l="0" t="0" r="r" b="b"/>
                <a:pathLst>
                  <a:path w="3" h="7">
                    <a:moveTo>
                      <a:pt x="0" y="7"/>
                    </a:moveTo>
                    <a:cubicBezTo>
                      <a:pt x="0" y="7"/>
                      <a:pt x="0" y="5"/>
                      <a:pt x="0" y="3"/>
                    </a:cubicBezTo>
                    <a:cubicBezTo>
                      <a:pt x="1" y="2"/>
                      <a:pt x="0" y="0"/>
                      <a:pt x="1" y="0"/>
                    </a:cubicBezTo>
                    <a:cubicBezTo>
                      <a:pt x="3" y="0"/>
                      <a:pt x="3" y="2"/>
                      <a:pt x="1" y="3"/>
                    </a:cubicBezTo>
                    <a:cubicBezTo>
                      <a:pt x="0" y="5"/>
                      <a:pt x="1" y="7"/>
                      <a:pt x="0" y="7"/>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46" name="Freeform 58"/>
              <p:cNvSpPr>
                <a:spLocks/>
              </p:cNvSpPr>
              <p:nvPr/>
            </p:nvSpPr>
            <p:spPr bwMode="auto">
              <a:xfrm>
                <a:off x="4638" y="2398"/>
                <a:ext cx="8" cy="4"/>
              </a:xfrm>
              <a:custGeom>
                <a:avLst/>
                <a:gdLst/>
                <a:ahLst/>
                <a:cxnLst>
                  <a:cxn ang="0">
                    <a:pos x="1" y="2"/>
                  </a:cxn>
                  <a:cxn ang="0">
                    <a:pos x="3" y="0"/>
                  </a:cxn>
                  <a:cxn ang="0">
                    <a:pos x="1" y="2"/>
                  </a:cxn>
                </a:cxnLst>
                <a:rect l="0" t="0" r="r" b="b"/>
                <a:pathLst>
                  <a:path w="4" h="2">
                    <a:moveTo>
                      <a:pt x="1" y="2"/>
                    </a:moveTo>
                    <a:cubicBezTo>
                      <a:pt x="0" y="2"/>
                      <a:pt x="3" y="0"/>
                      <a:pt x="3" y="0"/>
                    </a:cubicBezTo>
                    <a:cubicBezTo>
                      <a:pt x="4" y="2"/>
                      <a:pt x="1" y="2"/>
                      <a:pt x="1"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47" name="Freeform 59"/>
              <p:cNvSpPr>
                <a:spLocks/>
              </p:cNvSpPr>
              <p:nvPr/>
            </p:nvSpPr>
            <p:spPr bwMode="auto">
              <a:xfrm>
                <a:off x="4638" y="2389"/>
                <a:ext cx="2" cy="5"/>
              </a:xfrm>
              <a:custGeom>
                <a:avLst/>
                <a:gdLst/>
                <a:ahLst/>
                <a:cxnLst>
                  <a:cxn ang="0">
                    <a:pos x="1" y="3"/>
                  </a:cxn>
                  <a:cxn ang="0">
                    <a:pos x="1" y="0"/>
                  </a:cxn>
                  <a:cxn ang="0">
                    <a:pos x="1" y="2"/>
                  </a:cxn>
                  <a:cxn ang="0">
                    <a:pos x="1" y="3"/>
                  </a:cxn>
                </a:cxnLst>
                <a:rect l="0" t="0" r="r" b="b"/>
                <a:pathLst>
                  <a:path w="1" h="3">
                    <a:moveTo>
                      <a:pt x="1" y="3"/>
                    </a:moveTo>
                    <a:cubicBezTo>
                      <a:pt x="1" y="2"/>
                      <a:pt x="0" y="2"/>
                      <a:pt x="1" y="0"/>
                    </a:cubicBezTo>
                    <a:cubicBezTo>
                      <a:pt x="1" y="2"/>
                      <a:pt x="1" y="2"/>
                      <a:pt x="1" y="2"/>
                    </a:cubicBezTo>
                    <a:cubicBezTo>
                      <a:pt x="1" y="3"/>
                      <a:pt x="1" y="3"/>
                      <a:pt x="1"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48" name="Freeform 60"/>
              <p:cNvSpPr>
                <a:spLocks/>
              </p:cNvSpPr>
              <p:nvPr/>
            </p:nvSpPr>
            <p:spPr bwMode="auto">
              <a:xfrm>
                <a:off x="4644" y="2356"/>
                <a:ext cx="2" cy="4"/>
              </a:xfrm>
              <a:custGeom>
                <a:avLst/>
                <a:gdLst/>
                <a:ahLst/>
                <a:cxnLst>
                  <a:cxn ang="0">
                    <a:pos x="0" y="2"/>
                  </a:cxn>
                  <a:cxn ang="0">
                    <a:pos x="0" y="0"/>
                  </a:cxn>
                  <a:cxn ang="0">
                    <a:pos x="0" y="2"/>
                  </a:cxn>
                </a:cxnLst>
                <a:rect l="0" t="0" r="r" b="b"/>
                <a:pathLst>
                  <a:path w="1" h="2">
                    <a:moveTo>
                      <a:pt x="0" y="2"/>
                    </a:moveTo>
                    <a:cubicBezTo>
                      <a:pt x="0" y="0"/>
                      <a:pt x="0" y="0"/>
                      <a:pt x="0" y="0"/>
                    </a:cubicBezTo>
                    <a:cubicBezTo>
                      <a:pt x="1" y="0"/>
                      <a:pt x="1" y="2"/>
                      <a:pt x="0"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49" name="Freeform 61"/>
              <p:cNvSpPr>
                <a:spLocks/>
              </p:cNvSpPr>
              <p:nvPr/>
            </p:nvSpPr>
            <p:spPr bwMode="auto">
              <a:xfrm>
                <a:off x="4677" y="2389"/>
                <a:ext cx="6" cy="5"/>
              </a:xfrm>
              <a:custGeom>
                <a:avLst/>
                <a:gdLst/>
                <a:ahLst/>
                <a:cxnLst>
                  <a:cxn ang="0">
                    <a:pos x="1" y="3"/>
                  </a:cxn>
                  <a:cxn ang="0">
                    <a:pos x="1" y="0"/>
                  </a:cxn>
                  <a:cxn ang="0">
                    <a:pos x="1" y="3"/>
                  </a:cxn>
                </a:cxnLst>
                <a:rect l="0" t="0" r="r" b="b"/>
                <a:pathLst>
                  <a:path w="3" h="3">
                    <a:moveTo>
                      <a:pt x="1" y="3"/>
                    </a:moveTo>
                    <a:cubicBezTo>
                      <a:pt x="0" y="3"/>
                      <a:pt x="0" y="0"/>
                      <a:pt x="1" y="0"/>
                    </a:cubicBezTo>
                    <a:cubicBezTo>
                      <a:pt x="3" y="0"/>
                      <a:pt x="3" y="2"/>
                      <a:pt x="1"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50" name="Freeform 62"/>
              <p:cNvSpPr>
                <a:spLocks/>
              </p:cNvSpPr>
              <p:nvPr/>
            </p:nvSpPr>
            <p:spPr bwMode="auto">
              <a:xfrm>
                <a:off x="4667" y="2389"/>
                <a:ext cx="4" cy="5"/>
              </a:xfrm>
              <a:custGeom>
                <a:avLst/>
                <a:gdLst/>
                <a:ahLst/>
                <a:cxnLst>
                  <a:cxn ang="0">
                    <a:pos x="2" y="3"/>
                  </a:cxn>
                  <a:cxn ang="0">
                    <a:pos x="0" y="0"/>
                  </a:cxn>
                  <a:cxn ang="0">
                    <a:pos x="2" y="2"/>
                  </a:cxn>
                  <a:cxn ang="0">
                    <a:pos x="2" y="3"/>
                  </a:cxn>
                </a:cxnLst>
                <a:rect l="0" t="0" r="r" b="b"/>
                <a:pathLst>
                  <a:path w="2" h="3">
                    <a:moveTo>
                      <a:pt x="2" y="3"/>
                    </a:moveTo>
                    <a:cubicBezTo>
                      <a:pt x="0" y="2"/>
                      <a:pt x="0" y="2"/>
                      <a:pt x="0" y="0"/>
                    </a:cubicBezTo>
                    <a:cubicBezTo>
                      <a:pt x="0" y="0"/>
                      <a:pt x="2" y="0"/>
                      <a:pt x="2" y="2"/>
                    </a:cubicBezTo>
                    <a:cubicBezTo>
                      <a:pt x="2" y="3"/>
                      <a:pt x="2" y="3"/>
                      <a:pt x="2"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51" name="Freeform 63"/>
              <p:cNvSpPr>
                <a:spLocks/>
              </p:cNvSpPr>
              <p:nvPr/>
            </p:nvSpPr>
            <p:spPr bwMode="auto">
              <a:xfrm>
                <a:off x="4646" y="2404"/>
                <a:ext cx="4" cy="4"/>
              </a:xfrm>
              <a:custGeom>
                <a:avLst/>
                <a:gdLst/>
                <a:ahLst/>
                <a:cxnLst>
                  <a:cxn ang="0">
                    <a:pos x="2" y="2"/>
                  </a:cxn>
                  <a:cxn ang="0">
                    <a:pos x="0" y="0"/>
                  </a:cxn>
                  <a:cxn ang="0">
                    <a:pos x="2" y="2"/>
                  </a:cxn>
                </a:cxnLst>
                <a:rect l="0" t="0" r="r" b="b"/>
                <a:pathLst>
                  <a:path w="2" h="2">
                    <a:moveTo>
                      <a:pt x="2" y="2"/>
                    </a:moveTo>
                    <a:cubicBezTo>
                      <a:pt x="0" y="2"/>
                      <a:pt x="0" y="2"/>
                      <a:pt x="0" y="0"/>
                    </a:cubicBezTo>
                    <a:cubicBezTo>
                      <a:pt x="2" y="0"/>
                      <a:pt x="2" y="2"/>
                      <a:pt x="2"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52" name="Freeform 64"/>
              <p:cNvSpPr>
                <a:spLocks/>
              </p:cNvSpPr>
              <p:nvPr/>
            </p:nvSpPr>
            <p:spPr bwMode="auto">
              <a:xfrm>
                <a:off x="4644" y="2329"/>
                <a:ext cx="2" cy="7"/>
              </a:xfrm>
              <a:custGeom>
                <a:avLst/>
                <a:gdLst/>
                <a:ahLst/>
                <a:cxnLst>
                  <a:cxn ang="0">
                    <a:pos x="1" y="4"/>
                  </a:cxn>
                  <a:cxn ang="0">
                    <a:pos x="0" y="0"/>
                  </a:cxn>
                  <a:cxn ang="0">
                    <a:pos x="1" y="4"/>
                  </a:cxn>
                </a:cxnLst>
                <a:rect l="0" t="0" r="r" b="b"/>
                <a:pathLst>
                  <a:path w="1" h="4">
                    <a:moveTo>
                      <a:pt x="1" y="4"/>
                    </a:moveTo>
                    <a:cubicBezTo>
                      <a:pt x="0" y="4"/>
                      <a:pt x="0" y="0"/>
                      <a:pt x="0" y="0"/>
                    </a:cubicBezTo>
                    <a:cubicBezTo>
                      <a:pt x="1" y="0"/>
                      <a:pt x="1" y="4"/>
                      <a:pt x="1" y="4"/>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53" name="Freeform 65"/>
              <p:cNvSpPr>
                <a:spLocks/>
              </p:cNvSpPr>
              <p:nvPr/>
            </p:nvSpPr>
            <p:spPr bwMode="auto">
              <a:xfrm>
                <a:off x="4369" y="2687"/>
                <a:ext cx="38" cy="41"/>
              </a:xfrm>
              <a:custGeom>
                <a:avLst/>
                <a:gdLst/>
                <a:ahLst/>
                <a:cxnLst>
                  <a:cxn ang="0">
                    <a:pos x="3" y="6"/>
                  </a:cxn>
                  <a:cxn ang="0">
                    <a:pos x="6" y="3"/>
                  </a:cxn>
                  <a:cxn ang="0">
                    <a:pos x="9" y="2"/>
                  </a:cxn>
                  <a:cxn ang="0">
                    <a:pos x="12" y="2"/>
                  </a:cxn>
                  <a:cxn ang="0">
                    <a:pos x="17" y="2"/>
                  </a:cxn>
                  <a:cxn ang="0">
                    <a:pos x="18" y="2"/>
                  </a:cxn>
                  <a:cxn ang="0">
                    <a:pos x="20" y="6"/>
                  </a:cxn>
                  <a:cxn ang="0">
                    <a:pos x="17" y="13"/>
                  </a:cxn>
                  <a:cxn ang="0">
                    <a:pos x="12" y="17"/>
                  </a:cxn>
                  <a:cxn ang="0">
                    <a:pos x="9" y="19"/>
                  </a:cxn>
                  <a:cxn ang="0">
                    <a:pos x="8" y="19"/>
                  </a:cxn>
                  <a:cxn ang="0">
                    <a:pos x="3" y="17"/>
                  </a:cxn>
                  <a:cxn ang="0">
                    <a:pos x="2" y="13"/>
                  </a:cxn>
                  <a:cxn ang="0">
                    <a:pos x="3" y="6"/>
                  </a:cxn>
                </a:cxnLst>
                <a:rect l="0" t="0" r="r" b="b"/>
                <a:pathLst>
                  <a:path w="20" h="21">
                    <a:moveTo>
                      <a:pt x="3" y="6"/>
                    </a:moveTo>
                    <a:cubicBezTo>
                      <a:pt x="6" y="3"/>
                      <a:pt x="5" y="5"/>
                      <a:pt x="6" y="3"/>
                    </a:cubicBezTo>
                    <a:cubicBezTo>
                      <a:pt x="8" y="2"/>
                      <a:pt x="8" y="5"/>
                      <a:pt x="9" y="2"/>
                    </a:cubicBezTo>
                    <a:cubicBezTo>
                      <a:pt x="9" y="0"/>
                      <a:pt x="11" y="3"/>
                      <a:pt x="12" y="2"/>
                    </a:cubicBezTo>
                    <a:cubicBezTo>
                      <a:pt x="14" y="0"/>
                      <a:pt x="15" y="2"/>
                      <a:pt x="17" y="2"/>
                    </a:cubicBezTo>
                    <a:cubicBezTo>
                      <a:pt x="17" y="0"/>
                      <a:pt x="18" y="2"/>
                      <a:pt x="18" y="2"/>
                    </a:cubicBezTo>
                    <a:cubicBezTo>
                      <a:pt x="20" y="2"/>
                      <a:pt x="20" y="5"/>
                      <a:pt x="20" y="6"/>
                    </a:cubicBezTo>
                    <a:cubicBezTo>
                      <a:pt x="18" y="6"/>
                      <a:pt x="17" y="10"/>
                      <a:pt x="17" y="13"/>
                    </a:cubicBezTo>
                    <a:cubicBezTo>
                      <a:pt x="17" y="16"/>
                      <a:pt x="14" y="14"/>
                      <a:pt x="12" y="17"/>
                    </a:cubicBezTo>
                    <a:cubicBezTo>
                      <a:pt x="12" y="19"/>
                      <a:pt x="11" y="17"/>
                      <a:pt x="9" y="19"/>
                    </a:cubicBezTo>
                    <a:cubicBezTo>
                      <a:pt x="9" y="21"/>
                      <a:pt x="8" y="21"/>
                      <a:pt x="8" y="19"/>
                    </a:cubicBezTo>
                    <a:cubicBezTo>
                      <a:pt x="6" y="19"/>
                      <a:pt x="6" y="21"/>
                      <a:pt x="3" y="17"/>
                    </a:cubicBezTo>
                    <a:cubicBezTo>
                      <a:pt x="0" y="16"/>
                      <a:pt x="2" y="16"/>
                      <a:pt x="2" y="13"/>
                    </a:cubicBezTo>
                    <a:cubicBezTo>
                      <a:pt x="0" y="8"/>
                      <a:pt x="3" y="8"/>
                      <a:pt x="3" y="6"/>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54" name="Freeform 66"/>
              <p:cNvSpPr>
                <a:spLocks/>
              </p:cNvSpPr>
              <p:nvPr/>
            </p:nvSpPr>
            <p:spPr bwMode="auto">
              <a:xfrm>
                <a:off x="3926" y="2887"/>
                <a:ext cx="35" cy="78"/>
              </a:xfrm>
              <a:custGeom>
                <a:avLst/>
                <a:gdLst/>
                <a:ahLst/>
                <a:cxnLst>
                  <a:cxn ang="0">
                    <a:pos x="4" y="37"/>
                  </a:cxn>
                  <a:cxn ang="0">
                    <a:pos x="0" y="18"/>
                  </a:cxn>
                  <a:cxn ang="0">
                    <a:pos x="1" y="15"/>
                  </a:cxn>
                  <a:cxn ang="0">
                    <a:pos x="1" y="9"/>
                  </a:cxn>
                  <a:cxn ang="0">
                    <a:pos x="3" y="4"/>
                  </a:cxn>
                  <a:cxn ang="0">
                    <a:pos x="1" y="0"/>
                  </a:cxn>
                  <a:cxn ang="0">
                    <a:pos x="7" y="1"/>
                  </a:cxn>
                  <a:cxn ang="0">
                    <a:pos x="11" y="9"/>
                  </a:cxn>
                  <a:cxn ang="0">
                    <a:pos x="15" y="18"/>
                  </a:cxn>
                  <a:cxn ang="0">
                    <a:pos x="17" y="21"/>
                  </a:cxn>
                  <a:cxn ang="0">
                    <a:pos x="13" y="34"/>
                  </a:cxn>
                  <a:cxn ang="0">
                    <a:pos x="4" y="37"/>
                  </a:cxn>
                </a:cxnLst>
                <a:rect l="0" t="0" r="r" b="b"/>
                <a:pathLst>
                  <a:path w="18" h="40">
                    <a:moveTo>
                      <a:pt x="4" y="37"/>
                    </a:moveTo>
                    <a:cubicBezTo>
                      <a:pt x="0" y="32"/>
                      <a:pt x="1" y="23"/>
                      <a:pt x="0" y="18"/>
                    </a:cubicBezTo>
                    <a:cubicBezTo>
                      <a:pt x="0" y="14"/>
                      <a:pt x="1" y="14"/>
                      <a:pt x="1" y="15"/>
                    </a:cubicBezTo>
                    <a:cubicBezTo>
                      <a:pt x="1" y="17"/>
                      <a:pt x="1" y="12"/>
                      <a:pt x="1" y="9"/>
                    </a:cubicBezTo>
                    <a:cubicBezTo>
                      <a:pt x="1" y="8"/>
                      <a:pt x="3" y="8"/>
                      <a:pt x="3" y="4"/>
                    </a:cubicBezTo>
                    <a:cubicBezTo>
                      <a:pt x="3" y="1"/>
                      <a:pt x="1" y="1"/>
                      <a:pt x="1" y="0"/>
                    </a:cubicBezTo>
                    <a:cubicBezTo>
                      <a:pt x="1" y="0"/>
                      <a:pt x="4" y="0"/>
                      <a:pt x="7" y="1"/>
                    </a:cubicBezTo>
                    <a:cubicBezTo>
                      <a:pt x="9" y="4"/>
                      <a:pt x="9" y="6"/>
                      <a:pt x="11" y="9"/>
                    </a:cubicBezTo>
                    <a:cubicBezTo>
                      <a:pt x="13" y="11"/>
                      <a:pt x="13" y="17"/>
                      <a:pt x="15" y="18"/>
                    </a:cubicBezTo>
                    <a:cubicBezTo>
                      <a:pt x="17" y="20"/>
                      <a:pt x="15" y="20"/>
                      <a:pt x="17" y="21"/>
                    </a:cubicBezTo>
                    <a:cubicBezTo>
                      <a:pt x="18" y="25"/>
                      <a:pt x="18" y="32"/>
                      <a:pt x="13" y="34"/>
                    </a:cubicBezTo>
                    <a:cubicBezTo>
                      <a:pt x="11" y="37"/>
                      <a:pt x="7" y="40"/>
                      <a:pt x="4" y="37"/>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55" name="Freeform 67"/>
              <p:cNvSpPr>
                <a:spLocks/>
              </p:cNvSpPr>
              <p:nvPr/>
            </p:nvSpPr>
            <p:spPr bwMode="auto">
              <a:xfrm>
                <a:off x="4118" y="2517"/>
                <a:ext cx="140" cy="370"/>
              </a:xfrm>
              <a:custGeom>
                <a:avLst/>
                <a:gdLst/>
                <a:ahLst/>
                <a:cxnLst>
                  <a:cxn ang="0">
                    <a:pos x="7" y="68"/>
                  </a:cxn>
                  <a:cxn ang="0">
                    <a:pos x="9" y="52"/>
                  </a:cxn>
                  <a:cxn ang="0">
                    <a:pos x="16" y="46"/>
                  </a:cxn>
                  <a:cxn ang="0">
                    <a:pos x="24" y="29"/>
                  </a:cxn>
                  <a:cxn ang="0">
                    <a:pos x="27" y="20"/>
                  </a:cxn>
                  <a:cxn ang="0">
                    <a:pos x="38" y="14"/>
                  </a:cxn>
                  <a:cxn ang="0">
                    <a:pos x="46" y="4"/>
                  </a:cxn>
                  <a:cxn ang="0">
                    <a:pos x="52" y="15"/>
                  </a:cxn>
                  <a:cxn ang="0">
                    <a:pos x="52" y="31"/>
                  </a:cxn>
                  <a:cxn ang="0">
                    <a:pos x="46" y="35"/>
                  </a:cxn>
                  <a:cxn ang="0">
                    <a:pos x="44" y="48"/>
                  </a:cxn>
                  <a:cxn ang="0">
                    <a:pos x="52" y="48"/>
                  </a:cxn>
                  <a:cxn ang="0">
                    <a:pos x="56" y="59"/>
                  </a:cxn>
                  <a:cxn ang="0">
                    <a:pos x="56" y="66"/>
                  </a:cxn>
                  <a:cxn ang="0">
                    <a:pos x="62" y="73"/>
                  </a:cxn>
                  <a:cxn ang="0">
                    <a:pos x="68" y="73"/>
                  </a:cxn>
                  <a:cxn ang="0">
                    <a:pos x="67" y="79"/>
                  </a:cxn>
                  <a:cxn ang="0">
                    <a:pos x="59" y="87"/>
                  </a:cxn>
                  <a:cxn ang="0">
                    <a:pos x="55" y="90"/>
                  </a:cxn>
                  <a:cxn ang="0">
                    <a:pos x="47" y="93"/>
                  </a:cxn>
                  <a:cxn ang="0">
                    <a:pos x="44" y="102"/>
                  </a:cxn>
                  <a:cxn ang="0">
                    <a:pos x="44" y="108"/>
                  </a:cxn>
                  <a:cxn ang="0">
                    <a:pos x="50" y="121"/>
                  </a:cxn>
                  <a:cxn ang="0">
                    <a:pos x="52" y="129"/>
                  </a:cxn>
                  <a:cxn ang="0">
                    <a:pos x="49" y="136"/>
                  </a:cxn>
                  <a:cxn ang="0">
                    <a:pos x="55" y="158"/>
                  </a:cxn>
                  <a:cxn ang="0">
                    <a:pos x="59" y="169"/>
                  </a:cxn>
                  <a:cxn ang="0">
                    <a:pos x="55" y="180"/>
                  </a:cxn>
                  <a:cxn ang="0">
                    <a:pos x="50" y="188"/>
                  </a:cxn>
                  <a:cxn ang="0">
                    <a:pos x="52" y="172"/>
                  </a:cxn>
                  <a:cxn ang="0">
                    <a:pos x="52" y="161"/>
                  </a:cxn>
                  <a:cxn ang="0">
                    <a:pos x="47" y="149"/>
                  </a:cxn>
                  <a:cxn ang="0">
                    <a:pos x="42" y="127"/>
                  </a:cxn>
                  <a:cxn ang="0">
                    <a:pos x="41" y="122"/>
                  </a:cxn>
                  <a:cxn ang="0">
                    <a:pos x="38" y="115"/>
                  </a:cxn>
                  <a:cxn ang="0">
                    <a:pos x="24" y="132"/>
                  </a:cxn>
                  <a:cxn ang="0">
                    <a:pos x="20" y="127"/>
                  </a:cxn>
                  <a:cxn ang="0">
                    <a:pos x="20" y="116"/>
                  </a:cxn>
                  <a:cxn ang="0">
                    <a:pos x="13" y="101"/>
                  </a:cxn>
                  <a:cxn ang="0">
                    <a:pos x="13" y="96"/>
                  </a:cxn>
                  <a:cxn ang="0">
                    <a:pos x="7" y="90"/>
                  </a:cxn>
                  <a:cxn ang="0">
                    <a:pos x="0" y="79"/>
                  </a:cxn>
                </a:cxnLst>
                <a:rect l="0" t="0" r="r" b="b"/>
                <a:pathLst>
                  <a:path w="72" h="191">
                    <a:moveTo>
                      <a:pt x="3" y="69"/>
                    </a:moveTo>
                    <a:cubicBezTo>
                      <a:pt x="6" y="65"/>
                      <a:pt x="4" y="73"/>
                      <a:pt x="7" y="68"/>
                    </a:cubicBezTo>
                    <a:cubicBezTo>
                      <a:pt x="9" y="63"/>
                      <a:pt x="7" y="65"/>
                      <a:pt x="7" y="62"/>
                    </a:cubicBezTo>
                    <a:cubicBezTo>
                      <a:pt x="7" y="54"/>
                      <a:pt x="10" y="65"/>
                      <a:pt x="9" y="52"/>
                    </a:cubicBezTo>
                    <a:cubicBezTo>
                      <a:pt x="9" y="45"/>
                      <a:pt x="9" y="48"/>
                      <a:pt x="12" y="49"/>
                    </a:cubicBezTo>
                    <a:cubicBezTo>
                      <a:pt x="15" y="49"/>
                      <a:pt x="15" y="54"/>
                      <a:pt x="16" y="46"/>
                    </a:cubicBezTo>
                    <a:cubicBezTo>
                      <a:pt x="18" y="40"/>
                      <a:pt x="23" y="40"/>
                      <a:pt x="20" y="37"/>
                    </a:cubicBezTo>
                    <a:cubicBezTo>
                      <a:pt x="18" y="35"/>
                      <a:pt x="21" y="35"/>
                      <a:pt x="24" y="29"/>
                    </a:cubicBezTo>
                    <a:cubicBezTo>
                      <a:pt x="26" y="24"/>
                      <a:pt x="23" y="26"/>
                      <a:pt x="24" y="23"/>
                    </a:cubicBezTo>
                    <a:cubicBezTo>
                      <a:pt x="24" y="20"/>
                      <a:pt x="24" y="23"/>
                      <a:pt x="27" y="20"/>
                    </a:cubicBezTo>
                    <a:cubicBezTo>
                      <a:pt x="30" y="17"/>
                      <a:pt x="35" y="12"/>
                      <a:pt x="38" y="15"/>
                    </a:cubicBezTo>
                    <a:cubicBezTo>
                      <a:pt x="39" y="18"/>
                      <a:pt x="41" y="18"/>
                      <a:pt x="38" y="14"/>
                    </a:cubicBezTo>
                    <a:cubicBezTo>
                      <a:pt x="36" y="11"/>
                      <a:pt x="42" y="11"/>
                      <a:pt x="41" y="6"/>
                    </a:cubicBezTo>
                    <a:cubicBezTo>
                      <a:pt x="42" y="4"/>
                      <a:pt x="41" y="0"/>
                      <a:pt x="46" y="4"/>
                    </a:cubicBezTo>
                    <a:cubicBezTo>
                      <a:pt x="50" y="7"/>
                      <a:pt x="47" y="14"/>
                      <a:pt x="50" y="12"/>
                    </a:cubicBezTo>
                    <a:cubicBezTo>
                      <a:pt x="52" y="11"/>
                      <a:pt x="53" y="14"/>
                      <a:pt x="52" y="15"/>
                    </a:cubicBezTo>
                    <a:cubicBezTo>
                      <a:pt x="50" y="17"/>
                      <a:pt x="53" y="18"/>
                      <a:pt x="52" y="23"/>
                    </a:cubicBezTo>
                    <a:cubicBezTo>
                      <a:pt x="50" y="28"/>
                      <a:pt x="53" y="31"/>
                      <a:pt x="52" y="31"/>
                    </a:cubicBezTo>
                    <a:cubicBezTo>
                      <a:pt x="49" y="31"/>
                      <a:pt x="50" y="34"/>
                      <a:pt x="49" y="32"/>
                    </a:cubicBezTo>
                    <a:cubicBezTo>
                      <a:pt x="47" y="32"/>
                      <a:pt x="49" y="35"/>
                      <a:pt x="46" y="35"/>
                    </a:cubicBezTo>
                    <a:cubicBezTo>
                      <a:pt x="42" y="37"/>
                      <a:pt x="46" y="40"/>
                      <a:pt x="44" y="41"/>
                    </a:cubicBezTo>
                    <a:cubicBezTo>
                      <a:pt x="39" y="43"/>
                      <a:pt x="46" y="46"/>
                      <a:pt x="44" y="48"/>
                    </a:cubicBezTo>
                    <a:cubicBezTo>
                      <a:pt x="42" y="49"/>
                      <a:pt x="42" y="51"/>
                      <a:pt x="46" y="49"/>
                    </a:cubicBezTo>
                    <a:cubicBezTo>
                      <a:pt x="49" y="46"/>
                      <a:pt x="50" y="49"/>
                      <a:pt x="52" y="48"/>
                    </a:cubicBezTo>
                    <a:cubicBezTo>
                      <a:pt x="55" y="46"/>
                      <a:pt x="50" y="49"/>
                      <a:pt x="52" y="52"/>
                    </a:cubicBezTo>
                    <a:cubicBezTo>
                      <a:pt x="53" y="56"/>
                      <a:pt x="52" y="59"/>
                      <a:pt x="56" y="59"/>
                    </a:cubicBezTo>
                    <a:cubicBezTo>
                      <a:pt x="61" y="59"/>
                      <a:pt x="58" y="59"/>
                      <a:pt x="56" y="60"/>
                    </a:cubicBezTo>
                    <a:cubicBezTo>
                      <a:pt x="56" y="63"/>
                      <a:pt x="58" y="62"/>
                      <a:pt x="56" y="66"/>
                    </a:cubicBezTo>
                    <a:cubicBezTo>
                      <a:pt x="55" y="69"/>
                      <a:pt x="59" y="68"/>
                      <a:pt x="61" y="68"/>
                    </a:cubicBezTo>
                    <a:cubicBezTo>
                      <a:pt x="62" y="69"/>
                      <a:pt x="61" y="71"/>
                      <a:pt x="62" y="73"/>
                    </a:cubicBezTo>
                    <a:cubicBezTo>
                      <a:pt x="64" y="73"/>
                      <a:pt x="62" y="76"/>
                      <a:pt x="64" y="74"/>
                    </a:cubicBezTo>
                    <a:cubicBezTo>
                      <a:pt x="65" y="74"/>
                      <a:pt x="65" y="77"/>
                      <a:pt x="68" y="73"/>
                    </a:cubicBezTo>
                    <a:cubicBezTo>
                      <a:pt x="72" y="69"/>
                      <a:pt x="72" y="73"/>
                      <a:pt x="72" y="74"/>
                    </a:cubicBezTo>
                    <a:cubicBezTo>
                      <a:pt x="70" y="76"/>
                      <a:pt x="67" y="74"/>
                      <a:pt x="67" y="79"/>
                    </a:cubicBezTo>
                    <a:cubicBezTo>
                      <a:pt x="65" y="84"/>
                      <a:pt x="64" y="79"/>
                      <a:pt x="64" y="85"/>
                    </a:cubicBezTo>
                    <a:cubicBezTo>
                      <a:pt x="61" y="85"/>
                      <a:pt x="62" y="87"/>
                      <a:pt x="59" y="87"/>
                    </a:cubicBezTo>
                    <a:cubicBezTo>
                      <a:pt x="56" y="85"/>
                      <a:pt x="59" y="88"/>
                      <a:pt x="58" y="88"/>
                    </a:cubicBezTo>
                    <a:cubicBezTo>
                      <a:pt x="56" y="90"/>
                      <a:pt x="56" y="87"/>
                      <a:pt x="55" y="90"/>
                    </a:cubicBezTo>
                    <a:cubicBezTo>
                      <a:pt x="55" y="93"/>
                      <a:pt x="53" y="91"/>
                      <a:pt x="50" y="93"/>
                    </a:cubicBezTo>
                    <a:cubicBezTo>
                      <a:pt x="47" y="94"/>
                      <a:pt x="47" y="90"/>
                      <a:pt x="47" y="93"/>
                    </a:cubicBezTo>
                    <a:cubicBezTo>
                      <a:pt x="46" y="96"/>
                      <a:pt x="44" y="94"/>
                      <a:pt x="46" y="97"/>
                    </a:cubicBezTo>
                    <a:cubicBezTo>
                      <a:pt x="47" y="101"/>
                      <a:pt x="42" y="97"/>
                      <a:pt x="44" y="102"/>
                    </a:cubicBezTo>
                    <a:cubicBezTo>
                      <a:pt x="46" y="107"/>
                      <a:pt x="41" y="102"/>
                      <a:pt x="41" y="105"/>
                    </a:cubicBezTo>
                    <a:cubicBezTo>
                      <a:pt x="42" y="108"/>
                      <a:pt x="44" y="104"/>
                      <a:pt x="44" y="108"/>
                    </a:cubicBezTo>
                    <a:cubicBezTo>
                      <a:pt x="44" y="113"/>
                      <a:pt x="46" y="115"/>
                      <a:pt x="49" y="118"/>
                    </a:cubicBezTo>
                    <a:cubicBezTo>
                      <a:pt x="50" y="121"/>
                      <a:pt x="50" y="118"/>
                      <a:pt x="50" y="121"/>
                    </a:cubicBezTo>
                    <a:cubicBezTo>
                      <a:pt x="50" y="124"/>
                      <a:pt x="52" y="127"/>
                      <a:pt x="52" y="127"/>
                    </a:cubicBezTo>
                    <a:cubicBezTo>
                      <a:pt x="55" y="122"/>
                      <a:pt x="55" y="129"/>
                      <a:pt x="52" y="129"/>
                    </a:cubicBezTo>
                    <a:cubicBezTo>
                      <a:pt x="50" y="129"/>
                      <a:pt x="52" y="136"/>
                      <a:pt x="50" y="136"/>
                    </a:cubicBezTo>
                    <a:cubicBezTo>
                      <a:pt x="49" y="135"/>
                      <a:pt x="50" y="138"/>
                      <a:pt x="49" y="136"/>
                    </a:cubicBezTo>
                    <a:cubicBezTo>
                      <a:pt x="47" y="136"/>
                      <a:pt x="47" y="141"/>
                      <a:pt x="52" y="146"/>
                    </a:cubicBezTo>
                    <a:cubicBezTo>
                      <a:pt x="56" y="150"/>
                      <a:pt x="58" y="153"/>
                      <a:pt x="55" y="158"/>
                    </a:cubicBezTo>
                    <a:cubicBezTo>
                      <a:pt x="58" y="163"/>
                      <a:pt x="58" y="166"/>
                      <a:pt x="58" y="167"/>
                    </a:cubicBezTo>
                    <a:cubicBezTo>
                      <a:pt x="58" y="169"/>
                      <a:pt x="59" y="167"/>
                      <a:pt x="59" y="169"/>
                    </a:cubicBezTo>
                    <a:cubicBezTo>
                      <a:pt x="59" y="172"/>
                      <a:pt x="61" y="170"/>
                      <a:pt x="59" y="172"/>
                    </a:cubicBezTo>
                    <a:cubicBezTo>
                      <a:pt x="56" y="175"/>
                      <a:pt x="58" y="175"/>
                      <a:pt x="55" y="180"/>
                    </a:cubicBezTo>
                    <a:cubicBezTo>
                      <a:pt x="52" y="183"/>
                      <a:pt x="53" y="183"/>
                      <a:pt x="52" y="186"/>
                    </a:cubicBezTo>
                    <a:cubicBezTo>
                      <a:pt x="52" y="189"/>
                      <a:pt x="50" y="191"/>
                      <a:pt x="50" y="188"/>
                    </a:cubicBezTo>
                    <a:cubicBezTo>
                      <a:pt x="50" y="178"/>
                      <a:pt x="52" y="181"/>
                      <a:pt x="52" y="178"/>
                    </a:cubicBezTo>
                    <a:cubicBezTo>
                      <a:pt x="52" y="175"/>
                      <a:pt x="55" y="172"/>
                      <a:pt x="52" y="172"/>
                    </a:cubicBezTo>
                    <a:cubicBezTo>
                      <a:pt x="49" y="172"/>
                      <a:pt x="53" y="169"/>
                      <a:pt x="52" y="167"/>
                    </a:cubicBezTo>
                    <a:cubicBezTo>
                      <a:pt x="50" y="166"/>
                      <a:pt x="52" y="164"/>
                      <a:pt x="52" y="161"/>
                    </a:cubicBezTo>
                    <a:cubicBezTo>
                      <a:pt x="50" y="160"/>
                      <a:pt x="50" y="157"/>
                      <a:pt x="49" y="153"/>
                    </a:cubicBezTo>
                    <a:cubicBezTo>
                      <a:pt x="47" y="149"/>
                      <a:pt x="47" y="158"/>
                      <a:pt x="47" y="149"/>
                    </a:cubicBezTo>
                    <a:cubicBezTo>
                      <a:pt x="47" y="146"/>
                      <a:pt x="44" y="144"/>
                      <a:pt x="44" y="136"/>
                    </a:cubicBezTo>
                    <a:cubicBezTo>
                      <a:pt x="44" y="130"/>
                      <a:pt x="42" y="130"/>
                      <a:pt x="42" y="127"/>
                    </a:cubicBezTo>
                    <a:cubicBezTo>
                      <a:pt x="42" y="125"/>
                      <a:pt x="46" y="124"/>
                      <a:pt x="44" y="124"/>
                    </a:cubicBezTo>
                    <a:cubicBezTo>
                      <a:pt x="42" y="124"/>
                      <a:pt x="41" y="125"/>
                      <a:pt x="41" y="122"/>
                    </a:cubicBezTo>
                    <a:cubicBezTo>
                      <a:pt x="39" y="118"/>
                      <a:pt x="39" y="119"/>
                      <a:pt x="39" y="118"/>
                    </a:cubicBezTo>
                    <a:cubicBezTo>
                      <a:pt x="39" y="116"/>
                      <a:pt x="38" y="116"/>
                      <a:pt x="38" y="115"/>
                    </a:cubicBezTo>
                    <a:cubicBezTo>
                      <a:pt x="39" y="122"/>
                      <a:pt x="35" y="124"/>
                      <a:pt x="32" y="125"/>
                    </a:cubicBezTo>
                    <a:cubicBezTo>
                      <a:pt x="27" y="127"/>
                      <a:pt x="27" y="135"/>
                      <a:pt x="24" y="132"/>
                    </a:cubicBezTo>
                    <a:cubicBezTo>
                      <a:pt x="21" y="129"/>
                      <a:pt x="23" y="133"/>
                      <a:pt x="20" y="130"/>
                    </a:cubicBezTo>
                    <a:cubicBezTo>
                      <a:pt x="18" y="129"/>
                      <a:pt x="21" y="127"/>
                      <a:pt x="20" y="127"/>
                    </a:cubicBezTo>
                    <a:cubicBezTo>
                      <a:pt x="18" y="125"/>
                      <a:pt x="18" y="130"/>
                      <a:pt x="16" y="130"/>
                    </a:cubicBezTo>
                    <a:cubicBezTo>
                      <a:pt x="15" y="130"/>
                      <a:pt x="18" y="122"/>
                      <a:pt x="20" y="116"/>
                    </a:cubicBezTo>
                    <a:cubicBezTo>
                      <a:pt x="21" y="111"/>
                      <a:pt x="16" y="105"/>
                      <a:pt x="15" y="101"/>
                    </a:cubicBezTo>
                    <a:cubicBezTo>
                      <a:pt x="15" y="96"/>
                      <a:pt x="13" y="99"/>
                      <a:pt x="13" y="101"/>
                    </a:cubicBezTo>
                    <a:cubicBezTo>
                      <a:pt x="13" y="102"/>
                      <a:pt x="9" y="97"/>
                      <a:pt x="10" y="96"/>
                    </a:cubicBezTo>
                    <a:cubicBezTo>
                      <a:pt x="12" y="94"/>
                      <a:pt x="12" y="97"/>
                      <a:pt x="13" y="96"/>
                    </a:cubicBezTo>
                    <a:cubicBezTo>
                      <a:pt x="16" y="94"/>
                      <a:pt x="13" y="94"/>
                      <a:pt x="12" y="93"/>
                    </a:cubicBezTo>
                    <a:cubicBezTo>
                      <a:pt x="10" y="90"/>
                      <a:pt x="9" y="87"/>
                      <a:pt x="7" y="90"/>
                    </a:cubicBezTo>
                    <a:cubicBezTo>
                      <a:pt x="7" y="93"/>
                      <a:pt x="7" y="90"/>
                      <a:pt x="4" y="87"/>
                    </a:cubicBezTo>
                    <a:cubicBezTo>
                      <a:pt x="1" y="84"/>
                      <a:pt x="1" y="79"/>
                      <a:pt x="0" y="79"/>
                    </a:cubicBezTo>
                    <a:cubicBezTo>
                      <a:pt x="0" y="68"/>
                      <a:pt x="4" y="85"/>
                      <a:pt x="3" y="69"/>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56" name="Freeform 68"/>
              <p:cNvSpPr>
                <a:spLocks/>
              </p:cNvSpPr>
              <p:nvPr/>
            </p:nvSpPr>
            <p:spPr bwMode="auto">
              <a:xfrm>
                <a:off x="4198" y="2682"/>
                <a:ext cx="130" cy="287"/>
              </a:xfrm>
              <a:custGeom>
                <a:avLst/>
                <a:gdLst/>
                <a:ahLst/>
                <a:cxnLst>
                  <a:cxn ang="0">
                    <a:pos x="41" y="82"/>
                  </a:cxn>
                  <a:cxn ang="0">
                    <a:pos x="32" y="78"/>
                  </a:cxn>
                  <a:cxn ang="0">
                    <a:pos x="26" y="69"/>
                  </a:cxn>
                  <a:cxn ang="0">
                    <a:pos x="18" y="89"/>
                  </a:cxn>
                  <a:cxn ang="0">
                    <a:pos x="15" y="110"/>
                  </a:cxn>
                  <a:cxn ang="0">
                    <a:pos x="23" y="120"/>
                  </a:cxn>
                  <a:cxn ang="0">
                    <a:pos x="34" y="135"/>
                  </a:cxn>
                  <a:cxn ang="0">
                    <a:pos x="35" y="145"/>
                  </a:cxn>
                  <a:cxn ang="0">
                    <a:pos x="30" y="142"/>
                  </a:cxn>
                  <a:cxn ang="0">
                    <a:pos x="24" y="137"/>
                  </a:cxn>
                  <a:cxn ang="0">
                    <a:pos x="20" y="135"/>
                  </a:cxn>
                  <a:cxn ang="0">
                    <a:pos x="15" y="129"/>
                  </a:cxn>
                  <a:cxn ang="0">
                    <a:pos x="8" y="121"/>
                  </a:cxn>
                  <a:cxn ang="0">
                    <a:pos x="9" y="109"/>
                  </a:cxn>
                  <a:cxn ang="0">
                    <a:pos x="11" y="101"/>
                  </a:cxn>
                  <a:cxn ang="0">
                    <a:pos x="18" y="87"/>
                  </a:cxn>
                  <a:cxn ang="0">
                    <a:pos x="17" y="82"/>
                  </a:cxn>
                  <a:cxn ang="0">
                    <a:pos x="11" y="61"/>
                  </a:cxn>
                  <a:cxn ang="0">
                    <a:pos x="9" y="51"/>
                  </a:cxn>
                  <a:cxn ang="0">
                    <a:pos x="11" y="42"/>
                  </a:cxn>
                  <a:cxn ang="0">
                    <a:pos x="8" y="33"/>
                  </a:cxn>
                  <a:cxn ang="0">
                    <a:pos x="0" y="20"/>
                  </a:cxn>
                  <a:cxn ang="0">
                    <a:pos x="5" y="13"/>
                  </a:cxn>
                  <a:cxn ang="0">
                    <a:pos x="9" y="8"/>
                  </a:cxn>
                  <a:cxn ang="0">
                    <a:pos x="17" y="3"/>
                  </a:cxn>
                  <a:cxn ang="0">
                    <a:pos x="23" y="0"/>
                  </a:cxn>
                  <a:cxn ang="0">
                    <a:pos x="26" y="9"/>
                  </a:cxn>
                  <a:cxn ang="0">
                    <a:pos x="32" y="13"/>
                  </a:cxn>
                  <a:cxn ang="0">
                    <a:pos x="29" y="30"/>
                  </a:cxn>
                  <a:cxn ang="0">
                    <a:pos x="41" y="25"/>
                  </a:cxn>
                  <a:cxn ang="0">
                    <a:pos x="50" y="20"/>
                  </a:cxn>
                  <a:cxn ang="0">
                    <a:pos x="59" y="36"/>
                  </a:cxn>
                  <a:cxn ang="0">
                    <a:pos x="65" y="56"/>
                  </a:cxn>
                  <a:cxn ang="0">
                    <a:pos x="58" y="61"/>
                  </a:cxn>
                  <a:cxn ang="0">
                    <a:pos x="41" y="69"/>
                  </a:cxn>
                  <a:cxn ang="0">
                    <a:pos x="43" y="79"/>
                  </a:cxn>
                </a:cxnLst>
                <a:rect l="0" t="0" r="r" b="b"/>
                <a:pathLst>
                  <a:path w="67" h="148">
                    <a:moveTo>
                      <a:pt x="44" y="87"/>
                    </a:moveTo>
                    <a:cubicBezTo>
                      <a:pt x="43" y="87"/>
                      <a:pt x="44" y="84"/>
                      <a:pt x="41" y="82"/>
                    </a:cubicBezTo>
                    <a:cubicBezTo>
                      <a:pt x="40" y="82"/>
                      <a:pt x="38" y="79"/>
                      <a:pt x="35" y="78"/>
                    </a:cubicBezTo>
                    <a:cubicBezTo>
                      <a:pt x="34" y="76"/>
                      <a:pt x="34" y="79"/>
                      <a:pt x="32" y="78"/>
                    </a:cubicBezTo>
                    <a:cubicBezTo>
                      <a:pt x="29" y="76"/>
                      <a:pt x="27" y="81"/>
                      <a:pt x="27" y="76"/>
                    </a:cubicBezTo>
                    <a:cubicBezTo>
                      <a:pt x="29" y="70"/>
                      <a:pt x="30" y="69"/>
                      <a:pt x="26" y="69"/>
                    </a:cubicBezTo>
                    <a:cubicBezTo>
                      <a:pt x="21" y="69"/>
                      <a:pt x="20" y="72"/>
                      <a:pt x="21" y="73"/>
                    </a:cubicBezTo>
                    <a:cubicBezTo>
                      <a:pt x="23" y="73"/>
                      <a:pt x="20" y="86"/>
                      <a:pt x="18" y="89"/>
                    </a:cubicBezTo>
                    <a:cubicBezTo>
                      <a:pt x="18" y="90"/>
                      <a:pt x="18" y="95"/>
                      <a:pt x="17" y="96"/>
                    </a:cubicBezTo>
                    <a:cubicBezTo>
                      <a:pt x="14" y="100"/>
                      <a:pt x="15" y="109"/>
                      <a:pt x="15" y="110"/>
                    </a:cubicBezTo>
                    <a:cubicBezTo>
                      <a:pt x="15" y="115"/>
                      <a:pt x="20" y="109"/>
                      <a:pt x="20" y="112"/>
                    </a:cubicBezTo>
                    <a:cubicBezTo>
                      <a:pt x="20" y="115"/>
                      <a:pt x="21" y="120"/>
                      <a:pt x="23" y="120"/>
                    </a:cubicBezTo>
                    <a:cubicBezTo>
                      <a:pt x="24" y="118"/>
                      <a:pt x="24" y="129"/>
                      <a:pt x="27" y="132"/>
                    </a:cubicBezTo>
                    <a:cubicBezTo>
                      <a:pt x="32" y="138"/>
                      <a:pt x="30" y="132"/>
                      <a:pt x="34" y="135"/>
                    </a:cubicBezTo>
                    <a:cubicBezTo>
                      <a:pt x="37" y="138"/>
                      <a:pt x="37" y="140"/>
                      <a:pt x="38" y="142"/>
                    </a:cubicBezTo>
                    <a:cubicBezTo>
                      <a:pt x="37" y="146"/>
                      <a:pt x="37" y="146"/>
                      <a:pt x="35" y="145"/>
                    </a:cubicBezTo>
                    <a:cubicBezTo>
                      <a:pt x="32" y="142"/>
                      <a:pt x="32" y="148"/>
                      <a:pt x="30" y="146"/>
                    </a:cubicBezTo>
                    <a:cubicBezTo>
                      <a:pt x="29" y="145"/>
                      <a:pt x="30" y="143"/>
                      <a:pt x="30" y="142"/>
                    </a:cubicBezTo>
                    <a:cubicBezTo>
                      <a:pt x="30" y="138"/>
                      <a:pt x="29" y="142"/>
                      <a:pt x="27" y="140"/>
                    </a:cubicBezTo>
                    <a:cubicBezTo>
                      <a:pt x="27" y="137"/>
                      <a:pt x="26" y="138"/>
                      <a:pt x="24" y="137"/>
                    </a:cubicBezTo>
                    <a:cubicBezTo>
                      <a:pt x="23" y="135"/>
                      <a:pt x="23" y="135"/>
                      <a:pt x="23" y="138"/>
                    </a:cubicBezTo>
                    <a:cubicBezTo>
                      <a:pt x="21" y="137"/>
                      <a:pt x="21" y="137"/>
                      <a:pt x="20" y="135"/>
                    </a:cubicBezTo>
                    <a:cubicBezTo>
                      <a:pt x="18" y="134"/>
                      <a:pt x="18" y="132"/>
                      <a:pt x="18" y="131"/>
                    </a:cubicBezTo>
                    <a:cubicBezTo>
                      <a:pt x="18" y="131"/>
                      <a:pt x="17" y="132"/>
                      <a:pt x="15" y="129"/>
                    </a:cubicBezTo>
                    <a:cubicBezTo>
                      <a:pt x="12" y="126"/>
                      <a:pt x="12" y="121"/>
                      <a:pt x="11" y="120"/>
                    </a:cubicBezTo>
                    <a:cubicBezTo>
                      <a:pt x="9" y="120"/>
                      <a:pt x="9" y="124"/>
                      <a:pt x="8" y="121"/>
                    </a:cubicBezTo>
                    <a:cubicBezTo>
                      <a:pt x="8" y="121"/>
                      <a:pt x="6" y="118"/>
                      <a:pt x="8" y="115"/>
                    </a:cubicBezTo>
                    <a:cubicBezTo>
                      <a:pt x="9" y="112"/>
                      <a:pt x="8" y="114"/>
                      <a:pt x="9" y="109"/>
                    </a:cubicBezTo>
                    <a:cubicBezTo>
                      <a:pt x="11" y="107"/>
                      <a:pt x="8" y="109"/>
                      <a:pt x="9" y="106"/>
                    </a:cubicBezTo>
                    <a:cubicBezTo>
                      <a:pt x="11" y="103"/>
                      <a:pt x="12" y="103"/>
                      <a:pt x="11" y="101"/>
                    </a:cubicBezTo>
                    <a:cubicBezTo>
                      <a:pt x="12" y="98"/>
                      <a:pt x="11" y="98"/>
                      <a:pt x="14" y="95"/>
                    </a:cubicBezTo>
                    <a:cubicBezTo>
                      <a:pt x="17" y="90"/>
                      <a:pt x="15" y="90"/>
                      <a:pt x="18" y="87"/>
                    </a:cubicBezTo>
                    <a:cubicBezTo>
                      <a:pt x="20" y="86"/>
                      <a:pt x="18" y="87"/>
                      <a:pt x="18" y="84"/>
                    </a:cubicBezTo>
                    <a:cubicBezTo>
                      <a:pt x="18" y="82"/>
                      <a:pt x="17" y="84"/>
                      <a:pt x="17" y="82"/>
                    </a:cubicBezTo>
                    <a:cubicBezTo>
                      <a:pt x="17" y="81"/>
                      <a:pt x="17" y="78"/>
                      <a:pt x="14" y="73"/>
                    </a:cubicBezTo>
                    <a:cubicBezTo>
                      <a:pt x="17" y="69"/>
                      <a:pt x="15" y="65"/>
                      <a:pt x="11" y="61"/>
                    </a:cubicBezTo>
                    <a:cubicBezTo>
                      <a:pt x="6" y="56"/>
                      <a:pt x="6" y="51"/>
                      <a:pt x="8" y="51"/>
                    </a:cubicBezTo>
                    <a:cubicBezTo>
                      <a:pt x="9" y="53"/>
                      <a:pt x="8" y="50"/>
                      <a:pt x="9" y="51"/>
                    </a:cubicBezTo>
                    <a:cubicBezTo>
                      <a:pt x="11" y="51"/>
                      <a:pt x="9" y="44"/>
                      <a:pt x="11" y="44"/>
                    </a:cubicBezTo>
                    <a:cubicBezTo>
                      <a:pt x="14" y="44"/>
                      <a:pt x="14" y="37"/>
                      <a:pt x="11" y="42"/>
                    </a:cubicBezTo>
                    <a:cubicBezTo>
                      <a:pt x="11" y="42"/>
                      <a:pt x="9" y="39"/>
                      <a:pt x="9" y="36"/>
                    </a:cubicBezTo>
                    <a:cubicBezTo>
                      <a:pt x="9" y="33"/>
                      <a:pt x="9" y="36"/>
                      <a:pt x="8" y="33"/>
                    </a:cubicBezTo>
                    <a:cubicBezTo>
                      <a:pt x="5" y="30"/>
                      <a:pt x="3" y="28"/>
                      <a:pt x="3" y="23"/>
                    </a:cubicBezTo>
                    <a:cubicBezTo>
                      <a:pt x="3" y="19"/>
                      <a:pt x="2" y="23"/>
                      <a:pt x="0" y="20"/>
                    </a:cubicBezTo>
                    <a:cubicBezTo>
                      <a:pt x="0" y="17"/>
                      <a:pt x="5" y="22"/>
                      <a:pt x="3" y="17"/>
                    </a:cubicBezTo>
                    <a:cubicBezTo>
                      <a:pt x="2" y="13"/>
                      <a:pt x="6" y="16"/>
                      <a:pt x="5" y="13"/>
                    </a:cubicBezTo>
                    <a:cubicBezTo>
                      <a:pt x="3" y="9"/>
                      <a:pt x="5" y="11"/>
                      <a:pt x="6" y="8"/>
                    </a:cubicBezTo>
                    <a:cubicBezTo>
                      <a:pt x="6" y="5"/>
                      <a:pt x="6" y="9"/>
                      <a:pt x="9" y="8"/>
                    </a:cubicBezTo>
                    <a:cubicBezTo>
                      <a:pt x="12" y="6"/>
                      <a:pt x="14" y="8"/>
                      <a:pt x="14" y="5"/>
                    </a:cubicBezTo>
                    <a:cubicBezTo>
                      <a:pt x="15" y="2"/>
                      <a:pt x="15" y="5"/>
                      <a:pt x="17" y="3"/>
                    </a:cubicBezTo>
                    <a:cubicBezTo>
                      <a:pt x="18" y="3"/>
                      <a:pt x="15" y="0"/>
                      <a:pt x="18" y="2"/>
                    </a:cubicBezTo>
                    <a:cubicBezTo>
                      <a:pt x="21" y="2"/>
                      <a:pt x="20" y="0"/>
                      <a:pt x="23" y="0"/>
                    </a:cubicBezTo>
                    <a:cubicBezTo>
                      <a:pt x="23" y="3"/>
                      <a:pt x="23" y="0"/>
                      <a:pt x="24" y="2"/>
                    </a:cubicBezTo>
                    <a:cubicBezTo>
                      <a:pt x="27" y="5"/>
                      <a:pt x="23" y="9"/>
                      <a:pt x="26" y="9"/>
                    </a:cubicBezTo>
                    <a:cubicBezTo>
                      <a:pt x="29" y="9"/>
                      <a:pt x="27" y="8"/>
                      <a:pt x="30" y="8"/>
                    </a:cubicBezTo>
                    <a:cubicBezTo>
                      <a:pt x="34" y="9"/>
                      <a:pt x="30" y="11"/>
                      <a:pt x="32" y="13"/>
                    </a:cubicBezTo>
                    <a:cubicBezTo>
                      <a:pt x="34" y="16"/>
                      <a:pt x="29" y="20"/>
                      <a:pt x="30" y="22"/>
                    </a:cubicBezTo>
                    <a:cubicBezTo>
                      <a:pt x="32" y="23"/>
                      <a:pt x="27" y="28"/>
                      <a:pt x="29" y="30"/>
                    </a:cubicBezTo>
                    <a:cubicBezTo>
                      <a:pt x="30" y="30"/>
                      <a:pt x="30" y="30"/>
                      <a:pt x="35" y="25"/>
                    </a:cubicBezTo>
                    <a:cubicBezTo>
                      <a:pt x="40" y="20"/>
                      <a:pt x="38" y="25"/>
                      <a:pt x="41" y="25"/>
                    </a:cubicBezTo>
                    <a:cubicBezTo>
                      <a:pt x="43" y="25"/>
                      <a:pt x="41" y="26"/>
                      <a:pt x="43" y="25"/>
                    </a:cubicBezTo>
                    <a:cubicBezTo>
                      <a:pt x="47" y="23"/>
                      <a:pt x="46" y="19"/>
                      <a:pt x="50" y="20"/>
                    </a:cubicBezTo>
                    <a:cubicBezTo>
                      <a:pt x="53" y="22"/>
                      <a:pt x="53" y="20"/>
                      <a:pt x="55" y="23"/>
                    </a:cubicBezTo>
                    <a:cubicBezTo>
                      <a:pt x="56" y="30"/>
                      <a:pt x="61" y="28"/>
                      <a:pt x="59" y="36"/>
                    </a:cubicBezTo>
                    <a:cubicBezTo>
                      <a:pt x="58" y="44"/>
                      <a:pt x="64" y="44"/>
                      <a:pt x="64" y="45"/>
                    </a:cubicBezTo>
                    <a:cubicBezTo>
                      <a:pt x="64" y="47"/>
                      <a:pt x="67" y="47"/>
                      <a:pt x="65" y="56"/>
                    </a:cubicBezTo>
                    <a:cubicBezTo>
                      <a:pt x="65" y="58"/>
                      <a:pt x="67" y="59"/>
                      <a:pt x="62" y="61"/>
                    </a:cubicBezTo>
                    <a:cubicBezTo>
                      <a:pt x="61" y="62"/>
                      <a:pt x="62" y="59"/>
                      <a:pt x="58" y="61"/>
                    </a:cubicBezTo>
                    <a:cubicBezTo>
                      <a:pt x="53" y="61"/>
                      <a:pt x="46" y="59"/>
                      <a:pt x="44" y="64"/>
                    </a:cubicBezTo>
                    <a:cubicBezTo>
                      <a:pt x="43" y="69"/>
                      <a:pt x="41" y="67"/>
                      <a:pt x="41" y="69"/>
                    </a:cubicBezTo>
                    <a:cubicBezTo>
                      <a:pt x="41" y="70"/>
                      <a:pt x="38" y="67"/>
                      <a:pt x="40" y="72"/>
                    </a:cubicBezTo>
                    <a:cubicBezTo>
                      <a:pt x="43" y="76"/>
                      <a:pt x="40" y="78"/>
                      <a:pt x="43" y="79"/>
                    </a:cubicBezTo>
                    <a:cubicBezTo>
                      <a:pt x="44" y="81"/>
                      <a:pt x="41" y="82"/>
                      <a:pt x="44" y="87"/>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57" name="Freeform 69"/>
              <p:cNvSpPr>
                <a:spLocks/>
              </p:cNvSpPr>
              <p:nvPr/>
            </p:nvSpPr>
            <p:spPr bwMode="auto">
              <a:xfrm>
                <a:off x="4124" y="2815"/>
                <a:ext cx="10" cy="45"/>
              </a:xfrm>
              <a:custGeom>
                <a:avLst/>
                <a:gdLst/>
                <a:ahLst/>
                <a:cxnLst>
                  <a:cxn ang="0">
                    <a:pos x="3" y="0"/>
                  </a:cxn>
                  <a:cxn ang="0">
                    <a:pos x="3" y="6"/>
                  </a:cxn>
                  <a:cxn ang="0">
                    <a:pos x="3" y="11"/>
                  </a:cxn>
                  <a:cxn ang="0">
                    <a:pos x="3" y="15"/>
                  </a:cxn>
                  <a:cxn ang="0">
                    <a:pos x="1" y="20"/>
                  </a:cxn>
                  <a:cxn ang="0">
                    <a:pos x="1" y="9"/>
                  </a:cxn>
                  <a:cxn ang="0">
                    <a:pos x="3" y="0"/>
                  </a:cxn>
                </a:cxnLst>
                <a:rect l="0" t="0" r="r" b="b"/>
                <a:pathLst>
                  <a:path w="5" h="23">
                    <a:moveTo>
                      <a:pt x="3" y="0"/>
                    </a:moveTo>
                    <a:cubicBezTo>
                      <a:pt x="5" y="1"/>
                      <a:pt x="5" y="4"/>
                      <a:pt x="3" y="6"/>
                    </a:cubicBezTo>
                    <a:cubicBezTo>
                      <a:pt x="3" y="6"/>
                      <a:pt x="5" y="11"/>
                      <a:pt x="3" y="11"/>
                    </a:cubicBezTo>
                    <a:cubicBezTo>
                      <a:pt x="1" y="12"/>
                      <a:pt x="3" y="12"/>
                      <a:pt x="3" y="15"/>
                    </a:cubicBezTo>
                    <a:cubicBezTo>
                      <a:pt x="1" y="17"/>
                      <a:pt x="1" y="23"/>
                      <a:pt x="1" y="20"/>
                    </a:cubicBezTo>
                    <a:cubicBezTo>
                      <a:pt x="0" y="15"/>
                      <a:pt x="1" y="17"/>
                      <a:pt x="1" y="9"/>
                    </a:cubicBezTo>
                    <a:cubicBezTo>
                      <a:pt x="1" y="3"/>
                      <a:pt x="3" y="0"/>
                      <a:pt x="3"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58" name="Freeform 70"/>
              <p:cNvSpPr>
                <a:spLocks/>
              </p:cNvSpPr>
              <p:nvPr/>
            </p:nvSpPr>
            <p:spPr bwMode="auto">
              <a:xfrm>
                <a:off x="4120" y="2866"/>
                <a:ext cx="6" cy="10"/>
              </a:xfrm>
              <a:custGeom>
                <a:avLst/>
                <a:gdLst/>
                <a:ahLst/>
                <a:cxnLst>
                  <a:cxn ang="0">
                    <a:pos x="2" y="0"/>
                  </a:cxn>
                  <a:cxn ang="0">
                    <a:pos x="0" y="5"/>
                  </a:cxn>
                  <a:cxn ang="0">
                    <a:pos x="2" y="0"/>
                  </a:cxn>
                </a:cxnLst>
                <a:rect l="0" t="0" r="r" b="b"/>
                <a:pathLst>
                  <a:path w="3" h="5">
                    <a:moveTo>
                      <a:pt x="2" y="0"/>
                    </a:moveTo>
                    <a:cubicBezTo>
                      <a:pt x="3" y="0"/>
                      <a:pt x="2" y="5"/>
                      <a:pt x="0" y="5"/>
                    </a:cubicBezTo>
                    <a:cubicBezTo>
                      <a:pt x="0" y="3"/>
                      <a:pt x="0" y="0"/>
                      <a:pt x="2"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59" name="Freeform 71"/>
              <p:cNvSpPr>
                <a:spLocks/>
              </p:cNvSpPr>
              <p:nvPr/>
            </p:nvSpPr>
            <p:spPr bwMode="auto">
              <a:xfrm>
                <a:off x="4140" y="2936"/>
                <a:ext cx="8" cy="11"/>
              </a:xfrm>
              <a:custGeom>
                <a:avLst/>
                <a:gdLst/>
                <a:ahLst/>
                <a:cxnLst>
                  <a:cxn ang="0">
                    <a:pos x="1" y="1"/>
                  </a:cxn>
                  <a:cxn ang="0">
                    <a:pos x="3" y="4"/>
                  </a:cxn>
                  <a:cxn ang="0">
                    <a:pos x="1" y="1"/>
                  </a:cxn>
                </a:cxnLst>
                <a:rect l="0" t="0" r="r" b="b"/>
                <a:pathLst>
                  <a:path w="4" h="6">
                    <a:moveTo>
                      <a:pt x="1" y="1"/>
                    </a:moveTo>
                    <a:cubicBezTo>
                      <a:pt x="3" y="0"/>
                      <a:pt x="4" y="3"/>
                      <a:pt x="3" y="4"/>
                    </a:cubicBezTo>
                    <a:cubicBezTo>
                      <a:pt x="1" y="6"/>
                      <a:pt x="0" y="1"/>
                      <a:pt x="1"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60" name="Freeform 72"/>
              <p:cNvSpPr>
                <a:spLocks/>
              </p:cNvSpPr>
              <p:nvPr/>
            </p:nvSpPr>
            <p:spPr bwMode="auto">
              <a:xfrm>
                <a:off x="4124" y="2895"/>
                <a:ext cx="6" cy="8"/>
              </a:xfrm>
              <a:custGeom>
                <a:avLst/>
                <a:gdLst/>
                <a:ahLst/>
                <a:cxnLst>
                  <a:cxn ang="0">
                    <a:pos x="1" y="0"/>
                  </a:cxn>
                  <a:cxn ang="0">
                    <a:pos x="1" y="4"/>
                  </a:cxn>
                  <a:cxn ang="0">
                    <a:pos x="1" y="0"/>
                  </a:cxn>
                </a:cxnLst>
                <a:rect l="0" t="0" r="r" b="b"/>
                <a:pathLst>
                  <a:path w="3" h="4">
                    <a:moveTo>
                      <a:pt x="1" y="0"/>
                    </a:moveTo>
                    <a:cubicBezTo>
                      <a:pt x="1" y="0"/>
                      <a:pt x="3" y="2"/>
                      <a:pt x="1" y="4"/>
                    </a:cubicBezTo>
                    <a:cubicBezTo>
                      <a:pt x="1" y="4"/>
                      <a:pt x="0" y="2"/>
                      <a:pt x="1"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61" name="Freeform 73"/>
              <p:cNvSpPr>
                <a:spLocks/>
              </p:cNvSpPr>
              <p:nvPr/>
            </p:nvSpPr>
            <p:spPr bwMode="auto">
              <a:xfrm>
                <a:off x="4136" y="2920"/>
                <a:ext cx="4" cy="4"/>
              </a:xfrm>
              <a:custGeom>
                <a:avLst/>
                <a:gdLst/>
                <a:ahLst/>
                <a:cxnLst>
                  <a:cxn ang="0">
                    <a:pos x="0" y="2"/>
                  </a:cxn>
                  <a:cxn ang="0">
                    <a:pos x="2" y="0"/>
                  </a:cxn>
                  <a:cxn ang="0">
                    <a:pos x="0" y="2"/>
                  </a:cxn>
                </a:cxnLst>
                <a:rect l="0" t="0" r="r" b="b"/>
                <a:pathLst>
                  <a:path w="2" h="2">
                    <a:moveTo>
                      <a:pt x="0" y="2"/>
                    </a:moveTo>
                    <a:cubicBezTo>
                      <a:pt x="0" y="2"/>
                      <a:pt x="0" y="0"/>
                      <a:pt x="2" y="0"/>
                    </a:cubicBezTo>
                    <a:cubicBezTo>
                      <a:pt x="2" y="2"/>
                      <a:pt x="2" y="2"/>
                      <a:pt x="0"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62" name="Freeform 74"/>
              <p:cNvSpPr>
                <a:spLocks/>
              </p:cNvSpPr>
              <p:nvPr/>
            </p:nvSpPr>
            <p:spPr bwMode="auto">
              <a:xfrm>
                <a:off x="4272" y="2621"/>
                <a:ext cx="114" cy="295"/>
              </a:xfrm>
              <a:custGeom>
                <a:avLst/>
                <a:gdLst/>
                <a:ahLst/>
                <a:cxnLst>
                  <a:cxn ang="0">
                    <a:pos x="41" y="25"/>
                  </a:cxn>
                  <a:cxn ang="0">
                    <a:pos x="34" y="34"/>
                  </a:cxn>
                  <a:cxn ang="0">
                    <a:pos x="35" y="56"/>
                  </a:cxn>
                  <a:cxn ang="0">
                    <a:pos x="49" y="76"/>
                  </a:cxn>
                  <a:cxn ang="0">
                    <a:pos x="56" y="104"/>
                  </a:cxn>
                  <a:cxn ang="0">
                    <a:pos x="56" y="118"/>
                  </a:cxn>
                  <a:cxn ang="0">
                    <a:pos x="38" y="129"/>
                  </a:cxn>
                  <a:cxn ang="0">
                    <a:pos x="32" y="141"/>
                  </a:cxn>
                  <a:cxn ang="0">
                    <a:pos x="21" y="143"/>
                  </a:cxn>
                  <a:cxn ang="0">
                    <a:pos x="18" y="130"/>
                  </a:cxn>
                  <a:cxn ang="0">
                    <a:pos x="24" y="126"/>
                  </a:cxn>
                  <a:cxn ang="0">
                    <a:pos x="31" y="124"/>
                  </a:cxn>
                  <a:cxn ang="0">
                    <a:pos x="34" y="118"/>
                  </a:cxn>
                  <a:cxn ang="0">
                    <a:pos x="41" y="112"/>
                  </a:cxn>
                  <a:cxn ang="0">
                    <a:pos x="43" y="99"/>
                  </a:cxn>
                  <a:cxn ang="0">
                    <a:pos x="43" y="89"/>
                  </a:cxn>
                  <a:cxn ang="0">
                    <a:pos x="41" y="76"/>
                  </a:cxn>
                  <a:cxn ang="0">
                    <a:pos x="37" y="72"/>
                  </a:cxn>
                  <a:cxn ang="0">
                    <a:pos x="27" y="56"/>
                  </a:cxn>
                  <a:cxn ang="0">
                    <a:pos x="24" y="48"/>
                  </a:cxn>
                  <a:cxn ang="0">
                    <a:pos x="15" y="40"/>
                  </a:cxn>
                  <a:cxn ang="0">
                    <a:pos x="23" y="34"/>
                  </a:cxn>
                  <a:cxn ang="0">
                    <a:pos x="18" y="31"/>
                  </a:cxn>
                  <a:cxn ang="0">
                    <a:pos x="14" y="27"/>
                  </a:cxn>
                  <a:cxn ang="0">
                    <a:pos x="6" y="23"/>
                  </a:cxn>
                  <a:cxn ang="0">
                    <a:pos x="6" y="19"/>
                  </a:cxn>
                  <a:cxn ang="0">
                    <a:pos x="0" y="11"/>
                  </a:cxn>
                  <a:cxn ang="0">
                    <a:pos x="8" y="11"/>
                  </a:cxn>
                  <a:cxn ang="0">
                    <a:pos x="12" y="8"/>
                  </a:cxn>
                  <a:cxn ang="0">
                    <a:pos x="17" y="8"/>
                  </a:cxn>
                  <a:cxn ang="0">
                    <a:pos x="24" y="2"/>
                  </a:cxn>
                  <a:cxn ang="0">
                    <a:pos x="35" y="6"/>
                  </a:cxn>
                  <a:cxn ang="0">
                    <a:pos x="37" y="14"/>
                  </a:cxn>
                  <a:cxn ang="0">
                    <a:pos x="41" y="19"/>
                  </a:cxn>
                  <a:cxn ang="0">
                    <a:pos x="43" y="22"/>
                  </a:cxn>
                </a:cxnLst>
                <a:rect l="0" t="0" r="r" b="b"/>
                <a:pathLst>
                  <a:path w="59" h="152">
                    <a:moveTo>
                      <a:pt x="43" y="22"/>
                    </a:moveTo>
                    <a:cubicBezTo>
                      <a:pt x="41" y="23"/>
                      <a:pt x="43" y="25"/>
                      <a:pt x="41" y="25"/>
                    </a:cubicBezTo>
                    <a:cubicBezTo>
                      <a:pt x="40" y="27"/>
                      <a:pt x="40" y="25"/>
                      <a:pt x="38" y="27"/>
                    </a:cubicBezTo>
                    <a:cubicBezTo>
                      <a:pt x="35" y="28"/>
                      <a:pt x="38" y="31"/>
                      <a:pt x="34" y="34"/>
                    </a:cubicBezTo>
                    <a:cubicBezTo>
                      <a:pt x="31" y="37"/>
                      <a:pt x="27" y="44"/>
                      <a:pt x="29" y="50"/>
                    </a:cubicBezTo>
                    <a:cubicBezTo>
                      <a:pt x="32" y="54"/>
                      <a:pt x="34" y="53"/>
                      <a:pt x="35" y="56"/>
                    </a:cubicBezTo>
                    <a:cubicBezTo>
                      <a:pt x="35" y="59"/>
                      <a:pt x="38" y="64"/>
                      <a:pt x="43" y="68"/>
                    </a:cubicBezTo>
                    <a:cubicBezTo>
                      <a:pt x="47" y="73"/>
                      <a:pt x="49" y="72"/>
                      <a:pt x="49" y="76"/>
                    </a:cubicBezTo>
                    <a:cubicBezTo>
                      <a:pt x="50" y="79"/>
                      <a:pt x="53" y="79"/>
                      <a:pt x="56" y="89"/>
                    </a:cubicBezTo>
                    <a:cubicBezTo>
                      <a:pt x="58" y="98"/>
                      <a:pt x="56" y="103"/>
                      <a:pt x="56" y="104"/>
                    </a:cubicBezTo>
                    <a:cubicBezTo>
                      <a:pt x="58" y="106"/>
                      <a:pt x="59" y="109"/>
                      <a:pt x="58" y="109"/>
                    </a:cubicBezTo>
                    <a:cubicBezTo>
                      <a:pt x="56" y="109"/>
                      <a:pt x="58" y="113"/>
                      <a:pt x="56" y="118"/>
                    </a:cubicBezTo>
                    <a:cubicBezTo>
                      <a:pt x="55" y="124"/>
                      <a:pt x="50" y="123"/>
                      <a:pt x="46" y="127"/>
                    </a:cubicBezTo>
                    <a:cubicBezTo>
                      <a:pt x="40" y="134"/>
                      <a:pt x="40" y="130"/>
                      <a:pt x="38" y="129"/>
                    </a:cubicBezTo>
                    <a:cubicBezTo>
                      <a:pt x="37" y="127"/>
                      <a:pt x="37" y="138"/>
                      <a:pt x="34" y="140"/>
                    </a:cubicBezTo>
                    <a:cubicBezTo>
                      <a:pt x="32" y="140"/>
                      <a:pt x="35" y="140"/>
                      <a:pt x="32" y="141"/>
                    </a:cubicBezTo>
                    <a:cubicBezTo>
                      <a:pt x="29" y="143"/>
                      <a:pt x="27" y="144"/>
                      <a:pt x="24" y="148"/>
                    </a:cubicBezTo>
                    <a:cubicBezTo>
                      <a:pt x="21" y="152"/>
                      <a:pt x="21" y="149"/>
                      <a:pt x="21" y="143"/>
                    </a:cubicBezTo>
                    <a:cubicBezTo>
                      <a:pt x="21" y="135"/>
                      <a:pt x="24" y="137"/>
                      <a:pt x="23" y="134"/>
                    </a:cubicBezTo>
                    <a:cubicBezTo>
                      <a:pt x="21" y="130"/>
                      <a:pt x="20" y="135"/>
                      <a:pt x="18" y="130"/>
                    </a:cubicBezTo>
                    <a:cubicBezTo>
                      <a:pt x="20" y="129"/>
                      <a:pt x="24" y="130"/>
                      <a:pt x="23" y="127"/>
                    </a:cubicBezTo>
                    <a:cubicBezTo>
                      <a:pt x="23" y="127"/>
                      <a:pt x="24" y="124"/>
                      <a:pt x="24" y="126"/>
                    </a:cubicBezTo>
                    <a:cubicBezTo>
                      <a:pt x="26" y="127"/>
                      <a:pt x="29" y="123"/>
                      <a:pt x="29" y="126"/>
                    </a:cubicBezTo>
                    <a:cubicBezTo>
                      <a:pt x="31" y="127"/>
                      <a:pt x="35" y="127"/>
                      <a:pt x="31" y="124"/>
                    </a:cubicBezTo>
                    <a:cubicBezTo>
                      <a:pt x="29" y="123"/>
                      <a:pt x="31" y="121"/>
                      <a:pt x="31" y="120"/>
                    </a:cubicBezTo>
                    <a:cubicBezTo>
                      <a:pt x="29" y="118"/>
                      <a:pt x="31" y="117"/>
                      <a:pt x="34" y="118"/>
                    </a:cubicBezTo>
                    <a:cubicBezTo>
                      <a:pt x="37" y="120"/>
                      <a:pt x="32" y="115"/>
                      <a:pt x="37" y="115"/>
                    </a:cubicBezTo>
                    <a:cubicBezTo>
                      <a:pt x="40" y="115"/>
                      <a:pt x="40" y="112"/>
                      <a:pt x="41" y="112"/>
                    </a:cubicBezTo>
                    <a:cubicBezTo>
                      <a:pt x="44" y="113"/>
                      <a:pt x="44" y="110"/>
                      <a:pt x="43" y="107"/>
                    </a:cubicBezTo>
                    <a:cubicBezTo>
                      <a:pt x="43" y="104"/>
                      <a:pt x="44" y="103"/>
                      <a:pt x="43" y="99"/>
                    </a:cubicBezTo>
                    <a:cubicBezTo>
                      <a:pt x="43" y="96"/>
                      <a:pt x="43" y="96"/>
                      <a:pt x="41" y="95"/>
                    </a:cubicBezTo>
                    <a:cubicBezTo>
                      <a:pt x="41" y="95"/>
                      <a:pt x="43" y="90"/>
                      <a:pt x="43" y="89"/>
                    </a:cubicBezTo>
                    <a:cubicBezTo>
                      <a:pt x="43" y="85"/>
                      <a:pt x="46" y="84"/>
                      <a:pt x="43" y="81"/>
                    </a:cubicBezTo>
                    <a:cubicBezTo>
                      <a:pt x="40" y="78"/>
                      <a:pt x="40" y="78"/>
                      <a:pt x="41" y="76"/>
                    </a:cubicBezTo>
                    <a:cubicBezTo>
                      <a:pt x="43" y="76"/>
                      <a:pt x="43" y="75"/>
                      <a:pt x="41" y="75"/>
                    </a:cubicBezTo>
                    <a:cubicBezTo>
                      <a:pt x="41" y="76"/>
                      <a:pt x="38" y="70"/>
                      <a:pt x="37" y="72"/>
                    </a:cubicBezTo>
                    <a:cubicBezTo>
                      <a:pt x="35" y="72"/>
                      <a:pt x="37" y="64"/>
                      <a:pt x="34" y="62"/>
                    </a:cubicBezTo>
                    <a:cubicBezTo>
                      <a:pt x="31" y="62"/>
                      <a:pt x="27" y="59"/>
                      <a:pt x="27" y="56"/>
                    </a:cubicBezTo>
                    <a:cubicBezTo>
                      <a:pt x="26" y="51"/>
                      <a:pt x="26" y="54"/>
                      <a:pt x="24" y="51"/>
                    </a:cubicBezTo>
                    <a:cubicBezTo>
                      <a:pt x="23" y="50"/>
                      <a:pt x="24" y="50"/>
                      <a:pt x="24" y="48"/>
                    </a:cubicBezTo>
                    <a:cubicBezTo>
                      <a:pt x="23" y="48"/>
                      <a:pt x="21" y="48"/>
                      <a:pt x="17" y="45"/>
                    </a:cubicBezTo>
                    <a:cubicBezTo>
                      <a:pt x="12" y="40"/>
                      <a:pt x="17" y="42"/>
                      <a:pt x="15" y="40"/>
                    </a:cubicBezTo>
                    <a:cubicBezTo>
                      <a:pt x="14" y="36"/>
                      <a:pt x="20" y="40"/>
                      <a:pt x="21" y="39"/>
                    </a:cubicBezTo>
                    <a:cubicBezTo>
                      <a:pt x="21" y="36"/>
                      <a:pt x="24" y="36"/>
                      <a:pt x="23" y="34"/>
                    </a:cubicBezTo>
                    <a:cubicBezTo>
                      <a:pt x="21" y="33"/>
                      <a:pt x="21" y="34"/>
                      <a:pt x="20" y="33"/>
                    </a:cubicBezTo>
                    <a:cubicBezTo>
                      <a:pt x="20" y="31"/>
                      <a:pt x="17" y="33"/>
                      <a:pt x="18" y="31"/>
                    </a:cubicBezTo>
                    <a:cubicBezTo>
                      <a:pt x="21" y="30"/>
                      <a:pt x="21" y="28"/>
                      <a:pt x="18" y="27"/>
                    </a:cubicBezTo>
                    <a:cubicBezTo>
                      <a:pt x="15" y="25"/>
                      <a:pt x="15" y="25"/>
                      <a:pt x="14" y="27"/>
                    </a:cubicBezTo>
                    <a:cubicBezTo>
                      <a:pt x="12" y="31"/>
                      <a:pt x="11" y="27"/>
                      <a:pt x="9" y="27"/>
                    </a:cubicBezTo>
                    <a:cubicBezTo>
                      <a:pt x="8" y="28"/>
                      <a:pt x="8" y="25"/>
                      <a:pt x="6" y="23"/>
                    </a:cubicBezTo>
                    <a:cubicBezTo>
                      <a:pt x="6" y="22"/>
                      <a:pt x="8" y="22"/>
                      <a:pt x="6" y="22"/>
                    </a:cubicBezTo>
                    <a:cubicBezTo>
                      <a:pt x="6" y="20"/>
                      <a:pt x="8" y="19"/>
                      <a:pt x="6" y="19"/>
                    </a:cubicBezTo>
                    <a:cubicBezTo>
                      <a:pt x="6" y="19"/>
                      <a:pt x="6" y="16"/>
                      <a:pt x="5" y="19"/>
                    </a:cubicBezTo>
                    <a:cubicBezTo>
                      <a:pt x="5" y="20"/>
                      <a:pt x="6" y="17"/>
                      <a:pt x="0" y="11"/>
                    </a:cubicBezTo>
                    <a:cubicBezTo>
                      <a:pt x="3" y="11"/>
                      <a:pt x="2" y="6"/>
                      <a:pt x="5" y="8"/>
                    </a:cubicBezTo>
                    <a:cubicBezTo>
                      <a:pt x="8" y="9"/>
                      <a:pt x="6" y="11"/>
                      <a:pt x="8" y="11"/>
                    </a:cubicBezTo>
                    <a:cubicBezTo>
                      <a:pt x="9" y="11"/>
                      <a:pt x="9" y="5"/>
                      <a:pt x="11" y="8"/>
                    </a:cubicBezTo>
                    <a:cubicBezTo>
                      <a:pt x="12" y="9"/>
                      <a:pt x="12" y="8"/>
                      <a:pt x="12" y="8"/>
                    </a:cubicBezTo>
                    <a:cubicBezTo>
                      <a:pt x="14" y="9"/>
                      <a:pt x="15" y="13"/>
                      <a:pt x="15" y="9"/>
                    </a:cubicBezTo>
                    <a:cubicBezTo>
                      <a:pt x="15" y="6"/>
                      <a:pt x="17" y="6"/>
                      <a:pt x="17" y="8"/>
                    </a:cubicBezTo>
                    <a:cubicBezTo>
                      <a:pt x="18" y="9"/>
                      <a:pt x="23" y="6"/>
                      <a:pt x="21" y="5"/>
                    </a:cubicBezTo>
                    <a:cubicBezTo>
                      <a:pt x="21" y="3"/>
                      <a:pt x="23" y="5"/>
                      <a:pt x="24" y="2"/>
                    </a:cubicBezTo>
                    <a:cubicBezTo>
                      <a:pt x="26" y="0"/>
                      <a:pt x="27" y="6"/>
                      <a:pt x="31" y="6"/>
                    </a:cubicBezTo>
                    <a:cubicBezTo>
                      <a:pt x="34" y="5"/>
                      <a:pt x="32" y="8"/>
                      <a:pt x="35" y="6"/>
                    </a:cubicBezTo>
                    <a:cubicBezTo>
                      <a:pt x="37" y="6"/>
                      <a:pt x="38" y="6"/>
                      <a:pt x="37" y="9"/>
                    </a:cubicBezTo>
                    <a:cubicBezTo>
                      <a:pt x="34" y="13"/>
                      <a:pt x="37" y="11"/>
                      <a:pt x="37" y="14"/>
                    </a:cubicBezTo>
                    <a:cubicBezTo>
                      <a:pt x="37" y="16"/>
                      <a:pt x="38" y="14"/>
                      <a:pt x="40" y="17"/>
                    </a:cubicBezTo>
                    <a:cubicBezTo>
                      <a:pt x="40" y="19"/>
                      <a:pt x="41" y="17"/>
                      <a:pt x="41" y="19"/>
                    </a:cubicBezTo>
                    <a:cubicBezTo>
                      <a:pt x="43" y="20"/>
                      <a:pt x="44" y="19"/>
                      <a:pt x="47" y="20"/>
                    </a:cubicBezTo>
                    <a:cubicBezTo>
                      <a:pt x="47" y="20"/>
                      <a:pt x="46" y="20"/>
                      <a:pt x="43" y="2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63" name="Freeform 75"/>
              <p:cNvSpPr>
                <a:spLocks/>
              </p:cNvSpPr>
              <p:nvPr/>
            </p:nvSpPr>
            <p:spPr bwMode="auto">
              <a:xfrm>
                <a:off x="4243" y="2643"/>
                <a:ext cx="116" cy="169"/>
              </a:xfrm>
              <a:custGeom>
                <a:avLst/>
                <a:gdLst/>
                <a:ahLst/>
                <a:cxnLst>
                  <a:cxn ang="0">
                    <a:pos x="0" y="20"/>
                  </a:cxn>
                  <a:cxn ang="0">
                    <a:pos x="2" y="22"/>
                  </a:cxn>
                  <a:cxn ang="0">
                    <a:pos x="3" y="29"/>
                  </a:cxn>
                  <a:cxn ang="0">
                    <a:pos x="8" y="28"/>
                  </a:cxn>
                  <a:cxn ang="0">
                    <a:pos x="9" y="32"/>
                  </a:cxn>
                  <a:cxn ang="0">
                    <a:pos x="8" y="42"/>
                  </a:cxn>
                  <a:cxn ang="0">
                    <a:pos x="6" y="50"/>
                  </a:cxn>
                  <a:cxn ang="0">
                    <a:pos x="12" y="45"/>
                  </a:cxn>
                  <a:cxn ang="0">
                    <a:pos x="18" y="45"/>
                  </a:cxn>
                  <a:cxn ang="0">
                    <a:pos x="20" y="45"/>
                  </a:cxn>
                  <a:cxn ang="0">
                    <a:pos x="27" y="40"/>
                  </a:cxn>
                  <a:cxn ang="0">
                    <a:pos x="32" y="43"/>
                  </a:cxn>
                  <a:cxn ang="0">
                    <a:pos x="36" y="56"/>
                  </a:cxn>
                  <a:cxn ang="0">
                    <a:pos x="41" y="65"/>
                  </a:cxn>
                  <a:cxn ang="0">
                    <a:pos x="42" y="76"/>
                  </a:cxn>
                  <a:cxn ang="0">
                    <a:pos x="39" y="81"/>
                  </a:cxn>
                  <a:cxn ang="0">
                    <a:pos x="44" y="84"/>
                  </a:cxn>
                  <a:cxn ang="0">
                    <a:pos x="47" y="83"/>
                  </a:cxn>
                  <a:cxn ang="0">
                    <a:pos x="50" y="79"/>
                  </a:cxn>
                  <a:cxn ang="0">
                    <a:pos x="53" y="81"/>
                  </a:cxn>
                  <a:cxn ang="0">
                    <a:pos x="56" y="79"/>
                  </a:cxn>
                  <a:cxn ang="0">
                    <a:pos x="57" y="78"/>
                  </a:cxn>
                  <a:cxn ang="0">
                    <a:pos x="57" y="70"/>
                  </a:cxn>
                  <a:cxn ang="0">
                    <a:pos x="56" y="65"/>
                  </a:cxn>
                  <a:cxn ang="0">
                    <a:pos x="56" y="64"/>
                  </a:cxn>
                  <a:cxn ang="0">
                    <a:pos x="51" y="61"/>
                  </a:cxn>
                  <a:cxn ang="0">
                    <a:pos x="48" y="51"/>
                  </a:cxn>
                  <a:cxn ang="0">
                    <a:pos x="42" y="45"/>
                  </a:cxn>
                  <a:cxn ang="0">
                    <a:pos x="39" y="40"/>
                  </a:cxn>
                  <a:cxn ang="0">
                    <a:pos x="39" y="37"/>
                  </a:cxn>
                  <a:cxn ang="0">
                    <a:pos x="32" y="34"/>
                  </a:cxn>
                  <a:cxn ang="0">
                    <a:pos x="30" y="29"/>
                  </a:cxn>
                  <a:cxn ang="0">
                    <a:pos x="36" y="28"/>
                  </a:cxn>
                  <a:cxn ang="0">
                    <a:pos x="38" y="23"/>
                  </a:cxn>
                  <a:cxn ang="0">
                    <a:pos x="35" y="22"/>
                  </a:cxn>
                  <a:cxn ang="0">
                    <a:pos x="33" y="20"/>
                  </a:cxn>
                  <a:cxn ang="0">
                    <a:pos x="33" y="15"/>
                  </a:cxn>
                  <a:cxn ang="0">
                    <a:pos x="29" y="15"/>
                  </a:cxn>
                  <a:cxn ang="0">
                    <a:pos x="24" y="15"/>
                  </a:cxn>
                  <a:cxn ang="0">
                    <a:pos x="21" y="12"/>
                  </a:cxn>
                  <a:cxn ang="0">
                    <a:pos x="21" y="11"/>
                  </a:cxn>
                  <a:cxn ang="0">
                    <a:pos x="21" y="7"/>
                  </a:cxn>
                  <a:cxn ang="0">
                    <a:pos x="20" y="7"/>
                  </a:cxn>
                  <a:cxn ang="0">
                    <a:pos x="15" y="0"/>
                  </a:cxn>
                  <a:cxn ang="0">
                    <a:pos x="12" y="4"/>
                  </a:cxn>
                  <a:cxn ang="0">
                    <a:pos x="12" y="11"/>
                  </a:cxn>
                  <a:cxn ang="0">
                    <a:pos x="12" y="12"/>
                  </a:cxn>
                  <a:cxn ang="0">
                    <a:pos x="8" y="9"/>
                  </a:cxn>
                  <a:cxn ang="0">
                    <a:pos x="3" y="14"/>
                  </a:cxn>
                  <a:cxn ang="0">
                    <a:pos x="0" y="20"/>
                  </a:cxn>
                </a:cxnLst>
                <a:rect l="0" t="0" r="r" b="b"/>
                <a:pathLst>
                  <a:path w="60" h="87">
                    <a:moveTo>
                      <a:pt x="0" y="20"/>
                    </a:moveTo>
                    <a:cubicBezTo>
                      <a:pt x="0" y="23"/>
                      <a:pt x="0" y="20"/>
                      <a:pt x="2" y="22"/>
                    </a:cubicBezTo>
                    <a:cubicBezTo>
                      <a:pt x="5" y="25"/>
                      <a:pt x="0" y="29"/>
                      <a:pt x="3" y="29"/>
                    </a:cubicBezTo>
                    <a:cubicBezTo>
                      <a:pt x="6" y="29"/>
                      <a:pt x="5" y="28"/>
                      <a:pt x="8" y="28"/>
                    </a:cubicBezTo>
                    <a:cubicBezTo>
                      <a:pt x="11" y="29"/>
                      <a:pt x="8" y="31"/>
                      <a:pt x="9" y="32"/>
                    </a:cubicBezTo>
                    <a:cubicBezTo>
                      <a:pt x="11" y="36"/>
                      <a:pt x="6" y="40"/>
                      <a:pt x="8" y="42"/>
                    </a:cubicBezTo>
                    <a:cubicBezTo>
                      <a:pt x="9" y="43"/>
                      <a:pt x="5" y="48"/>
                      <a:pt x="6" y="50"/>
                    </a:cubicBezTo>
                    <a:cubicBezTo>
                      <a:pt x="8" y="50"/>
                      <a:pt x="8" y="50"/>
                      <a:pt x="12" y="45"/>
                    </a:cubicBezTo>
                    <a:cubicBezTo>
                      <a:pt x="17" y="40"/>
                      <a:pt x="15" y="45"/>
                      <a:pt x="18" y="45"/>
                    </a:cubicBezTo>
                    <a:cubicBezTo>
                      <a:pt x="20" y="45"/>
                      <a:pt x="18" y="46"/>
                      <a:pt x="20" y="45"/>
                    </a:cubicBezTo>
                    <a:cubicBezTo>
                      <a:pt x="24" y="43"/>
                      <a:pt x="23" y="39"/>
                      <a:pt x="27" y="40"/>
                    </a:cubicBezTo>
                    <a:cubicBezTo>
                      <a:pt x="30" y="42"/>
                      <a:pt x="30" y="40"/>
                      <a:pt x="32" y="43"/>
                    </a:cubicBezTo>
                    <a:cubicBezTo>
                      <a:pt x="33" y="50"/>
                      <a:pt x="38" y="48"/>
                      <a:pt x="36" y="56"/>
                    </a:cubicBezTo>
                    <a:cubicBezTo>
                      <a:pt x="35" y="64"/>
                      <a:pt x="41" y="64"/>
                      <a:pt x="41" y="65"/>
                    </a:cubicBezTo>
                    <a:cubicBezTo>
                      <a:pt x="41" y="67"/>
                      <a:pt x="44" y="67"/>
                      <a:pt x="42" y="76"/>
                    </a:cubicBezTo>
                    <a:cubicBezTo>
                      <a:pt x="42" y="78"/>
                      <a:pt x="44" y="79"/>
                      <a:pt x="39" y="81"/>
                    </a:cubicBezTo>
                    <a:cubicBezTo>
                      <a:pt x="41" y="86"/>
                      <a:pt x="42" y="81"/>
                      <a:pt x="44" y="84"/>
                    </a:cubicBezTo>
                    <a:cubicBezTo>
                      <a:pt x="45" y="87"/>
                      <a:pt x="48" y="86"/>
                      <a:pt x="47" y="83"/>
                    </a:cubicBezTo>
                    <a:cubicBezTo>
                      <a:pt x="44" y="79"/>
                      <a:pt x="48" y="81"/>
                      <a:pt x="50" y="79"/>
                    </a:cubicBezTo>
                    <a:cubicBezTo>
                      <a:pt x="51" y="78"/>
                      <a:pt x="51" y="83"/>
                      <a:pt x="53" y="81"/>
                    </a:cubicBezTo>
                    <a:cubicBezTo>
                      <a:pt x="54" y="81"/>
                      <a:pt x="56" y="78"/>
                      <a:pt x="56" y="79"/>
                    </a:cubicBezTo>
                    <a:cubicBezTo>
                      <a:pt x="57" y="79"/>
                      <a:pt x="57" y="78"/>
                      <a:pt x="57" y="78"/>
                    </a:cubicBezTo>
                    <a:cubicBezTo>
                      <a:pt x="57" y="75"/>
                      <a:pt x="60" y="73"/>
                      <a:pt x="57" y="70"/>
                    </a:cubicBezTo>
                    <a:cubicBezTo>
                      <a:pt x="54" y="67"/>
                      <a:pt x="54" y="67"/>
                      <a:pt x="56" y="65"/>
                    </a:cubicBezTo>
                    <a:cubicBezTo>
                      <a:pt x="57" y="65"/>
                      <a:pt x="57" y="64"/>
                      <a:pt x="56" y="64"/>
                    </a:cubicBezTo>
                    <a:cubicBezTo>
                      <a:pt x="56" y="65"/>
                      <a:pt x="53" y="59"/>
                      <a:pt x="51" y="61"/>
                    </a:cubicBezTo>
                    <a:cubicBezTo>
                      <a:pt x="50" y="61"/>
                      <a:pt x="51" y="53"/>
                      <a:pt x="48" y="51"/>
                    </a:cubicBezTo>
                    <a:cubicBezTo>
                      <a:pt x="45" y="51"/>
                      <a:pt x="42" y="48"/>
                      <a:pt x="42" y="45"/>
                    </a:cubicBezTo>
                    <a:cubicBezTo>
                      <a:pt x="41" y="40"/>
                      <a:pt x="41" y="43"/>
                      <a:pt x="39" y="40"/>
                    </a:cubicBezTo>
                    <a:cubicBezTo>
                      <a:pt x="38" y="39"/>
                      <a:pt x="39" y="39"/>
                      <a:pt x="39" y="37"/>
                    </a:cubicBezTo>
                    <a:cubicBezTo>
                      <a:pt x="38" y="37"/>
                      <a:pt x="36" y="37"/>
                      <a:pt x="32" y="34"/>
                    </a:cubicBezTo>
                    <a:cubicBezTo>
                      <a:pt x="27" y="29"/>
                      <a:pt x="32" y="31"/>
                      <a:pt x="30" y="29"/>
                    </a:cubicBezTo>
                    <a:cubicBezTo>
                      <a:pt x="29" y="25"/>
                      <a:pt x="35" y="29"/>
                      <a:pt x="36" y="28"/>
                    </a:cubicBezTo>
                    <a:cubicBezTo>
                      <a:pt x="36" y="25"/>
                      <a:pt x="39" y="25"/>
                      <a:pt x="38" y="23"/>
                    </a:cubicBezTo>
                    <a:cubicBezTo>
                      <a:pt x="36" y="22"/>
                      <a:pt x="36" y="23"/>
                      <a:pt x="35" y="22"/>
                    </a:cubicBezTo>
                    <a:cubicBezTo>
                      <a:pt x="35" y="20"/>
                      <a:pt x="32" y="22"/>
                      <a:pt x="33" y="20"/>
                    </a:cubicBezTo>
                    <a:cubicBezTo>
                      <a:pt x="36" y="18"/>
                      <a:pt x="36" y="17"/>
                      <a:pt x="33" y="15"/>
                    </a:cubicBezTo>
                    <a:cubicBezTo>
                      <a:pt x="30" y="14"/>
                      <a:pt x="30" y="14"/>
                      <a:pt x="29" y="15"/>
                    </a:cubicBezTo>
                    <a:cubicBezTo>
                      <a:pt x="27" y="20"/>
                      <a:pt x="26" y="15"/>
                      <a:pt x="24" y="15"/>
                    </a:cubicBezTo>
                    <a:cubicBezTo>
                      <a:pt x="23" y="17"/>
                      <a:pt x="23" y="14"/>
                      <a:pt x="21" y="12"/>
                    </a:cubicBezTo>
                    <a:cubicBezTo>
                      <a:pt x="21" y="11"/>
                      <a:pt x="23" y="11"/>
                      <a:pt x="21" y="11"/>
                    </a:cubicBezTo>
                    <a:cubicBezTo>
                      <a:pt x="21" y="9"/>
                      <a:pt x="23" y="7"/>
                      <a:pt x="21" y="7"/>
                    </a:cubicBezTo>
                    <a:cubicBezTo>
                      <a:pt x="21" y="7"/>
                      <a:pt x="21" y="4"/>
                      <a:pt x="20" y="7"/>
                    </a:cubicBezTo>
                    <a:cubicBezTo>
                      <a:pt x="20" y="9"/>
                      <a:pt x="21" y="6"/>
                      <a:pt x="15" y="0"/>
                    </a:cubicBezTo>
                    <a:cubicBezTo>
                      <a:pt x="14" y="0"/>
                      <a:pt x="9" y="0"/>
                      <a:pt x="12" y="4"/>
                    </a:cubicBezTo>
                    <a:cubicBezTo>
                      <a:pt x="14" y="11"/>
                      <a:pt x="12" y="9"/>
                      <a:pt x="12" y="11"/>
                    </a:cubicBezTo>
                    <a:cubicBezTo>
                      <a:pt x="14" y="12"/>
                      <a:pt x="12" y="14"/>
                      <a:pt x="12" y="12"/>
                    </a:cubicBezTo>
                    <a:cubicBezTo>
                      <a:pt x="11" y="11"/>
                      <a:pt x="9" y="15"/>
                      <a:pt x="8" y="9"/>
                    </a:cubicBezTo>
                    <a:cubicBezTo>
                      <a:pt x="6" y="11"/>
                      <a:pt x="3" y="9"/>
                      <a:pt x="3" y="14"/>
                    </a:cubicBezTo>
                    <a:cubicBezTo>
                      <a:pt x="2" y="18"/>
                      <a:pt x="0" y="14"/>
                      <a:pt x="0" y="2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64" name="Freeform 76"/>
              <p:cNvSpPr>
                <a:spLocks/>
              </p:cNvSpPr>
              <p:nvPr/>
            </p:nvSpPr>
            <p:spPr bwMode="auto">
              <a:xfrm>
                <a:off x="4272" y="2794"/>
                <a:ext cx="85" cy="82"/>
              </a:xfrm>
              <a:custGeom>
                <a:avLst/>
                <a:gdLst/>
                <a:ahLst/>
                <a:cxnLst>
                  <a:cxn ang="0">
                    <a:pos x="42" y="0"/>
                  </a:cxn>
                  <a:cxn ang="0">
                    <a:pos x="41" y="6"/>
                  </a:cxn>
                  <a:cxn ang="0">
                    <a:pos x="42" y="11"/>
                  </a:cxn>
                  <a:cxn ang="0">
                    <a:pos x="42" y="18"/>
                  </a:cxn>
                  <a:cxn ang="0">
                    <a:pos x="41" y="23"/>
                  </a:cxn>
                  <a:cxn ang="0">
                    <a:pos x="36" y="26"/>
                  </a:cxn>
                  <a:cxn ang="0">
                    <a:pos x="33" y="29"/>
                  </a:cxn>
                  <a:cxn ang="0">
                    <a:pos x="30" y="31"/>
                  </a:cxn>
                  <a:cxn ang="0">
                    <a:pos x="30" y="35"/>
                  </a:cxn>
                  <a:cxn ang="0">
                    <a:pos x="29" y="37"/>
                  </a:cxn>
                  <a:cxn ang="0">
                    <a:pos x="24" y="37"/>
                  </a:cxn>
                  <a:cxn ang="0">
                    <a:pos x="23" y="39"/>
                  </a:cxn>
                  <a:cxn ang="0">
                    <a:pos x="18" y="42"/>
                  </a:cxn>
                  <a:cxn ang="0">
                    <a:pos x="14" y="40"/>
                  </a:cxn>
                  <a:cxn ang="0">
                    <a:pos x="12" y="40"/>
                  </a:cxn>
                  <a:cxn ang="0">
                    <a:pos x="12" y="35"/>
                  </a:cxn>
                  <a:cxn ang="0">
                    <a:pos x="11" y="37"/>
                  </a:cxn>
                  <a:cxn ang="0">
                    <a:pos x="8" y="35"/>
                  </a:cxn>
                  <a:cxn ang="0">
                    <a:pos x="6" y="29"/>
                  </a:cxn>
                  <a:cxn ang="0">
                    <a:pos x="5" y="21"/>
                  </a:cxn>
                  <a:cxn ang="0">
                    <a:pos x="2" y="14"/>
                  </a:cxn>
                  <a:cxn ang="0">
                    <a:pos x="3" y="11"/>
                  </a:cxn>
                  <a:cxn ang="0">
                    <a:pos x="6" y="6"/>
                  </a:cxn>
                  <a:cxn ang="0">
                    <a:pos x="20" y="3"/>
                  </a:cxn>
                  <a:cxn ang="0">
                    <a:pos x="24" y="3"/>
                  </a:cxn>
                  <a:cxn ang="0">
                    <a:pos x="29" y="6"/>
                  </a:cxn>
                  <a:cxn ang="0">
                    <a:pos x="32" y="4"/>
                  </a:cxn>
                  <a:cxn ang="0">
                    <a:pos x="35" y="1"/>
                  </a:cxn>
                  <a:cxn ang="0">
                    <a:pos x="38" y="3"/>
                  </a:cxn>
                  <a:cxn ang="0">
                    <a:pos x="41" y="1"/>
                  </a:cxn>
                  <a:cxn ang="0">
                    <a:pos x="42" y="0"/>
                  </a:cxn>
                </a:cxnLst>
                <a:rect l="0" t="0" r="r" b="b"/>
                <a:pathLst>
                  <a:path w="44" h="42">
                    <a:moveTo>
                      <a:pt x="42" y="0"/>
                    </a:moveTo>
                    <a:cubicBezTo>
                      <a:pt x="42" y="1"/>
                      <a:pt x="41" y="6"/>
                      <a:pt x="41" y="6"/>
                    </a:cubicBezTo>
                    <a:cubicBezTo>
                      <a:pt x="42" y="7"/>
                      <a:pt x="42" y="7"/>
                      <a:pt x="42" y="11"/>
                    </a:cubicBezTo>
                    <a:cubicBezTo>
                      <a:pt x="44" y="14"/>
                      <a:pt x="42" y="15"/>
                      <a:pt x="42" y="18"/>
                    </a:cubicBezTo>
                    <a:cubicBezTo>
                      <a:pt x="44" y="21"/>
                      <a:pt x="44" y="25"/>
                      <a:pt x="41" y="23"/>
                    </a:cubicBezTo>
                    <a:cubicBezTo>
                      <a:pt x="39" y="23"/>
                      <a:pt x="39" y="26"/>
                      <a:pt x="36" y="26"/>
                    </a:cubicBezTo>
                    <a:cubicBezTo>
                      <a:pt x="32" y="26"/>
                      <a:pt x="36" y="31"/>
                      <a:pt x="33" y="29"/>
                    </a:cubicBezTo>
                    <a:cubicBezTo>
                      <a:pt x="30" y="28"/>
                      <a:pt x="29" y="29"/>
                      <a:pt x="30" y="31"/>
                    </a:cubicBezTo>
                    <a:cubicBezTo>
                      <a:pt x="30" y="32"/>
                      <a:pt x="29" y="34"/>
                      <a:pt x="30" y="35"/>
                    </a:cubicBezTo>
                    <a:cubicBezTo>
                      <a:pt x="35" y="39"/>
                      <a:pt x="30" y="39"/>
                      <a:pt x="29" y="37"/>
                    </a:cubicBezTo>
                    <a:cubicBezTo>
                      <a:pt x="29" y="34"/>
                      <a:pt x="26" y="39"/>
                      <a:pt x="24" y="37"/>
                    </a:cubicBezTo>
                    <a:cubicBezTo>
                      <a:pt x="24" y="35"/>
                      <a:pt x="23" y="39"/>
                      <a:pt x="23" y="39"/>
                    </a:cubicBezTo>
                    <a:cubicBezTo>
                      <a:pt x="24" y="42"/>
                      <a:pt x="20" y="40"/>
                      <a:pt x="18" y="42"/>
                    </a:cubicBezTo>
                    <a:cubicBezTo>
                      <a:pt x="17" y="40"/>
                      <a:pt x="15" y="42"/>
                      <a:pt x="14" y="40"/>
                    </a:cubicBezTo>
                    <a:cubicBezTo>
                      <a:pt x="14" y="39"/>
                      <a:pt x="14" y="42"/>
                      <a:pt x="12" y="40"/>
                    </a:cubicBezTo>
                    <a:cubicBezTo>
                      <a:pt x="9" y="39"/>
                      <a:pt x="14" y="39"/>
                      <a:pt x="12" y="35"/>
                    </a:cubicBezTo>
                    <a:cubicBezTo>
                      <a:pt x="9" y="32"/>
                      <a:pt x="11" y="37"/>
                      <a:pt x="11" y="37"/>
                    </a:cubicBezTo>
                    <a:cubicBezTo>
                      <a:pt x="9" y="37"/>
                      <a:pt x="8" y="40"/>
                      <a:pt x="8" y="35"/>
                    </a:cubicBezTo>
                    <a:cubicBezTo>
                      <a:pt x="8" y="32"/>
                      <a:pt x="9" y="34"/>
                      <a:pt x="6" y="29"/>
                    </a:cubicBezTo>
                    <a:cubicBezTo>
                      <a:pt x="3" y="25"/>
                      <a:pt x="6" y="23"/>
                      <a:pt x="5" y="21"/>
                    </a:cubicBezTo>
                    <a:cubicBezTo>
                      <a:pt x="2" y="20"/>
                      <a:pt x="5" y="18"/>
                      <a:pt x="2" y="14"/>
                    </a:cubicBezTo>
                    <a:cubicBezTo>
                      <a:pt x="0" y="9"/>
                      <a:pt x="3" y="12"/>
                      <a:pt x="3" y="11"/>
                    </a:cubicBezTo>
                    <a:cubicBezTo>
                      <a:pt x="3" y="9"/>
                      <a:pt x="5" y="11"/>
                      <a:pt x="6" y="6"/>
                    </a:cubicBezTo>
                    <a:cubicBezTo>
                      <a:pt x="8" y="1"/>
                      <a:pt x="15" y="3"/>
                      <a:pt x="20" y="3"/>
                    </a:cubicBezTo>
                    <a:cubicBezTo>
                      <a:pt x="24" y="1"/>
                      <a:pt x="23" y="4"/>
                      <a:pt x="24" y="3"/>
                    </a:cubicBezTo>
                    <a:cubicBezTo>
                      <a:pt x="26" y="7"/>
                      <a:pt x="27" y="3"/>
                      <a:pt x="29" y="6"/>
                    </a:cubicBezTo>
                    <a:cubicBezTo>
                      <a:pt x="30" y="9"/>
                      <a:pt x="33" y="7"/>
                      <a:pt x="32" y="4"/>
                    </a:cubicBezTo>
                    <a:cubicBezTo>
                      <a:pt x="29" y="1"/>
                      <a:pt x="33" y="3"/>
                      <a:pt x="35" y="1"/>
                    </a:cubicBezTo>
                    <a:cubicBezTo>
                      <a:pt x="36" y="0"/>
                      <a:pt x="36" y="4"/>
                      <a:pt x="38" y="3"/>
                    </a:cubicBezTo>
                    <a:cubicBezTo>
                      <a:pt x="39" y="3"/>
                      <a:pt x="41" y="0"/>
                      <a:pt x="41" y="1"/>
                    </a:cubicBezTo>
                    <a:cubicBezTo>
                      <a:pt x="42" y="1"/>
                      <a:pt x="42" y="0"/>
                      <a:pt x="42"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65" name="Freeform 77"/>
              <p:cNvSpPr>
                <a:spLocks/>
              </p:cNvSpPr>
              <p:nvPr/>
            </p:nvSpPr>
            <p:spPr bwMode="auto">
              <a:xfrm>
                <a:off x="3234" y="2445"/>
                <a:ext cx="322" cy="330"/>
              </a:xfrm>
              <a:custGeom>
                <a:avLst/>
                <a:gdLst/>
                <a:ahLst/>
                <a:cxnLst>
                  <a:cxn ang="0">
                    <a:pos x="125" y="141"/>
                  </a:cxn>
                  <a:cxn ang="0">
                    <a:pos x="107" y="151"/>
                  </a:cxn>
                  <a:cxn ang="0">
                    <a:pos x="92" y="162"/>
                  </a:cxn>
                  <a:cxn ang="0">
                    <a:pos x="75" y="153"/>
                  </a:cxn>
                  <a:cxn ang="0">
                    <a:pos x="74" y="153"/>
                  </a:cxn>
                  <a:cxn ang="0">
                    <a:pos x="72" y="153"/>
                  </a:cxn>
                  <a:cxn ang="0">
                    <a:pos x="68" y="153"/>
                  </a:cxn>
                  <a:cxn ang="0">
                    <a:pos x="68" y="158"/>
                  </a:cxn>
                  <a:cxn ang="0">
                    <a:pos x="65" y="162"/>
                  </a:cxn>
                  <a:cxn ang="0">
                    <a:pos x="54" y="144"/>
                  </a:cxn>
                  <a:cxn ang="0">
                    <a:pos x="50" y="133"/>
                  </a:cxn>
                  <a:cxn ang="0">
                    <a:pos x="36" y="117"/>
                  </a:cxn>
                  <a:cxn ang="0">
                    <a:pos x="34" y="100"/>
                  </a:cxn>
                  <a:cxn ang="0">
                    <a:pos x="21" y="77"/>
                  </a:cxn>
                  <a:cxn ang="0">
                    <a:pos x="15" y="64"/>
                  </a:cxn>
                  <a:cxn ang="0">
                    <a:pos x="1" y="41"/>
                  </a:cxn>
                  <a:cxn ang="0">
                    <a:pos x="12" y="32"/>
                  </a:cxn>
                  <a:cxn ang="0">
                    <a:pos x="24" y="24"/>
                  </a:cxn>
                  <a:cxn ang="0">
                    <a:pos x="27" y="18"/>
                  </a:cxn>
                  <a:cxn ang="0">
                    <a:pos x="24" y="7"/>
                  </a:cxn>
                  <a:cxn ang="0">
                    <a:pos x="47" y="4"/>
                  </a:cxn>
                  <a:cxn ang="0">
                    <a:pos x="59" y="11"/>
                  </a:cxn>
                  <a:cxn ang="0">
                    <a:pos x="80" y="32"/>
                  </a:cxn>
                  <a:cxn ang="0">
                    <a:pos x="101" y="35"/>
                  </a:cxn>
                  <a:cxn ang="0">
                    <a:pos x="109" y="39"/>
                  </a:cxn>
                  <a:cxn ang="0">
                    <a:pos x="116" y="50"/>
                  </a:cxn>
                  <a:cxn ang="0">
                    <a:pos x="122" y="60"/>
                  </a:cxn>
                  <a:cxn ang="0">
                    <a:pos x="124" y="71"/>
                  </a:cxn>
                  <a:cxn ang="0">
                    <a:pos x="130" y="80"/>
                  </a:cxn>
                  <a:cxn ang="0">
                    <a:pos x="136" y="92"/>
                  </a:cxn>
                  <a:cxn ang="0">
                    <a:pos x="163" y="99"/>
                  </a:cxn>
                  <a:cxn ang="0">
                    <a:pos x="165" y="113"/>
                  </a:cxn>
                  <a:cxn ang="0">
                    <a:pos x="150" y="131"/>
                  </a:cxn>
                </a:cxnLst>
                <a:rect l="0" t="0" r="r" b="b"/>
                <a:pathLst>
                  <a:path w="166" h="170">
                    <a:moveTo>
                      <a:pt x="138" y="136"/>
                    </a:moveTo>
                    <a:cubicBezTo>
                      <a:pt x="133" y="137"/>
                      <a:pt x="130" y="139"/>
                      <a:pt x="125" y="141"/>
                    </a:cubicBezTo>
                    <a:cubicBezTo>
                      <a:pt x="122" y="141"/>
                      <a:pt x="115" y="142"/>
                      <a:pt x="112" y="144"/>
                    </a:cubicBezTo>
                    <a:cubicBezTo>
                      <a:pt x="110" y="145"/>
                      <a:pt x="107" y="150"/>
                      <a:pt x="107" y="151"/>
                    </a:cubicBezTo>
                    <a:cubicBezTo>
                      <a:pt x="103" y="158"/>
                      <a:pt x="97" y="164"/>
                      <a:pt x="92" y="170"/>
                    </a:cubicBezTo>
                    <a:cubicBezTo>
                      <a:pt x="92" y="167"/>
                      <a:pt x="92" y="164"/>
                      <a:pt x="92" y="162"/>
                    </a:cubicBezTo>
                    <a:cubicBezTo>
                      <a:pt x="92" y="161"/>
                      <a:pt x="92" y="159"/>
                      <a:pt x="92" y="159"/>
                    </a:cubicBezTo>
                    <a:cubicBezTo>
                      <a:pt x="92" y="159"/>
                      <a:pt x="77" y="151"/>
                      <a:pt x="75" y="153"/>
                    </a:cubicBezTo>
                    <a:cubicBezTo>
                      <a:pt x="75" y="153"/>
                      <a:pt x="75" y="153"/>
                      <a:pt x="74" y="153"/>
                    </a:cubicBezTo>
                    <a:cubicBezTo>
                      <a:pt x="74" y="153"/>
                      <a:pt x="74" y="153"/>
                      <a:pt x="74" y="153"/>
                    </a:cubicBezTo>
                    <a:cubicBezTo>
                      <a:pt x="74" y="153"/>
                      <a:pt x="74" y="153"/>
                      <a:pt x="74" y="153"/>
                    </a:cubicBezTo>
                    <a:cubicBezTo>
                      <a:pt x="72" y="153"/>
                      <a:pt x="72" y="153"/>
                      <a:pt x="72" y="153"/>
                    </a:cubicBezTo>
                    <a:cubicBezTo>
                      <a:pt x="72" y="153"/>
                      <a:pt x="71" y="151"/>
                      <a:pt x="69" y="151"/>
                    </a:cubicBezTo>
                    <a:cubicBezTo>
                      <a:pt x="68" y="153"/>
                      <a:pt x="68" y="153"/>
                      <a:pt x="68" y="153"/>
                    </a:cubicBezTo>
                    <a:cubicBezTo>
                      <a:pt x="68" y="153"/>
                      <a:pt x="69" y="153"/>
                      <a:pt x="68" y="153"/>
                    </a:cubicBezTo>
                    <a:cubicBezTo>
                      <a:pt x="68" y="155"/>
                      <a:pt x="68" y="156"/>
                      <a:pt x="68" y="158"/>
                    </a:cubicBezTo>
                    <a:cubicBezTo>
                      <a:pt x="68" y="158"/>
                      <a:pt x="68" y="158"/>
                      <a:pt x="68" y="159"/>
                    </a:cubicBezTo>
                    <a:cubicBezTo>
                      <a:pt x="68" y="159"/>
                      <a:pt x="66" y="161"/>
                      <a:pt x="65" y="162"/>
                    </a:cubicBezTo>
                    <a:cubicBezTo>
                      <a:pt x="62" y="151"/>
                      <a:pt x="62" y="159"/>
                      <a:pt x="60" y="155"/>
                    </a:cubicBezTo>
                    <a:cubicBezTo>
                      <a:pt x="60" y="150"/>
                      <a:pt x="54" y="147"/>
                      <a:pt x="54" y="144"/>
                    </a:cubicBezTo>
                    <a:cubicBezTo>
                      <a:pt x="54" y="141"/>
                      <a:pt x="53" y="141"/>
                      <a:pt x="53" y="137"/>
                    </a:cubicBezTo>
                    <a:cubicBezTo>
                      <a:pt x="53" y="134"/>
                      <a:pt x="51" y="136"/>
                      <a:pt x="50" y="133"/>
                    </a:cubicBezTo>
                    <a:cubicBezTo>
                      <a:pt x="48" y="130"/>
                      <a:pt x="47" y="125"/>
                      <a:pt x="44" y="123"/>
                    </a:cubicBezTo>
                    <a:cubicBezTo>
                      <a:pt x="39" y="123"/>
                      <a:pt x="40" y="122"/>
                      <a:pt x="36" y="117"/>
                    </a:cubicBezTo>
                    <a:cubicBezTo>
                      <a:pt x="33" y="111"/>
                      <a:pt x="37" y="114"/>
                      <a:pt x="34" y="109"/>
                    </a:cubicBezTo>
                    <a:cubicBezTo>
                      <a:pt x="33" y="105"/>
                      <a:pt x="37" y="106"/>
                      <a:pt x="34" y="100"/>
                    </a:cubicBezTo>
                    <a:cubicBezTo>
                      <a:pt x="33" y="95"/>
                      <a:pt x="30" y="85"/>
                      <a:pt x="27" y="85"/>
                    </a:cubicBezTo>
                    <a:cubicBezTo>
                      <a:pt x="22" y="83"/>
                      <a:pt x="19" y="78"/>
                      <a:pt x="21" y="77"/>
                    </a:cubicBezTo>
                    <a:cubicBezTo>
                      <a:pt x="22" y="74"/>
                      <a:pt x="21" y="71"/>
                      <a:pt x="18" y="69"/>
                    </a:cubicBezTo>
                    <a:cubicBezTo>
                      <a:pt x="16" y="66"/>
                      <a:pt x="18" y="66"/>
                      <a:pt x="15" y="64"/>
                    </a:cubicBezTo>
                    <a:cubicBezTo>
                      <a:pt x="12" y="60"/>
                      <a:pt x="7" y="44"/>
                      <a:pt x="4" y="44"/>
                    </a:cubicBezTo>
                    <a:cubicBezTo>
                      <a:pt x="0" y="43"/>
                      <a:pt x="0" y="47"/>
                      <a:pt x="1" y="41"/>
                    </a:cubicBezTo>
                    <a:cubicBezTo>
                      <a:pt x="3" y="36"/>
                      <a:pt x="1" y="39"/>
                      <a:pt x="3" y="30"/>
                    </a:cubicBezTo>
                    <a:cubicBezTo>
                      <a:pt x="4" y="30"/>
                      <a:pt x="10" y="32"/>
                      <a:pt x="12" y="32"/>
                    </a:cubicBezTo>
                    <a:cubicBezTo>
                      <a:pt x="15" y="32"/>
                      <a:pt x="15" y="27"/>
                      <a:pt x="18" y="25"/>
                    </a:cubicBezTo>
                    <a:cubicBezTo>
                      <a:pt x="18" y="24"/>
                      <a:pt x="22" y="25"/>
                      <a:pt x="24" y="24"/>
                    </a:cubicBezTo>
                    <a:cubicBezTo>
                      <a:pt x="24" y="22"/>
                      <a:pt x="24" y="21"/>
                      <a:pt x="24" y="21"/>
                    </a:cubicBezTo>
                    <a:cubicBezTo>
                      <a:pt x="25" y="19"/>
                      <a:pt x="27" y="19"/>
                      <a:pt x="27" y="18"/>
                    </a:cubicBezTo>
                    <a:cubicBezTo>
                      <a:pt x="19" y="8"/>
                      <a:pt x="19" y="8"/>
                      <a:pt x="19" y="8"/>
                    </a:cubicBezTo>
                    <a:cubicBezTo>
                      <a:pt x="19" y="7"/>
                      <a:pt x="22" y="7"/>
                      <a:pt x="24" y="7"/>
                    </a:cubicBezTo>
                    <a:cubicBezTo>
                      <a:pt x="25" y="5"/>
                      <a:pt x="34" y="4"/>
                      <a:pt x="36" y="0"/>
                    </a:cubicBezTo>
                    <a:cubicBezTo>
                      <a:pt x="39" y="2"/>
                      <a:pt x="44" y="2"/>
                      <a:pt x="47" y="4"/>
                    </a:cubicBezTo>
                    <a:cubicBezTo>
                      <a:pt x="50" y="4"/>
                      <a:pt x="51" y="7"/>
                      <a:pt x="54" y="10"/>
                    </a:cubicBezTo>
                    <a:cubicBezTo>
                      <a:pt x="56" y="10"/>
                      <a:pt x="57" y="11"/>
                      <a:pt x="59" y="11"/>
                    </a:cubicBezTo>
                    <a:cubicBezTo>
                      <a:pt x="62" y="15"/>
                      <a:pt x="65" y="16"/>
                      <a:pt x="66" y="19"/>
                    </a:cubicBezTo>
                    <a:cubicBezTo>
                      <a:pt x="69" y="21"/>
                      <a:pt x="78" y="32"/>
                      <a:pt x="80" y="32"/>
                    </a:cubicBezTo>
                    <a:cubicBezTo>
                      <a:pt x="81" y="33"/>
                      <a:pt x="94" y="33"/>
                      <a:pt x="95" y="33"/>
                    </a:cubicBezTo>
                    <a:cubicBezTo>
                      <a:pt x="95" y="33"/>
                      <a:pt x="101" y="33"/>
                      <a:pt x="101" y="35"/>
                    </a:cubicBezTo>
                    <a:cubicBezTo>
                      <a:pt x="103" y="35"/>
                      <a:pt x="103" y="38"/>
                      <a:pt x="103" y="38"/>
                    </a:cubicBezTo>
                    <a:cubicBezTo>
                      <a:pt x="104" y="39"/>
                      <a:pt x="109" y="39"/>
                      <a:pt x="109" y="39"/>
                    </a:cubicBezTo>
                    <a:cubicBezTo>
                      <a:pt x="112" y="44"/>
                      <a:pt x="113" y="46"/>
                      <a:pt x="113" y="47"/>
                    </a:cubicBezTo>
                    <a:cubicBezTo>
                      <a:pt x="113" y="49"/>
                      <a:pt x="116" y="47"/>
                      <a:pt x="116" y="50"/>
                    </a:cubicBezTo>
                    <a:cubicBezTo>
                      <a:pt x="116" y="53"/>
                      <a:pt x="122" y="57"/>
                      <a:pt x="122" y="58"/>
                    </a:cubicBezTo>
                    <a:cubicBezTo>
                      <a:pt x="124" y="60"/>
                      <a:pt x="121" y="57"/>
                      <a:pt x="122" y="60"/>
                    </a:cubicBezTo>
                    <a:cubicBezTo>
                      <a:pt x="124" y="63"/>
                      <a:pt x="121" y="64"/>
                      <a:pt x="122" y="67"/>
                    </a:cubicBezTo>
                    <a:cubicBezTo>
                      <a:pt x="124" y="69"/>
                      <a:pt x="122" y="69"/>
                      <a:pt x="124" y="71"/>
                    </a:cubicBezTo>
                    <a:cubicBezTo>
                      <a:pt x="127" y="72"/>
                      <a:pt x="125" y="75"/>
                      <a:pt x="128" y="78"/>
                    </a:cubicBezTo>
                    <a:cubicBezTo>
                      <a:pt x="128" y="80"/>
                      <a:pt x="130" y="80"/>
                      <a:pt x="130" y="80"/>
                    </a:cubicBezTo>
                    <a:cubicBezTo>
                      <a:pt x="130" y="83"/>
                      <a:pt x="130" y="83"/>
                      <a:pt x="133" y="85"/>
                    </a:cubicBezTo>
                    <a:cubicBezTo>
                      <a:pt x="136" y="88"/>
                      <a:pt x="136" y="88"/>
                      <a:pt x="136" y="92"/>
                    </a:cubicBezTo>
                    <a:cubicBezTo>
                      <a:pt x="138" y="95"/>
                      <a:pt x="136" y="95"/>
                      <a:pt x="145" y="97"/>
                    </a:cubicBezTo>
                    <a:cubicBezTo>
                      <a:pt x="154" y="99"/>
                      <a:pt x="162" y="103"/>
                      <a:pt x="163" y="99"/>
                    </a:cubicBezTo>
                    <a:cubicBezTo>
                      <a:pt x="163" y="100"/>
                      <a:pt x="166" y="105"/>
                      <a:pt x="166" y="106"/>
                    </a:cubicBezTo>
                    <a:cubicBezTo>
                      <a:pt x="166" y="108"/>
                      <a:pt x="165" y="111"/>
                      <a:pt x="165" y="113"/>
                    </a:cubicBezTo>
                    <a:cubicBezTo>
                      <a:pt x="165" y="114"/>
                      <a:pt x="162" y="125"/>
                      <a:pt x="162" y="127"/>
                    </a:cubicBezTo>
                    <a:cubicBezTo>
                      <a:pt x="160" y="128"/>
                      <a:pt x="153" y="130"/>
                      <a:pt x="150" y="131"/>
                    </a:cubicBezTo>
                    <a:cubicBezTo>
                      <a:pt x="145" y="133"/>
                      <a:pt x="142" y="134"/>
                      <a:pt x="138" y="136"/>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66" name="Freeform 78"/>
              <p:cNvSpPr>
                <a:spLocks/>
              </p:cNvSpPr>
              <p:nvPr/>
            </p:nvSpPr>
            <p:spPr bwMode="auto">
              <a:xfrm>
                <a:off x="3296" y="2338"/>
                <a:ext cx="151" cy="173"/>
              </a:xfrm>
              <a:custGeom>
                <a:avLst/>
                <a:gdLst/>
                <a:ahLst/>
                <a:cxnLst>
                  <a:cxn ang="0">
                    <a:pos x="48" y="3"/>
                  </a:cxn>
                  <a:cxn ang="0">
                    <a:pos x="52" y="14"/>
                  </a:cxn>
                  <a:cxn ang="0">
                    <a:pos x="61" y="17"/>
                  </a:cxn>
                  <a:cxn ang="0">
                    <a:pos x="58" y="22"/>
                  </a:cxn>
                  <a:cxn ang="0">
                    <a:pos x="54" y="34"/>
                  </a:cxn>
                  <a:cxn ang="0">
                    <a:pos x="60" y="45"/>
                  </a:cxn>
                  <a:cxn ang="0">
                    <a:pos x="70" y="56"/>
                  </a:cxn>
                  <a:cxn ang="0">
                    <a:pos x="72" y="68"/>
                  </a:cxn>
                  <a:cxn ang="0">
                    <a:pos x="75" y="75"/>
                  </a:cxn>
                  <a:cxn ang="0">
                    <a:pos x="78" y="79"/>
                  </a:cxn>
                  <a:cxn ang="0">
                    <a:pos x="73" y="79"/>
                  </a:cxn>
                  <a:cxn ang="0">
                    <a:pos x="67" y="79"/>
                  </a:cxn>
                  <a:cxn ang="0">
                    <a:pos x="63" y="89"/>
                  </a:cxn>
                  <a:cxn ang="0">
                    <a:pos x="48" y="87"/>
                  </a:cxn>
                  <a:cxn ang="0">
                    <a:pos x="34" y="75"/>
                  </a:cxn>
                  <a:cxn ang="0">
                    <a:pos x="26" y="67"/>
                  </a:cxn>
                  <a:cxn ang="0">
                    <a:pos x="22" y="65"/>
                  </a:cxn>
                  <a:cxn ang="0">
                    <a:pos x="14" y="59"/>
                  </a:cxn>
                  <a:cxn ang="0">
                    <a:pos x="3" y="56"/>
                  </a:cxn>
                  <a:cxn ang="0">
                    <a:pos x="5" y="56"/>
                  </a:cxn>
                  <a:cxn ang="0">
                    <a:pos x="2" y="54"/>
                  </a:cxn>
                  <a:cxn ang="0">
                    <a:pos x="2" y="53"/>
                  </a:cxn>
                  <a:cxn ang="0">
                    <a:pos x="3" y="53"/>
                  </a:cxn>
                  <a:cxn ang="0">
                    <a:pos x="3" y="51"/>
                  </a:cxn>
                  <a:cxn ang="0">
                    <a:pos x="0" y="43"/>
                  </a:cxn>
                  <a:cxn ang="0">
                    <a:pos x="11" y="37"/>
                  </a:cxn>
                  <a:cxn ang="0">
                    <a:pos x="19" y="33"/>
                  </a:cxn>
                  <a:cxn ang="0">
                    <a:pos x="20" y="28"/>
                  </a:cxn>
                  <a:cxn ang="0">
                    <a:pos x="20" y="28"/>
                  </a:cxn>
                  <a:cxn ang="0">
                    <a:pos x="20" y="26"/>
                  </a:cxn>
                  <a:cxn ang="0">
                    <a:pos x="20" y="23"/>
                  </a:cxn>
                  <a:cxn ang="0">
                    <a:pos x="22" y="17"/>
                  </a:cxn>
                  <a:cxn ang="0">
                    <a:pos x="20" y="11"/>
                  </a:cxn>
                  <a:cxn ang="0">
                    <a:pos x="25" y="9"/>
                  </a:cxn>
                  <a:cxn ang="0">
                    <a:pos x="29" y="3"/>
                  </a:cxn>
                  <a:cxn ang="0">
                    <a:pos x="32" y="0"/>
                  </a:cxn>
                  <a:cxn ang="0">
                    <a:pos x="32" y="0"/>
                  </a:cxn>
                  <a:cxn ang="0">
                    <a:pos x="32" y="0"/>
                  </a:cxn>
                  <a:cxn ang="0">
                    <a:pos x="34" y="2"/>
                  </a:cxn>
                  <a:cxn ang="0">
                    <a:pos x="34" y="0"/>
                  </a:cxn>
                  <a:cxn ang="0">
                    <a:pos x="35" y="0"/>
                  </a:cxn>
                  <a:cxn ang="0">
                    <a:pos x="38" y="2"/>
                  </a:cxn>
                  <a:cxn ang="0">
                    <a:pos x="43" y="2"/>
                  </a:cxn>
                  <a:cxn ang="0">
                    <a:pos x="44" y="5"/>
                  </a:cxn>
                  <a:cxn ang="0">
                    <a:pos x="46" y="3"/>
                  </a:cxn>
                  <a:cxn ang="0">
                    <a:pos x="48" y="3"/>
                  </a:cxn>
                </a:cxnLst>
                <a:rect l="0" t="0" r="r" b="b"/>
                <a:pathLst>
                  <a:path w="78" h="89">
                    <a:moveTo>
                      <a:pt x="48" y="3"/>
                    </a:moveTo>
                    <a:cubicBezTo>
                      <a:pt x="49" y="8"/>
                      <a:pt x="52" y="11"/>
                      <a:pt x="52" y="14"/>
                    </a:cubicBezTo>
                    <a:cubicBezTo>
                      <a:pt x="52" y="17"/>
                      <a:pt x="60" y="16"/>
                      <a:pt x="61" y="17"/>
                    </a:cubicBezTo>
                    <a:cubicBezTo>
                      <a:pt x="61" y="19"/>
                      <a:pt x="57" y="17"/>
                      <a:pt x="58" y="22"/>
                    </a:cubicBezTo>
                    <a:cubicBezTo>
                      <a:pt x="61" y="26"/>
                      <a:pt x="54" y="28"/>
                      <a:pt x="54" y="34"/>
                    </a:cubicBezTo>
                    <a:cubicBezTo>
                      <a:pt x="52" y="40"/>
                      <a:pt x="58" y="39"/>
                      <a:pt x="60" y="45"/>
                    </a:cubicBezTo>
                    <a:cubicBezTo>
                      <a:pt x="60" y="50"/>
                      <a:pt x="67" y="51"/>
                      <a:pt x="70" y="56"/>
                    </a:cubicBezTo>
                    <a:cubicBezTo>
                      <a:pt x="73" y="62"/>
                      <a:pt x="70" y="65"/>
                      <a:pt x="72" y="68"/>
                    </a:cubicBezTo>
                    <a:cubicBezTo>
                      <a:pt x="73" y="71"/>
                      <a:pt x="73" y="75"/>
                      <a:pt x="75" y="75"/>
                    </a:cubicBezTo>
                    <a:cubicBezTo>
                      <a:pt x="76" y="76"/>
                      <a:pt x="78" y="76"/>
                      <a:pt x="78" y="79"/>
                    </a:cubicBezTo>
                    <a:cubicBezTo>
                      <a:pt x="76" y="81"/>
                      <a:pt x="72" y="76"/>
                      <a:pt x="73" y="79"/>
                    </a:cubicBezTo>
                    <a:cubicBezTo>
                      <a:pt x="72" y="79"/>
                      <a:pt x="69" y="78"/>
                      <a:pt x="67" y="79"/>
                    </a:cubicBezTo>
                    <a:cubicBezTo>
                      <a:pt x="66" y="81"/>
                      <a:pt x="64" y="87"/>
                      <a:pt x="63" y="89"/>
                    </a:cubicBezTo>
                    <a:cubicBezTo>
                      <a:pt x="61" y="89"/>
                      <a:pt x="49" y="89"/>
                      <a:pt x="48" y="87"/>
                    </a:cubicBezTo>
                    <a:cubicBezTo>
                      <a:pt x="46" y="87"/>
                      <a:pt x="37" y="76"/>
                      <a:pt x="34" y="75"/>
                    </a:cubicBezTo>
                    <a:cubicBezTo>
                      <a:pt x="32" y="71"/>
                      <a:pt x="29" y="70"/>
                      <a:pt x="26" y="67"/>
                    </a:cubicBezTo>
                    <a:cubicBezTo>
                      <a:pt x="25" y="67"/>
                      <a:pt x="23" y="65"/>
                      <a:pt x="22" y="65"/>
                    </a:cubicBezTo>
                    <a:cubicBezTo>
                      <a:pt x="19" y="62"/>
                      <a:pt x="17" y="59"/>
                      <a:pt x="14" y="59"/>
                    </a:cubicBezTo>
                    <a:cubicBezTo>
                      <a:pt x="11" y="57"/>
                      <a:pt x="7" y="57"/>
                      <a:pt x="3" y="56"/>
                    </a:cubicBezTo>
                    <a:cubicBezTo>
                      <a:pt x="5" y="56"/>
                      <a:pt x="5" y="56"/>
                      <a:pt x="5" y="56"/>
                    </a:cubicBezTo>
                    <a:cubicBezTo>
                      <a:pt x="5" y="53"/>
                      <a:pt x="3" y="54"/>
                      <a:pt x="2" y="54"/>
                    </a:cubicBezTo>
                    <a:cubicBezTo>
                      <a:pt x="2" y="53"/>
                      <a:pt x="2" y="53"/>
                      <a:pt x="2" y="53"/>
                    </a:cubicBezTo>
                    <a:cubicBezTo>
                      <a:pt x="3" y="53"/>
                      <a:pt x="3" y="53"/>
                      <a:pt x="3" y="53"/>
                    </a:cubicBezTo>
                    <a:cubicBezTo>
                      <a:pt x="3" y="53"/>
                      <a:pt x="3" y="53"/>
                      <a:pt x="3" y="51"/>
                    </a:cubicBezTo>
                    <a:cubicBezTo>
                      <a:pt x="2" y="50"/>
                      <a:pt x="2" y="47"/>
                      <a:pt x="0" y="43"/>
                    </a:cubicBezTo>
                    <a:cubicBezTo>
                      <a:pt x="3" y="40"/>
                      <a:pt x="8" y="39"/>
                      <a:pt x="11" y="37"/>
                    </a:cubicBezTo>
                    <a:cubicBezTo>
                      <a:pt x="13" y="36"/>
                      <a:pt x="16" y="34"/>
                      <a:pt x="19" y="33"/>
                    </a:cubicBezTo>
                    <a:cubicBezTo>
                      <a:pt x="19" y="31"/>
                      <a:pt x="20" y="30"/>
                      <a:pt x="20" y="28"/>
                    </a:cubicBezTo>
                    <a:cubicBezTo>
                      <a:pt x="20" y="28"/>
                      <a:pt x="20" y="28"/>
                      <a:pt x="20" y="28"/>
                    </a:cubicBezTo>
                    <a:cubicBezTo>
                      <a:pt x="20" y="28"/>
                      <a:pt x="20" y="28"/>
                      <a:pt x="20" y="26"/>
                    </a:cubicBezTo>
                    <a:cubicBezTo>
                      <a:pt x="20" y="26"/>
                      <a:pt x="20" y="25"/>
                      <a:pt x="20" y="23"/>
                    </a:cubicBezTo>
                    <a:cubicBezTo>
                      <a:pt x="20" y="22"/>
                      <a:pt x="22" y="19"/>
                      <a:pt x="22" y="17"/>
                    </a:cubicBezTo>
                    <a:cubicBezTo>
                      <a:pt x="20" y="16"/>
                      <a:pt x="20" y="14"/>
                      <a:pt x="20" y="11"/>
                    </a:cubicBezTo>
                    <a:cubicBezTo>
                      <a:pt x="22" y="9"/>
                      <a:pt x="23" y="9"/>
                      <a:pt x="25" y="9"/>
                    </a:cubicBezTo>
                    <a:cubicBezTo>
                      <a:pt x="26" y="8"/>
                      <a:pt x="28" y="5"/>
                      <a:pt x="29" y="3"/>
                    </a:cubicBezTo>
                    <a:cubicBezTo>
                      <a:pt x="31" y="3"/>
                      <a:pt x="31" y="2"/>
                      <a:pt x="32" y="0"/>
                    </a:cubicBezTo>
                    <a:cubicBezTo>
                      <a:pt x="32" y="0"/>
                      <a:pt x="32" y="0"/>
                      <a:pt x="32" y="0"/>
                    </a:cubicBezTo>
                    <a:cubicBezTo>
                      <a:pt x="32" y="0"/>
                      <a:pt x="32" y="0"/>
                      <a:pt x="32" y="0"/>
                    </a:cubicBezTo>
                    <a:cubicBezTo>
                      <a:pt x="34" y="0"/>
                      <a:pt x="34" y="2"/>
                      <a:pt x="34" y="2"/>
                    </a:cubicBezTo>
                    <a:cubicBezTo>
                      <a:pt x="34" y="0"/>
                      <a:pt x="34" y="0"/>
                      <a:pt x="34" y="0"/>
                    </a:cubicBezTo>
                    <a:cubicBezTo>
                      <a:pt x="35" y="0"/>
                      <a:pt x="35" y="0"/>
                      <a:pt x="35" y="0"/>
                    </a:cubicBezTo>
                    <a:cubicBezTo>
                      <a:pt x="37" y="0"/>
                      <a:pt x="37" y="2"/>
                      <a:pt x="38" y="2"/>
                    </a:cubicBezTo>
                    <a:cubicBezTo>
                      <a:pt x="41" y="3"/>
                      <a:pt x="41" y="0"/>
                      <a:pt x="43" y="2"/>
                    </a:cubicBezTo>
                    <a:cubicBezTo>
                      <a:pt x="44" y="2"/>
                      <a:pt x="43" y="3"/>
                      <a:pt x="44" y="5"/>
                    </a:cubicBezTo>
                    <a:cubicBezTo>
                      <a:pt x="46" y="3"/>
                      <a:pt x="46" y="3"/>
                      <a:pt x="46" y="3"/>
                    </a:cubicBezTo>
                    <a:cubicBezTo>
                      <a:pt x="48" y="3"/>
                      <a:pt x="48" y="3"/>
                      <a:pt x="48"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67" name="Freeform 79"/>
              <p:cNvSpPr>
                <a:spLocks/>
              </p:cNvSpPr>
              <p:nvPr/>
            </p:nvSpPr>
            <p:spPr bwMode="auto">
              <a:xfrm>
                <a:off x="3418" y="2490"/>
                <a:ext cx="27" cy="33"/>
              </a:xfrm>
              <a:custGeom>
                <a:avLst/>
                <a:gdLst/>
                <a:ahLst/>
                <a:cxnLst>
                  <a:cxn ang="0">
                    <a:pos x="14" y="17"/>
                  </a:cxn>
                  <a:cxn ang="0">
                    <a:pos x="8" y="15"/>
                  </a:cxn>
                  <a:cxn ang="0">
                    <a:pos x="6" y="12"/>
                  </a:cxn>
                  <a:cxn ang="0">
                    <a:pos x="0" y="10"/>
                  </a:cxn>
                  <a:cxn ang="0">
                    <a:pos x="5" y="1"/>
                  </a:cxn>
                  <a:cxn ang="0">
                    <a:pos x="11" y="1"/>
                  </a:cxn>
                  <a:cxn ang="0">
                    <a:pos x="9" y="6"/>
                  </a:cxn>
                  <a:cxn ang="0">
                    <a:pos x="12" y="9"/>
                  </a:cxn>
                  <a:cxn ang="0">
                    <a:pos x="14" y="17"/>
                  </a:cxn>
                </a:cxnLst>
                <a:rect l="0" t="0" r="r" b="b"/>
                <a:pathLst>
                  <a:path w="14" h="17">
                    <a:moveTo>
                      <a:pt x="14" y="17"/>
                    </a:moveTo>
                    <a:cubicBezTo>
                      <a:pt x="14" y="17"/>
                      <a:pt x="9" y="17"/>
                      <a:pt x="8" y="15"/>
                    </a:cubicBezTo>
                    <a:cubicBezTo>
                      <a:pt x="8" y="15"/>
                      <a:pt x="8" y="12"/>
                      <a:pt x="6" y="12"/>
                    </a:cubicBezTo>
                    <a:cubicBezTo>
                      <a:pt x="6" y="10"/>
                      <a:pt x="0" y="10"/>
                      <a:pt x="0" y="10"/>
                    </a:cubicBezTo>
                    <a:cubicBezTo>
                      <a:pt x="1" y="9"/>
                      <a:pt x="3" y="3"/>
                      <a:pt x="5" y="1"/>
                    </a:cubicBezTo>
                    <a:cubicBezTo>
                      <a:pt x="6" y="0"/>
                      <a:pt x="9" y="1"/>
                      <a:pt x="11" y="1"/>
                    </a:cubicBezTo>
                    <a:cubicBezTo>
                      <a:pt x="14" y="9"/>
                      <a:pt x="11" y="3"/>
                      <a:pt x="9" y="6"/>
                    </a:cubicBezTo>
                    <a:cubicBezTo>
                      <a:pt x="8" y="9"/>
                      <a:pt x="12" y="6"/>
                      <a:pt x="12" y="9"/>
                    </a:cubicBezTo>
                    <a:cubicBezTo>
                      <a:pt x="12" y="13"/>
                      <a:pt x="14" y="10"/>
                      <a:pt x="14" y="17"/>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68" name="Freeform 80"/>
              <p:cNvSpPr>
                <a:spLocks/>
              </p:cNvSpPr>
              <p:nvPr/>
            </p:nvSpPr>
            <p:spPr bwMode="auto">
              <a:xfrm>
                <a:off x="3498" y="2588"/>
                <a:ext cx="124" cy="167"/>
              </a:xfrm>
              <a:custGeom>
                <a:avLst/>
                <a:gdLst/>
                <a:ahLst/>
                <a:cxnLst>
                  <a:cxn ang="0">
                    <a:pos x="1" y="62"/>
                  </a:cxn>
                  <a:cxn ang="0">
                    <a:pos x="0" y="67"/>
                  </a:cxn>
                  <a:cxn ang="0">
                    <a:pos x="6" y="78"/>
                  </a:cxn>
                  <a:cxn ang="0">
                    <a:pos x="8" y="82"/>
                  </a:cxn>
                  <a:cxn ang="0">
                    <a:pos x="11" y="86"/>
                  </a:cxn>
                  <a:cxn ang="0">
                    <a:pos x="14" y="86"/>
                  </a:cxn>
                  <a:cxn ang="0">
                    <a:pos x="23" y="82"/>
                  </a:cxn>
                  <a:cxn ang="0">
                    <a:pos x="32" y="73"/>
                  </a:cxn>
                  <a:cxn ang="0">
                    <a:pos x="44" y="64"/>
                  </a:cxn>
                  <a:cxn ang="0">
                    <a:pos x="47" y="51"/>
                  </a:cxn>
                  <a:cxn ang="0">
                    <a:pos x="54" y="45"/>
                  </a:cxn>
                  <a:cxn ang="0">
                    <a:pos x="63" y="34"/>
                  </a:cxn>
                  <a:cxn ang="0">
                    <a:pos x="61" y="26"/>
                  </a:cxn>
                  <a:cxn ang="0">
                    <a:pos x="54" y="15"/>
                  </a:cxn>
                  <a:cxn ang="0">
                    <a:pos x="46" y="14"/>
                  </a:cxn>
                  <a:cxn ang="0">
                    <a:pos x="37" y="1"/>
                  </a:cxn>
                  <a:cxn ang="0">
                    <a:pos x="34" y="3"/>
                  </a:cxn>
                  <a:cxn ang="0">
                    <a:pos x="32" y="6"/>
                  </a:cxn>
                  <a:cxn ang="0">
                    <a:pos x="32" y="9"/>
                  </a:cxn>
                  <a:cxn ang="0">
                    <a:pos x="32" y="11"/>
                  </a:cxn>
                  <a:cxn ang="0">
                    <a:pos x="29" y="12"/>
                  </a:cxn>
                  <a:cxn ang="0">
                    <a:pos x="29" y="17"/>
                  </a:cxn>
                  <a:cxn ang="0">
                    <a:pos x="28" y="25"/>
                  </a:cxn>
                  <a:cxn ang="0">
                    <a:pos x="31" y="32"/>
                  </a:cxn>
                  <a:cxn ang="0">
                    <a:pos x="29" y="39"/>
                  </a:cxn>
                  <a:cxn ang="0">
                    <a:pos x="26" y="53"/>
                  </a:cxn>
                  <a:cxn ang="0">
                    <a:pos x="14" y="57"/>
                  </a:cxn>
                  <a:cxn ang="0">
                    <a:pos x="1" y="62"/>
                  </a:cxn>
                </a:cxnLst>
                <a:rect l="0" t="0" r="r" b="b"/>
                <a:pathLst>
                  <a:path w="64" h="86">
                    <a:moveTo>
                      <a:pt x="1" y="62"/>
                    </a:moveTo>
                    <a:cubicBezTo>
                      <a:pt x="1" y="64"/>
                      <a:pt x="0" y="65"/>
                      <a:pt x="0" y="67"/>
                    </a:cubicBezTo>
                    <a:cubicBezTo>
                      <a:pt x="1" y="70"/>
                      <a:pt x="5" y="75"/>
                      <a:pt x="6" y="78"/>
                    </a:cubicBezTo>
                    <a:cubicBezTo>
                      <a:pt x="8" y="79"/>
                      <a:pt x="6" y="79"/>
                      <a:pt x="8" y="82"/>
                    </a:cubicBezTo>
                    <a:cubicBezTo>
                      <a:pt x="8" y="84"/>
                      <a:pt x="9" y="86"/>
                      <a:pt x="11" y="86"/>
                    </a:cubicBezTo>
                    <a:cubicBezTo>
                      <a:pt x="11" y="86"/>
                      <a:pt x="12" y="86"/>
                      <a:pt x="14" y="86"/>
                    </a:cubicBezTo>
                    <a:cubicBezTo>
                      <a:pt x="15" y="86"/>
                      <a:pt x="17" y="82"/>
                      <a:pt x="23" y="82"/>
                    </a:cubicBezTo>
                    <a:cubicBezTo>
                      <a:pt x="29" y="84"/>
                      <a:pt x="26" y="73"/>
                      <a:pt x="32" y="73"/>
                    </a:cubicBezTo>
                    <a:cubicBezTo>
                      <a:pt x="41" y="73"/>
                      <a:pt x="35" y="65"/>
                      <a:pt x="44" y="64"/>
                    </a:cubicBezTo>
                    <a:cubicBezTo>
                      <a:pt x="52" y="62"/>
                      <a:pt x="44" y="61"/>
                      <a:pt x="47" y="51"/>
                    </a:cubicBezTo>
                    <a:cubicBezTo>
                      <a:pt x="52" y="40"/>
                      <a:pt x="50" y="54"/>
                      <a:pt x="54" y="45"/>
                    </a:cubicBezTo>
                    <a:cubicBezTo>
                      <a:pt x="57" y="39"/>
                      <a:pt x="60" y="42"/>
                      <a:pt x="63" y="34"/>
                    </a:cubicBezTo>
                    <a:cubicBezTo>
                      <a:pt x="64" y="28"/>
                      <a:pt x="64" y="28"/>
                      <a:pt x="61" y="26"/>
                    </a:cubicBezTo>
                    <a:cubicBezTo>
                      <a:pt x="60" y="25"/>
                      <a:pt x="57" y="15"/>
                      <a:pt x="54" y="15"/>
                    </a:cubicBezTo>
                    <a:cubicBezTo>
                      <a:pt x="50" y="17"/>
                      <a:pt x="52" y="14"/>
                      <a:pt x="46" y="14"/>
                    </a:cubicBezTo>
                    <a:cubicBezTo>
                      <a:pt x="41" y="14"/>
                      <a:pt x="37" y="6"/>
                      <a:pt x="37" y="1"/>
                    </a:cubicBezTo>
                    <a:cubicBezTo>
                      <a:pt x="34" y="3"/>
                      <a:pt x="35" y="6"/>
                      <a:pt x="34" y="3"/>
                    </a:cubicBezTo>
                    <a:cubicBezTo>
                      <a:pt x="32" y="0"/>
                      <a:pt x="32" y="3"/>
                      <a:pt x="32" y="6"/>
                    </a:cubicBezTo>
                    <a:cubicBezTo>
                      <a:pt x="32" y="9"/>
                      <a:pt x="31" y="9"/>
                      <a:pt x="32" y="9"/>
                    </a:cubicBezTo>
                    <a:cubicBezTo>
                      <a:pt x="34" y="9"/>
                      <a:pt x="35" y="11"/>
                      <a:pt x="32" y="11"/>
                    </a:cubicBezTo>
                    <a:cubicBezTo>
                      <a:pt x="31" y="12"/>
                      <a:pt x="29" y="12"/>
                      <a:pt x="29" y="12"/>
                    </a:cubicBezTo>
                    <a:cubicBezTo>
                      <a:pt x="31" y="14"/>
                      <a:pt x="31" y="12"/>
                      <a:pt x="29" y="17"/>
                    </a:cubicBezTo>
                    <a:cubicBezTo>
                      <a:pt x="26" y="21"/>
                      <a:pt x="28" y="23"/>
                      <a:pt x="28" y="25"/>
                    </a:cubicBezTo>
                    <a:cubicBezTo>
                      <a:pt x="28" y="26"/>
                      <a:pt x="31" y="31"/>
                      <a:pt x="31" y="32"/>
                    </a:cubicBezTo>
                    <a:cubicBezTo>
                      <a:pt x="31" y="34"/>
                      <a:pt x="29" y="37"/>
                      <a:pt x="29" y="39"/>
                    </a:cubicBezTo>
                    <a:cubicBezTo>
                      <a:pt x="29" y="40"/>
                      <a:pt x="26" y="51"/>
                      <a:pt x="26" y="53"/>
                    </a:cubicBezTo>
                    <a:cubicBezTo>
                      <a:pt x="24" y="54"/>
                      <a:pt x="17" y="56"/>
                      <a:pt x="14" y="57"/>
                    </a:cubicBezTo>
                    <a:cubicBezTo>
                      <a:pt x="9" y="59"/>
                      <a:pt x="6" y="61"/>
                      <a:pt x="1" y="6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69" name="Freeform 81"/>
              <p:cNvSpPr>
                <a:spLocks/>
              </p:cNvSpPr>
              <p:nvPr/>
            </p:nvSpPr>
            <p:spPr bwMode="auto">
              <a:xfrm>
                <a:off x="3352" y="2709"/>
                <a:ext cx="167" cy="126"/>
              </a:xfrm>
              <a:custGeom>
                <a:avLst/>
                <a:gdLst/>
                <a:ahLst/>
                <a:cxnLst>
                  <a:cxn ang="0">
                    <a:pos x="77" y="0"/>
                  </a:cxn>
                  <a:cxn ang="0">
                    <a:pos x="75" y="5"/>
                  </a:cxn>
                  <a:cxn ang="0">
                    <a:pos x="81" y="16"/>
                  </a:cxn>
                  <a:cxn ang="0">
                    <a:pos x="83" y="20"/>
                  </a:cxn>
                  <a:cxn ang="0">
                    <a:pos x="86" y="23"/>
                  </a:cxn>
                  <a:cxn ang="0">
                    <a:pos x="77" y="36"/>
                  </a:cxn>
                  <a:cxn ang="0">
                    <a:pos x="69" y="39"/>
                  </a:cxn>
                  <a:cxn ang="0">
                    <a:pos x="61" y="42"/>
                  </a:cxn>
                  <a:cxn ang="0">
                    <a:pos x="46" y="50"/>
                  </a:cxn>
                  <a:cxn ang="0">
                    <a:pos x="31" y="56"/>
                  </a:cxn>
                  <a:cxn ang="0">
                    <a:pos x="23" y="61"/>
                  </a:cxn>
                  <a:cxn ang="0">
                    <a:pos x="19" y="62"/>
                  </a:cxn>
                  <a:cxn ang="0">
                    <a:pos x="16" y="64"/>
                  </a:cxn>
                  <a:cxn ang="0">
                    <a:pos x="13" y="64"/>
                  </a:cxn>
                  <a:cxn ang="0">
                    <a:pos x="8" y="62"/>
                  </a:cxn>
                  <a:cxn ang="0">
                    <a:pos x="7" y="56"/>
                  </a:cxn>
                  <a:cxn ang="0">
                    <a:pos x="5" y="47"/>
                  </a:cxn>
                  <a:cxn ang="0">
                    <a:pos x="4" y="40"/>
                  </a:cxn>
                  <a:cxn ang="0">
                    <a:pos x="2" y="37"/>
                  </a:cxn>
                  <a:cxn ang="0">
                    <a:pos x="2" y="33"/>
                  </a:cxn>
                  <a:cxn ang="0">
                    <a:pos x="4" y="26"/>
                  </a:cxn>
                  <a:cxn ang="0">
                    <a:pos x="7" y="23"/>
                  </a:cxn>
                  <a:cxn ang="0">
                    <a:pos x="7" y="22"/>
                  </a:cxn>
                  <a:cxn ang="0">
                    <a:pos x="7" y="17"/>
                  </a:cxn>
                  <a:cxn ang="0">
                    <a:pos x="7" y="17"/>
                  </a:cxn>
                  <a:cxn ang="0">
                    <a:pos x="8" y="16"/>
                  </a:cxn>
                  <a:cxn ang="0">
                    <a:pos x="11" y="17"/>
                  </a:cxn>
                  <a:cxn ang="0">
                    <a:pos x="13" y="17"/>
                  </a:cxn>
                  <a:cxn ang="0">
                    <a:pos x="13" y="17"/>
                  </a:cxn>
                  <a:cxn ang="0">
                    <a:pos x="13" y="17"/>
                  </a:cxn>
                  <a:cxn ang="0">
                    <a:pos x="14" y="17"/>
                  </a:cxn>
                  <a:cxn ang="0">
                    <a:pos x="31" y="23"/>
                  </a:cxn>
                  <a:cxn ang="0">
                    <a:pos x="31" y="26"/>
                  </a:cxn>
                  <a:cxn ang="0">
                    <a:pos x="31" y="34"/>
                  </a:cxn>
                  <a:cxn ang="0">
                    <a:pos x="46" y="16"/>
                  </a:cxn>
                  <a:cxn ang="0">
                    <a:pos x="51" y="8"/>
                  </a:cxn>
                  <a:cxn ang="0">
                    <a:pos x="65" y="5"/>
                  </a:cxn>
                  <a:cxn ang="0">
                    <a:pos x="77" y="0"/>
                  </a:cxn>
                </a:cxnLst>
                <a:rect l="0" t="0" r="r" b="b"/>
                <a:pathLst>
                  <a:path w="86" h="65">
                    <a:moveTo>
                      <a:pt x="77" y="0"/>
                    </a:moveTo>
                    <a:cubicBezTo>
                      <a:pt x="77" y="2"/>
                      <a:pt x="75" y="3"/>
                      <a:pt x="75" y="5"/>
                    </a:cubicBezTo>
                    <a:cubicBezTo>
                      <a:pt x="77" y="8"/>
                      <a:pt x="80" y="12"/>
                      <a:pt x="81" y="16"/>
                    </a:cubicBezTo>
                    <a:cubicBezTo>
                      <a:pt x="83" y="17"/>
                      <a:pt x="81" y="17"/>
                      <a:pt x="83" y="20"/>
                    </a:cubicBezTo>
                    <a:cubicBezTo>
                      <a:pt x="83" y="22"/>
                      <a:pt x="84" y="23"/>
                      <a:pt x="86" y="23"/>
                    </a:cubicBezTo>
                    <a:cubicBezTo>
                      <a:pt x="74" y="30"/>
                      <a:pt x="83" y="34"/>
                      <a:pt x="77" y="36"/>
                    </a:cubicBezTo>
                    <a:cubicBezTo>
                      <a:pt x="74" y="36"/>
                      <a:pt x="77" y="37"/>
                      <a:pt x="69" y="39"/>
                    </a:cubicBezTo>
                    <a:cubicBezTo>
                      <a:pt x="63" y="40"/>
                      <a:pt x="63" y="43"/>
                      <a:pt x="61" y="42"/>
                    </a:cubicBezTo>
                    <a:cubicBezTo>
                      <a:pt x="54" y="42"/>
                      <a:pt x="52" y="53"/>
                      <a:pt x="46" y="50"/>
                    </a:cubicBezTo>
                    <a:cubicBezTo>
                      <a:pt x="42" y="48"/>
                      <a:pt x="40" y="57"/>
                      <a:pt x="31" y="56"/>
                    </a:cubicBezTo>
                    <a:cubicBezTo>
                      <a:pt x="25" y="56"/>
                      <a:pt x="26" y="61"/>
                      <a:pt x="23" y="61"/>
                    </a:cubicBezTo>
                    <a:cubicBezTo>
                      <a:pt x="20" y="61"/>
                      <a:pt x="23" y="64"/>
                      <a:pt x="19" y="62"/>
                    </a:cubicBezTo>
                    <a:cubicBezTo>
                      <a:pt x="16" y="62"/>
                      <a:pt x="17" y="64"/>
                      <a:pt x="16" y="64"/>
                    </a:cubicBezTo>
                    <a:cubicBezTo>
                      <a:pt x="14" y="64"/>
                      <a:pt x="14" y="65"/>
                      <a:pt x="13" y="64"/>
                    </a:cubicBezTo>
                    <a:cubicBezTo>
                      <a:pt x="10" y="62"/>
                      <a:pt x="10" y="65"/>
                      <a:pt x="8" y="62"/>
                    </a:cubicBezTo>
                    <a:cubicBezTo>
                      <a:pt x="8" y="57"/>
                      <a:pt x="7" y="59"/>
                      <a:pt x="7" y="56"/>
                    </a:cubicBezTo>
                    <a:cubicBezTo>
                      <a:pt x="8" y="53"/>
                      <a:pt x="5" y="51"/>
                      <a:pt x="5" y="47"/>
                    </a:cubicBezTo>
                    <a:cubicBezTo>
                      <a:pt x="5" y="43"/>
                      <a:pt x="4" y="43"/>
                      <a:pt x="4" y="40"/>
                    </a:cubicBezTo>
                    <a:cubicBezTo>
                      <a:pt x="4" y="39"/>
                      <a:pt x="0" y="39"/>
                      <a:pt x="2" y="37"/>
                    </a:cubicBezTo>
                    <a:cubicBezTo>
                      <a:pt x="5" y="36"/>
                      <a:pt x="2" y="36"/>
                      <a:pt x="2" y="33"/>
                    </a:cubicBezTo>
                    <a:cubicBezTo>
                      <a:pt x="4" y="31"/>
                      <a:pt x="4" y="30"/>
                      <a:pt x="4" y="26"/>
                    </a:cubicBezTo>
                    <a:cubicBezTo>
                      <a:pt x="5" y="25"/>
                      <a:pt x="7" y="23"/>
                      <a:pt x="7" y="23"/>
                    </a:cubicBezTo>
                    <a:cubicBezTo>
                      <a:pt x="7" y="22"/>
                      <a:pt x="7" y="22"/>
                      <a:pt x="7" y="22"/>
                    </a:cubicBezTo>
                    <a:cubicBezTo>
                      <a:pt x="7" y="20"/>
                      <a:pt x="7" y="19"/>
                      <a:pt x="7" y="17"/>
                    </a:cubicBezTo>
                    <a:cubicBezTo>
                      <a:pt x="8" y="17"/>
                      <a:pt x="7" y="17"/>
                      <a:pt x="7" y="17"/>
                    </a:cubicBezTo>
                    <a:cubicBezTo>
                      <a:pt x="8" y="16"/>
                      <a:pt x="8" y="16"/>
                      <a:pt x="8" y="16"/>
                    </a:cubicBezTo>
                    <a:cubicBezTo>
                      <a:pt x="10" y="16"/>
                      <a:pt x="11" y="17"/>
                      <a:pt x="11" y="17"/>
                    </a:cubicBezTo>
                    <a:cubicBezTo>
                      <a:pt x="13" y="17"/>
                      <a:pt x="13" y="17"/>
                      <a:pt x="13" y="17"/>
                    </a:cubicBezTo>
                    <a:cubicBezTo>
                      <a:pt x="13" y="17"/>
                      <a:pt x="13" y="17"/>
                      <a:pt x="13" y="17"/>
                    </a:cubicBezTo>
                    <a:cubicBezTo>
                      <a:pt x="13" y="17"/>
                      <a:pt x="13" y="17"/>
                      <a:pt x="13" y="17"/>
                    </a:cubicBezTo>
                    <a:cubicBezTo>
                      <a:pt x="14" y="17"/>
                      <a:pt x="14" y="17"/>
                      <a:pt x="14" y="17"/>
                    </a:cubicBezTo>
                    <a:cubicBezTo>
                      <a:pt x="16" y="16"/>
                      <a:pt x="31" y="23"/>
                      <a:pt x="31" y="23"/>
                    </a:cubicBezTo>
                    <a:cubicBezTo>
                      <a:pt x="31" y="23"/>
                      <a:pt x="31" y="25"/>
                      <a:pt x="31" y="26"/>
                    </a:cubicBezTo>
                    <a:cubicBezTo>
                      <a:pt x="31" y="28"/>
                      <a:pt x="31" y="31"/>
                      <a:pt x="31" y="34"/>
                    </a:cubicBezTo>
                    <a:cubicBezTo>
                      <a:pt x="36" y="28"/>
                      <a:pt x="42" y="22"/>
                      <a:pt x="46" y="16"/>
                    </a:cubicBezTo>
                    <a:cubicBezTo>
                      <a:pt x="46" y="14"/>
                      <a:pt x="49" y="9"/>
                      <a:pt x="51" y="8"/>
                    </a:cubicBezTo>
                    <a:cubicBezTo>
                      <a:pt x="54" y="6"/>
                      <a:pt x="61" y="5"/>
                      <a:pt x="65" y="5"/>
                    </a:cubicBezTo>
                    <a:cubicBezTo>
                      <a:pt x="69" y="3"/>
                      <a:pt x="72" y="2"/>
                      <a:pt x="77"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70" name="Freeform 82"/>
              <p:cNvSpPr>
                <a:spLocks/>
              </p:cNvSpPr>
              <p:nvPr/>
            </p:nvSpPr>
            <p:spPr bwMode="auto">
              <a:xfrm>
                <a:off x="2838" y="2427"/>
                <a:ext cx="252" cy="272"/>
              </a:xfrm>
              <a:custGeom>
                <a:avLst/>
                <a:gdLst/>
                <a:ahLst/>
                <a:cxnLst>
                  <a:cxn ang="0">
                    <a:pos x="119" y="140"/>
                  </a:cxn>
                  <a:cxn ang="0">
                    <a:pos x="119" y="135"/>
                  </a:cxn>
                  <a:cxn ang="0">
                    <a:pos x="129" y="135"/>
                  </a:cxn>
                  <a:cxn ang="0">
                    <a:pos x="129" y="115"/>
                  </a:cxn>
                  <a:cxn ang="0">
                    <a:pos x="129" y="39"/>
                  </a:cxn>
                  <a:cxn ang="0">
                    <a:pos x="127" y="28"/>
                  </a:cxn>
                  <a:cxn ang="0">
                    <a:pos x="129" y="18"/>
                  </a:cxn>
                  <a:cxn ang="0">
                    <a:pos x="129" y="16"/>
                  </a:cxn>
                  <a:cxn ang="0">
                    <a:pos x="124" y="11"/>
                  </a:cxn>
                  <a:cxn ang="0">
                    <a:pos x="116" y="10"/>
                  </a:cxn>
                  <a:cxn ang="0">
                    <a:pos x="109" y="4"/>
                  </a:cxn>
                  <a:cxn ang="0">
                    <a:pos x="100" y="4"/>
                  </a:cxn>
                  <a:cxn ang="0">
                    <a:pos x="89" y="10"/>
                  </a:cxn>
                  <a:cxn ang="0">
                    <a:pos x="87" y="25"/>
                  </a:cxn>
                  <a:cxn ang="0">
                    <a:pos x="77" y="27"/>
                  </a:cxn>
                  <a:cxn ang="0">
                    <a:pos x="61" y="21"/>
                  </a:cxn>
                  <a:cxn ang="0">
                    <a:pos x="52" y="13"/>
                  </a:cxn>
                  <a:cxn ang="0">
                    <a:pos x="43" y="5"/>
                  </a:cxn>
                  <a:cxn ang="0">
                    <a:pos x="31" y="4"/>
                  </a:cxn>
                  <a:cxn ang="0">
                    <a:pos x="22" y="0"/>
                  </a:cxn>
                  <a:cxn ang="0">
                    <a:pos x="20" y="8"/>
                  </a:cxn>
                  <a:cxn ang="0">
                    <a:pos x="11" y="14"/>
                  </a:cxn>
                  <a:cxn ang="0">
                    <a:pos x="5" y="30"/>
                  </a:cxn>
                  <a:cxn ang="0">
                    <a:pos x="8" y="53"/>
                  </a:cxn>
                  <a:cxn ang="0">
                    <a:pos x="8" y="64"/>
                  </a:cxn>
                  <a:cxn ang="0">
                    <a:pos x="6" y="76"/>
                  </a:cxn>
                  <a:cxn ang="0">
                    <a:pos x="9" y="87"/>
                  </a:cxn>
                  <a:cxn ang="0">
                    <a:pos x="19" y="90"/>
                  </a:cxn>
                  <a:cxn ang="0">
                    <a:pos x="25" y="100"/>
                  </a:cxn>
                  <a:cxn ang="0">
                    <a:pos x="40" y="106"/>
                  </a:cxn>
                  <a:cxn ang="0">
                    <a:pos x="48" y="104"/>
                  </a:cxn>
                  <a:cxn ang="0">
                    <a:pos x="57" y="100"/>
                  </a:cxn>
                  <a:cxn ang="0">
                    <a:pos x="119" y="140"/>
                  </a:cxn>
                </a:cxnLst>
                <a:rect l="0" t="0" r="r" b="b"/>
                <a:pathLst>
                  <a:path w="130" h="140">
                    <a:moveTo>
                      <a:pt x="119" y="140"/>
                    </a:moveTo>
                    <a:cubicBezTo>
                      <a:pt x="119" y="135"/>
                      <a:pt x="119" y="135"/>
                      <a:pt x="119" y="135"/>
                    </a:cubicBezTo>
                    <a:cubicBezTo>
                      <a:pt x="129" y="135"/>
                      <a:pt x="129" y="135"/>
                      <a:pt x="129" y="135"/>
                    </a:cubicBezTo>
                    <a:cubicBezTo>
                      <a:pt x="129" y="115"/>
                      <a:pt x="129" y="115"/>
                      <a:pt x="129" y="115"/>
                    </a:cubicBezTo>
                    <a:cubicBezTo>
                      <a:pt x="129" y="39"/>
                      <a:pt x="129" y="39"/>
                      <a:pt x="129" y="39"/>
                    </a:cubicBezTo>
                    <a:cubicBezTo>
                      <a:pt x="129" y="36"/>
                      <a:pt x="124" y="35"/>
                      <a:pt x="127" y="28"/>
                    </a:cubicBezTo>
                    <a:cubicBezTo>
                      <a:pt x="130" y="24"/>
                      <a:pt x="125" y="21"/>
                      <a:pt x="129" y="18"/>
                    </a:cubicBezTo>
                    <a:cubicBezTo>
                      <a:pt x="129" y="16"/>
                      <a:pt x="129" y="16"/>
                      <a:pt x="129" y="16"/>
                    </a:cubicBezTo>
                    <a:cubicBezTo>
                      <a:pt x="129" y="14"/>
                      <a:pt x="129" y="11"/>
                      <a:pt x="124" y="11"/>
                    </a:cubicBezTo>
                    <a:cubicBezTo>
                      <a:pt x="119" y="11"/>
                      <a:pt x="121" y="11"/>
                      <a:pt x="116" y="10"/>
                    </a:cubicBezTo>
                    <a:cubicBezTo>
                      <a:pt x="112" y="10"/>
                      <a:pt x="116" y="7"/>
                      <a:pt x="109" y="4"/>
                    </a:cubicBezTo>
                    <a:cubicBezTo>
                      <a:pt x="103" y="0"/>
                      <a:pt x="101" y="2"/>
                      <a:pt x="100" y="4"/>
                    </a:cubicBezTo>
                    <a:cubicBezTo>
                      <a:pt x="98" y="5"/>
                      <a:pt x="96" y="2"/>
                      <a:pt x="89" y="10"/>
                    </a:cubicBezTo>
                    <a:cubicBezTo>
                      <a:pt x="86" y="14"/>
                      <a:pt x="92" y="21"/>
                      <a:pt x="87" y="25"/>
                    </a:cubicBezTo>
                    <a:cubicBezTo>
                      <a:pt x="83" y="32"/>
                      <a:pt x="80" y="32"/>
                      <a:pt x="77" y="27"/>
                    </a:cubicBezTo>
                    <a:cubicBezTo>
                      <a:pt x="74" y="24"/>
                      <a:pt x="67" y="21"/>
                      <a:pt x="61" y="21"/>
                    </a:cubicBezTo>
                    <a:cubicBezTo>
                      <a:pt x="57" y="19"/>
                      <a:pt x="54" y="19"/>
                      <a:pt x="52" y="13"/>
                    </a:cubicBezTo>
                    <a:cubicBezTo>
                      <a:pt x="51" y="5"/>
                      <a:pt x="46" y="8"/>
                      <a:pt x="43" y="5"/>
                    </a:cubicBezTo>
                    <a:cubicBezTo>
                      <a:pt x="41" y="4"/>
                      <a:pt x="35" y="2"/>
                      <a:pt x="31" y="4"/>
                    </a:cubicBezTo>
                    <a:cubicBezTo>
                      <a:pt x="28" y="4"/>
                      <a:pt x="23" y="0"/>
                      <a:pt x="22" y="0"/>
                    </a:cubicBezTo>
                    <a:cubicBezTo>
                      <a:pt x="19" y="5"/>
                      <a:pt x="23" y="7"/>
                      <a:pt x="20" y="8"/>
                    </a:cubicBezTo>
                    <a:cubicBezTo>
                      <a:pt x="17" y="10"/>
                      <a:pt x="15" y="11"/>
                      <a:pt x="11" y="14"/>
                    </a:cubicBezTo>
                    <a:cubicBezTo>
                      <a:pt x="6" y="19"/>
                      <a:pt x="15" y="24"/>
                      <a:pt x="5" y="30"/>
                    </a:cubicBezTo>
                    <a:cubicBezTo>
                      <a:pt x="9" y="44"/>
                      <a:pt x="6" y="47"/>
                      <a:pt x="8" y="53"/>
                    </a:cubicBezTo>
                    <a:cubicBezTo>
                      <a:pt x="9" y="58"/>
                      <a:pt x="6" y="59"/>
                      <a:pt x="8" y="64"/>
                    </a:cubicBezTo>
                    <a:cubicBezTo>
                      <a:pt x="9" y="72"/>
                      <a:pt x="0" y="69"/>
                      <a:pt x="6" y="76"/>
                    </a:cubicBezTo>
                    <a:cubicBezTo>
                      <a:pt x="11" y="84"/>
                      <a:pt x="8" y="83"/>
                      <a:pt x="9" y="87"/>
                    </a:cubicBezTo>
                    <a:cubicBezTo>
                      <a:pt x="12" y="92"/>
                      <a:pt x="12" y="87"/>
                      <a:pt x="19" y="90"/>
                    </a:cubicBezTo>
                    <a:cubicBezTo>
                      <a:pt x="23" y="94"/>
                      <a:pt x="22" y="94"/>
                      <a:pt x="25" y="100"/>
                    </a:cubicBezTo>
                    <a:cubicBezTo>
                      <a:pt x="28" y="103"/>
                      <a:pt x="37" y="101"/>
                      <a:pt x="40" y="106"/>
                    </a:cubicBezTo>
                    <a:cubicBezTo>
                      <a:pt x="43" y="111"/>
                      <a:pt x="41" y="109"/>
                      <a:pt x="48" y="104"/>
                    </a:cubicBezTo>
                    <a:cubicBezTo>
                      <a:pt x="51" y="103"/>
                      <a:pt x="55" y="100"/>
                      <a:pt x="57" y="100"/>
                    </a:cubicBezTo>
                    <a:cubicBezTo>
                      <a:pt x="78" y="112"/>
                      <a:pt x="119" y="140"/>
                      <a:pt x="119" y="14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71" name="Freeform 83"/>
              <p:cNvSpPr>
                <a:spLocks/>
              </p:cNvSpPr>
              <p:nvPr/>
            </p:nvSpPr>
            <p:spPr bwMode="auto">
              <a:xfrm>
                <a:off x="3034" y="2631"/>
                <a:ext cx="260" cy="380"/>
              </a:xfrm>
              <a:custGeom>
                <a:avLst/>
                <a:gdLst/>
                <a:ahLst/>
                <a:cxnLst>
                  <a:cxn ang="0">
                    <a:pos x="47" y="179"/>
                  </a:cxn>
                  <a:cxn ang="0">
                    <a:pos x="55" y="185"/>
                  </a:cxn>
                  <a:cxn ang="0">
                    <a:pos x="61" y="183"/>
                  </a:cxn>
                  <a:cxn ang="0">
                    <a:pos x="67" y="186"/>
                  </a:cxn>
                  <a:cxn ang="0">
                    <a:pos x="73" y="194"/>
                  </a:cxn>
                  <a:cxn ang="0">
                    <a:pos x="79" y="191"/>
                  </a:cxn>
                  <a:cxn ang="0">
                    <a:pos x="82" y="193"/>
                  </a:cxn>
                  <a:cxn ang="0">
                    <a:pos x="91" y="189"/>
                  </a:cxn>
                  <a:cxn ang="0">
                    <a:pos x="93" y="191"/>
                  </a:cxn>
                  <a:cxn ang="0">
                    <a:pos x="97" y="186"/>
                  </a:cxn>
                  <a:cxn ang="0">
                    <a:pos x="103" y="180"/>
                  </a:cxn>
                  <a:cxn ang="0">
                    <a:pos x="110" y="180"/>
                  </a:cxn>
                  <a:cxn ang="0">
                    <a:pos x="113" y="183"/>
                  </a:cxn>
                  <a:cxn ang="0">
                    <a:pos x="111" y="175"/>
                  </a:cxn>
                  <a:cxn ang="0">
                    <a:pos x="105" y="166"/>
                  </a:cxn>
                  <a:cxn ang="0">
                    <a:pos x="99" y="157"/>
                  </a:cxn>
                  <a:cxn ang="0">
                    <a:pos x="91" y="149"/>
                  </a:cxn>
                  <a:cxn ang="0">
                    <a:pos x="96" y="146"/>
                  </a:cxn>
                  <a:cxn ang="0">
                    <a:pos x="100" y="130"/>
                  </a:cxn>
                  <a:cxn ang="0">
                    <a:pos x="100" y="123"/>
                  </a:cxn>
                  <a:cxn ang="0">
                    <a:pos x="105" y="123"/>
                  </a:cxn>
                  <a:cxn ang="0">
                    <a:pos x="108" y="110"/>
                  </a:cxn>
                  <a:cxn ang="0">
                    <a:pos x="116" y="102"/>
                  </a:cxn>
                  <a:cxn ang="0">
                    <a:pos x="119" y="87"/>
                  </a:cxn>
                  <a:cxn ang="0">
                    <a:pos x="117" y="79"/>
                  </a:cxn>
                  <a:cxn ang="0">
                    <a:pos x="122" y="62"/>
                  </a:cxn>
                  <a:cxn ang="0">
                    <a:pos x="126" y="57"/>
                  </a:cxn>
                  <a:cxn ang="0">
                    <a:pos x="134" y="49"/>
                  </a:cxn>
                  <a:cxn ang="0">
                    <a:pos x="131" y="48"/>
                  </a:cxn>
                  <a:cxn ang="0">
                    <a:pos x="126" y="43"/>
                  </a:cxn>
                  <a:cxn ang="0">
                    <a:pos x="123" y="28"/>
                  </a:cxn>
                  <a:cxn ang="0">
                    <a:pos x="123" y="20"/>
                  </a:cxn>
                  <a:cxn ang="0">
                    <a:pos x="122" y="10"/>
                  </a:cxn>
                  <a:cxn ang="0">
                    <a:pos x="119" y="7"/>
                  </a:cxn>
                  <a:cxn ang="0">
                    <a:pos x="114" y="3"/>
                  </a:cxn>
                  <a:cxn ang="0">
                    <a:pos x="111" y="0"/>
                  </a:cxn>
                  <a:cxn ang="0">
                    <a:pos x="105" y="4"/>
                  </a:cxn>
                  <a:cxn ang="0">
                    <a:pos x="99" y="10"/>
                  </a:cxn>
                  <a:cxn ang="0">
                    <a:pos x="91" y="10"/>
                  </a:cxn>
                  <a:cxn ang="0">
                    <a:pos x="77" y="10"/>
                  </a:cxn>
                  <a:cxn ang="0">
                    <a:pos x="77" y="9"/>
                  </a:cxn>
                  <a:cxn ang="0">
                    <a:pos x="76" y="10"/>
                  </a:cxn>
                  <a:cxn ang="0">
                    <a:pos x="27" y="10"/>
                  </a:cxn>
                  <a:cxn ang="0">
                    <a:pos x="27" y="31"/>
                  </a:cxn>
                  <a:cxn ang="0">
                    <a:pos x="18" y="31"/>
                  </a:cxn>
                  <a:cxn ang="0">
                    <a:pos x="18" y="35"/>
                  </a:cxn>
                  <a:cxn ang="0">
                    <a:pos x="18" y="71"/>
                  </a:cxn>
                  <a:cxn ang="0">
                    <a:pos x="16" y="73"/>
                  </a:cxn>
                  <a:cxn ang="0">
                    <a:pos x="10" y="77"/>
                  </a:cxn>
                  <a:cxn ang="0">
                    <a:pos x="9" y="82"/>
                  </a:cxn>
                  <a:cxn ang="0">
                    <a:pos x="6" y="87"/>
                  </a:cxn>
                  <a:cxn ang="0">
                    <a:pos x="4" y="95"/>
                  </a:cxn>
                  <a:cxn ang="0">
                    <a:pos x="1" y="104"/>
                  </a:cxn>
                  <a:cxn ang="0">
                    <a:pos x="6" y="105"/>
                  </a:cxn>
                  <a:cxn ang="0">
                    <a:pos x="7" y="113"/>
                  </a:cxn>
                  <a:cxn ang="0">
                    <a:pos x="10" y="121"/>
                  </a:cxn>
                  <a:cxn ang="0">
                    <a:pos x="15" y="137"/>
                  </a:cxn>
                  <a:cxn ang="0">
                    <a:pos x="19" y="144"/>
                  </a:cxn>
                  <a:cxn ang="0">
                    <a:pos x="27" y="149"/>
                  </a:cxn>
                  <a:cxn ang="0">
                    <a:pos x="32" y="157"/>
                  </a:cxn>
                  <a:cxn ang="0">
                    <a:pos x="38" y="165"/>
                  </a:cxn>
                  <a:cxn ang="0">
                    <a:pos x="42" y="171"/>
                  </a:cxn>
                  <a:cxn ang="0">
                    <a:pos x="47" y="179"/>
                  </a:cxn>
                </a:cxnLst>
                <a:rect l="0" t="0" r="r" b="b"/>
                <a:pathLst>
                  <a:path w="134" h="196">
                    <a:moveTo>
                      <a:pt x="47" y="179"/>
                    </a:moveTo>
                    <a:cubicBezTo>
                      <a:pt x="50" y="183"/>
                      <a:pt x="53" y="188"/>
                      <a:pt x="55" y="185"/>
                    </a:cubicBezTo>
                    <a:cubicBezTo>
                      <a:pt x="58" y="182"/>
                      <a:pt x="59" y="188"/>
                      <a:pt x="61" y="183"/>
                    </a:cubicBezTo>
                    <a:cubicBezTo>
                      <a:pt x="64" y="180"/>
                      <a:pt x="65" y="182"/>
                      <a:pt x="67" y="186"/>
                    </a:cubicBezTo>
                    <a:cubicBezTo>
                      <a:pt x="70" y="191"/>
                      <a:pt x="70" y="188"/>
                      <a:pt x="73" y="194"/>
                    </a:cubicBezTo>
                    <a:cubicBezTo>
                      <a:pt x="76" y="186"/>
                      <a:pt x="77" y="194"/>
                      <a:pt x="79" y="191"/>
                    </a:cubicBezTo>
                    <a:cubicBezTo>
                      <a:pt x="81" y="189"/>
                      <a:pt x="81" y="191"/>
                      <a:pt x="82" y="193"/>
                    </a:cubicBezTo>
                    <a:cubicBezTo>
                      <a:pt x="84" y="196"/>
                      <a:pt x="87" y="189"/>
                      <a:pt x="91" y="189"/>
                    </a:cubicBezTo>
                    <a:cubicBezTo>
                      <a:pt x="93" y="191"/>
                      <a:pt x="90" y="191"/>
                      <a:pt x="93" y="191"/>
                    </a:cubicBezTo>
                    <a:cubicBezTo>
                      <a:pt x="96" y="191"/>
                      <a:pt x="96" y="189"/>
                      <a:pt x="97" y="186"/>
                    </a:cubicBezTo>
                    <a:cubicBezTo>
                      <a:pt x="99" y="185"/>
                      <a:pt x="100" y="182"/>
                      <a:pt x="103" y="180"/>
                    </a:cubicBezTo>
                    <a:cubicBezTo>
                      <a:pt x="106" y="180"/>
                      <a:pt x="110" y="179"/>
                      <a:pt x="110" y="180"/>
                    </a:cubicBezTo>
                    <a:cubicBezTo>
                      <a:pt x="108" y="183"/>
                      <a:pt x="111" y="183"/>
                      <a:pt x="113" y="183"/>
                    </a:cubicBezTo>
                    <a:cubicBezTo>
                      <a:pt x="111" y="177"/>
                      <a:pt x="114" y="175"/>
                      <a:pt x="111" y="175"/>
                    </a:cubicBezTo>
                    <a:cubicBezTo>
                      <a:pt x="106" y="174"/>
                      <a:pt x="106" y="174"/>
                      <a:pt x="105" y="166"/>
                    </a:cubicBezTo>
                    <a:cubicBezTo>
                      <a:pt x="103" y="158"/>
                      <a:pt x="102" y="161"/>
                      <a:pt x="99" y="157"/>
                    </a:cubicBezTo>
                    <a:cubicBezTo>
                      <a:pt x="96" y="151"/>
                      <a:pt x="87" y="152"/>
                      <a:pt x="91" y="149"/>
                    </a:cubicBezTo>
                    <a:cubicBezTo>
                      <a:pt x="93" y="147"/>
                      <a:pt x="88" y="143"/>
                      <a:pt x="96" y="146"/>
                    </a:cubicBezTo>
                    <a:cubicBezTo>
                      <a:pt x="102" y="147"/>
                      <a:pt x="97" y="137"/>
                      <a:pt x="100" y="130"/>
                    </a:cubicBezTo>
                    <a:cubicBezTo>
                      <a:pt x="102" y="126"/>
                      <a:pt x="99" y="127"/>
                      <a:pt x="100" y="123"/>
                    </a:cubicBezTo>
                    <a:cubicBezTo>
                      <a:pt x="103" y="118"/>
                      <a:pt x="103" y="124"/>
                      <a:pt x="105" y="123"/>
                    </a:cubicBezTo>
                    <a:cubicBezTo>
                      <a:pt x="106" y="121"/>
                      <a:pt x="105" y="113"/>
                      <a:pt x="108" y="110"/>
                    </a:cubicBezTo>
                    <a:cubicBezTo>
                      <a:pt x="111" y="109"/>
                      <a:pt x="110" y="102"/>
                      <a:pt x="116" y="102"/>
                    </a:cubicBezTo>
                    <a:cubicBezTo>
                      <a:pt x="114" y="98"/>
                      <a:pt x="117" y="96"/>
                      <a:pt x="119" y="87"/>
                    </a:cubicBezTo>
                    <a:cubicBezTo>
                      <a:pt x="119" y="84"/>
                      <a:pt x="116" y="81"/>
                      <a:pt x="117" y="79"/>
                    </a:cubicBezTo>
                    <a:cubicBezTo>
                      <a:pt x="119" y="76"/>
                      <a:pt x="122" y="71"/>
                      <a:pt x="122" y="62"/>
                    </a:cubicBezTo>
                    <a:cubicBezTo>
                      <a:pt x="120" y="56"/>
                      <a:pt x="123" y="63"/>
                      <a:pt x="126" y="57"/>
                    </a:cubicBezTo>
                    <a:cubicBezTo>
                      <a:pt x="128" y="54"/>
                      <a:pt x="131" y="59"/>
                      <a:pt x="134" y="49"/>
                    </a:cubicBezTo>
                    <a:cubicBezTo>
                      <a:pt x="134" y="48"/>
                      <a:pt x="132" y="46"/>
                      <a:pt x="131" y="48"/>
                    </a:cubicBezTo>
                    <a:cubicBezTo>
                      <a:pt x="129" y="48"/>
                      <a:pt x="129" y="43"/>
                      <a:pt x="126" y="43"/>
                    </a:cubicBezTo>
                    <a:cubicBezTo>
                      <a:pt x="125" y="45"/>
                      <a:pt x="122" y="29"/>
                      <a:pt x="123" y="28"/>
                    </a:cubicBezTo>
                    <a:cubicBezTo>
                      <a:pt x="125" y="23"/>
                      <a:pt x="120" y="20"/>
                      <a:pt x="123" y="20"/>
                    </a:cubicBezTo>
                    <a:cubicBezTo>
                      <a:pt x="126" y="21"/>
                      <a:pt x="122" y="18"/>
                      <a:pt x="122" y="10"/>
                    </a:cubicBezTo>
                    <a:cubicBezTo>
                      <a:pt x="120" y="9"/>
                      <a:pt x="120" y="7"/>
                      <a:pt x="119" y="7"/>
                    </a:cubicBezTo>
                    <a:cubicBezTo>
                      <a:pt x="116" y="7"/>
                      <a:pt x="117" y="3"/>
                      <a:pt x="114" y="3"/>
                    </a:cubicBezTo>
                    <a:cubicBezTo>
                      <a:pt x="113" y="3"/>
                      <a:pt x="111" y="1"/>
                      <a:pt x="111" y="0"/>
                    </a:cubicBezTo>
                    <a:cubicBezTo>
                      <a:pt x="108" y="4"/>
                      <a:pt x="106" y="0"/>
                      <a:pt x="105" y="4"/>
                    </a:cubicBezTo>
                    <a:cubicBezTo>
                      <a:pt x="103" y="9"/>
                      <a:pt x="100" y="7"/>
                      <a:pt x="99" y="10"/>
                    </a:cubicBezTo>
                    <a:cubicBezTo>
                      <a:pt x="97" y="14"/>
                      <a:pt x="94" y="15"/>
                      <a:pt x="91" y="10"/>
                    </a:cubicBezTo>
                    <a:cubicBezTo>
                      <a:pt x="77" y="10"/>
                      <a:pt x="77" y="10"/>
                      <a:pt x="77" y="10"/>
                    </a:cubicBezTo>
                    <a:cubicBezTo>
                      <a:pt x="77" y="9"/>
                      <a:pt x="77" y="9"/>
                      <a:pt x="77" y="9"/>
                    </a:cubicBezTo>
                    <a:cubicBezTo>
                      <a:pt x="76" y="10"/>
                      <a:pt x="76" y="10"/>
                      <a:pt x="76" y="10"/>
                    </a:cubicBezTo>
                    <a:cubicBezTo>
                      <a:pt x="27" y="10"/>
                      <a:pt x="27" y="10"/>
                      <a:pt x="27" y="10"/>
                    </a:cubicBezTo>
                    <a:cubicBezTo>
                      <a:pt x="27" y="31"/>
                      <a:pt x="27" y="31"/>
                      <a:pt x="27" y="31"/>
                    </a:cubicBezTo>
                    <a:cubicBezTo>
                      <a:pt x="18" y="31"/>
                      <a:pt x="18" y="31"/>
                      <a:pt x="18" y="31"/>
                    </a:cubicBezTo>
                    <a:cubicBezTo>
                      <a:pt x="18" y="35"/>
                      <a:pt x="18" y="35"/>
                      <a:pt x="18" y="35"/>
                    </a:cubicBezTo>
                    <a:cubicBezTo>
                      <a:pt x="18" y="71"/>
                      <a:pt x="18" y="71"/>
                      <a:pt x="18" y="71"/>
                    </a:cubicBezTo>
                    <a:cubicBezTo>
                      <a:pt x="18" y="71"/>
                      <a:pt x="21" y="74"/>
                      <a:pt x="16" y="73"/>
                    </a:cubicBezTo>
                    <a:cubicBezTo>
                      <a:pt x="13" y="73"/>
                      <a:pt x="10" y="73"/>
                      <a:pt x="10" y="77"/>
                    </a:cubicBezTo>
                    <a:cubicBezTo>
                      <a:pt x="10" y="82"/>
                      <a:pt x="7" y="79"/>
                      <a:pt x="9" y="82"/>
                    </a:cubicBezTo>
                    <a:cubicBezTo>
                      <a:pt x="9" y="87"/>
                      <a:pt x="4" y="82"/>
                      <a:pt x="6" y="87"/>
                    </a:cubicBezTo>
                    <a:cubicBezTo>
                      <a:pt x="9" y="91"/>
                      <a:pt x="1" y="90"/>
                      <a:pt x="4" y="95"/>
                    </a:cubicBezTo>
                    <a:cubicBezTo>
                      <a:pt x="7" y="99"/>
                      <a:pt x="0" y="99"/>
                      <a:pt x="1" y="104"/>
                    </a:cubicBezTo>
                    <a:cubicBezTo>
                      <a:pt x="3" y="105"/>
                      <a:pt x="6" y="101"/>
                      <a:pt x="6" y="105"/>
                    </a:cubicBezTo>
                    <a:cubicBezTo>
                      <a:pt x="6" y="110"/>
                      <a:pt x="7" y="109"/>
                      <a:pt x="7" y="113"/>
                    </a:cubicBezTo>
                    <a:cubicBezTo>
                      <a:pt x="7" y="118"/>
                      <a:pt x="12" y="115"/>
                      <a:pt x="10" y="121"/>
                    </a:cubicBezTo>
                    <a:cubicBezTo>
                      <a:pt x="13" y="126"/>
                      <a:pt x="18" y="130"/>
                      <a:pt x="15" y="137"/>
                    </a:cubicBezTo>
                    <a:cubicBezTo>
                      <a:pt x="13" y="147"/>
                      <a:pt x="23" y="141"/>
                      <a:pt x="19" y="144"/>
                    </a:cubicBezTo>
                    <a:cubicBezTo>
                      <a:pt x="18" y="149"/>
                      <a:pt x="24" y="146"/>
                      <a:pt x="27" y="149"/>
                    </a:cubicBezTo>
                    <a:cubicBezTo>
                      <a:pt x="30" y="154"/>
                      <a:pt x="26" y="152"/>
                      <a:pt x="32" y="157"/>
                    </a:cubicBezTo>
                    <a:cubicBezTo>
                      <a:pt x="36" y="161"/>
                      <a:pt x="38" y="161"/>
                      <a:pt x="38" y="165"/>
                    </a:cubicBezTo>
                    <a:cubicBezTo>
                      <a:pt x="36" y="168"/>
                      <a:pt x="38" y="168"/>
                      <a:pt x="42" y="171"/>
                    </a:cubicBezTo>
                    <a:cubicBezTo>
                      <a:pt x="45" y="171"/>
                      <a:pt x="44" y="175"/>
                      <a:pt x="47" y="179"/>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72" name="Freeform 84"/>
              <p:cNvSpPr>
                <a:spLocks/>
              </p:cNvSpPr>
              <p:nvPr/>
            </p:nvSpPr>
            <p:spPr bwMode="auto">
              <a:xfrm>
                <a:off x="3197" y="2375"/>
                <a:ext cx="37" cy="23"/>
              </a:xfrm>
              <a:custGeom>
                <a:avLst/>
                <a:gdLst/>
                <a:ahLst/>
                <a:cxnLst>
                  <a:cxn ang="0">
                    <a:pos x="2" y="9"/>
                  </a:cxn>
                  <a:cxn ang="0">
                    <a:pos x="0" y="6"/>
                  </a:cxn>
                  <a:cxn ang="0">
                    <a:pos x="5" y="6"/>
                  </a:cxn>
                  <a:cxn ang="0">
                    <a:pos x="8" y="3"/>
                  </a:cxn>
                  <a:cxn ang="0">
                    <a:pos x="17" y="0"/>
                  </a:cxn>
                  <a:cxn ang="0">
                    <a:pos x="17" y="1"/>
                  </a:cxn>
                  <a:cxn ang="0">
                    <a:pos x="14" y="6"/>
                  </a:cxn>
                  <a:cxn ang="0">
                    <a:pos x="11" y="7"/>
                  </a:cxn>
                  <a:cxn ang="0">
                    <a:pos x="6" y="10"/>
                  </a:cxn>
                  <a:cxn ang="0">
                    <a:pos x="5" y="10"/>
                  </a:cxn>
                  <a:cxn ang="0">
                    <a:pos x="2" y="9"/>
                  </a:cxn>
                </a:cxnLst>
                <a:rect l="0" t="0" r="r" b="b"/>
                <a:pathLst>
                  <a:path w="19" h="12">
                    <a:moveTo>
                      <a:pt x="2" y="9"/>
                    </a:moveTo>
                    <a:cubicBezTo>
                      <a:pt x="0" y="6"/>
                      <a:pt x="0" y="6"/>
                      <a:pt x="0" y="6"/>
                    </a:cubicBezTo>
                    <a:cubicBezTo>
                      <a:pt x="2" y="7"/>
                      <a:pt x="2" y="4"/>
                      <a:pt x="5" y="6"/>
                    </a:cubicBezTo>
                    <a:cubicBezTo>
                      <a:pt x="6" y="6"/>
                      <a:pt x="3" y="3"/>
                      <a:pt x="8" y="3"/>
                    </a:cubicBezTo>
                    <a:cubicBezTo>
                      <a:pt x="12" y="4"/>
                      <a:pt x="15" y="1"/>
                      <a:pt x="17" y="0"/>
                    </a:cubicBezTo>
                    <a:cubicBezTo>
                      <a:pt x="19" y="0"/>
                      <a:pt x="19" y="0"/>
                      <a:pt x="17" y="1"/>
                    </a:cubicBezTo>
                    <a:cubicBezTo>
                      <a:pt x="14" y="4"/>
                      <a:pt x="12" y="4"/>
                      <a:pt x="14" y="6"/>
                    </a:cubicBezTo>
                    <a:cubicBezTo>
                      <a:pt x="15" y="7"/>
                      <a:pt x="12" y="6"/>
                      <a:pt x="11" y="7"/>
                    </a:cubicBezTo>
                    <a:cubicBezTo>
                      <a:pt x="9" y="10"/>
                      <a:pt x="6" y="10"/>
                      <a:pt x="6" y="10"/>
                    </a:cubicBezTo>
                    <a:cubicBezTo>
                      <a:pt x="6" y="12"/>
                      <a:pt x="6" y="10"/>
                      <a:pt x="5" y="10"/>
                    </a:cubicBezTo>
                    <a:cubicBezTo>
                      <a:pt x="3" y="10"/>
                      <a:pt x="2" y="10"/>
                      <a:pt x="2" y="9"/>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73" name="Freeform 85"/>
              <p:cNvSpPr>
                <a:spLocks/>
              </p:cNvSpPr>
              <p:nvPr/>
            </p:nvSpPr>
            <p:spPr bwMode="auto">
              <a:xfrm>
                <a:off x="2920" y="2365"/>
                <a:ext cx="5" cy="6"/>
              </a:xfrm>
              <a:custGeom>
                <a:avLst/>
                <a:gdLst/>
                <a:ahLst/>
                <a:cxnLst>
                  <a:cxn ang="0">
                    <a:pos x="1" y="2"/>
                  </a:cxn>
                  <a:cxn ang="0">
                    <a:pos x="3" y="3"/>
                  </a:cxn>
                  <a:cxn ang="0">
                    <a:pos x="1" y="2"/>
                  </a:cxn>
                </a:cxnLst>
                <a:rect l="0" t="0" r="r" b="b"/>
                <a:pathLst>
                  <a:path w="3" h="3">
                    <a:moveTo>
                      <a:pt x="1" y="2"/>
                    </a:moveTo>
                    <a:cubicBezTo>
                      <a:pt x="1" y="0"/>
                      <a:pt x="3" y="3"/>
                      <a:pt x="3" y="3"/>
                    </a:cubicBezTo>
                    <a:cubicBezTo>
                      <a:pt x="1" y="3"/>
                      <a:pt x="0" y="2"/>
                      <a:pt x="1"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74" name="Freeform 86"/>
              <p:cNvSpPr>
                <a:spLocks/>
              </p:cNvSpPr>
              <p:nvPr/>
            </p:nvSpPr>
            <p:spPr bwMode="auto">
              <a:xfrm>
                <a:off x="2569" y="2340"/>
                <a:ext cx="318" cy="373"/>
              </a:xfrm>
              <a:custGeom>
                <a:avLst/>
                <a:gdLst/>
                <a:ahLst/>
                <a:cxnLst>
                  <a:cxn ang="0">
                    <a:pos x="0" y="102"/>
                  </a:cxn>
                  <a:cxn ang="0">
                    <a:pos x="0" y="106"/>
                  </a:cxn>
                  <a:cxn ang="0">
                    <a:pos x="32" y="129"/>
                  </a:cxn>
                  <a:cxn ang="0">
                    <a:pos x="77" y="168"/>
                  </a:cxn>
                  <a:cxn ang="0">
                    <a:pos x="80" y="173"/>
                  </a:cxn>
                  <a:cxn ang="0">
                    <a:pos x="85" y="178"/>
                  </a:cxn>
                  <a:cxn ang="0">
                    <a:pos x="91" y="181"/>
                  </a:cxn>
                  <a:cxn ang="0">
                    <a:pos x="94" y="188"/>
                  </a:cxn>
                  <a:cxn ang="0">
                    <a:pos x="102" y="188"/>
                  </a:cxn>
                  <a:cxn ang="0">
                    <a:pos x="129" y="171"/>
                  </a:cxn>
                  <a:cxn ang="0">
                    <a:pos x="164" y="145"/>
                  </a:cxn>
                  <a:cxn ang="0">
                    <a:pos x="158" y="136"/>
                  </a:cxn>
                  <a:cxn ang="0">
                    <a:pos x="148" y="133"/>
                  </a:cxn>
                  <a:cxn ang="0">
                    <a:pos x="145" y="122"/>
                  </a:cxn>
                  <a:cxn ang="0">
                    <a:pos x="147" y="109"/>
                  </a:cxn>
                  <a:cxn ang="0">
                    <a:pos x="147" y="98"/>
                  </a:cxn>
                  <a:cxn ang="0">
                    <a:pos x="144" y="75"/>
                  </a:cxn>
                  <a:cxn ang="0">
                    <a:pos x="133" y="49"/>
                  </a:cxn>
                  <a:cxn ang="0">
                    <a:pos x="127" y="36"/>
                  </a:cxn>
                  <a:cxn ang="0">
                    <a:pos x="133" y="28"/>
                  </a:cxn>
                  <a:cxn ang="0">
                    <a:pos x="135" y="18"/>
                  </a:cxn>
                  <a:cxn ang="0">
                    <a:pos x="133" y="10"/>
                  </a:cxn>
                  <a:cxn ang="0">
                    <a:pos x="136" y="4"/>
                  </a:cxn>
                  <a:cxn ang="0">
                    <a:pos x="132" y="5"/>
                  </a:cxn>
                  <a:cxn ang="0">
                    <a:pos x="127" y="2"/>
                  </a:cxn>
                  <a:cxn ang="0">
                    <a:pos x="123" y="4"/>
                  </a:cxn>
                  <a:cxn ang="0">
                    <a:pos x="115" y="5"/>
                  </a:cxn>
                  <a:cxn ang="0">
                    <a:pos x="109" y="7"/>
                  </a:cxn>
                  <a:cxn ang="0">
                    <a:pos x="98" y="5"/>
                  </a:cxn>
                  <a:cxn ang="0">
                    <a:pos x="91" y="7"/>
                  </a:cxn>
                  <a:cxn ang="0">
                    <a:pos x="83" y="8"/>
                  </a:cxn>
                  <a:cxn ang="0">
                    <a:pos x="70" y="14"/>
                  </a:cxn>
                  <a:cxn ang="0">
                    <a:pos x="65" y="16"/>
                  </a:cxn>
                  <a:cxn ang="0">
                    <a:pos x="59" y="19"/>
                  </a:cxn>
                  <a:cxn ang="0">
                    <a:pos x="51" y="24"/>
                  </a:cxn>
                  <a:cxn ang="0">
                    <a:pos x="59" y="50"/>
                  </a:cxn>
                  <a:cxn ang="0">
                    <a:pos x="59" y="55"/>
                  </a:cxn>
                  <a:cxn ang="0">
                    <a:pos x="45" y="58"/>
                  </a:cxn>
                  <a:cxn ang="0">
                    <a:pos x="38" y="63"/>
                  </a:cxn>
                  <a:cxn ang="0">
                    <a:pos x="36" y="70"/>
                  </a:cxn>
                  <a:cxn ang="0">
                    <a:pos x="27" y="77"/>
                  </a:cxn>
                  <a:cxn ang="0">
                    <a:pos x="7" y="86"/>
                  </a:cxn>
                  <a:cxn ang="0">
                    <a:pos x="0" y="91"/>
                  </a:cxn>
                  <a:cxn ang="0">
                    <a:pos x="0" y="102"/>
                  </a:cxn>
                </a:cxnLst>
                <a:rect l="0" t="0" r="r" b="b"/>
                <a:pathLst>
                  <a:path w="164" h="192">
                    <a:moveTo>
                      <a:pt x="0" y="102"/>
                    </a:moveTo>
                    <a:cubicBezTo>
                      <a:pt x="0" y="106"/>
                      <a:pt x="0" y="106"/>
                      <a:pt x="0" y="106"/>
                    </a:cubicBezTo>
                    <a:cubicBezTo>
                      <a:pt x="32" y="129"/>
                      <a:pt x="32" y="129"/>
                      <a:pt x="32" y="129"/>
                    </a:cubicBezTo>
                    <a:cubicBezTo>
                      <a:pt x="32" y="129"/>
                      <a:pt x="76" y="167"/>
                      <a:pt x="77" y="168"/>
                    </a:cubicBezTo>
                    <a:cubicBezTo>
                      <a:pt x="80" y="171"/>
                      <a:pt x="77" y="171"/>
                      <a:pt x="80" y="173"/>
                    </a:cubicBezTo>
                    <a:cubicBezTo>
                      <a:pt x="83" y="175"/>
                      <a:pt x="82" y="179"/>
                      <a:pt x="85" y="178"/>
                    </a:cubicBezTo>
                    <a:cubicBezTo>
                      <a:pt x="89" y="178"/>
                      <a:pt x="86" y="181"/>
                      <a:pt x="91" y="181"/>
                    </a:cubicBezTo>
                    <a:cubicBezTo>
                      <a:pt x="95" y="181"/>
                      <a:pt x="95" y="185"/>
                      <a:pt x="94" y="188"/>
                    </a:cubicBezTo>
                    <a:cubicBezTo>
                      <a:pt x="92" y="190"/>
                      <a:pt x="94" y="192"/>
                      <a:pt x="102" y="188"/>
                    </a:cubicBezTo>
                    <a:cubicBezTo>
                      <a:pt x="123" y="188"/>
                      <a:pt x="120" y="178"/>
                      <a:pt x="129" y="171"/>
                    </a:cubicBezTo>
                    <a:cubicBezTo>
                      <a:pt x="138" y="164"/>
                      <a:pt x="159" y="148"/>
                      <a:pt x="164" y="145"/>
                    </a:cubicBezTo>
                    <a:cubicBezTo>
                      <a:pt x="161" y="139"/>
                      <a:pt x="162" y="139"/>
                      <a:pt x="158" y="136"/>
                    </a:cubicBezTo>
                    <a:cubicBezTo>
                      <a:pt x="152" y="133"/>
                      <a:pt x="152" y="137"/>
                      <a:pt x="148" y="133"/>
                    </a:cubicBezTo>
                    <a:cubicBezTo>
                      <a:pt x="147" y="128"/>
                      <a:pt x="150" y="129"/>
                      <a:pt x="145" y="122"/>
                    </a:cubicBezTo>
                    <a:cubicBezTo>
                      <a:pt x="139" y="114"/>
                      <a:pt x="148" y="117"/>
                      <a:pt x="147" y="109"/>
                    </a:cubicBezTo>
                    <a:cubicBezTo>
                      <a:pt x="145" y="105"/>
                      <a:pt x="148" y="103"/>
                      <a:pt x="147" y="98"/>
                    </a:cubicBezTo>
                    <a:cubicBezTo>
                      <a:pt x="145" y="92"/>
                      <a:pt x="148" y="89"/>
                      <a:pt x="144" y="75"/>
                    </a:cubicBezTo>
                    <a:cubicBezTo>
                      <a:pt x="141" y="47"/>
                      <a:pt x="136" y="58"/>
                      <a:pt x="133" y="49"/>
                    </a:cubicBezTo>
                    <a:cubicBezTo>
                      <a:pt x="133" y="46"/>
                      <a:pt x="127" y="39"/>
                      <a:pt x="127" y="36"/>
                    </a:cubicBezTo>
                    <a:cubicBezTo>
                      <a:pt x="129" y="33"/>
                      <a:pt x="133" y="30"/>
                      <a:pt x="133" y="28"/>
                    </a:cubicBezTo>
                    <a:cubicBezTo>
                      <a:pt x="133" y="22"/>
                      <a:pt x="136" y="25"/>
                      <a:pt x="135" y="18"/>
                    </a:cubicBezTo>
                    <a:cubicBezTo>
                      <a:pt x="133" y="13"/>
                      <a:pt x="135" y="10"/>
                      <a:pt x="133" y="10"/>
                    </a:cubicBezTo>
                    <a:cubicBezTo>
                      <a:pt x="132" y="8"/>
                      <a:pt x="136" y="7"/>
                      <a:pt x="136" y="4"/>
                    </a:cubicBezTo>
                    <a:cubicBezTo>
                      <a:pt x="135" y="4"/>
                      <a:pt x="133" y="4"/>
                      <a:pt x="132" y="5"/>
                    </a:cubicBezTo>
                    <a:cubicBezTo>
                      <a:pt x="130" y="7"/>
                      <a:pt x="130" y="4"/>
                      <a:pt x="127" y="2"/>
                    </a:cubicBezTo>
                    <a:cubicBezTo>
                      <a:pt x="124" y="0"/>
                      <a:pt x="126" y="5"/>
                      <a:pt x="123" y="4"/>
                    </a:cubicBezTo>
                    <a:cubicBezTo>
                      <a:pt x="118" y="2"/>
                      <a:pt x="120" y="4"/>
                      <a:pt x="115" y="5"/>
                    </a:cubicBezTo>
                    <a:cubicBezTo>
                      <a:pt x="111" y="5"/>
                      <a:pt x="112" y="8"/>
                      <a:pt x="109" y="7"/>
                    </a:cubicBezTo>
                    <a:cubicBezTo>
                      <a:pt x="108" y="4"/>
                      <a:pt x="102" y="4"/>
                      <a:pt x="98" y="5"/>
                    </a:cubicBezTo>
                    <a:cubicBezTo>
                      <a:pt x="94" y="7"/>
                      <a:pt x="92" y="4"/>
                      <a:pt x="91" y="7"/>
                    </a:cubicBezTo>
                    <a:cubicBezTo>
                      <a:pt x="89" y="8"/>
                      <a:pt x="88" y="8"/>
                      <a:pt x="83" y="8"/>
                    </a:cubicBezTo>
                    <a:cubicBezTo>
                      <a:pt x="77" y="8"/>
                      <a:pt x="70" y="11"/>
                      <a:pt x="70" y="14"/>
                    </a:cubicBezTo>
                    <a:cubicBezTo>
                      <a:pt x="68" y="19"/>
                      <a:pt x="67" y="14"/>
                      <a:pt x="65" y="16"/>
                    </a:cubicBezTo>
                    <a:cubicBezTo>
                      <a:pt x="62" y="19"/>
                      <a:pt x="62" y="14"/>
                      <a:pt x="59" y="19"/>
                    </a:cubicBezTo>
                    <a:cubicBezTo>
                      <a:pt x="58" y="21"/>
                      <a:pt x="54" y="25"/>
                      <a:pt x="51" y="24"/>
                    </a:cubicBezTo>
                    <a:cubicBezTo>
                      <a:pt x="58" y="27"/>
                      <a:pt x="53" y="47"/>
                      <a:pt x="59" y="50"/>
                    </a:cubicBezTo>
                    <a:cubicBezTo>
                      <a:pt x="62" y="52"/>
                      <a:pt x="59" y="52"/>
                      <a:pt x="59" y="55"/>
                    </a:cubicBezTo>
                    <a:cubicBezTo>
                      <a:pt x="59" y="58"/>
                      <a:pt x="48" y="53"/>
                      <a:pt x="45" y="58"/>
                    </a:cubicBezTo>
                    <a:cubicBezTo>
                      <a:pt x="42" y="61"/>
                      <a:pt x="36" y="58"/>
                      <a:pt x="38" y="63"/>
                    </a:cubicBezTo>
                    <a:cubicBezTo>
                      <a:pt x="41" y="67"/>
                      <a:pt x="42" y="67"/>
                      <a:pt x="36" y="70"/>
                    </a:cubicBezTo>
                    <a:cubicBezTo>
                      <a:pt x="30" y="72"/>
                      <a:pt x="30" y="72"/>
                      <a:pt x="27" y="77"/>
                    </a:cubicBezTo>
                    <a:cubicBezTo>
                      <a:pt x="27" y="78"/>
                      <a:pt x="9" y="83"/>
                      <a:pt x="7" y="86"/>
                    </a:cubicBezTo>
                    <a:cubicBezTo>
                      <a:pt x="0" y="91"/>
                      <a:pt x="0" y="91"/>
                      <a:pt x="0" y="91"/>
                    </a:cubicBezTo>
                    <a:cubicBezTo>
                      <a:pt x="0" y="102"/>
                      <a:pt x="0" y="102"/>
                      <a:pt x="0" y="102"/>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75" name="Freeform 87"/>
              <p:cNvSpPr>
                <a:spLocks/>
              </p:cNvSpPr>
              <p:nvPr/>
            </p:nvSpPr>
            <p:spPr bwMode="auto">
              <a:xfrm>
                <a:off x="2815" y="2338"/>
                <a:ext cx="68" cy="148"/>
              </a:xfrm>
              <a:custGeom>
                <a:avLst/>
                <a:gdLst/>
                <a:ahLst/>
                <a:cxnLst>
                  <a:cxn ang="0">
                    <a:pos x="9" y="5"/>
                  </a:cxn>
                  <a:cxn ang="0">
                    <a:pos x="6" y="11"/>
                  </a:cxn>
                  <a:cxn ang="0">
                    <a:pos x="8" y="19"/>
                  </a:cxn>
                  <a:cxn ang="0">
                    <a:pos x="6" y="30"/>
                  </a:cxn>
                  <a:cxn ang="0">
                    <a:pos x="0" y="37"/>
                  </a:cxn>
                  <a:cxn ang="0">
                    <a:pos x="6" y="50"/>
                  </a:cxn>
                  <a:cxn ang="0">
                    <a:pos x="17" y="76"/>
                  </a:cxn>
                  <a:cxn ang="0">
                    <a:pos x="23" y="61"/>
                  </a:cxn>
                  <a:cxn ang="0">
                    <a:pos x="32" y="54"/>
                  </a:cxn>
                  <a:cxn ang="0">
                    <a:pos x="34" y="47"/>
                  </a:cxn>
                  <a:cxn ang="0">
                    <a:pos x="29" y="42"/>
                  </a:cxn>
                  <a:cxn ang="0">
                    <a:pos x="28" y="40"/>
                  </a:cxn>
                  <a:cxn ang="0">
                    <a:pos x="21" y="36"/>
                  </a:cxn>
                  <a:cxn ang="0">
                    <a:pos x="29" y="23"/>
                  </a:cxn>
                  <a:cxn ang="0">
                    <a:pos x="26" y="17"/>
                  </a:cxn>
                  <a:cxn ang="0">
                    <a:pos x="25" y="11"/>
                  </a:cxn>
                  <a:cxn ang="0">
                    <a:pos x="29" y="5"/>
                  </a:cxn>
                  <a:cxn ang="0">
                    <a:pos x="23" y="8"/>
                  </a:cxn>
                  <a:cxn ang="0">
                    <a:pos x="20" y="2"/>
                  </a:cxn>
                  <a:cxn ang="0">
                    <a:pos x="11" y="5"/>
                  </a:cxn>
                  <a:cxn ang="0">
                    <a:pos x="9" y="5"/>
                  </a:cxn>
                </a:cxnLst>
                <a:rect l="0" t="0" r="r" b="b"/>
                <a:pathLst>
                  <a:path w="35" h="76">
                    <a:moveTo>
                      <a:pt x="9" y="5"/>
                    </a:moveTo>
                    <a:cubicBezTo>
                      <a:pt x="9" y="8"/>
                      <a:pt x="5" y="9"/>
                      <a:pt x="6" y="11"/>
                    </a:cubicBezTo>
                    <a:cubicBezTo>
                      <a:pt x="8" y="11"/>
                      <a:pt x="6" y="14"/>
                      <a:pt x="8" y="19"/>
                    </a:cubicBezTo>
                    <a:cubicBezTo>
                      <a:pt x="9" y="26"/>
                      <a:pt x="6" y="23"/>
                      <a:pt x="6" y="30"/>
                    </a:cubicBezTo>
                    <a:cubicBezTo>
                      <a:pt x="6" y="31"/>
                      <a:pt x="2" y="34"/>
                      <a:pt x="0" y="37"/>
                    </a:cubicBezTo>
                    <a:cubicBezTo>
                      <a:pt x="0" y="40"/>
                      <a:pt x="6" y="47"/>
                      <a:pt x="6" y="50"/>
                    </a:cubicBezTo>
                    <a:cubicBezTo>
                      <a:pt x="9" y="59"/>
                      <a:pt x="14" y="48"/>
                      <a:pt x="17" y="76"/>
                    </a:cubicBezTo>
                    <a:cubicBezTo>
                      <a:pt x="28" y="70"/>
                      <a:pt x="18" y="65"/>
                      <a:pt x="23" y="61"/>
                    </a:cubicBezTo>
                    <a:cubicBezTo>
                      <a:pt x="28" y="57"/>
                      <a:pt x="29" y="56"/>
                      <a:pt x="32" y="54"/>
                    </a:cubicBezTo>
                    <a:cubicBezTo>
                      <a:pt x="35" y="53"/>
                      <a:pt x="31" y="51"/>
                      <a:pt x="34" y="47"/>
                    </a:cubicBezTo>
                    <a:cubicBezTo>
                      <a:pt x="31" y="45"/>
                      <a:pt x="31" y="45"/>
                      <a:pt x="29" y="42"/>
                    </a:cubicBezTo>
                    <a:cubicBezTo>
                      <a:pt x="29" y="39"/>
                      <a:pt x="28" y="42"/>
                      <a:pt x="28" y="40"/>
                    </a:cubicBezTo>
                    <a:cubicBezTo>
                      <a:pt x="26" y="40"/>
                      <a:pt x="21" y="40"/>
                      <a:pt x="21" y="36"/>
                    </a:cubicBezTo>
                    <a:cubicBezTo>
                      <a:pt x="20" y="33"/>
                      <a:pt x="32" y="26"/>
                      <a:pt x="29" y="23"/>
                    </a:cubicBezTo>
                    <a:cubicBezTo>
                      <a:pt x="28" y="20"/>
                      <a:pt x="31" y="20"/>
                      <a:pt x="26" y="17"/>
                    </a:cubicBezTo>
                    <a:cubicBezTo>
                      <a:pt x="23" y="16"/>
                      <a:pt x="23" y="12"/>
                      <a:pt x="25" y="11"/>
                    </a:cubicBezTo>
                    <a:cubicBezTo>
                      <a:pt x="28" y="9"/>
                      <a:pt x="31" y="6"/>
                      <a:pt x="29" y="5"/>
                    </a:cubicBezTo>
                    <a:cubicBezTo>
                      <a:pt x="28" y="2"/>
                      <a:pt x="25" y="8"/>
                      <a:pt x="23" y="8"/>
                    </a:cubicBezTo>
                    <a:cubicBezTo>
                      <a:pt x="21" y="6"/>
                      <a:pt x="25" y="3"/>
                      <a:pt x="20" y="2"/>
                    </a:cubicBezTo>
                    <a:cubicBezTo>
                      <a:pt x="14" y="0"/>
                      <a:pt x="12" y="5"/>
                      <a:pt x="11" y="5"/>
                    </a:cubicBezTo>
                    <a:cubicBezTo>
                      <a:pt x="11" y="5"/>
                      <a:pt x="11" y="5"/>
                      <a:pt x="9" y="5"/>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76" name="Freeform 88"/>
              <p:cNvSpPr>
                <a:spLocks/>
              </p:cNvSpPr>
              <p:nvPr/>
            </p:nvSpPr>
            <p:spPr bwMode="auto">
              <a:xfrm>
                <a:off x="3079" y="2455"/>
                <a:ext cx="176" cy="207"/>
              </a:xfrm>
              <a:custGeom>
                <a:avLst/>
                <a:gdLst/>
                <a:ahLst/>
                <a:cxnLst>
                  <a:cxn ang="0">
                    <a:pos x="82" y="24"/>
                  </a:cxn>
                  <a:cxn ang="0">
                    <a:pos x="77" y="41"/>
                  </a:cxn>
                  <a:cxn ang="0">
                    <a:pos x="70" y="36"/>
                  </a:cxn>
                  <a:cxn ang="0">
                    <a:pos x="67" y="27"/>
                  </a:cxn>
                  <a:cxn ang="0">
                    <a:pos x="64" y="19"/>
                  </a:cxn>
                  <a:cxn ang="0">
                    <a:pos x="64" y="27"/>
                  </a:cxn>
                  <a:cxn ang="0">
                    <a:pos x="71" y="44"/>
                  </a:cxn>
                  <a:cxn ang="0">
                    <a:pos x="74" y="52"/>
                  </a:cxn>
                  <a:cxn ang="0">
                    <a:pos x="83" y="74"/>
                  </a:cxn>
                  <a:cxn ang="0">
                    <a:pos x="88" y="82"/>
                  </a:cxn>
                  <a:cxn ang="0">
                    <a:pos x="88" y="91"/>
                  </a:cxn>
                  <a:cxn ang="0">
                    <a:pos x="82" y="96"/>
                  </a:cxn>
                  <a:cxn ang="0">
                    <a:pos x="76" y="102"/>
                  </a:cxn>
                  <a:cxn ang="0">
                    <a:pos x="68" y="102"/>
                  </a:cxn>
                  <a:cxn ang="0">
                    <a:pos x="54" y="102"/>
                  </a:cxn>
                  <a:cxn ang="0">
                    <a:pos x="54" y="100"/>
                  </a:cxn>
                  <a:cxn ang="0">
                    <a:pos x="53" y="102"/>
                  </a:cxn>
                  <a:cxn ang="0">
                    <a:pos x="4" y="102"/>
                  </a:cxn>
                  <a:cxn ang="0">
                    <a:pos x="4" y="25"/>
                  </a:cxn>
                  <a:cxn ang="0">
                    <a:pos x="3" y="14"/>
                  </a:cxn>
                  <a:cxn ang="0">
                    <a:pos x="4" y="3"/>
                  </a:cxn>
                  <a:cxn ang="0">
                    <a:pos x="16" y="3"/>
                  </a:cxn>
                  <a:cxn ang="0">
                    <a:pos x="24" y="6"/>
                  </a:cxn>
                  <a:cxn ang="0">
                    <a:pos x="30" y="8"/>
                  </a:cxn>
                  <a:cxn ang="0">
                    <a:pos x="39" y="9"/>
                  </a:cxn>
                  <a:cxn ang="0">
                    <a:pos x="45" y="5"/>
                  </a:cxn>
                  <a:cxn ang="0">
                    <a:pos x="50" y="2"/>
                  </a:cxn>
                  <a:cxn ang="0">
                    <a:pos x="56" y="3"/>
                  </a:cxn>
                  <a:cxn ang="0">
                    <a:pos x="59" y="3"/>
                  </a:cxn>
                  <a:cxn ang="0">
                    <a:pos x="61" y="5"/>
                  </a:cxn>
                  <a:cxn ang="0">
                    <a:pos x="57" y="3"/>
                  </a:cxn>
                  <a:cxn ang="0">
                    <a:pos x="57" y="5"/>
                  </a:cxn>
                  <a:cxn ang="0">
                    <a:pos x="59" y="6"/>
                  </a:cxn>
                  <a:cxn ang="0">
                    <a:pos x="61" y="6"/>
                  </a:cxn>
                  <a:cxn ang="0">
                    <a:pos x="62" y="6"/>
                  </a:cxn>
                  <a:cxn ang="0">
                    <a:pos x="68" y="6"/>
                  </a:cxn>
                  <a:cxn ang="0">
                    <a:pos x="76" y="5"/>
                  </a:cxn>
                  <a:cxn ang="0">
                    <a:pos x="77" y="6"/>
                  </a:cxn>
                  <a:cxn ang="0">
                    <a:pos x="82" y="24"/>
                  </a:cxn>
                </a:cxnLst>
                <a:rect l="0" t="0" r="r" b="b"/>
                <a:pathLst>
                  <a:path w="91" h="107">
                    <a:moveTo>
                      <a:pt x="82" y="24"/>
                    </a:moveTo>
                    <a:cubicBezTo>
                      <a:pt x="77" y="38"/>
                      <a:pt x="79" y="38"/>
                      <a:pt x="77" y="41"/>
                    </a:cubicBezTo>
                    <a:cubicBezTo>
                      <a:pt x="76" y="44"/>
                      <a:pt x="74" y="41"/>
                      <a:pt x="70" y="36"/>
                    </a:cubicBezTo>
                    <a:cubicBezTo>
                      <a:pt x="67" y="33"/>
                      <a:pt x="70" y="30"/>
                      <a:pt x="67" y="27"/>
                    </a:cubicBezTo>
                    <a:cubicBezTo>
                      <a:pt x="62" y="22"/>
                      <a:pt x="65" y="20"/>
                      <a:pt x="64" y="19"/>
                    </a:cubicBezTo>
                    <a:cubicBezTo>
                      <a:pt x="59" y="25"/>
                      <a:pt x="64" y="22"/>
                      <a:pt x="64" y="27"/>
                    </a:cubicBezTo>
                    <a:cubicBezTo>
                      <a:pt x="64" y="33"/>
                      <a:pt x="71" y="39"/>
                      <a:pt x="71" y="44"/>
                    </a:cubicBezTo>
                    <a:cubicBezTo>
                      <a:pt x="71" y="47"/>
                      <a:pt x="74" y="49"/>
                      <a:pt x="74" y="52"/>
                    </a:cubicBezTo>
                    <a:cubicBezTo>
                      <a:pt x="73" y="56"/>
                      <a:pt x="79" y="63"/>
                      <a:pt x="83" y="74"/>
                    </a:cubicBezTo>
                    <a:cubicBezTo>
                      <a:pt x="86" y="82"/>
                      <a:pt x="91" y="82"/>
                      <a:pt x="88" y="82"/>
                    </a:cubicBezTo>
                    <a:cubicBezTo>
                      <a:pt x="85" y="82"/>
                      <a:pt x="86" y="88"/>
                      <a:pt x="88" y="91"/>
                    </a:cubicBezTo>
                    <a:cubicBezTo>
                      <a:pt x="85" y="96"/>
                      <a:pt x="83" y="91"/>
                      <a:pt x="82" y="96"/>
                    </a:cubicBezTo>
                    <a:cubicBezTo>
                      <a:pt x="80" y="100"/>
                      <a:pt x="77" y="99"/>
                      <a:pt x="76" y="102"/>
                    </a:cubicBezTo>
                    <a:cubicBezTo>
                      <a:pt x="74" y="105"/>
                      <a:pt x="71" y="107"/>
                      <a:pt x="68" y="102"/>
                    </a:cubicBezTo>
                    <a:cubicBezTo>
                      <a:pt x="54" y="102"/>
                      <a:pt x="54" y="102"/>
                      <a:pt x="54" y="102"/>
                    </a:cubicBezTo>
                    <a:cubicBezTo>
                      <a:pt x="54" y="100"/>
                      <a:pt x="54" y="100"/>
                      <a:pt x="54" y="100"/>
                    </a:cubicBezTo>
                    <a:cubicBezTo>
                      <a:pt x="53" y="102"/>
                      <a:pt x="53" y="102"/>
                      <a:pt x="53" y="102"/>
                    </a:cubicBezTo>
                    <a:cubicBezTo>
                      <a:pt x="4" y="102"/>
                      <a:pt x="4" y="102"/>
                      <a:pt x="4" y="102"/>
                    </a:cubicBezTo>
                    <a:cubicBezTo>
                      <a:pt x="4" y="25"/>
                      <a:pt x="4" y="25"/>
                      <a:pt x="4" y="25"/>
                    </a:cubicBezTo>
                    <a:cubicBezTo>
                      <a:pt x="4" y="22"/>
                      <a:pt x="0" y="20"/>
                      <a:pt x="3" y="14"/>
                    </a:cubicBezTo>
                    <a:cubicBezTo>
                      <a:pt x="6" y="9"/>
                      <a:pt x="1" y="6"/>
                      <a:pt x="4" y="3"/>
                    </a:cubicBezTo>
                    <a:cubicBezTo>
                      <a:pt x="6" y="3"/>
                      <a:pt x="7" y="0"/>
                      <a:pt x="16" y="3"/>
                    </a:cubicBezTo>
                    <a:cubicBezTo>
                      <a:pt x="27" y="5"/>
                      <a:pt x="22" y="6"/>
                      <a:pt x="24" y="6"/>
                    </a:cubicBezTo>
                    <a:cubicBezTo>
                      <a:pt x="27" y="5"/>
                      <a:pt x="27" y="8"/>
                      <a:pt x="30" y="8"/>
                    </a:cubicBezTo>
                    <a:cubicBezTo>
                      <a:pt x="32" y="6"/>
                      <a:pt x="36" y="13"/>
                      <a:pt x="39" y="9"/>
                    </a:cubicBezTo>
                    <a:cubicBezTo>
                      <a:pt x="45" y="3"/>
                      <a:pt x="44" y="6"/>
                      <a:pt x="45" y="5"/>
                    </a:cubicBezTo>
                    <a:cubicBezTo>
                      <a:pt x="47" y="2"/>
                      <a:pt x="47" y="3"/>
                      <a:pt x="50" y="2"/>
                    </a:cubicBezTo>
                    <a:cubicBezTo>
                      <a:pt x="53" y="0"/>
                      <a:pt x="54" y="5"/>
                      <a:pt x="56" y="3"/>
                    </a:cubicBezTo>
                    <a:cubicBezTo>
                      <a:pt x="57" y="2"/>
                      <a:pt x="57" y="2"/>
                      <a:pt x="59" y="3"/>
                    </a:cubicBezTo>
                    <a:cubicBezTo>
                      <a:pt x="61" y="5"/>
                      <a:pt x="61" y="5"/>
                      <a:pt x="61" y="5"/>
                    </a:cubicBezTo>
                    <a:cubicBezTo>
                      <a:pt x="59" y="5"/>
                      <a:pt x="57" y="3"/>
                      <a:pt x="57" y="3"/>
                    </a:cubicBezTo>
                    <a:cubicBezTo>
                      <a:pt x="57" y="5"/>
                      <a:pt x="56" y="5"/>
                      <a:pt x="57" y="5"/>
                    </a:cubicBezTo>
                    <a:cubicBezTo>
                      <a:pt x="57" y="6"/>
                      <a:pt x="59" y="5"/>
                      <a:pt x="59" y="6"/>
                    </a:cubicBezTo>
                    <a:cubicBezTo>
                      <a:pt x="61" y="8"/>
                      <a:pt x="62" y="6"/>
                      <a:pt x="61" y="6"/>
                    </a:cubicBezTo>
                    <a:cubicBezTo>
                      <a:pt x="61" y="5"/>
                      <a:pt x="61" y="5"/>
                      <a:pt x="62" y="6"/>
                    </a:cubicBezTo>
                    <a:cubicBezTo>
                      <a:pt x="65" y="9"/>
                      <a:pt x="67" y="5"/>
                      <a:pt x="68" y="6"/>
                    </a:cubicBezTo>
                    <a:cubicBezTo>
                      <a:pt x="70" y="8"/>
                      <a:pt x="68" y="8"/>
                      <a:pt x="76" y="5"/>
                    </a:cubicBezTo>
                    <a:cubicBezTo>
                      <a:pt x="76" y="5"/>
                      <a:pt x="76" y="6"/>
                      <a:pt x="77" y="6"/>
                    </a:cubicBezTo>
                    <a:cubicBezTo>
                      <a:pt x="79" y="11"/>
                      <a:pt x="80" y="17"/>
                      <a:pt x="82" y="24"/>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77" name="Freeform 89"/>
              <p:cNvSpPr>
                <a:spLocks/>
              </p:cNvSpPr>
              <p:nvPr/>
            </p:nvSpPr>
            <p:spPr bwMode="auto">
              <a:xfrm>
                <a:off x="3249" y="2338"/>
                <a:ext cx="103" cy="105"/>
              </a:xfrm>
              <a:custGeom>
                <a:avLst/>
                <a:gdLst/>
                <a:ahLst/>
                <a:cxnLst>
                  <a:cxn ang="0">
                    <a:pos x="2" y="29"/>
                  </a:cxn>
                  <a:cxn ang="0">
                    <a:pos x="5" y="29"/>
                  </a:cxn>
                  <a:cxn ang="0">
                    <a:pos x="5" y="29"/>
                  </a:cxn>
                  <a:cxn ang="0">
                    <a:pos x="5" y="31"/>
                  </a:cxn>
                  <a:cxn ang="0">
                    <a:pos x="8" y="34"/>
                  </a:cxn>
                  <a:cxn ang="0">
                    <a:pos x="5" y="37"/>
                  </a:cxn>
                  <a:cxn ang="0">
                    <a:pos x="6" y="39"/>
                  </a:cxn>
                  <a:cxn ang="0">
                    <a:pos x="3" y="39"/>
                  </a:cxn>
                  <a:cxn ang="0">
                    <a:pos x="2" y="40"/>
                  </a:cxn>
                  <a:cxn ang="0">
                    <a:pos x="3" y="40"/>
                  </a:cxn>
                  <a:cxn ang="0">
                    <a:pos x="0" y="45"/>
                  </a:cxn>
                  <a:cxn ang="0">
                    <a:pos x="0" y="45"/>
                  </a:cxn>
                  <a:cxn ang="0">
                    <a:pos x="0" y="45"/>
                  </a:cxn>
                  <a:cxn ang="0">
                    <a:pos x="0" y="48"/>
                  </a:cxn>
                  <a:cxn ang="0">
                    <a:pos x="0" y="49"/>
                  </a:cxn>
                  <a:cxn ang="0">
                    <a:pos x="2" y="49"/>
                  </a:cxn>
                  <a:cxn ang="0">
                    <a:pos x="3" y="52"/>
                  </a:cxn>
                  <a:cxn ang="0">
                    <a:pos x="9" y="54"/>
                  </a:cxn>
                  <a:cxn ang="0">
                    <a:pos x="18" y="48"/>
                  </a:cxn>
                  <a:cxn ang="0">
                    <a:pos x="24" y="43"/>
                  </a:cxn>
                  <a:cxn ang="0">
                    <a:pos x="35" y="37"/>
                  </a:cxn>
                  <a:cxn ang="0">
                    <a:pos x="43" y="32"/>
                  </a:cxn>
                  <a:cxn ang="0">
                    <a:pos x="44" y="28"/>
                  </a:cxn>
                  <a:cxn ang="0">
                    <a:pos x="44" y="28"/>
                  </a:cxn>
                  <a:cxn ang="0">
                    <a:pos x="44" y="26"/>
                  </a:cxn>
                  <a:cxn ang="0">
                    <a:pos x="44" y="23"/>
                  </a:cxn>
                  <a:cxn ang="0">
                    <a:pos x="46" y="17"/>
                  </a:cxn>
                  <a:cxn ang="0">
                    <a:pos x="44" y="11"/>
                  </a:cxn>
                  <a:cxn ang="0">
                    <a:pos x="49" y="9"/>
                  </a:cxn>
                  <a:cxn ang="0">
                    <a:pos x="53" y="3"/>
                  </a:cxn>
                  <a:cxn ang="0">
                    <a:pos x="53" y="2"/>
                  </a:cxn>
                  <a:cxn ang="0">
                    <a:pos x="52" y="2"/>
                  </a:cxn>
                  <a:cxn ang="0">
                    <a:pos x="47" y="3"/>
                  </a:cxn>
                  <a:cxn ang="0">
                    <a:pos x="41" y="3"/>
                  </a:cxn>
                  <a:cxn ang="0">
                    <a:pos x="27" y="8"/>
                  </a:cxn>
                  <a:cxn ang="0">
                    <a:pos x="21" y="5"/>
                  </a:cxn>
                  <a:cxn ang="0">
                    <a:pos x="14" y="8"/>
                  </a:cxn>
                  <a:cxn ang="0">
                    <a:pos x="12" y="8"/>
                  </a:cxn>
                  <a:cxn ang="0">
                    <a:pos x="8" y="6"/>
                  </a:cxn>
                  <a:cxn ang="0">
                    <a:pos x="8" y="11"/>
                  </a:cxn>
                  <a:cxn ang="0">
                    <a:pos x="8" y="12"/>
                  </a:cxn>
                  <a:cxn ang="0">
                    <a:pos x="6" y="12"/>
                  </a:cxn>
                  <a:cxn ang="0">
                    <a:pos x="3" y="17"/>
                  </a:cxn>
                  <a:cxn ang="0">
                    <a:pos x="2" y="15"/>
                  </a:cxn>
                  <a:cxn ang="0">
                    <a:pos x="2" y="22"/>
                  </a:cxn>
                  <a:cxn ang="0">
                    <a:pos x="2" y="29"/>
                  </a:cxn>
                </a:cxnLst>
                <a:rect l="0" t="0" r="r" b="b"/>
                <a:pathLst>
                  <a:path w="53" h="54">
                    <a:moveTo>
                      <a:pt x="2" y="29"/>
                    </a:moveTo>
                    <a:cubicBezTo>
                      <a:pt x="3" y="29"/>
                      <a:pt x="3" y="29"/>
                      <a:pt x="5" y="29"/>
                    </a:cubicBezTo>
                    <a:cubicBezTo>
                      <a:pt x="5" y="29"/>
                      <a:pt x="5" y="29"/>
                      <a:pt x="5" y="29"/>
                    </a:cubicBezTo>
                    <a:cubicBezTo>
                      <a:pt x="6" y="31"/>
                      <a:pt x="5" y="31"/>
                      <a:pt x="5" y="31"/>
                    </a:cubicBezTo>
                    <a:cubicBezTo>
                      <a:pt x="6" y="31"/>
                      <a:pt x="8" y="32"/>
                      <a:pt x="8" y="34"/>
                    </a:cubicBezTo>
                    <a:cubicBezTo>
                      <a:pt x="8" y="36"/>
                      <a:pt x="5" y="36"/>
                      <a:pt x="5" y="37"/>
                    </a:cubicBezTo>
                    <a:cubicBezTo>
                      <a:pt x="5" y="37"/>
                      <a:pt x="6" y="37"/>
                      <a:pt x="6" y="39"/>
                    </a:cubicBezTo>
                    <a:cubicBezTo>
                      <a:pt x="3" y="39"/>
                      <a:pt x="3" y="39"/>
                      <a:pt x="3" y="39"/>
                    </a:cubicBezTo>
                    <a:cubicBezTo>
                      <a:pt x="3" y="39"/>
                      <a:pt x="3" y="39"/>
                      <a:pt x="2" y="40"/>
                    </a:cubicBezTo>
                    <a:cubicBezTo>
                      <a:pt x="3" y="40"/>
                      <a:pt x="3" y="40"/>
                      <a:pt x="3" y="40"/>
                    </a:cubicBezTo>
                    <a:cubicBezTo>
                      <a:pt x="3" y="42"/>
                      <a:pt x="0" y="45"/>
                      <a:pt x="0" y="45"/>
                    </a:cubicBezTo>
                    <a:cubicBezTo>
                      <a:pt x="0" y="45"/>
                      <a:pt x="0" y="45"/>
                      <a:pt x="0" y="45"/>
                    </a:cubicBezTo>
                    <a:cubicBezTo>
                      <a:pt x="0" y="45"/>
                      <a:pt x="0" y="45"/>
                      <a:pt x="0" y="45"/>
                    </a:cubicBezTo>
                    <a:cubicBezTo>
                      <a:pt x="0" y="46"/>
                      <a:pt x="0" y="48"/>
                      <a:pt x="0" y="48"/>
                    </a:cubicBezTo>
                    <a:cubicBezTo>
                      <a:pt x="0" y="49"/>
                      <a:pt x="0" y="49"/>
                      <a:pt x="0" y="49"/>
                    </a:cubicBezTo>
                    <a:cubicBezTo>
                      <a:pt x="0" y="51"/>
                      <a:pt x="0" y="49"/>
                      <a:pt x="2" y="49"/>
                    </a:cubicBezTo>
                    <a:cubicBezTo>
                      <a:pt x="3" y="51"/>
                      <a:pt x="3" y="51"/>
                      <a:pt x="3" y="52"/>
                    </a:cubicBezTo>
                    <a:cubicBezTo>
                      <a:pt x="5" y="52"/>
                      <a:pt x="8" y="54"/>
                      <a:pt x="9" y="54"/>
                    </a:cubicBezTo>
                    <a:cubicBezTo>
                      <a:pt x="11" y="54"/>
                      <a:pt x="15" y="49"/>
                      <a:pt x="18" y="48"/>
                    </a:cubicBezTo>
                    <a:cubicBezTo>
                      <a:pt x="20" y="46"/>
                      <a:pt x="23" y="45"/>
                      <a:pt x="24" y="43"/>
                    </a:cubicBezTo>
                    <a:cubicBezTo>
                      <a:pt x="27" y="40"/>
                      <a:pt x="32" y="39"/>
                      <a:pt x="35" y="37"/>
                    </a:cubicBezTo>
                    <a:cubicBezTo>
                      <a:pt x="37" y="36"/>
                      <a:pt x="40" y="34"/>
                      <a:pt x="43" y="32"/>
                    </a:cubicBezTo>
                    <a:cubicBezTo>
                      <a:pt x="43" y="31"/>
                      <a:pt x="44" y="29"/>
                      <a:pt x="44" y="28"/>
                    </a:cubicBezTo>
                    <a:cubicBezTo>
                      <a:pt x="44" y="28"/>
                      <a:pt x="44" y="28"/>
                      <a:pt x="44" y="28"/>
                    </a:cubicBezTo>
                    <a:cubicBezTo>
                      <a:pt x="44" y="28"/>
                      <a:pt x="44" y="28"/>
                      <a:pt x="44" y="26"/>
                    </a:cubicBezTo>
                    <a:cubicBezTo>
                      <a:pt x="44" y="26"/>
                      <a:pt x="44" y="25"/>
                      <a:pt x="44" y="23"/>
                    </a:cubicBezTo>
                    <a:cubicBezTo>
                      <a:pt x="44" y="22"/>
                      <a:pt x="46" y="19"/>
                      <a:pt x="46" y="17"/>
                    </a:cubicBezTo>
                    <a:cubicBezTo>
                      <a:pt x="44" y="15"/>
                      <a:pt x="44" y="14"/>
                      <a:pt x="44" y="11"/>
                    </a:cubicBezTo>
                    <a:cubicBezTo>
                      <a:pt x="46" y="9"/>
                      <a:pt x="47" y="9"/>
                      <a:pt x="49" y="9"/>
                    </a:cubicBezTo>
                    <a:cubicBezTo>
                      <a:pt x="50" y="8"/>
                      <a:pt x="52" y="5"/>
                      <a:pt x="53" y="3"/>
                    </a:cubicBezTo>
                    <a:cubicBezTo>
                      <a:pt x="53" y="2"/>
                      <a:pt x="53" y="2"/>
                      <a:pt x="53" y="2"/>
                    </a:cubicBezTo>
                    <a:cubicBezTo>
                      <a:pt x="53" y="2"/>
                      <a:pt x="52" y="0"/>
                      <a:pt x="52" y="2"/>
                    </a:cubicBezTo>
                    <a:cubicBezTo>
                      <a:pt x="50" y="3"/>
                      <a:pt x="49" y="3"/>
                      <a:pt x="47" y="3"/>
                    </a:cubicBezTo>
                    <a:cubicBezTo>
                      <a:pt x="44" y="3"/>
                      <a:pt x="43" y="3"/>
                      <a:pt x="41" y="3"/>
                    </a:cubicBezTo>
                    <a:cubicBezTo>
                      <a:pt x="37" y="5"/>
                      <a:pt x="34" y="8"/>
                      <a:pt x="27" y="8"/>
                    </a:cubicBezTo>
                    <a:cubicBezTo>
                      <a:pt x="24" y="8"/>
                      <a:pt x="24" y="6"/>
                      <a:pt x="21" y="5"/>
                    </a:cubicBezTo>
                    <a:cubicBezTo>
                      <a:pt x="18" y="5"/>
                      <a:pt x="17" y="8"/>
                      <a:pt x="14" y="8"/>
                    </a:cubicBezTo>
                    <a:cubicBezTo>
                      <a:pt x="12" y="8"/>
                      <a:pt x="12" y="8"/>
                      <a:pt x="12" y="8"/>
                    </a:cubicBezTo>
                    <a:cubicBezTo>
                      <a:pt x="11" y="8"/>
                      <a:pt x="8" y="6"/>
                      <a:pt x="8" y="6"/>
                    </a:cubicBezTo>
                    <a:cubicBezTo>
                      <a:pt x="8" y="6"/>
                      <a:pt x="6" y="9"/>
                      <a:pt x="8" y="11"/>
                    </a:cubicBezTo>
                    <a:cubicBezTo>
                      <a:pt x="8" y="12"/>
                      <a:pt x="8" y="12"/>
                      <a:pt x="8" y="12"/>
                    </a:cubicBezTo>
                    <a:cubicBezTo>
                      <a:pt x="6" y="12"/>
                      <a:pt x="6" y="12"/>
                      <a:pt x="6" y="12"/>
                    </a:cubicBezTo>
                    <a:cubicBezTo>
                      <a:pt x="5" y="12"/>
                      <a:pt x="5" y="17"/>
                      <a:pt x="3" y="17"/>
                    </a:cubicBezTo>
                    <a:cubicBezTo>
                      <a:pt x="3" y="17"/>
                      <a:pt x="3" y="15"/>
                      <a:pt x="2" y="15"/>
                    </a:cubicBezTo>
                    <a:cubicBezTo>
                      <a:pt x="2" y="17"/>
                      <a:pt x="0" y="19"/>
                      <a:pt x="2" y="22"/>
                    </a:cubicBezTo>
                    <a:cubicBezTo>
                      <a:pt x="3" y="23"/>
                      <a:pt x="2" y="25"/>
                      <a:pt x="2" y="29"/>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78" name="Freeform 90"/>
              <p:cNvSpPr>
                <a:spLocks/>
              </p:cNvSpPr>
              <p:nvPr/>
            </p:nvSpPr>
            <p:spPr bwMode="auto">
              <a:xfrm>
                <a:off x="3240" y="2394"/>
                <a:ext cx="23" cy="33"/>
              </a:xfrm>
              <a:custGeom>
                <a:avLst/>
                <a:gdLst/>
                <a:ahLst/>
                <a:cxnLst>
                  <a:cxn ang="0">
                    <a:pos x="5" y="16"/>
                  </a:cxn>
                  <a:cxn ang="0">
                    <a:pos x="3" y="16"/>
                  </a:cxn>
                  <a:cxn ang="0">
                    <a:pos x="3" y="17"/>
                  </a:cxn>
                  <a:cxn ang="0">
                    <a:pos x="0" y="17"/>
                  </a:cxn>
                  <a:cxn ang="0">
                    <a:pos x="3" y="11"/>
                  </a:cxn>
                  <a:cxn ang="0">
                    <a:pos x="5" y="6"/>
                  </a:cxn>
                  <a:cxn ang="0">
                    <a:pos x="6" y="0"/>
                  </a:cxn>
                  <a:cxn ang="0">
                    <a:pos x="9" y="0"/>
                  </a:cxn>
                  <a:cxn ang="0">
                    <a:pos x="9" y="0"/>
                  </a:cxn>
                  <a:cxn ang="0">
                    <a:pos x="9" y="2"/>
                  </a:cxn>
                  <a:cxn ang="0">
                    <a:pos x="12" y="5"/>
                  </a:cxn>
                  <a:cxn ang="0">
                    <a:pos x="9" y="8"/>
                  </a:cxn>
                  <a:cxn ang="0">
                    <a:pos x="11" y="10"/>
                  </a:cxn>
                  <a:cxn ang="0">
                    <a:pos x="8" y="10"/>
                  </a:cxn>
                  <a:cxn ang="0">
                    <a:pos x="6" y="11"/>
                  </a:cxn>
                  <a:cxn ang="0">
                    <a:pos x="8" y="11"/>
                  </a:cxn>
                  <a:cxn ang="0">
                    <a:pos x="5" y="16"/>
                  </a:cxn>
                </a:cxnLst>
                <a:rect l="0" t="0" r="r" b="b"/>
                <a:pathLst>
                  <a:path w="12" h="17">
                    <a:moveTo>
                      <a:pt x="5" y="16"/>
                    </a:moveTo>
                    <a:cubicBezTo>
                      <a:pt x="3" y="16"/>
                      <a:pt x="3" y="14"/>
                      <a:pt x="3" y="16"/>
                    </a:cubicBezTo>
                    <a:cubicBezTo>
                      <a:pt x="3" y="17"/>
                      <a:pt x="3" y="17"/>
                      <a:pt x="3" y="17"/>
                    </a:cubicBezTo>
                    <a:cubicBezTo>
                      <a:pt x="3" y="17"/>
                      <a:pt x="2" y="17"/>
                      <a:pt x="0" y="17"/>
                    </a:cubicBezTo>
                    <a:cubicBezTo>
                      <a:pt x="2" y="13"/>
                      <a:pt x="2" y="14"/>
                      <a:pt x="3" y="11"/>
                    </a:cubicBezTo>
                    <a:cubicBezTo>
                      <a:pt x="3" y="6"/>
                      <a:pt x="5" y="10"/>
                      <a:pt x="5" y="6"/>
                    </a:cubicBezTo>
                    <a:cubicBezTo>
                      <a:pt x="3" y="2"/>
                      <a:pt x="8" y="3"/>
                      <a:pt x="6" y="0"/>
                    </a:cubicBezTo>
                    <a:cubicBezTo>
                      <a:pt x="8" y="0"/>
                      <a:pt x="8" y="0"/>
                      <a:pt x="9" y="0"/>
                    </a:cubicBezTo>
                    <a:cubicBezTo>
                      <a:pt x="9" y="0"/>
                      <a:pt x="9" y="0"/>
                      <a:pt x="9" y="0"/>
                    </a:cubicBezTo>
                    <a:cubicBezTo>
                      <a:pt x="11" y="2"/>
                      <a:pt x="9" y="2"/>
                      <a:pt x="9" y="2"/>
                    </a:cubicBezTo>
                    <a:cubicBezTo>
                      <a:pt x="11" y="2"/>
                      <a:pt x="12" y="3"/>
                      <a:pt x="12" y="5"/>
                    </a:cubicBezTo>
                    <a:cubicBezTo>
                      <a:pt x="12" y="6"/>
                      <a:pt x="9" y="6"/>
                      <a:pt x="9" y="8"/>
                    </a:cubicBezTo>
                    <a:cubicBezTo>
                      <a:pt x="9" y="8"/>
                      <a:pt x="11" y="8"/>
                      <a:pt x="11" y="10"/>
                    </a:cubicBezTo>
                    <a:cubicBezTo>
                      <a:pt x="8" y="10"/>
                      <a:pt x="8" y="10"/>
                      <a:pt x="8" y="10"/>
                    </a:cubicBezTo>
                    <a:cubicBezTo>
                      <a:pt x="8" y="10"/>
                      <a:pt x="8" y="10"/>
                      <a:pt x="6" y="11"/>
                    </a:cubicBezTo>
                    <a:cubicBezTo>
                      <a:pt x="8" y="11"/>
                      <a:pt x="8" y="11"/>
                      <a:pt x="8" y="11"/>
                    </a:cubicBezTo>
                    <a:cubicBezTo>
                      <a:pt x="8" y="13"/>
                      <a:pt x="5" y="16"/>
                      <a:pt x="5" y="16"/>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79" name="Freeform 91"/>
              <p:cNvSpPr>
                <a:spLocks/>
              </p:cNvSpPr>
              <p:nvPr/>
            </p:nvSpPr>
            <p:spPr bwMode="auto">
              <a:xfrm>
                <a:off x="3238" y="2422"/>
                <a:ext cx="68" cy="85"/>
              </a:xfrm>
              <a:custGeom>
                <a:avLst/>
                <a:gdLst/>
                <a:ahLst/>
                <a:cxnLst>
                  <a:cxn ang="0">
                    <a:pos x="6" y="7"/>
                  </a:cxn>
                  <a:cxn ang="0">
                    <a:pos x="5" y="10"/>
                  </a:cxn>
                  <a:cxn ang="0">
                    <a:pos x="5" y="11"/>
                  </a:cxn>
                  <a:cxn ang="0">
                    <a:pos x="5" y="19"/>
                  </a:cxn>
                  <a:cxn ang="0">
                    <a:pos x="5" y="24"/>
                  </a:cxn>
                  <a:cxn ang="0">
                    <a:pos x="2" y="34"/>
                  </a:cxn>
                  <a:cxn ang="0">
                    <a:pos x="0" y="40"/>
                  </a:cxn>
                  <a:cxn ang="0">
                    <a:pos x="0" y="42"/>
                  </a:cxn>
                  <a:cxn ang="0">
                    <a:pos x="9" y="44"/>
                  </a:cxn>
                  <a:cxn ang="0">
                    <a:pos x="15" y="37"/>
                  </a:cxn>
                  <a:cxn ang="0">
                    <a:pos x="21" y="36"/>
                  </a:cxn>
                  <a:cxn ang="0">
                    <a:pos x="21" y="33"/>
                  </a:cxn>
                  <a:cxn ang="0">
                    <a:pos x="24" y="30"/>
                  </a:cxn>
                  <a:cxn ang="0">
                    <a:pos x="17" y="20"/>
                  </a:cxn>
                  <a:cxn ang="0">
                    <a:pos x="21" y="19"/>
                  </a:cxn>
                  <a:cxn ang="0">
                    <a:pos x="33" y="13"/>
                  </a:cxn>
                  <a:cxn ang="0">
                    <a:pos x="35" y="13"/>
                  </a:cxn>
                  <a:cxn ang="0">
                    <a:pos x="32" y="11"/>
                  </a:cxn>
                  <a:cxn ang="0">
                    <a:pos x="32" y="10"/>
                  </a:cxn>
                  <a:cxn ang="0">
                    <a:pos x="33" y="10"/>
                  </a:cxn>
                  <a:cxn ang="0">
                    <a:pos x="33" y="8"/>
                  </a:cxn>
                  <a:cxn ang="0">
                    <a:pos x="30" y="0"/>
                  </a:cxn>
                  <a:cxn ang="0">
                    <a:pos x="24" y="5"/>
                  </a:cxn>
                  <a:cxn ang="0">
                    <a:pos x="15" y="11"/>
                  </a:cxn>
                  <a:cxn ang="0">
                    <a:pos x="9" y="10"/>
                  </a:cxn>
                  <a:cxn ang="0">
                    <a:pos x="8" y="7"/>
                  </a:cxn>
                  <a:cxn ang="0">
                    <a:pos x="6" y="7"/>
                  </a:cxn>
                </a:cxnLst>
                <a:rect l="0" t="0" r="r" b="b"/>
                <a:pathLst>
                  <a:path w="35" h="44">
                    <a:moveTo>
                      <a:pt x="6" y="7"/>
                    </a:moveTo>
                    <a:cubicBezTo>
                      <a:pt x="5" y="7"/>
                      <a:pt x="5" y="8"/>
                      <a:pt x="5" y="10"/>
                    </a:cubicBezTo>
                    <a:cubicBezTo>
                      <a:pt x="5" y="11"/>
                      <a:pt x="5" y="11"/>
                      <a:pt x="5" y="11"/>
                    </a:cubicBezTo>
                    <a:cubicBezTo>
                      <a:pt x="5" y="13"/>
                      <a:pt x="6" y="17"/>
                      <a:pt x="5" y="19"/>
                    </a:cubicBezTo>
                    <a:cubicBezTo>
                      <a:pt x="5" y="20"/>
                      <a:pt x="5" y="22"/>
                      <a:pt x="5" y="24"/>
                    </a:cubicBezTo>
                    <a:cubicBezTo>
                      <a:pt x="5" y="25"/>
                      <a:pt x="2" y="30"/>
                      <a:pt x="2" y="34"/>
                    </a:cubicBezTo>
                    <a:cubicBezTo>
                      <a:pt x="2" y="36"/>
                      <a:pt x="0" y="40"/>
                      <a:pt x="0" y="40"/>
                    </a:cubicBezTo>
                    <a:cubicBezTo>
                      <a:pt x="0" y="40"/>
                      <a:pt x="0" y="40"/>
                      <a:pt x="0" y="42"/>
                    </a:cubicBezTo>
                    <a:cubicBezTo>
                      <a:pt x="2" y="42"/>
                      <a:pt x="8" y="44"/>
                      <a:pt x="9" y="44"/>
                    </a:cubicBezTo>
                    <a:cubicBezTo>
                      <a:pt x="12" y="44"/>
                      <a:pt x="12" y="39"/>
                      <a:pt x="15" y="37"/>
                    </a:cubicBezTo>
                    <a:cubicBezTo>
                      <a:pt x="15" y="36"/>
                      <a:pt x="20" y="37"/>
                      <a:pt x="21" y="36"/>
                    </a:cubicBezTo>
                    <a:cubicBezTo>
                      <a:pt x="21" y="34"/>
                      <a:pt x="21" y="33"/>
                      <a:pt x="21" y="33"/>
                    </a:cubicBezTo>
                    <a:cubicBezTo>
                      <a:pt x="23" y="31"/>
                      <a:pt x="24" y="31"/>
                      <a:pt x="24" y="30"/>
                    </a:cubicBezTo>
                    <a:cubicBezTo>
                      <a:pt x="17" y="20"/>
                      <a:pt x="17" y="20"/>
                      <a:pt x="17" y="20"/>
                    </a:cubicBezTo>
                    <a:cubicBezTo>
                      <a:pt x="17" y="19"/>
                      <a:pt x="20" y="19"/>
                      <a:pt x="21" y="19"/>
                    </a:cubicBezTo>
                    <a:cubicBezTo>
                      <a:pt x="23" y="17"/>
                      <a:pt x="32" y="16"/>
                      <a:pt x="33" y="13"/>
                    </a:cubicBezTo>
                    <a:cubicBezTo>
                      <a:pt x="35" y="13"/>
                      <a:pt x="35" y="13"/>
                      <a:pt x="35" y="13"/>
                    </a:cubicBezTo>
                    <a:cubicBezTo>
                      <a:pt x="35" y="10"/>
                      <a:pt x="33" y="11"/>
                      <a:pt x="32" y="11"/>
                    </a:cubicBezTo>
                    <a:cubicBezTo>
                      <a:pt x="32" y="10"/>
                      <a:pt x="32" y="10"/>
                      <a:pt x="32" y="10"/>
                    </a:cubicBezTo>
                    <a:cubicBezTo>
                      <a:pt x="33" y="10"/>
                      <a:pt x="33" y="10"/>
                      <a:pt x="33" y="10"/>
                    </a:cubicBezTo>
                    <a:cubicBezTo>
                      <a:pt x="33" y="10"/>
                      <a:pt x="33" y="10"/>
                      <a:pt x="33" y="8"/>
                    </a:cubicBezTo>
                    <a:cubicBezTo>
                      <a:pt x="32" y="7"/>
                      <a:pt x="32" y="4"/>
                      <a:pt x="30" y="0"/>
                    </a:cubicBezTo>
                    <a:cubicBezTo>
                      <a:pt x="29" y="2"/>
                      <a:pt x="26" y="4"/>
                      <a:pt x="24" y="5"/>
                    </a:cubicBezTo>
                    <a:cubicBezTo>
                      <a:pt x="21" y="7"/>
                      <a:pt x="17" y="11"/>
                      <a:pt x="15" y="11"/>
                    </a:cubicBezTo>
                    <a:cubicBezTo>
                      <a:pt x="14" y="11"/>
                      <a:pt x="11" y="10"/>
                      <a:pt x="9" y="10"/>
                    </a:cubicBezTo>
                    <a:cubicBezTo>
                      <a:pt x="9" y="8"/>
                      <a:pt x="9" y="8"/>
                      <a:pt x="8" y="7"/>
                    </a:cubicBezTo>
                    <a:cubicBezTo>
                      <a:pt x="6" y="7"/>
                      <a:pt x="6" y="8"/>
                      <a:pt x="6" y="7"/>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80" name="Freeform 92"/>
              <p:cNvSpPr>
                <a:spLocks/>
              </p:cNvSpPr>
              <p:nvPr/>
            </p:nvSpPr>
            <p:spPr bwMode="auto">
              <a:xfrm>
                <a:off x="3333" y="2841"/>
                <a:ext cx="165" cy="263"/>
              </a:xfrm>
              <a:custGeom>
                <a:avLst/>
                <a:gdLst/>
                <a:ahLst/>
                <a:cxnLst>
                  <a:cxn ang="0">
                    <a:pos x="5" y="136"/>
                  </a:cxn>
                  <a:cxn ang="0">
                    <a:pos x="0" y="126"/>
                  </a:cxn>
                  <a:cxn ang="0">
                    <a:pos x="0" y="92"/>
                  </a:cxn>
                  <a:cxn ang="0">
                    <a:pos x="8" y="81"/>
                  </a:cxn>
                  <a:cxn ang="0">
                    <a:pos x="12" y="78"/>
                  </a:cxn>
                  <a:cxn ang="0">
                    <a:pos x="18" y="73"/>
                  </a:cxn>
                  <a:cxn ang="0">
                    <a:pos x="33" y="69"/>
                  </a:cxn>
                  <a:cxn ang="0">
                    <a:pos x="49" y="48"/>
                  </a:cxn>
                  <a:cxn ang="0">
                    <a:pos x="53" y="41"/>
                  </a:cxn>
                  <a:cxn ang="0">
                    <a:pos x="38" y="38"/>
                  </a:cxn>
                  <a:cxn ang="0">
                    <a:pos x="23" y="30"/>
                  </a:cxn>
                  <a:cxn ang="0">
                    <a:pos x="18" y="25"/>
                  </a:cxn>
                  <a:cxn ang="0">
                    <a:pos x="15" y="20"/>
                  </a:cxn>
                  <a:cxn ang="0">
                    <a:pos x="15" y="13"/>
                  </a:cxn>
                  <a:cxn ang="0">
                    <a:pos x="18" y="6"/>
                  </a:cxn>
                  <a:cxn ang="0">
                    <a:pos x="27" y="17"/>
                  </a:cxn>
                  <a:cxn ang="0">
                    <a:pos x="41" y="14"/>
                  </a:cxn>
                  <a:cxn ang="0">
                    <a:pos x="53" y="11"/>
                  </a:cxn>
                  <a:cxn ang="0">
                    <a:pos x="62" y="8"/>
                  </a:cxn>
                  <a:cxn ang="0">
                    <a:pos x="79" y="3"/>
                  </a:cxn>
                  <a:cxn ang="0">
                    <a:pos x="80" y="16"/>
                  </a:cxn>
                  <a:cxn ang="0">
                    <a:pos x="77" y="24"/>
                  </a:cxn>
                  <a:cxn ang="0">
                    <a:pos x="68" y="48"/>
                  </a:cxn>
                  <a:cxn ang="0">
                    <a:pos x="35" y="98"/>
                  </a:cxn>
                  <a:cxn ang="0">
                    <a:pos x="12" y="122"/>
                  </a:cxn>
                  <a:cxn ang="0">
                    <a:pos x="5" y="136"/>
                  </a:cxn>
                </a:cxnLst>
                <a:rect l="0" t="0" r="r" b="b"/>
                <a:pathLst>
                  <a:path w="85" h="136">
                    <a:moveTo>
                      <a:pt x="5" y="136"/>
                    </a:moveTo>
                    <a:cubicBezTo>
                      <a:pt x="3" y="131"/>
                      <a:pt x="0" y="133"/>
                      <a:pt x="0" y="126"/>
                    </a:cubicBezTo>
                    <a:cubicBezTo>
                      <a:pt x="0" y="119"/>
                      <a:pt x="0" y="92"/>
                      <a:pt x="0" y="92"/>
                    </a:cubicBezTo>
                    <a:cubicBezTo>
                      <a:pt x="0" y="92"/>
                      <a:pt x="5" y="84"/>
                      <a:pt x="8" y="81"/>
                    </a:cubicBezTo>
                    <a:cubicBezTo>
                      <a:pt x="9" y="78"/>
                      <a:pt x="9" y="78"/>
                      <a:pt x="12" y="78"/>
                    </a:cubicBezTo>
                    <a:cubicBezTo>
                      <a:pt x="18" y="78"/>
                      <a:pt x="11" y="77"/>
                      <a:pt x="18" y="73"/>
                    </a:cubicBezTo>
                    <a:cubicBezTo>
                      <a:pt x="27" y="69"/>
                      <a:pt x="27" y="77"/>
                      <a:pt x="33" y="69"/>
                    </a:cubicBezTo>
                    <a:cubicBezTo>
                      <a:pt x="39" y="61"/>
                      <a:pt x="42" y="56"/>
                      <a:pt x="49" y="48"/>
                    </a:cubicBezTo>
                    <a:cubicBezTo>
                      <a:pt x="56" y="41"/>
                      <a:pt x="56" y="41"/>
                      <a:pt x="53" y="41"/>
                    </a:cubicBezTo>
                    <a:cubicBezTo>
                      <a:pt x="52" y="41"/>
                      <a:pt x="49" y="42"/>
                      <a:pt x="38" y="38"/>
                    </a:cubicBezTo>
                    <a:cubicBezTo>
                      <a:pt x="27" y="33"/>
                      <a:pt x="26" y="34"/>
                      <a:pt x="23" y="30"/>
                    </a:cubicBezTo>
                    <a:cubicBezTo>
                      <a:pt x="20" y="27"/>
                      <a:pt x="18" y="28"/>
                      <a:pt x="18" y="25"/>
                    </a:cubicBezTo>
                    <a:cubicBezTo>
                      <a:pt x="17" y="22"/>
                      <a:pt x="17" y="24"/>
                      <a:pt x="15" y="20"/>
                    </a:cubicBezTo>
                    <a:cubicBezTo>
                      <a:pt x="14" y="16"/>
                      <a:pt x="12" y="16"/>
                      <a:pt x="15" y="13"/>
                    </a:cubicBezTo>
                    <a:cubicBezTo>
                      <a:pt x="18" y="6"/>
                      <a:pt x="18" y="6"/>
                      <a:pt x="18" y="6"/>
                    </a:cubicBezTo>
                    <a:cubicBezTo>
                      <a:pt x="21" y="11"/>
                      <a:pt x="20" y="14"/>
                      <a:pt x="27" y="17"/>
                    </a:cubicBezTo>
                    <a:cubicBezTo>
                      <a:pt x="32" y="20"/>
                      <a:pt x="33" y="11"/>
                      <a:pt x="41" y="14"/>
                    </a:cubicBezTo>
                    <a:cubicBezTo>
                      <a:pt x="47" y="17"/>
                      <a:pt x="45" y="10"/>
                      <a:pt x="53" y="11"/>
                    </a:cubicBezTo>
                    <a:cubicBezTo>
                      <a:pt x="61" y="11"/>
                      <a:pt x="52" y="8"/>
                      <a:pt x="62" y="8"/>
                    </a:cubicBezTo>
                    <a:cubicBezTo>
                      <a:pt x="73" y="10"/>
                      <a:pt x="74" y="0"/>
                      <a:pt x="79" y="3"/>
                    </a:cubicBezTo>
                    <a:cubicBezTo>
                      <a:pt x="83" y="5"/>
                      <a:pt x="76" y="8"/>
                      <a:pt x="80" y="16"/>
                    </a:cubicBezTo>
                    <a:cubicBezTo>
                      <a:pt x="85" y="22"/>
                      <a:pt x="79" y="13"/>
                      <a:pt x="77" y="24"/>
                    </a:cubicBezTo>
                    <a:cubicBezTo>
                      <a:pt x="77" y="30"/>
                      <a:pt x="73" y="34"/>
                      <a:pt x="68" y="48"/>
                    </a:cubicBezTo>
                    <a:cubicBezTo>
                      <a:pt x="59" y="72"/>
                      <a:pt x="47" y="89"/>
                      <a:pt x="35" y="98"/>
                    </a:cubicBezTo>
                    <a:cubicBezTo>
                      <a:pt x="21" y="109"/>
                      <a:pt x="21" y="111"/>
                      <a:pt x="12" y="122"/>
                    </a:cubicBezTo>
                    <a:cubicBezTo>
                      <a:pt x="5" y="131"/>
                      <a:pt x="9" y="130"/>
                      <a:pt x="5" y="136"/>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81" name="Freeform 93"/>
              <p:cNvSpPr>
                <a:spLocks/>
              </p:cNvSpPr>
              <p:nvPr/>
            </p:nvSpPr>
            <p:spPr bwMode="auto">
              <a:xfrm>
                <a:off x="3203" y="2784"/>
                <a:ext cx="238" cy="227"/>
              </a:xfrm>
              <a:custGeom>
                <a:avLst/>
                <a:gdLst/>
                <a:ahLst/>
                <a:cxnLst>
                  <a:cxn ang="0">
                    <a:pos x="26" y="104"/>
                  </a:cxn>
                  <a:cxn ang="0">
                    <a:pos x="38" y="109"/>
                  </a:cxn>
                  <a:cxn ang="0">
                    <a:pos x="49" y="114"/>
                  </a:cxn>
                  <a:cxn ang="0">
                    <a:pos x="53" y="115"/>
                  </a:cxn>
                  <a:cxn ang="0">
                    <a:pos x="61" y="109"/>
                  </a:cxn>
                  <a:cxn ang="0">
                    <a:pos x="67" y="109"/>
                  </a:cxn>
                  <a:cxn ang="0">
                    <a:pos x="75" y="110"/>
                  </a:cxn>
                  <a:cxn ang="0">
                    <a:pos x="79" y="107"/>
                  </a:cxn>
                  <a:cxn ang="0">
                    <a:pos x="85" y="103"/>
                  </a:cxn>
                  <a:cxn ang="0">
                    <a:pos x="101" y="98"/>
                  </a:cxn>
                  <a:cxn ang="0">
                    <a:pos x="116" y="78"/>
                  </a:cxn>
                  <a:cxn ang="0">
                    <a:pos x="120" y="70"/>
                  </a:cxn>
                  <a:cxn ang="0">
                    <a:pos x="105" y="67"/>
                  </a:cxn>
                  <a:cxn ang="0">
                    <a:pos x="90" y="59"/>
                  </a:cxn>
                  <a:cxn ang="0">
                    <a:pos x="85" y="54"/>
                  </a:cxn>
                  <a:cxn ang="0">
                    <a:pos x="82" y="50"/>
                  </a:cxn>
                  <a:cxn ang="0">
                    <a:pos x="82" y="42"/>
                  </a:cxn>
                  <a:cxn ang="0">
                    <a:pos x="73" y="40"/>
                  </a:cxn>
                  <a:cxn ang="0">
                    <a:pos x="78" y="26"/>
                  </a:cxn>
                  <a:cxn ang="0">
                    <a:pos x="72" y="17"/>
                  </a:cxn>
                  <a:cxn ang="0">
                    <a:pos x="64" y="9"/>
                  </a:cxn>
                  <a:cxn ang="0">
                    <a:pos x="56" y="6"/>
                  </a:cxn>
                  <a:cxn ang="0">
                    <a:pos x="52" y="6"/>
                  </a:cxn>
                  <a:cxn ang="0">
                    <a:pos x="44" y="3"/>
                  </a:cxn>
                  <a:cxn ang="0">
                    <a:pos x="38" y="7"/>
                  </a:cxn>
                  <a:cxn ang="0">
                    <a:pos x="32" y="7"/>
                  </a:cxn>
                  <a:cxn ang="0">
                    <a:pos x="29" y="23"/>
                  </a:cxn>
                  <a:cxn ang="0">
                    <a:pos x="21" y="31"/>
                  </a:cxn>
                  <a:cxn ang="0">
                    <a:pos x="18" y="43"/>
                  </a:cxn>
                  <a:cxn ang="0">
                    <a:pos x="14" y="43"/>
                  </a:cxn>
                  <a:cxn ang="0">
                    <a:pos x="14" y="51"/>
                  </a:cxn>
                  <a:cxn ang="0">
                    <a:pos x="9" y="67"/>
                  </a:cxn>
                  <a:cxn ang="0">
                    <a:pos x="5" y="70"/>
                  </a:cxn>
                  <a:cxn ang="0">
                    <a:pos x="12" y="78"/>
                  </a:cxn>
                  <a:cxn ang="0">
                    <a:pos x="18" y="87"/>
                  </a:cxn>
                  <a:cxn ang="0">
                    <a:pos x="24" y="96"/>
                  </a:cxn>
                  <a:cxn ang="0">
                    <a:pos x="26" y="104"/>
                  </a:cxn>
                </a:cxnLst>
                <a:rect l="0" t="0" r="r" b="b"/>
                <a:pathLst>
                  <a:path w="123" h="117">
                    <a:moveTo>
                      <a:pt x="26" y="104"/>
                    </a:moveTo>
                    <a:cubicBezTo>
                      <a:pt x="31" y="109"/>
                      <a:pt x="31" y="101"/>
                      <a:pt x="38" y="109"/>
                    </a:cubicBezTo>
                    <a:cubicBezTo>
                      <a:pt x="46" y="117"/>
                      <a:pt x="46" y="112"/>
                      <a:pt x="49" y="114"/>
                    </a:cubicBezTo>
                    <a:cubicBezTo>
                      <a:pt x="52" y="115"/>
                      <a:pt x="53" y="114"/>
                      <a:pt x="53" y="115"/>
                    </a:cubicBezTo>
                    <a:cubicBezTo>
                      <a:pt x="56" y="117"/>
                      <a:pt x="55" y="112"/>
                      <a:pt x="61" y="109"/>
                    </a:cubicBezTo>
                    <a:cubicBezTo>
                      <a:pt x="66" y="106"/>
                      <a:pt x="66" y="107"/>
                      <a:pt x="67" y="109"/>
                    </a:cubicBezTo>
                    <a:cubicBezTo>
                      <a:pt x="69" y="110"/>
                      <a:pt x="72" y="110"/>
                      <a:pt x="75" y="110"/>
                    </a:cubicBezTo>
                    <a:cubicBezTo>
                      <a:pt x="76" y="107"/>
                      <a:pt x="76" y="107"/>
                      <a:pt x="79" y="107"/>
                    </a:cubicBezTo>
                    <a:cubicBezTo>
                      <a:pt x="85" y="107"/>
                      <a:pt x="78" y="106"/>
                      <a:pt x="85" y="103"/>
                    </a:cubicBezTo>
                    <a:cubicBezTo>
                      <a:pt x="94" y="98"/>
                      <a:pt x="94" y="106"/>
                      <a:pt x="101" y="98"/>
                    </a:cubicBezTo>
                    <a:cubicBezTo>
                      <a:pt x="107" y="90"/>
                      <a:pt x="110" y="85"/>
                      <a:pt x="116" y="78"/>
                    </a:cubicBezTo>
                    <a:cubicBezTo>
                      <a:pt x="123" y="70"/>
                      <a:pt x="123" y="70"/>
                      <a:pt x="120" y="70"/>
                    </a:cubicBezTo>
                    <a:cubicBezTo>
                      <a:pt x="119" y="70"/>
                      <a:pt x="116" y="71"/>
                      <a:pt x="105" y="67"/>
                    </a:cubicBezTo>
                    <a:cubicBezTo>
                      <a:pt x="94" y="62"/>
                      <a:pt x="93" y="64"/>
                      <a:pt x="90" y="59"/>
                    </a:cubicBezTo>
                    <a:cubicBezTo>
                      <a:pt x="87" y="56"/>
                      <a:pt x="85" y="57"/>
                      <a:pt x="85" y="54"/>
                    </a:cubicBezTo>
                    <a:cubicBezTo>
                      <a:pt x="84" y="51"/>
                      <a:pt x="84" y="53"/>
                      <a:pt x="82" y="50"/>
                    </a:cubicBezTo>
                    <a:cubicBezTo>
                      <a:pt x="81" y="45"/>
                      <a:pt x="79" y="45"/>
                      <a:pt x="82" y="42"/>
                    </a:cubicBezTo>
                    <a:cubicBezTo>
                      <a:pt x="81" y="37"/>
                      <a:pt x="76" y="43"/>
                      <a:pt x="73" y="40"/>
                    </a:cubicBezTo>
                    <a:cubicBezTo>
                      <a:pt x="73" y="31"/>
                      <a:pt x="75" y="36"/>
                      <a:pt x="78" y="26"/>
                    </a:cubicBezTo>
                    <a:cubicBezTo>
                      <a:pt x="73" y="23"/>
                      <a:pt x="75" y="20"/>
                      <a:pt x="72" y="17"/>
                    </a:cubicBezTo>
                    <a:cubicBezTo>
                      <a:pt x="69" y="15"/>
                      <a:pt x="67" y="9"/>
                      <a:pt x="64" y="9"/>
                    </a:cubicBezTo>
                    <a:cubicBezTo>
                      <a:pt x="62" y="7"/>
                      <a:pt x="61" y="6"/>
                      <a:pt x="56" y="6"/>
                    </a:cubicBezTo>
                    <a:cubicBezTo>
                      <a:pt x="52" y="4"/>
                      <a:pt x="53" y="7"/>
                      <a:pt x="52" y="6"/>
                    </a:cubicBezTo>
                    <a:cubicBezTo>
                      <a:pt x="50" y="3"/>
                      <a:pt x="50" y="12"/>
                      <a:pt x="44" y="3"/>
                    </a:cubicBezTo>
                    <a:cubicBezTo>
                      <a:pt x="41" y="0"/>
                      <a:pt x="41" y="12"/>
                      <a:pt x="38" y="7"/>
                    </a:cubicBezTo>
                    <a:cubicBezTo>
                      <a:pt x="37" y="3"/>
                      <a:pt x="38" y="11"/>
                      <a:pt x="32" y="7"/>
                    </a:cubicBezTo>
                    <a:cubicBezTo>
                      <a:pt x="31" y="17"/>
                      <a:pt x="27" y="18"/>
                      <a:pt x="29" y="23"/>
                    </a:cubicBezTo>
                    <a:cubicBezTo>
                      <a:pt x="23" y="23"/>
                      <a:pt x="24" y="29"/>
                      <a:pt x="21" y="31"/>
                    </a:cubicBezTo>
                    <a:cubicBezTo>
                      <a:pt x="18" y="34"/>
                      <a:pt x="20" y="42"/>
                      <a:pt x="18" y="43"/>
                    </a:cubicBezTo>
                    <a:cubicBezTo>
                      <a:pt x="17" y="45"/>
                      <a:pt x="17" y="39"/>
                      <a:pt x="14" y="43"/>
                    </a:cubicBezTo>
                    <a:cubicBezTo>
                      <a:pt x="12" y="48"/>
                      <a:pt x="15" y="46"/>
                      <a:pt x="14" y="51"/>
                    </a:cubicBezTo>
                    <a:cubicBezTo>
                      <a:pt x="11" y="57"/>
                      <a:pt x="15" y="68"/>
                      <a:pt x="9" y="67"/>
                    </a:cubicBezTo>
                    <a:cubicBezTo>
                      <a:pt x="2" y="64"/>
                      <a:pt x="6" y="68"/>
                      <a:pt x="5" y="70"/>
                    </a:cubicBezTo>
                    <a:cubicBezTo>
                      <a:pt x="0" y="73"/>
                      <a:pt x="9" y="71"/>
                      <a:pt x="12" y="78"/>
                    </a:cubicBezTo>
                    <a:cubicBezTo>
                      <a:pt x="15" y="82"/>
                      <a:pt x="17" y="79"/>
                      <a:pt x="18" y="87"/>
                    </a:cubicBezTo>
                    <a:cubicBezTo>
                      <a:pt x="20" y="95"/>
                      <a:pt x="20" y="95"/>
                      <a:pt x="24" y="96"/>
                    </a:cubicBezTo>
                    <a:cubicBezTo>
                      <a:pt x="27" y="96"/>
                      <a:pt x="24" y="98"/>
                      <a:pt x="26" y="104"/>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82" name="Freeform 94"/>
              <p:cNvSpPr>
                <a:spLocks/>
              </p:cNvSpPr>
              <p:nvPr/>
            </p:nvSpPr>
            <p:spPr bwMode="auto">
              <a:xfrm>
                <a:off x="3257" y="2728"/>
                <a:ext cx="107" cy="113"/>
              </a:xfrm>
              <a:custGeom>
                <a:avLst/>
                <a:gdLst/>
                <a:ahLst/>
                <a:cxnLst>
                  <a:cxn ang="0">
                    <a:pos x="4" y="37"/>
                  </a:cxn>
                  <a:cxn ang="0">
                    <a:pos x="10" y="37"/>
                  </a:cxn>
                  <a:cxn ang="0">
                    <a:pos x="16" y="32"/>
                  </a:cxn>
                  <a:cxn ang="0">
                    <a:pos x="23" y="35"/>
                  </a:cxn>
                  <a:cxn ang="0">
                    <a:pos x="28" y="35"/>
                  </a:cxn>
                  <a:cxn ang="0">
                    <a:pos x="36" y="38"/>
                  </a:cxn>
                  <a:cxn ang="0">
                    <a:pos x="43" y="46"/>
                  </a:cxn>
                  <a:cxn ang="0">
                    <a:pos x="49" y="55"/>
                  </a:cxn>
                  <a:cxn ang="0">
                    <a:pos x="55" y="52"/>
                  </a:cxn>
                  <a:cxn ang="0">
                    <a:pos x="51" y="49"/>
                  </a:cxn>
                  <a:cxn ang="0">
                    <a:pos x="49" y="46"/>
                  </a:cxn>
                  <a:cxn ang="0">
                    <a:pos x="46" y="43"/>
                  </a:cxn>
                  <a:cxn ang="0">
                    <a:pos x="42" y="37"/>
                  </a:cxn>
                  <a:cxn ang="0">
                    <a:pos x="36" y="32"/>
                  </a:cxn>
                  <a:cxn ang="0">
                    <a:pos x="31" y="27"/>
                  </a:cxn>
                  <a:cxn ang="0">
                    <a:pos x="28" y="30"/>
                  </a:cxn>
                  <a:cxn ang="0">
                    <a:pos x="25" y="23"/>
                  </a:cxn>
                  <a:cxn ang="0">
                    <a:pos x="19" y="0"/>
                  </a:cxn>
                  <a:cxn ang="0">
                    <a:pos x="11" y="7"/>
                  </a:cxn>
                  <a:cxn ang="0">
                    <a:pos x="7" y="12"/>
                  </a:cxn>
                  <a:cxn ang="0">
                    <a:pos x="2" y="29"/>
                  </a:cxn>
                  <a:cxn ang="0">
                    <a:pos x="4" y="37"/>
                  </a:cxn>
                </a:cxnLst>
                <a:rect l="0" t="0" r="r" b="b"/>
                <a:pathLst>
                  <a:path w="55" h="58">
                    <a:moveTo>
                      <a:pt x="4" y="37"/>
                    </a:moveTo>
                    <a:cubicBezTo>
                      <a:pt x="10" y="40"/>
                      <a:pt x="8" y="32"/>
                      <a:pt x="10" y="37"/>
                    </a:cubicBezTo>
                    <a:cubicBezTo>
                      <a:pt x="13" y="41"/>
                      <a:pt x="13" y="29"/>
                      <a:pt x="16" y="32"/>
                    </a:cubicBezTo>
                    <a:cubicBezTo>
                      <a:pt x="22" y="41"/>
                      <a:pt x="22" y="32"/>
                      <a:pt x="23" y="35"/>
                    </a:cubicBezTo>
                    <a:cubicBezTo>
                      <a:pt x="25" y="37"/>
                      <a:pt x="23" y="34"/>
                      <a:pt x="28" y="35"/>
                    </a:cubicBezTo>
                    <a:cubicBezTo>
                      <a:pt x="33" y="35"/>
                      <a:pt x="34" y="37"/>
                      <a:pt x="36" y="38"/>
                    </a:cubicBezTo>
                    <a:cubicBezTo>
                      <a:pt x="39" y="38"/>
                      <a:pt x="40" y="44"/>
                      <a:pt x="43" y="46"/>
                    </a:cubicBezTo>
                    <a:cubicBezTo>
                      <a:pt x="46" y="49"/>
                      <a:pt x="45" y="52"/>
                      <a:pt x="49" y="55"/>
                    </a:cubicBezTo>
                    <a:cubicBezTo>
                      <a:pt x="51" y="54"/>
                      <a:pt x="51" y="58"/>
                      <a:pt x="55" y="52"/>
                    </a:cubicBezTo>
                    <a:cubicBezTo>
                      <a:pt x="54" y="50"/>
                      <a:pt x="52" y="52"/>
                      <a:pt x="51" y="49"/>
                    </a:cubicBezTo>
                    <a:cubicBezTo>
                      <a:pt x="51" y="47"/>
                      <a:pt x="51" y="49"/>
                      <a:pt x="49" y="46"/>
                    </a:cubicBezTo>
                    <a:cubicBezTo>
                      <a:pt x="46" y="40"/>
                      <a:pt x="48" y="46"/>
                      <a:pt x="46" y="43"/>
                    </a:cubicBezTo>
                    <a:cubicBezTo>
                      <a:pt x="45" y="38"/>
                      <a:pt x="45" y="44"/>
                      <a:pt x="42" y="37"/>
                    </a:cubicBezTo>
                    <a:cubicBezTo>
                      <a:pt x="37" y="30"/>
                      <a:pt x="39" y="37"/>
                      <a:pt x="36" y="32"/>
                    </a:cubicBezTo>
                    <a:cubicBezTo>
                      <a:pt x="34" y="27"/>
                      <a:pt x="34" y="35"/>
                      <a:pt x="31" y="27"/>
                    </a:cubicBezTo>
                    <a:cubicBezTo>
                      <a:pt x="28" y="21"/>
                      <a:pt x="29" y="30"/>
                      <a:pt x="28" y="30"/>
                    </a:cubicBezTo>
                    <a:cubicBezTo>
                      <a:pt x="28" y="29"/>
                      <a:pt x="28" y="27"/>
                      <a:pt x="25" y="23"/>
                    </a:cubicBezTo>
                    <a:cubicBezTo>
                      <a:pt x="23" y="18"/>
                      <a:pt x="23" y="7"/>
                      <a:pt x="19" y="0"/>
                    </a:cubicBezTo>
                    <a:cubicBezTo>
                      <a:pt x="16" y="9"/>
                      <a:pt x="13" y="4"/>
                      <a:pt x="11" y="7"/>
                    </a:cubicBezTo>
                    <a:cubicBezTo>
                      <a:pt x="8" y="13"/>
                      <a:pt x="5" y="6"/>
                      <a:pt x="7" y="12"/>
                    </a:cubicBezTo>
                    <a:cubicBezTo>
                      <a:pt x="7" y="21"/>
                      <a:pt x="4" y="26"/>
                      <a:pt x="2" y="29"/>
                    </a:cubicBezTo>
                    <a:cubicBezTo>
                      <a:pt x="0" y="30"/>
                      <a:pt x="4" y="34"/>
                      <a:pt x="4" y="37"/>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83" name="Freeform 95"/>
              <p:cNvSpPr>
                <a:spLocks/>
              </p:cNvSpPr>
              <p:nvPr/>
            </p:nvSpPr>
            <p:spPr bwMode="auto">
              <a:xfrm>
                <a:off x="3344" y="2829"/>
                <a:ext cx="28" cy="41"/>
              </a:xfrm>
              <a:custGeom>
                <a:avLst/>
                <a:gdLst/>
                <a:ahLst/>
                <a:cxnLst>
                  <a:cxn ang="0">
                    <a:pos x="9" y="19"/>
                  </a:cxn>
                  <a:cxn ang="0">
                    <a:pos x="0" y="17"/>
                  </a:cxn>
                  <a:cxn ang="0">
                    <a:pos x="5" y="3"/>
                  </a:cxn>
                  <a:cxn ang="0">
                    <a:pos x="11" y="0"/>
                  </a:cxn>
                  <a:cxn ang="0">
                    <a:pos x="11" y="10"/>
                  </a:cxn>
                  <a:cxn ang="0">
                    <a:pos x="12" y="13"/>
                  </a:cxn>
                  <a:cxn ang="0">
                    <a:pos x="9" y="19"/>
                  </a:cxn>
                </a:cxnLst>
                <a:rect l="0" t="0" r="r" b="b"/>
                <a:pathLst>
                  <a:path w="14" h="21">
                    <a:moveTo>
                      <a:pt x="9" y="19"/>
                    </a:moveTo>
                    <a:cubicBezTo>
                      <a:pt x="8" y="14"/>
                      <a:pt x="3" y="21"/>
                      <a:pt x="0" y="17"/>
                    </a:cubicBezTo>
                    <a:cubicBezTo>
                      <a:pt x="0" y="8"/>
                      <a:pt x="2" y="13"/>
                      <a:pt x="5" y="3"/>
                    </a:cubicBezTo>
                    <a:cubicBezTo>
                      <a:pt x="6" y="2"/>
                      <a:pt x="6" y="6"/>
                      <a:pt x="11" y="0"/>
                    </a:cubicBezTo>
                    <a:cubicBezTo>
                      <a:pt x="12" y="5"/>
                      <a:pt x="14" y="6"/>
                      <a:pt x="11" y="10"/>
                    </a:cubicBezTo>
                    <a:cubicBezTo>
                      <a:pt x="3" y="14"/>
                      <a:pt x="9" y="11"/>
                      <a:pt x="12" y="13"/>
                    </a:cubicBezTo>
                    <a:cubicBezTo>
                      <a:pt x="9" y="19"/>
                      <a:pt x="9" y="19"/>
                      <a:pt x="9" y="19"/>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84" name="Freeform 96"/>
              <p:cNvSpPr>
                <a:spLocks/>
              </p:cNvSpPr>
              <p:nvPr/>
            </p:nvSpPr>
            <p:spPr bwMode="auto">
              <a:xfrm>
                <a:off x="2889" y="2965"/>
                <a:ext cx="300" cy="374"/>
              </a:xfrm>
              <a:custGeom>
                <a:avLst/>
                <a:gdLst/>
                <a:ahLst/>
                <a:cxnLst>
                  <a:cxn ang="0">
                    <a:pos x="138" y="114"/>
                  </a:cxn>
                  <a:cxn ang="0">
                    <a:pos x="148" y="136"/>
                  </a:cxn>
                  <a:cxn ang="0">
                    <a:pos x="130" y="148"/>
                  </a:cxn>
                  <a:cxn ang="0">
                    <a:pos x="129" y="170"/>
                  </a:cxn>
                  <a:cxn ang="0">
                    <a:pos x="141" y="181"/>
                  </a:cxn>
                  <a:cxn ang="0">
                    <a:pos x="132" y="182"/>
                  </a:cxn>
                  <a:cxn ang="0">
                    <a:pos x="119" y="171"/>
                  </a:cxn>
                  <a:cxn ang="0">
                    <a:pos x="107" y="171"/>
                  </a:cxn>
                  <a:cxn ang="0">
                    <a:pos x="93" y="162"/>
                  </a:cxn>
                  <a:cxn ang="0">
                    <a:pos x="84" y="164"/>
                  </a:cxn>
                  <a:cxn ang="0">
                    <a:pos x="78" y="153"/>
                  </a:cxn>
                  <a:cxn ang="0">
                    <a:pos x="77" y="128"/>
                  </a:cxn>
                  <a:cxn ang="0">
                    <a:pos x="64" y="123"/>
                  </a:cxn>
                  <a:cxn ang="0">
                    <a:pos x="57" y="133"/>
                  </a:cxn>
                  <a:cxn ang="0">
                    <a:pos x="41" y="133"/>
                  </a:cxn>
                  <a:cxn ang="0">
                    <a:pos x="35" y="117"/>
                  </a:cxn>
                  <a:cxn ang="0">
                    <a:pos x="8" y="112"/>
                  </a:cxn>
                  <a:cxn ang="0">
                    <a:pos x="0" y="112"/>
                  </a:cxn>
                  <a:cxn ang="0">
                    <a:pos x="8" y="101"/>
                  </a:cxn>
                  <a:cxn ang="0">
                    <a:pos x="19" y="103"/>
                  </a:cxn>
                  <a:cxn ang="0">
                    <a:pos x="32" y="86"/>
                  </a:cxn>
                  <a:cxn ang="0">
                    <a:pos x="46" y="53"/>
                  </a:cxn>
                  <a:cxn ang="0">
                    <a:pos x="48" y="30"/>
                  </a:cxn>
                  <a:cxn ang="0">
                    <a:pos x="52" y="13"/>
                  </a:cxn>
                  <a:cxn ang="0">
                    <a:pos x="67" y="13"/>
                  </a:cxn>
                  <a:cxn ang="0">
                    <a:pos x="93" y="8"/>
                  </a:cxn>
                  <a:cxn ang="0">
                    <a:pos x="116" y="6"/>
                  </a:cxn>
                  <a:cxn ang="0">
                    <a:pos x="130" y="13"/>
                  </a:cxn>
                  <a:cxn ang="0">
                    <a:pos x="142" y="14"/>
                  </a:cxn>
                  <a:cxn ang="0">
                    <a:pos x="150" y="33"/>
                  </a:cxn>
                  <a:cxn ang="0">
                    <a:pos x="139" y="69"/>
                  </a:cxn>
                  <a:cxn ang="0">
                    <a:pos x="133" y="83"/>
                  </a:cxn>
                  <a:cxn ang="0">
                    <a:pos x="138" y="100"/>
                  </a:cxn>
                </a:cxnLst>
                <a:rect l="0" t="0" r="r" b="b"/>
                <a:pathLst>
                  <a:path w="155" h="193">
                    <a:moveTo>
                      <a:pt x="138" y="100"/>
                    </a:moveTo>
                    <a:cubicBezTo>
                      <a:pt x="136" y="106"/>
                      <a:pt x="139" y="109"/>
                      <a:pt x="138" y="114"/>
                    </a:cubicBezTo>
                    <a:cubicBezTo>
                      <a:pt x="136" y="119"/>
                      <a:pt x="144" y="125"/>
                      <a:pt x="145" y="128"/>
                    </a:cubicBezTo>
                    <a:cubicBezTo>
                      <a:pt x="145" y="133"/>
                      <a:pt x="147" y="134"/>
                      <a:pt x="148" y="136"/>
                    </a:cubicBezTo>
                    <a:cubicBezTo>
                      <a:pt x="142" y="137"/>
                      <a:pt x="133" y="136"/>
                      <a:pt x="133" y="140"/>
                    </a:cubicBezTo>
                    <a:cubicBezTo>
                      <a:pt x="133" y="147"/>
                      <a:pt x="127" y="145"/>
                      <a:pt x="130" y="148"/>
                    </a:cubicBezTo>
                    <a:cubicBezTo>
                      <a:pt x="135" y="154"/>
                      <a:pt x="129" y="153"/>
                      <a:pt x="130" y="157"/>
                    </a:cubicBezTo>
                    <a:cubicBezTo>
                      <a:pt x="133" y="161"/>
                      <a:pt x="127" y="167"/>
                      <a:pt x="129" y="170"/>
                    </a:cubicBezTo>
                    <a:cubicBezTo>
                      <a:pt x="130" y="173"/>
                      <a:pt x="132" y="176"/>
                      <a:pt x="135" y="178"/>
                    </a:cubicBezTo>
                    <a:cubicBezTo>
                      <a:pt x="139" y="179"/>
                      <a:pt x="141" y="168"/>
                      <a:pt x="141" y="181"/>
                    </a:cubicBezTo>
                    <a:cubicBezTo>
                      <a:pt x="139" y="193"/>
                      <a:pt x="139" y="184"/>
                      <a:pt x="138" y="186"/>
                    </a:cubicBezTo>
                    <a:cubicBezTo>
                      <a:pt x="135" y="189"/>
                      <a:pt x="135" y="189"/>
                      <a:pt x="132" y="182"/>
                    </a:cubicBezTo>
                    <a:cubicBezTo>
                      <a:pt x="129" y="178"/>
                      <a:pt x="127" y="176"/>
                      <a:pt x="124" y="176"/>
                    </a:cubicBezTo>
                    <a:cubicBezTo>
                      <a:pt x="122" y="176"/>
                      <a:pt x="121" y="173"/>
                      <a:pt x="119" y="171"/>
                    </a:cubicBezTo>
                    <a:cubicBezTo>
                      <a:pt x="119" y="168"/>
                      <a:pt x="118" y="167"/>
                      <a:pt x="118" y="171"/>
                    </a:cubicBezTo>
                    <a:cubicBezTo>
                      <a:pt x="116" y="175"/>
                      <a:pt x="115" y="173"/>
                      <a:pt x="107" y="171"/>
                    </a:cubicBezTo>
                    <a:cubicBezTo>
                      <a:pt x="101" y="170"/>
                      <a:pt x="109" y="162"/>
                      <a:pt x="101" y="167"/>
                    </a:cubicBezTo>
                    <a:cubicBezTo>
                      <a:pt x="95" y="170"/>
                      <a:pt x="101" y="162"/>
                      <a:pt x="93" y="162"/>
                    </a:cubicBezTo>
                    <a:cubicBezTo>
                      <a:pt x="93" y="164"/>
                      <a:pt x="93" y="164"/>
                      <a:pt x="90" y="164"/>
                    </a:cubicBezTo>
                    <a:cubicBezTo>
                      <a:pt x="89" y="162"/>
                      <a:pt x="87" y="165"/>
                      <a:pt x="84" y="164"/>
                    </a:cubicBezTo>
                    <a:cubicBezTo>
                      <a:pt x="81" y="164"/>
                      <a:pt x="83" y="167"/>
                      <a:pt x="80" y="167"/>
                    </a:cubicBezTo>
                    <a:cubicBezTo>
                      <a:pt x="77" y="165"/>
                      <a:pt x="83" y="159"/>
                      <a:pt x="78" y="153"/>
                    </a:cubicBezTo>
                    <a:cubicBezTo>
                      <a:pt x="74" y="147"/>
                      <a:pt x="78" y="140"/>
                      <a:pt x="77" y="136"/>
                    </a:cubicBezTo>
                    <a:cubicBezTo>
                      <a:pt x="75" y="131"/>
                      <a:pt x="77" y="131"/>
                      <a:pt x="77" y="128"/>
                    </a:cubicBezTo>
                    <a:cubicBezTo>
                      <a:pt x="77" y="125"/>
                      <a:pt x="64" y="129"/>
                      <a:pt x="67" y="125"/>
                    </a:cubicBezTo>
                    <a:cubicBezTo>
                      <a:pt x="67" y="123"/>
                      <a:pt x="66" y="122"/>
                      <a:pt x="64" y="123"/>
                    </a:cubicBezTo>
                    <a:cubicBezTo>
                      <a:pt x="63" y="125"/>
                      <a:pt x="58" y="122"/>
                      <a:pt x="58" y="126"/>
                    </a:cubicBezTo>
                    <a:cubicBezTo>
                      <a:pt x="58" y="131"/>
                      <a:pt x="57" y="128"/>
                      <a:pt x="57" y="133"/>
                    </a:cubicBezTo>
                    <a:cubicBezTo>
                      <a:pt x="58" y="136"/>
                      <a:pt x="54" y="134"/>
                      <a:pt x="52" y="134"/>
                    </a:cubicBezTo>
                    <a:cubicBezTo>
                      <a:pt x="51" y="133"/>
                      <a:pt x="43" y="137"/>
                      <a:pt x="41" y="133"/>
                    </a:cubicBezTo>
                    <a:cubicBezTo>
                      <a:pt x="40" y="128"/>
                      <a:pt x="38" y="129"/>
                      <a:pt x="38" y="125"/>
                    </a:cubicBezTo>
                    <a:cubicBezTo>
                      <a:pt x="38" y="122"/>
                      <a:pt x="37" y="122"/>
                      <a:pt x="35" y="117"/>
                    </a:cubicBezTo>
                    <a:cubicBezTo>
                      <a:pt x="35" y="112"/>
                      <a:pt x="35" y="112"/>
                      <a:pt x="25" y="114"/>
                    </a:cubicBezTo>
                    <a:cubicBezTo>
                      <a:pt x="12" y="114"/>
                      <a:pt x="14" y="112"/>
                      <a:pt x="8" y="112"/>
                    </a:cubicBezTo>
                    <a:cubicBezTo>
                      <a:pt x="6" y="112"/>
                      <a:pt x="6" y="112"/>
                      <a:pt x="3" y="112"/>
                    </a:cubicBezTo>
                    <a:cubicBezTo>
                      <a:pt x="2" y="114"/>
                      <a:pt x="2" y="114"/>
                      <a:pt x="0" y="112"/>
                    </a:cubicBezTo>
                    <a:cubicBezTo>
                      <a:pt x="5" y="112"/>
                      <a:pt x="2" y="106"/>
                      <a:pt x="3" y="103"/>
                    </a:cubicBezTo>
                    <a:cubicBezTo>
                      <a:pt x="6" y="101"/>
                      <a:pt x="6" y="101"/>
                      <a:pt x="8" y="101"/>
                    </a:cubicBezTo>
                    <a:cubicBezTo>
                      <a:pt x="11" y="106"/>
                      <a:pt x="14" y="97"/>
                      <a:pt x="17" y="98"/>
                    </a:cubicBezTo>
                    <a:cubicBezTo>
                      <a:pt x="20" y="100"/>
                      <a:pt x="15" y="103"/>
                      <a:pt x="19" y="103"/>
                    </a:cubicBezTo>
                    <a:cubicBezTo>
                      <a:pt x="23" y="105"/>
                      <a:pt x="26" y="95"/>
                      <a:pt x="28" y="95"/>
                    </a:cubicBezTo>
                    <a:cubicBezTo>
                      <a:pt x="31" y="95"/>
                      <a:pt x="34" y="89"/>
                      <a:pt x="32" y="86"/>
                    </a:cubicBezTo>
                    <a:cubicBezTo>
                      <a:pt x="29" y="80"/>
                      <a:pt x="37" y="67"/>
                      <a:pt x="41" y="66"/>
                    </a:cubicBezTo>
                    <a:cubicBezTo>
                      <a:pt x="46" y="62"/>
                      <a:pt x="43" y="59"/>
                      <a:pt x="46" y="53"/>
                    </a:cubicBezTo>
                    <a:cubicBezTo>
                      <a:pt x="48" y="48"/>
                      <a:pt x="45" y="50"/>
                      <a:pt x="46" y="42"/>
                    </a:cubicBezTo>
                    <a:cubicBezTo>
                      <a:pt x="48" y="34"/>
                      <a:pt x="45" y="36"/>
                      <a:pt x="48" y="30"/>
                    </a:cubicBezTo>
                    <a:cubicBezTo>
                      <a:pt x="52" y="25"/>
                      <a:pt x="52" y="24"/>
                      <a:pt x="52" y="22"/>
                    </a:cubicBezTo>
                    <a:cubicBezTo>
                      <a:pt x="51" y="17"/>
                      <a:pt x="49" y="14"/>
                      <a:pt x="52" y="13"/>
                    </a:cubicBezTo>
                    <a:cubicBezTo>
                      <a:pt x="54" y="11"/>
                      <a:pt x="54" y="3"/>
                      <a:pt x="61" y="6"/>
                    </a:cubicBezTo>
                    <a:cubicBezTo>
                      <a:pt x="67" y="10"/>
                      <a:pt x="64" y="13"/>
                      <a:pt x="67" y="13"/>
                    </a:cubicBezTo>
                    <a:cubicBezTo>
                      <a:pt x="77" y="13"/>
                      <a:pt x="81" y="19"/>
                      <a:pt x="84" y="11"/>
                    </a:cubicBezTo>
                    <a:cubicBezTo>
                      <a:pt x="87" y="3"/>
                      <a:pt x="84" y="14"/>
                      <a:pt x="93" y="8"/>
                    </a:cubicBezTo>
                    <a:cubicBezTo>
                      <a:pt x="101" y="3"/>
                      <a:pt x="101" y="10"/>
                      <a:pt x="104" y="5"/>
                    </a:cubicBezTo>
                    <a:cubicBezTo>
                      <a:pt x="107" y="0"/>
                      <a:pt x="115" y="10"/>
                      <a:pt x="116" y="6"/>
                    </a:cubicBezTo>
                    <a:cubicBezTo>
                      <a:pt x="119" y="3"/>
                      <a:pt x="119" y="6"/>
                      <a:pt x="122" y="6"/>
                    </a:cubicBezTo>
                    <a:cubicBezTo>
                      <a:pt x="125" y="11"/>
                      <a:pt x="129" y="16"/>
                      <a:pt x="130" y="13"/>
                    </a:cubicBezTo>
                    <a:cubicBezTo>
                      <a:pt x="133" y="10"/>
                      <a:pt x="135" y="16"/>
                      <a:pt x="136" y="11"/>
                    </a:cubicBezTo>
                    <a:cubicBezTo>
                      <a:pt x="139" y="8"/>
                      <a:pt x="141" y="10"/>
                      <a:pt x="142" y="14"/>
                    </a:cubicBezTo>
                    <a:cubicBezTo>
                      <a:pt x="145" y="19"/>
                      <a:pt x="145" y="16"/>
                      <a:pt x="148" y="22"/>
                    </a:cubicBezTo>
                    <a:cubicBezTo>
                      <a:pt x="148" y="30"/>
                      <a:pt x="145" y="31"/>
                      <a:pt x="150" y="33"/>
                    </a:cubicBezTo>
                    <a:cubicBezTo>
                      <a:pt x="155" y="36"/>
                      <a:pt x="148" y="39"/>
                      <a:pt x="144" y="44"/>
                    </a:cubicBezTo>
                    <a:cubicBezTo>
                      <a:pt x="139" y="48"/>
                      <a:pt x="139" y="59"/>
                      <a:pt x="139" y="69"/>
                    </a:cubicBezTo>
                    <a:cubicBezTo>
                      <a:pt x="130" y="75"/>
                      <a:pt x="138" y="75"/>
                      <a:pt x="135" y="78"/>
                    </a:cubicBezTo>
                    <a:cubicBezTo>
                      <a:pt x="132" y="80"/>
                      <a:pt x="133" y="80"/>
                      <a:pt x="133" y="83"/>
                    </a:cubicBezTo>
                    <a:cubicBezTo>
                      <a:pt x="135" y="86"/>
                      <a:pt x="136" y="86"/>
                      <a:pt x="135" y="90"/>
                    </a:cubicBezTo>
                    <a:cubicBezTo>
                      <a:pt x="135" y="95"/>
                      <a:pt x="138" y="97"/>
                      <a:pt x="138" y="10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85" name="Freeform 97"/>
              <p:cNvSpPr>
                <a:spLocks/>
              </p:cNvSpPr>
              <p:nvPr/>
            </p:nvSpPr>
            <p:spPr bwMode="auto">
              <a:xfrm>
                <a:off x="3220" y="2976"/>
                <a:ext cx="126" cy="185"/>
              </a:xfrm>
              <a:custGeom>
                <a:avLst/>
                <a:gdLst/>
                <a:ahLst/>
                <a:cxnLst>
                  <a:cxn ang="0">
                    <a:pos x="2" y="8"/>
                  </a:cxn>
                  <a:cxn ang="0">
                    <a:pos x="8" y="22"/>
                  </a:cxn>
                  <a:cxn ang="0">
                    <a:pos x="6" y="41"/>
                  </a:cxn>
                  <a:cxn ang="0">
                    <a:pos x="2" y="59"/>
                  </a:cxn>
                  <a:cxn ang="0">
                    <a:pos x="29" y="78"/>
                  </a:cxn>
                  <a:cxn ang="0">
                    <a:pos x="32" y="86"/>
                  </a:cxn>
                  <a:cxn ang="0">
                    <a:pos x="44" y="95"/>
                  </a:cxn>
                  <a:cxn ang="0">
                    <a:pos x="49" y="86"/>
                  </a:cxn>
                  <a:cxn ang="0">
                    <a:pos x="52" y="78"/>
                  </a:cxn>
                  <a:cxn ang="0">
                    <a:pos x="56" y="70"/>
                  </a:cxn>
                  <a:cxn ang="0">
                    <a:pos x="62" y="66"/>
                  </a:cxn>
                  <a:cxn ang="0">
                    <a:pos x="58" y="56"/>
                  </a:cxn>
                  <a:cxn ang="0">
                    <a:pos x="58" y="22"/>
                  </a:cxn>
                  <a:cxn ang="0">
                    <a:pos x="65" y="11"/>
                  </a:cxn>
                  <a:cxn ang="0">
                    <a:pos x="58" y="10"/>
                  </a:cxn>
                  <a:cxn ang="0">
                    <a:pos x="52" y="10"/>
                  </a:cxn>
                  <a:cxn ang="0">
                    <a:pos x="44" y="16"/>
                  </a:cxn>
                  <a:cxn ang="0">
                    <a:pos x="40" y="14"/>
                  </a:cxn>
                  <a:cxn ang="0">
                    <a:pos x="29" y="10"/>
                  </a:cxn>
                  <a:cxn ang="0">
                    <a:pos x="17" y="5"/>
                  </a:cxn>
                  <a:cxn ang="0">
                    <a:pos x="14" y="2"/>
                  </a:cxn>
                  <a:cxn ang="0">
                    <a:pos x="8" y="2"/>
                  </a:cxn>
                  <a:cxn ang="0">
                    <a:pos x="2" y="8"/>
                  </a:cxn>
                </a:cxnLst>
                <a:rect l="0" t="0" r="r" b="b"/>
                <a:pathLst>
                  <a:path w="65" h="95">
                    <a:moveTo>
                      <a:pt x="2" y="8"/>
                    </a:moveTo>
                    <a:cubicBezTo>
                      <a:pt x="8" y="16"/>
                      <a:pt x="5" y="17"/>
                      <a:pt x="8" y="22"/>
                    </a:cubicBezTo>
                    <a:cubicBezTo>
                      <a:pt x="11" y="27"/>
                      <a:pt x="11" y="34"/>
                      <a:pt x="6" y="41"/>
                    </a:cubicBezTo>
                    <a:cubicBezTo>
                      <a:pt x="0" y="47"/>
                      <a:pt x="3" y="52"/>
                      <a:pt x="2" y="59"/>
                    </a:cubicBezTo>
                    <a:cubicBezTo>
                      <a:pt x="18" y="70"/>
                      <a:pt x="24" y="75"/>
                      <a:pt x="29" y="78"/>
                    </a:cubicBezTo>
                    <a:cubicBezTo>
                      <a:pt x="35" y="81"/>
                      <a:pt x="29" y="81"/>
                      <a:pt x="32" y="86"/>
                    </a:cubicBezTo>
                    <a:cubicBezTo>
                      <a:pt x="37" y="89"/>
                      <a:pt x="43" y="95"/>
                      <a:pt x="44" y="95"/>
                    </a:cubicBezTo>
                    <a:cubicBezTo>
                      <a:pt x="47" y="91"/>
                      <a:pt x="49" y="91"/>
                      <a:pt x="49" y="86"/>
                    </a:cubicBezTo>
                    <a:cubicBezTo>
                      <a:pt x="49" y="80"/>
                      <a:pt x="52" y="86"/>
                      <a:pt x="52" y="78"/>
                    </a:cubicBezTo>
                    <a:cubicBezTo>
                      <a:pt x="50" y="72"/>
                      <a:pt x="58" y="75"/>
                      <a:pt x="56" y="70"/>
                    </a:cubicBezTo>
                    <a:cubicBezTo>
                      <a:pt x="56" y="67"/>
                      <a:pt x="58" y="72"/>
                      <a:pt x="62" y="66"/>
                    </a:cubicBezTo>
                    <a:cubicBezTo>
                      <a:pt x="61" y="61"/>
                      <a:pt x="58" y="63"/>
                      <a:pt x="58" y="56"/>
                    </a:cubicBezTo>
                    <a:cubicBezTo>
                      <a:pt x="58" y="48"/>
                      <a:pt x="58" y="22"/>
                      <a:pt x="58" y="22"/>
                    </a:cubicBezTo>
                    <a:cubicBezTo>
                      <a:pt x="58" y="22"/>
                      <a:pt x="62" y="14"/>
                      <a:pt x="65" y="11"/>
                    </a:cubicBezTo>
                    <a:cubicBezTo>
                      <a:pt x="62" y="11"/>
                      <a:pt x="59" y="11"/>
                      <a:pt x="58" y="10"/>
                    </a:cubicBezTo>
                    <a:cubicBezTo>
                      <a:pt x="56" y="8"/>
                      <a:pt x="56" y="6"/>
                      <a:pt x="52" y="10"/>
                    </a:cubicBezTo>
                    <a:cubicBezTo>
                      <a:pt x="46" y="13"/>
                      <a:pt x="47" y="17"/>
                      <a:pt x="44" y="16"/>
                    </a:cubicBezTo>
                    <a:cubicBezTo>
                      <a:pt x="44" y="14"/>
                      <a:pt x="43" y="16"/>
                      <a:pt x="40" y="14"/>
                    </a:cubicBezTo>
                    <a:cubicBezTo>
                      <a:pt x="37" y="13"/>
                      <a:pt x="37" y="17"/>
                      <a:pt x="29" y="10"/>
                    </a:cubicBezTo>
                    <a:cubicBezTo>
                      <a:pt x="21" y="2"/>
                      <a:pt x="21" y="10"/>
                      <a:pt x="17" y="5"/>
                    </a:cubicBezTo>
                    <a:cubicBezTo>
                      <a:pt x="15" y="5"/>
                      <a:pt x="12" y="5"/>
                      <a:pt x="14" y="2"/>
                    </a:cubicBezTo>
                    <a:cubicBezTo>
                      <a:pt x="14" y="0"/>
                      <a:pt x="11" y="2"/>
                      <a:pt x="8" y="2"/>
                    </a:cubicBezTo>
                    <a:cubicBezTo>
                      <a:pt x="5" y="3"/>
                      <a:pt x="3" y="6"/>
                      <a:pt x="2" y="8"/>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86" name="Freeform 98"/>
              <p:cNvSpPr>
                <a:spLocks/>
              </p:cNvSpPr>
              <p:nvPr/>
            </p:nvSpPr>
            <p:spPr bwMode="auto">
              <a:xfrm>
                <a:off x="3158" y="2992"/>
                <a:ext cx="82" cy="109"/>
              </a:xfrm>
              <a:custGeom>
                <a:avLst/>
                <a:gdLst/>
                <a:ahLst/>
                <a:cxnLst>
                  <a:cxn ang="0">
                    <a:pos x="9" y="8"/>
                  </a:cxn>
                  <a:cxn ang="0">
                    <a:pos x="11" y="19"/>
                  </a:cxn>
                  <a:cxn ang="0">
                    <a:pos x="5" y="30"/>
                  </a:cxn>
                  <a:cxn ang="0">
                    <a:pos x="0" y="55"/>
                  </a:cxn>
                  <a:cxn ang="0">
                    <a:pos x="3" y="56"/>
                  </a:cxn>
                  <a:cxn ang="0">
                    <a:pos x="6" y="52"/>
                  </a:cxn>
                  <a:cxn ang="0">
                    <a:pos x="33" y="52"/>
                  </a:cxn>
                  <a:cxn ang="0">
                    <a:pos x="38" y="33"/>
                  </a:cxn>
                  <a:cxn ang="0">
                    <a:pos x="39" y="14"/>
                  </a:cxn>
                  <a:cxn ang="0">
                    <a:pos x="33" y="0"/>
                  </a:cxn>
                  <a:cxn ang="0">
                    <a:pos x="29" y="5"/>
                  </a:cxn>
                  <a:cxn ang="0">
                    <a:pos x="27" y="3"/>
                  </a:cxn>
                  <a:cxn ang="0">
                    <a:pos x="18" y="6"/>
                  </a:cxn>
                  <a:cxn ang="0">
                    <a:pos x="15" y="5"/>
                  </a:cxn>
                  <a:cxn ang="0">
                    <a:pos x="9" y="8"/>
                  </a:cxn>
                </a:cxnLst>
                <a:rect l="0" t="0" r="r" b="b"/>
                <a:pathLst>
                  <a:path w="42" h="56">
                    <a:moveTo>
                      <a:pt x="9" y="8"/>
                    </a:moveTo>
                    <a:cubicBezTo>
                      <a:pt x="9" y="16"/>
                      <a:pt x="6" y="17"/>
                      <a:pt x="11" y="19"/>
                    </a:cubicBezTo>
                    <a:cubicBezTo>
                      <a:pt x="15" y="22"/>
                      <a:pt x="9" y="25"/>
                      <a:pt x="5" y="30"/>
                    </a:cubicBezTo>
                    <a:cubicBezTo>
                      <a:pt x="0" y="34"/>
                      <a:pt x="0" y="45"/>
                      <a:pt x="0" y="55"/>
                    </a:cubicBezTo>
                    <a:cubicBezTo>
                      <a:pt x="3" y="53"/>
                      <a:pt x="0" y="56"/>
                      <a:pt x="3" y="56"/>
                    </a:cubicBezTo>
                    <a:cubicBezTo>
                      <a:pt x="5" y="55"/>
                      <a:pt x="5" y="53"/>
                      <a:pt x="6" y="52"/>
                    </a:cubicBezTo>
                    <a:cubicBezTo>
                      <a:pt x="9" y="52"/>
                      <a:pt x="29" y="52"/>
                      <a:pt x="33" y="52"/>
                    </a:cubicBezTo>
                    <a:cubicBezTo>
                      <a:pt x="35" y="44"/>
                      <a:pt x="32" y="39"/>
                      <a:pt x="38" y="33"/>
                    </a:cubicBezTo>
                    <a:cubicBezTo>
                      <a:pt x="42" y="27"/>
                      <a:pt x="42" y="19"/>
                      <a:pt x="39" y="14"/>
                    </a:cubicBezTo>
                    <a:cubicBezTo>
                      <a:pt x="36" y="10"/>
                      <a:pt x="39" y="8"/>
                      <a:pt x="33" y="0"/>
                    </a:cubicBezTo>
                    <a:cubicBezTo>
                      <a:pt x="32" y="3"/>
                      <a:pt x="32" y="5"/>
                      <a:pt x="29" y="5"/>
                    </a:cubicBezTo>
                    <a:cubicBezTo>
                      <a:pt x="26" y="5"/>
                      <a:pt x="29" y="5"/>
                      <a:pt x="27" y="3"/>
                    </a:cubicBezTo>
                    <a:cubicBezTo>
                      <a:pt x="23" y="3"/>
                      <a:pt x="20" y="10"/>
                      <a:pt x="18" y="6"/>
                    </a:cubicBezTo>
                    <a:cubicBezTo>
                      <a:pt x="17" y="5"/>
                      <a:pt x="17" y="3"/>
                      <a:pt x="15" y="5"/>
                    </a:cubicBezTo>
                    <a:cubicBezTo>
                      <a:pt x="14" y="8"/>
                      <a:pt x="12" y="0"/>
                      <a:pt x="9" y="8"/>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87" name="Freeform 99"/>
              <p:cNvSpPr>
                <a:spLocks/>
              </p:cNvSpPr>
              <p:nvPr/>
            </p:nvSpPr>
            <p:spPr bwMode="auto">
              <a:xfrm>
                <a:off x="2877" y="3182"/>
                <a:ext cx="198" cy="239"/>
              </a:xfrm>
              <a:custGeom>
                <a:avLst/>
                <a:gdLst/>
                <a:ahLst/>
                <a:cxnLst>
                  <a:cxn ang="0">
                    <a:pos x="95" y="117"/>
                  </a:cxn>
                  <a:cxn ang="0">
                    <a:pos x="84" y="100"/>
                  </a:cxn>
                  <a:cxn ang="0">
                    <a:pos x="84" y="73"/>
                  </a:cxn>
                  <a:cxn ang="0">
                    <a:pos x="98" y="72"/>
                  </a:cxn>
                  <a:cxn ang="0">
                    <a:pos x="99" y="65"/>
                  </a:cxn>
                  <a:cxn ang="0">
                    <a:pos x="99" y="59"/>
                  </a:cxn>
                  <a:cxn ang="0">
                    <a:pos x="99" y="50"/>
                  </a:cxn>
                  <a:cxn ang="0">
                    <a:pos x="96" y="51"/>
                  </a:cxn>
                  <a:cxn ang="0">
                    <a:pos x="90" y="51"/>
                  </a:cxn>
                  <a:cxn ang="0">
                    <a:pos x="85" y="55"/>
                  </a:cxn>
                  <a:cxn ang="0">
                    <a:pos x="84" y="41"/>
                  </a:cxn>
                  <a:cxn ang="0">
                    <a:pos x="82" y="24"/>
                  </a:cxn>
                  <a:cxn ang="0">
                    <a:pos x="82" y="16"/>
                  </a:cxn>
                  <a:cxn ang="0">
                    <a:pos x="73" y="13"/>
                  </a:cxn>
                  <a:cxn ang="0">
                    <a:pos x="70" y="11"/>
                  </a:cxn>
                  <a:cxn ang="0">
                    <a:pos x="64" y="14"/>
                  </a:cxn>
                  <a:cxn ang="0">
                    <a:pos x="63" y="20"/>
                  </a:cxn>
                  <a:cxn ang="0">
                    <a:pos x="58" y="22"/>
                  </a:cxn>
                  <a:cxn ang="0">
                    <a:pos x="47" y="20"/>
                  </a:cxn>
                  <a:cxn ang="0">
                    <a:pos x="44" y="13"/>
                  </a:cxn>
                  <a:cxn ang="0">
                    <a:pos x="41" y="5"/>
                  </a:cxn>
                  <a:cxn ang="0">
                    <a:pos x="31" y="2"/>
                  </a:cxn>
                  <a:cxn ang="0">
                    <a:pos x="14" y="0"/>
                  </a:cxn>
                  <a:cxn ang="0">
                    <a:pos x="8" y="3"/>
                  </a:cxn>
                  <a:cxn ang="0">
                    <a:pos x="14" y="28"/>
                  </a:cxn>
                  <a:cxn ang="0">
                    <a:pos x="18" y="47"/>
                  </a:cxn>
                  <a:cxn ang="0">
                    <a:pos x="14" y="67"/>
                  </a:cxn>
                  <a:cxn ang="0">
                    <a:pos x="5" y="96"/>
                  </a:cxn>
                  <a:cxn ang="0">
                    <a:pos x="2" y="114"/>
                  </a:cxn>
                  <a:cxn ang="0">
                    <a:pos x="12" y="110"/>
                  </a:cxn>
                  <a:cxn ang="0">
                    <a:pos x="22" y="115"/>
                  </a:cxn>
                  <a:cxn ang="0">
                    <a:pos x="50" y="115"/>
                  </a:cxn>
                  <a:cxn ang="0">
                    <a:pos x="58" y="117"/>
                  </a:cxn>
                  <a:cxn ang="0">
                    <a:pos x="72" y="120"/>
                  </a:cxn>
                  <a:cxn ang="0">
                    <a:pos x="76" y="120"/>
                  </a:cxn>
                  <a:cxn ang="0">
                    <a:pos x="79" y="121"/>
                  </a:cxn>
                  <a:cxn ang="0">
                    <a:pos x="95" y="117"/>
                  </a:cxn>
                </a:cxnLst>
                <a:rect l="0" t="0" r="r" b="b"/>
                <a:pathLst>
                  <a:path w="102" h="123">
                    <a:moveTo>
                      <a:pt x="95" y="117"/>
                    </a:moveTo>
                    <a:cubicBezTo>
                      <a:pt x="90" y="112"/>
                      <a:pt x="84" y="106"/>
                      <a:pt x="84" y="100"/>
                    </a:cubicBezTo>
                    <a:cubicBezTo>
                      <a:pt x="84" y="96"/>
                      <a:pt x="84" y="78"/>
                      <a:pt x="84" y="73"/>
                    </a:cubicBezTo>
                    <a:cubicBezTo>
                      <a:pt x="84" y="70"/>
                      <a:pt x="88" y="72"/>
                      <a:pt x="98" y="72"/>
                    </a:cubicBezTo>
                    <a:cubicBezTo>
                      <a:pt x="101" y="72"/>
                      <a:pt x="98" y="69"/>
                      <a:pt x="99" y="65"/>
                    </a:cubicBezTo>
                    <a:cubicBezTo>
                      <a:pt x="102" y="64"/>
                      <a:pt x="98" y="64"/>
                      <a:pt x="99" y="59"/>
                    </a:cubicBezTo>
                    <a:cubicBezTo>
                      <a:pt x="101" y="53"/>
                      <a:pt x="99" y="51"/>
                      <a:pt x="99" y="50"/>
                    </a:cubicBezTo>
                    <a:cubicBezTo>
                      <a:pt x="99" y="51"/>
                      <a:pt x="99" y="51"/>
                      <a:pt x="96" y="51"/>
                    </a:cubicBezTo>
                    <a:cubicBezTo>
                      <a:pt x="95" y="50"/>
                      <a:pt x="93" y="53"/>
                      <a:pt x="90" y="51"/>
                    </a:cubicBezTo>
                    <a:cubicBezTo>
                      <a:pt x="87" y="51"/>
                      <a:pt x="88" y="55"/>
                      <a:pt x="85" y="55"/>
                    </a:cubicBezTo>
                    <a:cubicBezTo>
                      <a:pt x="82" y="53"/>
                      <a:pt x="88" y="47"/>
                      <a:pt x="84" y="41"/>
                    </a:cubicBezTo>
                    <a:cubicBezTo>
                      <a:pt x="79" y="34"/>
                      <a:pt x="84" y="28"/>
                      <a:pt x="82" y="24"/>
                    </a:cubicBezTo>
                    <a:cubicBezTo>
                      <a:pt x="81" y="19"/>
                      <a:pt x="82" y="19"/>
                      <a:pt x="82" y="16"/>
                    </a:cubicBezTo>
                    <a:cubicBezTo>
                      <a:pt x="82" y="13"/>
                      <a:pt x="70" y="17"/>
                      <a:pt x="73" y="13"/>
                    </a:cubicBezTo>
                    <a:cubicBezTo>
                      <a:pt x="73" y="11"/>
                      <a:pt x="72" y="10"/>
                      <a:pt x="70" y="11"/>
                    </a:cubicBezTo>
                    <a:cubicBezTo>
                      <a:pt x="69" y="13"/>
                      <a:pt x="64" y="10"/>
                      <a:pt x="64" y="14"/>
                    </a:cubicBezTo>
                    <a:cubicBezTo>
                      <a:pt x="64" y="19"/>
                      <a:pt x="63" y="16"/>
                      <a:pt x="63" y="20"/>
                    </a:cubicBezTo>
                    <a:cubicBezTo>
                      <a:pt x="64" y="24"/>
                      <a:pt x="60" y="22"/>
                      <a:pt x="58" y="22"/>
                    </a:cubicBezTo>
                    <a:cubicBezTo>
                      <a:pt x="56" y="20"/>
                      <a:pt x="49" y="25"/>
                      <a:pt x="47" y="20"/>
                    </a:cubicBezTo>
                    <a:cubicBezTo>
                      <a:pt x="46" y="16"/>
                      <a:pt x="44" y="17"/>
                      <a:pt x="44" y="13"/>
                    </a:cubicBezTo>
                    <a:cubicBezTo>
                      <a:pt x="44" y="10"/>
                      <a:pt x="43" y="10"/>
                      <a:pt x="41" y="5"/>
                    </a:cubicBezTo>
                    <a:cubicBezTo>
                      <a:pt x="41" y="0"/>
                      <a:pt x="41" y="0"/>
                      <a:pt x="31" y="2"/>
                    </a:cubicBezTo>
                    <a:cubicBezTo>
                      <a:pt x="18" y="2"/>
                      <a:pt x="20" y="0"/>
                      <a:pt x="14" y="0"/>
                    </a:cubicBezTo>
                    <a:cubicBezTo>
                      <a:pt x="9" y="3"/>
                      <a:pt x="6" y="2"/>
                      <a:pt x="8" y="3"/>
                    </a:cubicBezTo>
                    <a:cubicBezTo>
                      <a:pt x="8" y="6"/>
                      <a:pt x="17" y="25"/>
                      <a:pt x="14" y="28"/>
                    </a:cubicBezTo>
                    <a:cubicBezTo>
                      <a:pt x="11" y="33"/>
                      <a:pt x="15" y="41"/>
                      <a:pt x="18" y="47"/>
                    </a:cubicBezTo>
                    <a:cubicBezTo>
                      <a:pt x="20" y="53"/>
                      <a:pt x="20" y="62"/>
                      <a:pt x="14" y="67"/>
                    </a:cubicBezTo>
                    <a:cubicBezTo>
                      <a:pt x="5" y="73"/>
                      <a:pt x="8" y="90"/>
                      <a:pt x="5" y="96"/>
                    </a:cubicBezTo>
                    <a:cubicBezTo>
                      <a:pt x="0" y="103"/>
                      <a:pt x="3" y="104"/>
                      <a:pt x="2" y="114"/>
                    </a:cubicBezTo>
                    <a:cubicBezTo>
                      <a:pt x="8" y="114"/>
                      <a:pt x="8" y="114"/>
                      <a:pt x="12" y="110"/>
                    </a:cubicBezTo>
                    <a:cubicBezTo>
                      <a:pt x="18" y="107"/>
                      <a:pt x="17" y="115"/>
                      <a:pt x="22" y="115"/>
                    </a:cubicBezTo>
                    <a:cubicBezTo>
                      <a:pt x="26" y="115"/>
                      <a:pt x="46" y="115"/>
                      <a:pt x="50" y="115"/>
                    </a:cubicBezTo>
                    <a:cubicBezTo>
                      <a:pt x="55" y="115"/>
                      <a:pt x="56" y="114"/>
                      <a:pt x="58" y="117"/>
                    </a:cubicBezTo>
                    <a:cubicBezTo>
                      <a:pt x="60" y="123"/>
                      <a:pt x="69" y="118"/>
                      <a:pt x="72" y="120"/>
                    </a:cubicBezTo>
                    <a:cubicBezTo>
                      <a:pt x="75" y="121"/>
                      <a:pt x="75" y="121"/>
                      <a:pt x="76" y="120"/>
                    </a:cubicBezTo>
                    <a:cubicBezTo>
                      <a:pt x="76" y="118"/>
                      <a:pt x="78" y="121"/>
                      <a:pt x="79" y="121"/>
                    </a:cubicBezTo>
                    <a:cubicBezTo>
                      <a:pt x="82" y="120"/>
                      <a:pt x="95" y="117"/>
                      <a:pt x="95" y="117"/>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88" name="Freeform 100"/>
              <p:cNvSpPr>
                <a:spLocks/>
              </p:cNvSpPr>
              <p:nvPr/>
            </p:nvSpPr>
            <p:spPr bwMode="auto">
              <a:xfrm>
                <a:off x="3040" y="3227"/>
                <a:ext cx="180" cy="195"/>
              </a:xfrm>
              <a:custGeom>
                <a:avLst/>
                <a:gdLst/>
                <a:ahLst/>
                <a:cxnLst>
                  <a:cxn ang="0">
                    <a:pos x="26" y="95"/>
                  </a:cxn>
                  <a:cxn ang="0">
                    <a:pos x="11" y="94"/>
                  </a:cxn>
                  <a:cxn ang="0">
                    <a:pos x="0" y="76"/>
                  </a:cxn>
                  <a:cxn ang="0">
                    <a:pos x="0" y="50"/>
                  </a:cxn>
                  <a:cxn ang="0">
                    <a:pos x="14" y="48"/>
                  </a:cxn>
                  <a:cxn ang="0">
                    <a:pos x="15" y="42"/>
                  </a:cxn>
                  <a:cxn ang="0">
                    <a:pos x="15" y="36"/>
                  </a:cxn>
                  <a:cxn ang="0">
                    <a:pos x="15" y="27"/>
                  </a:cxn>
                  <a:cxn ang="0">
                    <a:pos x="23" y="31"/>
                  </a:cxn>
                  <a:cxn ang="0">
                    <a:pos x="29" y="36"/>
                  </a:cxn>
                  <a:cxn ang="0">
                    <a:pos x="40" y="36"/>
                  </a:cxn>
                  <a:cxn ang="0">
                    <a:pos x="41" y="36"/>
                  </a:cxn>
                  <a:cxn ang="0">
                    <a:pos x="46" y="41"/>
                  </a:cxn>
                  <a:cxn ang="0">
                    <a:pos x="53" y="47"/>
                  </a:cxn>
                  <a:cxn ang="0">
                    <a:pos x="59" y="50"/>
                  </a:cxn>
                  <a:cxn ang="0">
                    <a:pos x="63" y="45"/>
                  </a:cxn>
                  <a:cxn ang="0">
                    <a:pos x="56" y="42"/>
                  </a:cxn>
                  <a:cxn ang="0">
                    <a:pos x="50" y="35"/>
                  </a:cxn>
                  <a:cxn ang="0">
                    <a:pos x="52" y="22"/>
                  </a:cxn>
                  <a:cxn ang="0">
                    <a:pos x="52" y="13"/>
                  </a:cxn>
                  <a:cxn ang="0">
                    <a:pos x="55" y="5"/>
                  </a:cxn>
                  <a:cxn ang="0">
                    <a:pos x="70" y="0"/>
                  </a:cxn>
                  <a:cxn ang="0">
                    <a:pos x="76" y="6"/>
                  </a:cxn>
                  <a:cxn ang="0">
                    <a:pos x="79" y="8"/>
                  </a:cxn>
                  <a:cxn ang="0">
                    <a:pos x="87" y="13"/>
                  </a:cxn>
                  <a:cxn ang="0">
                    <a:pos x="90" y="16"/>
                  </a:cxn>
                  <a:cxn ang="0">
                    <a:pos x="90" y="20"/>
                  </a:cxn>
                  <a:cxn ang="0">
                    <a:pos x="91" y="27"/>
                  </a:cxn>
                  <a:cxn ang="0">
                    <a:pos x="90" y="31"/>
                  </a:cxn>
                  <a:cxn ang="0">
                    <a:pos x="90" y="38"/>
                  </a:cxn>
                  <a:cxn ang="0">
                    <a:pos x="90" y="44"/>
                  </a:cxn>
                  <a:cxn ang="0">
                    <a:pos x="85" y="53"/>
                  </a:cxn>
                  <a:cxn ang="0">
                    <a:pos x="88" y="58"/>
                  </a:cxn>
                  <a:cxn ang="0">
                    <a:pos x="66" y="67"/>
                  </a:cxn>
                  <a:cxn ang="0">
                    <a:pos x="67" y="73"/>
                  </a:cxn>
                  <a:cxn ang="0">
                    <a:pos x="56" y="76"/>
                  </a:cxn>
                  <a:cxn ang="0">
                    <a:pos x="52" y="84"/>
                  </a:cxn>
                  <a:cxn ang="0">
                    <a:pos x="40" y="97"/>
                  </a:cxn>
                  <a:cxn ang="0">
                    <a:pos x="32" y="97"/>
                  </a:cxn>
                  <a:cxn ang="0">
                    <a:pos x="26" y="95"/>
                  </a:cxn>
                </a:cxnLst>
                <a:rect l="0" t="0" r="r" b="b"/>
                <a:pathLst>
                  <a:path w="93" h="101">
                    <a:moveTo>
                      <a:pt x="26" y="95"/>
                    </a:moveTo>
                    <a:cubicBezTo>
                      <a:pt x="23" y="90"/>
                      <a:pt x="18" y="92"/>
                      <a:pt x="11" y="94"/>
                    </a:cubicBezTo>
                    <a:cubicBezTo>
                      <a:pt x="6" y="89"/>
                      <a:pt x="0" y="83"/>
                      <a:pt x="0" y="76"/>
                    </a:cubicBezTo>
                    <a:cubicBezTo>
                      <a:pt x="0" y="73"/>
                      <a:pt x="0" y="55"/>
                      <a:pt x="0" y="50"/>
                    </a:cubicBezTo>
                    <a:cubicBezTo>
                      <a:pt x="0" y="47"/>
                      <a:pt x="5" y="48"/>
                      <a:pt x="14" y="48"/>
                    </a:cubicBezTo>
                    <a:cubicBezTo>
                      <a:pt x="17" y="48"/>
                      <a:pt x="14" y="45"/>
                      <a:pt x="15" y="42"/>
                    </a:cubicBezTo>
                    <a:cubicBezTo>
                      <a:pt x="18" y="41"/>
                      <a:pt x="14" y="41"/>
                      <a:pt x="15" y="36"/>
                    </a:cubicBezTo>
                    <a:cubicBezTo>
                      <a:pt x="17" y="30"/>
                      <a:pt x="15" y="28"/>
                      <a:pt x="15" y="27"/>
                    </a:cubicBezTo>
                    <a:cubicBezTo>
                      <a:pt x="23" y="27"/>
                      <a:pt x="17" y="35"/>
                      <a:pt x="23" y="31"/>
                    </a:cubicBezTo>
                    <a:cubicBezTo>
                      <a:pt x="31" y="27"/>
                      <a:pt x="23" y="35"/>
                      <a:pt x="29" y="36"/>
                    </a:cubicBezTo>
                    <a:cubicBezTo>
                      <a:pt x="37" y="38"/>
                      <a:pt x="38" y="39"/>
                      <a:pt x="40" y="36"/>
                    </a:cubicBezTo>
                    <a:cubicBezTo>
                      <a:pt x="40" y="31"/>
                      <a:pt x="41" y="33"/>
                      <a:pt x="41" y="36"/>
                    </a:cubicBezTo>
                    <a:cubicBezTo>
                      <a:pt x="43" y="38"/>
                      <a:pt x="44" y="41"/>
                      <a:pt x="46" y="41"/>
                    </a:cubicBezTo>
                    <a:cubicBezTo>
                      <a:pt x="49" y="41"/>
                      <a:pt x="50" y="42"/>
                      <a:pt x="53" y="47"/>
                    </a:cubicBezTo>
                    <a:cubicBezTo>
                      <a:pt x="56" y="53"/>
                      <a:pt x="56" y="53"/>
                      <a:pt x="59" y="50"/>
                    </a:cubicBezTo>
                    <a:cubicBezTo>
                      <a:pt x="61" y="48"/>
                      <a:pt x="61" y="58"/>
                      <a:pt x="63" y="45"/>
                    </a:cubicBezTo>
                    <a:cubicBezTo>
                      <a:pt x="63" y="33"/>
                      <a:pt x="61" y="44"/>
                      <a:pt x="56" y="42"/>
                    </a:cubicBezTo>
                    <a:cubicBezTo>
                      <a:pt x="53" y="41"/>
                      <a:pt x="52" y="38"/>
                      <a:pt x="50" y="35"/>
                    </a:cubicBezTo>
                    <a:cubicBezTo>
                      <a:pt x="49" y="31"/>
                      <a:pt x="55" y="25"/>
                      <a:pt x="52" y="22"/>
                    </a:cubicBezTo>
                    <a:cubicBezTo>
                      <a:pt x="50" y="17"/>
                      <a:pt x="56" y="19"/>
                      <a:pt x="52" y="13"/>
                    </a:cubicBezTo>
                    <a:cubicBezTo>
                      <a:pt x="49" y="10"/>
                      <a:pt x="55" y="11"/>
                      <a:pt x="55" y="5"/>
                    </a:cubicBezTo>
                    <a:cubicBezTo>
                      <a:pt x="55" y="0"/>
                      <a:pt x="64" y="2"/>
                      <a:pt x="70" y="0"/>
                    </a:cubicBezTo>
                    <a:cubicBezTo>
                      <a:pt x="72" y="5"/>
                      <a:pt x="75" y="3"/>
                      <a:pt x="76" y="6"/>
                    </a:cubicBezTo>
                    <a:cubicBezTo>
                      <a:pt x="78" y="10"/>
                      <a:pt x="78" y="5"/>
                      <a:pt x="79" y="8"/>
                    </a:cubicBezTo>
                    <a:cubicBezTo>
                      <a:pt x="81" y="11"/>
                      <a:pt x="79" y="8"/>
                      <a:pt x="87" y="13"/>
                    </a:cubicBezTo>
                    <a:cubicBezTo>
                      <a:pt x="87" y="16"/>
                      <a:pt x="87" y="13"/>
                      <a:pt x="90" y="16"/>
                    </a:cubicBezTo>
                    <a:cubicBezTo>
                      <a:pt x="91" y="17"/>
                      <a:pt x="88" y="17"/>
                      <a:pt x="90" y="20"/>
                    </a:cubicBezTo>
                    <a:cubicBezTo>
                      <a:pt x="93" y="22"/>
                      <a:pt x="93" y="24"/>
                      <a:pt x="91" y="27"/>
                    </a:cubicBezTo>
                    <a:cubicBezTo>
                      <a:pt x="88" y="28"/>
                      <a:pt x="91" y="30"/>
                      <a:pt x="90" y="31"/>
                    </a:cubicBezTo>
                    <a:cubicBezTo>
                      <a:pt x="88" y="33"/>
                      <a:pt x="90" y="35"/>
                      <a:pt x="90" y="38"/>
                    </a:cubicBezTo>
                    <a:cubicBezTo>
                      <a:pt x="88" y="42"/>
                      <a:pt x="93" y="44"/>
                      <a:pt x="90" y="44"/>
                    </a:cubicBezTo>
                    <a:cubicBezTo>
                      <a:pt x="85" y="44"/>
                      <a:pt x="88" y="50"/>
                      <a:pt x="85" y="53"/>
                    </a:cubicBezTo>
                    <a:cubicBezTo>
                      <a:pt x="84" y="55"/>
                      <a:pt x="87" y="56"/>
                      <a:pt x="88" y="58"/>
                    </a:cubicBezTo>
                    <a:cubicBezTo>
                      <a:pt x="87" y="59"/>
                      <a:pt x="67" y="67"/>
                      <a:pt x="66" y="67"/>
                    </a:cubicBezTo>
                    <a:cubicBezTo>
                      <a:pt x="64" y="67"/>
                      <a:pt x="66" y="72"/>
                      <a:pt x="67" y="73"/>
                    </a:cubicBezTo>
                    <a:cubicBezTo>
                      <a:pt x="64" y="75"/>
                      <a:pt x="61" y="73"/>
                      <a:pt x="56" y="76"/>
                    </a:cubicBezTo>
                    <a:cubicBezTo>
                      <a:pt x="52" y="80"/>
                      <a:pt x="56" y="83"/>
                      <a:pt x="52" y="84"/>
                    </a:cubicBezTo>
                    <a:cubicBezTo>
                      <a:pt x="46" y="87"/>
                      <a:pt x="43" y="92"/>
                      <a:pt x="40" y="97"/>
                    </a:cubicBezTo>
                    <a:cubicBezTo>
                      <a:pt x="37" y="101"/>
                      <a:pt x="35" y="95"/>
                      <a:pt x="32" y="97"/>
                    </a:cubicBezTo>
                    <a:cubicBezTo>
                      <a:pt x="31" y="98"/>
                      <a:pt x="31" y="95"/>
                      <a:pt x="26" y="95"/>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89" name="Freeform 101"/>
              <p:cNvSpPr>
                <a:spLocks/>
              </p:cNvSpPr>
              <p:nvPr/>
            </p:nvSpPr>
            <p:spPr bwMode="auto">
              <a:xfrm>
                <a:off x="3164" y="3273"/>
                <a:ext cx="169" cy="316"/>
              </a:xfrm>
              <a:custGeom>
                <a:avLst/>
                <a:gdLst/>
                <a:ahLst/>
                <a:cxnLst>
                  <a:cxn ang="0">
                    <a:pos x="17" y="163"/>
                  </a:cxn>
                  <a:cxn ang="0">
                    <a:pos x="23" y="163"/>
                  </a:cxn>
                  <a:cxn ang="0">
                    <a:pos x="21" y="156"/>
                  </a:cxn>
                  <a:cxn ang="0">
                    <a:pos x="34" y="145"/>
                  </a:cxn>
                  <a:cxn ang="0">
                    <a:pos x="43" y="132"/>
                  </a:cxn>
                  <a:cxn ang="0">
                    <a:pos x="44" y="120"/>
                  </a:cxn>
                  <a:cxn ang="0">
                    <a:pos x="41" y="114"/>
                  </a:cxn>
                  <a:cxn ang="0">
                    <a:pos x="38" y="101"/>
                  </a:cxn>
                  <a:cxn ang="0">
                    <a:pos x="37" y="93"/>
                  </a:cxn>
                  <a:cxn ang="0">
                    <a:pos x="43" y="87"/>
                  </a:cxn>
                  <a:cxn ang="0">
                    <a:pos x="53" y="78"/>
                  </a:cxn>
                  <a:cxn ang="0">
                    <a:pos x="69" y="65"/>
                  </a:cxn>
                  <a:cxn ang="0">
                    <a:pos x="82" y="48"/>
                  </a:cxn>
                  <a:cxn ang="0">
                    <a:pos x="85" y="42"/>
                  </a:cxn>
                  <a:cxn ang="0">
                    <a:pos x="82" y="31"/>
                  </a:cxn>
                  <a:cxn ang="0">
                    <a:pos x="82" y="12"/>
                  </a:cxn>
                  <a:cxn ang="0">
                    <a:pos x="82" y="0"/>
                  </a:cxn>
                  <a:cxn ang="0">
                    <a:pos x="70" y="8"/>
                  </a:cxn>
                  <a:cxn ang="0">
                    <a:pos x="63" y="8"/>
                  </a:cxn>
                  <a:cxn ang="0">
                    <a:pos x="55" y="11"/>
                  </a:cxn>
                  <a:cxn ang="0">
                    <a:pos x="47" y="11"/>
                  </a:cxn>
                  <a:cxn ang="0">
                    <a:pos x="37" y="9"/>
                  </a:cxn>
                  <a:cxn ang="0">
                    <a:pos x="35" y="14"/>
                  </a:cxn>
                  <a:cxn ang="0">
                    <a:pos x="35" y="26"/>
                  </a:cxn>
                  <a:cxn ang="0">
                    <a:pos x="43" y="36"/>
                  </a:cxn>
                  <a:cxn ang="0">
                    <a:pos x="46" y="48"/>
                  </a:cxn>
                  <a:cxn ang="0">
                    <a:pos x="44" y="56"/>
                  </a:cxn>
                  <a:cxn ang="0">
                    <a:pos x="41" y="61"/>
                  </a:cxn>
                  <a:cxn ang="0">
                    <a:pos x="40" y="65"/>
                  </a:cxn>
                  <a:cxn ang="0">
                    <a:pos x="35" y="56"/>
                  </a:cxn>
                  <a:cxn ang="0">
                    <a:pos x="35" y="47"/>
                  </a:cxn>
                  <a:cxn ang="0">
                    <a:pos x="29" y="39"/>
                  </a:cxn>
                  <a:cxn ang="0">
                    <a:pos x="24" y="34"/>
                  </a:cxn>
                  <a:cxn ang="0">
                    <a:pos x="2" y="43"/>
                  </a:cxn>
                  <a:cxn ang="0">
                    <a:pos x="3" y="50"/>
                  </a:cxn>
                  <a:cxn ang="0">
                    <a:pos x="12" y="56"/>
                  </a:cxn>
                  <a:cxn ang="0">
                    <a:pos x="21" y="61"/>
                  </a:cxn>
                  <a:cxn ang="0">
                    <a:pos x="23" y="67"/>
                  </a:cxn>
                  <a:cxn ang="0">
                    <a:pos x="21" y="82"/>
                  </a:cxn>
                  <a:cxn ang="0">
                    <a:pos x="21" y="87"/>
                  </a:cxn>
                  <a:cxn ang="0">
                    <a:pos x="23" y="96"/>
                  </a:cxn>
                  <a:cxn ang="0">
                    <a:pos x="17" y="109"/>
                  </a:cxn>
                  <a:cxn ang="0">
                    <a:pos x="9" y="118"/>
                  </a:cxn>
                  <a:cxn ang="0">
                    <a:pos x="15" y="156"/>
                  </a:cxn>
                  <a:cxn ang="0">
                    <a:pos x="17" y="163"/>
                  </a:cxn>
                </a:cxnLst>
                <a:rect l="0" t="0" r="r" b="b"/>
                <a:pathLst>
                  <a:path w="87" h="163">
                    <a:moveTo>
                      <a:pt x="17" y="163"/>
                    </a:moveTo>
                    <a:cubicBezTo>
                      <a:pt x="23" y="163"/>
                      <a:pt x="23" y="163"/>
                      <a:pt x="23" y="163"/>
                    </a:cubicBezTo>
                    <a:cubicBezTo>
                      <a:pt x="24" y="152"/>
                      <a:pt x="21" y="160"/>
                      <a:pt x="21" y="156"/>
                    </a:cubicBezTo>
                    <a:cubicBezTo>
                      <a:pt x="20" y="152"/>
                      <a:pt x="26" y="148"/>
                      <a:pt x="34" y="145"/>
                    </a:cubicBezTo>
                    <a:cubicBezTo>
                      <a:pt x="41" y="142"/>
                      <a:pt x="44" y="137"/>
                      <a:pt x="43" y="132"/>
                    </a:cubicBezTo>
                    <a:cubicBezTo>
                      <a:pt x="41" y="129"/>
                      <a:pt x="44" y="129"/>
                      <a:pt x="44" y="120"/>
                    </a:cubicBezTo>
                    <a:cubicBezTo>
                      <a:pt x="43" y="110"/>
                      <a:pt x="43" y="121"/>
                      <a:pt x="41" y="114"/>
                    </a:cubicBezTo>
                    <a:cubicBezTo>
                      <a:pt x="40" y="104"/>
                      <a:pt x="41" y="106"/>
                      <a:pt x="38" y="101"/>
                    </a:cubicBezTo>
                    <a:cubicBezTo>
                      <a:pt x="35" y="98"/>
                      <a:pt x="37" y="96"/>
                      <a:pt x="37" y="93"/>
                    </a:cubicBezTo>
                    <a:cubicBezTo>
                      <a:pt x="37" y="90"/>
                      <a:pt x="38" y="95"/>
                      <a:pt x="43" y="87"/>
                    </a:cubicBezTo>
                    <a:cubicBezTo>
                      <a:pt x="49" y="81"/>
                      <a:pt x="47" y="87"/>
                      <a:pt x="53" y="78"/>
                    </a:cubicBezTo>
                    <a:cubicBezTo>
                      <a:pt x="58" y="67"/>
                      <a:pt x="64" y="67"/>
                      <a:pt x="69" y="65"/>
                    </a:cubicBezTo>
                    <a:cubicBezTo>
                      <a:pt x="75" y="64"/>
                      <a:pt x="78" y="57"/>
                      <a:pt x="82" y="48"/>
                    </a:cubicBezTo>
                    <a:cubicBezTo>
                      <a:pt x="85" y="42"/>
                      <a:pt x="82" y="47"/>
                      <a:pt x="85" y="42"/>
                    </a:cubicBezTo>
                    <a:cubicBezTo>
                      <a:pt x="87" y="37"/>
                      <a:pt x="82" y="40"/>
                      <a:pt x="82" y="31"/>
                    </a:cubicBezTo>
                    <a:cubicBezTo>
                      <a:pt x="84" y="23"/>
                      <a:pt x="84" y="18"/>
                      <a:pt x="82" y="12"/>
                    </a:cubicBezTo>
                    <a:cubicBezTo>
                      <a:pt x="81" y="3"/>
                      <a:pt x="87" y="8"/>
                      <a:pt x="82" y="0"/>
                    </a:cubicBezTo>
                    <a:cubicBezTo>
                      <a:pt x="79" y="3"/>
                      <a:pt x="76" y="4"/>
                      <a:pt x="70" y="8"/>
                    </a:cubicBezTo>
                    <a:cubicBezTo>
                      <a:pt x="64" y="11"/>
                      <a:pt x="63" y="3"/>
                      <a:pt x="63" y="8"/>
                    </a:cubicBezTo>
                    <a:cubicBezTo>
                      <a:pt x="61" y="12"/>
                      <a:pt x="56" y="12"/>
                      <a:pt x="55" y="11"/>
                    </a:cubicBezTo>
                    <a:cubicBezTo>
                      <a:pt x="53" y="9"/>
                      <a:pt x="50" y="14"/>
                      <a:pt x="47" y="11"/>
                    </a:cubicBezTo>
                    <a:cubicBezTo>
                      <a:pt x="44" y="6"/>
                      <a:pt x="44" y="12"/>
                      <a:pt x="37" y="9"/>
                    </a:cubicBezTo>
                    <a:cubicBezTo>
                      <a:pt x="35" y="11"/>
                      <a:pt x="37" y="12"/>
                      <a:pt x="35" y="14"/>
                    </a:cubicBezTo>
                    <a:cubicBezTo>
                      <a:pt x="34" y="17"/>
                      <a:pt x="35" y="22"/>
                      <a:pt x="35" y="26"/>
                    </a:cubicBezTo>
                    <a:cubicBezTo>
                      <a:pt x="37" y="29"/>
                      <a:pt x="38" y="29"/>
                      <a:pt x="43" y="36"/>
                    </a:cubicBezTo>
                    <a:cubicBezTo>
                      <a:pt x="49" y="42"/>
                      <a:pt x="46" y="43"/>
                      <a:pt x="46" y="48"/>
                    </a:cubicBezTo>
                    <a:cubicBezTo>
                      <a:pt x="46" y="53"/>
                      <a:pt x="46" y="54"/>
                      <a:pt x="44" y="56"/>
                    </a:cubicBezTo>
                    <a:cubicBezTo>
                      <a:pt x="41" y="56"/>
                      <a:pt x="40" y="57"/>
                      <a:pt x="41" y="61"/>
                    </a:cubicBezTo>
                    <a:cubicBezTo>
                      <a:pt x="41" y="64"/>
                      <a:pt x="41" y="67"/>
                      <a:pt x="40" y="65"/>
                    </a:cubicBezTo>
                    <a:cubicBezTo>
                      <a:pt x="38" y="65"/>
                      <a:pt x="40" y="62"/>
                      <a:pt x="35" y="56"/>
                    </a:cubicBezTo>
                    <a:cubicBezTo>
                      <a:pt x="31" y="51"/>
                      <a:pt x="35" y="53"/>
                      <a:pt x="35" y="47"/>
                    </a:cubicBezTo>
                    <a:cubicBezTo>
                      <a:pt x="37" y="40"/>
                      <a:pt x="35" y="37"/>
                      <a:pt x="29" y="39"/>
                    </a:cubicBezTo>
                    <a:cubicBezTo>
                      <a:pt x="27" y="40"/>
                      <a:pt x="26" y="37"/>
                      <a:pt x="24" y="34"/>
                    </a:cubicBezTo>
                    <a:cubicBezTo>
                      <a:pt x="23" y="36"/>
                      <a:pt x="3" y="43"/>
                      <a:pt x="2" y="43"/>
                    </a:cubicBezTo>
                    <a:cubicBezTo>
                      <a:pt x="0" y="43"/>
                      <a:pt x="2" y="48"/>
                      <a:pt x="3" y="50"/>
                    </a:cubicBezTo>
                    <a:cubicBezTo>
                      <a:pt x="2" y="57"/>
                      <a:pt x="8" y="51"/>
                      <a:pt x="12" y="56"/>
                    </a:cubicBezTo>
                    <a:cubicBezTo>
                      <a:pt x="17" y="59"/>
                      <a:pt x="18" y="57"/>
                      <a:pt x="21" y="61"/>
                    </a:cubicBezTo>
                    <a:cubicBezTo>
                      <a:pt x="24" y="62"/>
                      <a:pt x="21" y="62"/>
                      <a:pt x="23" y="67"/>
                    </a:cubicBezTo>
                    <a:cubicBezTo>
                      <a:pt x="24" y="70"/>
                      <a:pt x="23" y="82"/>
                      <a:pt x="21" y="82"/>
                    </a:cubicBezTo>
                    <a:cubicBezTo>
                      <a:pt x="20" y="82"/>
                      <a:pt x="23" y="84"/>
                      <a:pt x="21" y="87"/>
                    </a:cubicBezTo>
                    <a:cubicBezTo>
                      <a:pt x="20" y="92"/>
                      <a:pt x="26" y="90"/>
                      <a:pt x="23" y="96"/>
                    </a:cubicBezTo>
                    <a:cubicBezTo>
                      <a:pt x="17" y="104"/>
                      <a:pt x="20" y="106"/>
                      <a:pt x="17" y="109"/>
                    </a:cubicBezTo>
                    <a:cubicBezTo>
                      <a:pt x="15" y="112"/>
                      <a:pt x="9" y="118"/>
                      <a:pt x="9" y="118"/>
                    </a:cubicBezTo>
                    <a:cubicBezTo>
                      <a:pt x="12" y="126"/>
                      <a:pt x="17" y="146"/>
                      <a:pt x="15" y="156"/>
                    </a:cubicBezTo>
                    <a:cubicBezTo>
                      <a:pt x="17" y="163"/>
                      <a:pt x="17" y="163"/>
                      <a:pt x="17" y="163"/>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90" name="Freeform 102"/>
              <p:cNvSpPr>
                <a:spLocks/>
              </p:cNvSpPr>
              <p:nvPr/>
            </p:nvSpPr>
            <p:spPr bwMode="auto">
              <a:xfrm>
                <a:off x="2877" y="3391"/>
                <a:ext cx="213" cy="243"/>
              </a:xfrm>
              <a:custGeom>
                <a:avLst/>
                <a:gdLst/>
                <a:ahLst/>
                <a:cxnLst>
                  <a:cxn ang="0">
                    <a:pos x="2" y="6"/>
                  </a:cxn>
                  <a:cxn ang="0">
                    <a:pos x="15" y="42"/>
                  </a:cxn>
                  <a:cxn ang="0">
                    <a:pos x="23" y="68"/>
                  </a:cxn>
                  <a:cxn ang="0">
                    <a:pos x="29" y="101"/>
                  </a:cxn>
                  <a:cxn ang="0">
                    <a:pos x="40" y="121"/>
                  </a:cxn>
                  <a:cxn ang="0">
                    <a:pos x="46" y="116"/>
                  </a:cxn>
                  <a:cxn ang="0">
                    <a:pos x="51" y="124"/>
                  </a:cxn>
                  <a:cxn ang="0">
                    <a:pos x="60" y="124"/>
                  </a:cxn>
                  <a:cxn ang="0">
                    <a:pos x="69" y="119"/>
                  </a:cxn>
                  <a:cxn ang="0">
                    <a:pos x="69" y="82"/>
                  </a:cxn>
                  <a:cxn ang="0">
                    <a:pos x="69" y="54"/>
                  </a:cxn>
                  <a:cxn ang="0">
                    <a:pos x="77" y="54"/>
                  </a:cxn>
                  <a:cxn ang="0">
                    <a:pos x="77" y="17"/>
                  </a:cxn>
                  <a:cxn ang="0">
                    <a:pos x="87" y="14"/>
                  </a:cxn>
                  <a:cxn ang="0">
                    <a:pos x="96" y="15"/>
                  </a:cxn>
                  <a:cxn ang="0">
                    <a:pos x="102" y="14"/>
                  </a:cxn>
                  <a:cxn ang="0">
                    <a:pos x="110" y="11"/>
                  </a:cxn>
                  <a:cxn ang="0">
                    <a:pos x="95" y="9"/>
                  </a:cxn>
                  <a:cxn ang="0">
                    <a:pos x="80" y="14"/>
                  </a:cxn>
                  <a:cxn ang="0">
                    <a:pos x="77" y="12"/>
                  </a:cxn>
                  <a:cxn ang="0">
                    <a:pos x="72" y="12"/>
                  </a:cxn>
                  <a:cxn ang="0">
                    <a:pos x="58" y="9"/>
                  </a:cxn>
                  <a:cxn ang="0">
                    <a:pos x="51" y="8"/>
                  </a:cxn>
                  <a:cxn ang="0">
                    <a:pos x="22" y="8"/>
                  </a:cxn>
                  <a:cxn ang="0">
                    <a:pos x="12" y="3"/>
                  </a:cxn>
                  <a:cxn ang="0">
                    <a:pos x="2" y="6"/>
                  </a:cxn>
                </a:cxnLst>
                <a:rect l="0" t="0" r="r" b="b"/>
                <a:pathLst>
                  <a:path w="110" h="125">
                    <a:moveTo>
                      <a:pt x="2" y="6"/>
                    </a:moveTo>
                    <a:cubicBezTo>
                      <a:pt x="0" y="15"/>
                      <a:pt x="11" y="25"/>
                      <a:pt x="15" y="42"/>
                    </a:cubicBezTo>
                    <a:cubicBezTo>
                      <a:pt x="19" y="57"/>
                      <a:pt x="26" y="49"/>
                      <a:pt x="23" y="68"/>
                    </a:cubicBezTo>
                    <a:cubicBezTo>
                      <a:pt x="23" y="76"/>
                      <a:pt x="28" y="90"/>
                      <a:pt x="29" y="101"/>
                    </a:cubicBezTo>
                    <a:cubicBezTo>
                      <a:pt x="29" y="113"/>
                      <a:pt x="37" y="118"/>
                      <a:pt x="40" y="121"/>
                    </a:cubicBezTo>
                    <a:cubicBezTo>
                      <a:pt x="44" y="119"/>
                      <a:pt x="43" y="113"/>
                      <a:pt x="46" y="116"/>
                    </a:cubicBezTo>
                    <a:cubicBezTo>
                      <a:pt x="49" y="119"/>
                      <a:pt x="44" y="121"/>
                      <a:pt x="51" y="124"/>
                    </a:cubicBezTo>
                    <a:cubicBezTo>
                      <a:pt x="55" y="125"/>
                      <a:pt x="58" y="122"/>
                      <a:pt x="60" y="124"/>
                    </a:cubicBezTo>
                    <a:cubicBezTo>
                      <a:pt x="61" y="125"/>
                      <a:pt x="64" y="121"/>
                      <a:pt x="69" y="119"/>
                    </a:cubicBezTo>
                    <a:cubicBezTo>
                      <a:pt x="69" y="82"/>
                      <a:pt x="69" y="82"/>
                      <a:pt x="69" y="82"/>
                    </a:cubicBezTo>
                    <a:cubicBezTo>
                      <a:pt x="69" y="54"/>
                      <a:pt x="69" y="54"/>
                      <a:pt x="69" y="54"/>
                    </a:cubicBezTo>
                    <a:cubicBezTo>
                      <a:pt x="77" y="54"/>
                      <a:pt x="77" y="54"/>
                      <a:pt x="77" y="54"/>
                    </a:cubicBezTo>
                    <a:cubicBezTo>
                      <a:pt x="77" y="17"/>
                      <a:pt x="77" y="17"/>
                      <a:pt x="77" y="17"/>
                    </a:cubicBezTo>
                    <a:cubicBezTo>
                      <a:pt x="77" y="17"/>
                      <a:pt x="81" y="15"/>
                      <a:pt x="87" y="14"/>
                    </a:cubicBezTo>
                    <a:cubicBezTo>
                      <a:pt x="93" y="14"/>
                      <a:pt x="95" y="12"/>
                      <a:pt x="96" y="15"/>
                    </a:cubicBezTo>
                    <a:cubicBezTo>
                      <a:pt x="98" y="20"/>
                      <a:pt x="99" y="14"/>
                      <a:pt x="102" y="14"/>
                    </a:cubicBezTo>
                    <a:cubicBezTo>
                      <a:pt x="105" y="14"/>
                      <a:pt x="105" y="12"/>
                      <a:pt x="110" y="11"/>
                    </a:cubicBezTo>
                    <a:cubicBezTo>
                      <a:pt x="107" y="6"/>
                      <a:pt x="102" y="8"/>
                      <a:pt x="95" y="9"/>
                    </a:cubicBezTo>
                    <a:cubicBezTo>
                      <a:pt x="95" y="9"/>
                      <a:pt x="83" y="12"/>
                      <a:pt x="80" y="14"/>
                    </a:cubicBezTo>
                    <a:cubicBezTo>
                      <a:pt x="78" y="14"/>
                      <a:pt x="77" y="11"/>
                      <a:pt x="77" y="12"/>
                    </a:cubicBezTo>
                    <a:cubicBezTo>
                      <a:pt x="75" y="14"/>
                      <a:pt x="75" y="14"/>
                      <a:pt x="72" y="12"/>
                    </a:cubicBezTo>
                    <a:cubicBezTo>
                      <a:pt x="69" y="11"/>
                      <a:pt x="60" y="15"/>
                      <a:pt x="58" y="9"/>
                    </a:cubicBezTo>
                    <a:cubicBezTo>
                      <a:pt x="57" y="6"/>
                      <a:pt x="55" y="8"/>
                      <a:pt x="51" y="8"/>
                    </a:cubicBezTo>
                    <a:cubicBezTo>
                      <a:pt x="46" y="8"/>
                      <a:pt x="26" y="8"/>
                      <a:pt x="22" y="8"/>
                    </a:cubicBezTo>
                    <a:cubicBezTo>
                      <a:pt x="17" y="8"/>
                      <a:pt x="19" y="0"/>
                      <a:pt x="12" y="3"/>
                    </a:cubicBezTo>
                    <a:cubicBezTo>
                      <a:pt x="8" y="6"/>
                      <a:pt x="8" y="6"/>
                      <a:pt x="2" y="6"/>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91" name="Freeform 103"/>
              <p:cNvSpPr>
                <a:spLocks/>
              </p:cNvSpPr>
              <p:nvPr/>
            </p:nvSpPr>
            <p:spPr bwMode="auto">
              <a:xfrm>
                <a:off x="3011" y="3411"/>
                <a:ext cx="141" cy="184"/>
              </a:xfrm>
              <a:custGeom>
                <a:avLst/>
                <a:gdLst/>
                <a:ahLst/>
                <a:cxnLst>
                  <a:cxn ang="0">
                    <a:pos x="41" y="0"/>
                  </a:cxn>
                  <a:cxn ang="0">
                    <a:pos x="34" y="3"/>
                  </a:cxn>
                  <a:cxn ang="0">
                    <a:pos x="27" y="5"/>
                  </a:cxn>
                  <a:cxn ang="0">
                    <a:pos x="18" y="3"/>
                  </a:cxn>
                  <a:cxn ang="0">
                    <a:pos x="8" y="7"/>
                  </a:cxn>
                  <a:cxn ang="0">
                    <a:pos x="8" y="44"/>
                  </a:cxn>
                  <a:cxn ang="0">
                    <a:pos x="0" y="44"/>
                  </a:cxn>
                  <a:cxn ang="0">
                    <a:pos x="0" y="72"/>
                  </a:cxn>
                  <a:cxn ang="0">
                    <a:pos x="5" y="88"/>
                  </a:cxn>
                  <a:cxn ang="0">
                    <a:pos x="6" y="94"/>
                  </a:cxn>
                  <a:cxn ang="0">
                    <a:pos x="17" y="89"/>
                  </a:cxn>
                  <a:cxn ang="0">
                    <a:pos x="30" y="80"/>
                  </a:cxn>
                  <a:cxn ang="0">
                    <a:pos x="46" y="75"/>
                  </a:cxn>
                  <a:cxn ang="0">
                    <a:pos x="55" y="63"/>
                  </a:cxn>
                  <a:cxn ang="0">
                    <a:pos x="62" y="53"/>
                  </a:cxn>
                  <a:cxn ang="0">
                    <a:pos x="73" y="46"/>
                  </a:cxn>
                  <a:cxn ang="0">
                    <a:pos x="65" y="39"/>
                  </a:cxn>
                  <a:cxn ang="0">
                    <a:pos x="61" y="30"/>
                  </a:cxn>
                  <a:cxn ang="0">
                    <a:pos x="58" y="25"/>
                  </a:cxn>
                  <a:cxn ang="0">
                    <a:pos x="47" y="16"/>
                  </a:cxn>
                  <a:cxn ang="0">
                    <a:pos x="41" y="0"/>
                  </a:cxn>
                </a:cxnLst>
                <a:rect l="0" t="0" r="r" b="b"/>
                <a:pathLst>
                  <a:path w="73" h="95">
                    <a:moveTo>
                      <a:pt x="41" y="0"/>
                    </a:moveTo>
                    <a:cubicBezTo>
                      <a:pt x="37" y="2"/>
                      <a:pt x="37" y="3"/>
                      <a:pt x="34" y="3"/>
                    </a:cubicBezTo>
                    <a:cubicBezTo>
                      <a:pt x="30" y="3"/>
                      <a:pt x="29" y="10"/>
                      <a:pt x="27" y="5"/>
                    </a:cubicBezTo>
                    <a:cubicBezTo>
                      <a:pt x="26" y="2"/>
                      <a:pt x="24" y="3"/>
                      <a:pt x="18" y="3"/>
                    </a:cubicBezTo>
                    <a:cubicBezTo>
                      <a:pt x="12" y="5"/>
                      <a:pt x="8" y="7"/>
                      <a:pt x="8" y="7"/>
                    </a:cubicBezTo>
                    <a:cubicBezTo>
                      <a:pt x="8" y="44"/>
                      <a:pt x="8" y="44"/>
                      <a:pt x="8" y="44"/>
                    </a:cubicBezTo>
                    <a:cubicBezTo>
                      <a:pt x="0" y="44"/>
                      <a:pt x="0" y="44"/>
                      <a:pt x="0" y="44"/>
                    </a:cubicBezTo>
                    <a:cubicBezTo>
                      <a:pt x="0" y="72"/>
                      <a:pt x="0" y="72"/>
                      <a:pt x="0" y="72"/>
                    </a:cubicBezTo>
                    <a:cubicBezTo>
                      <a:pt x="3" y="75"/>
                      <a:pt x="6" y="84"/>
                      <a:pt x="5" y="88"/>
                    </a:cubicBezTo>
                    <a:cubicBezTo>
                      <a:pt x="3" y="89"/>
                      <a:pt x="3" y="94"/>
                      <a:pt x="6" y="94"/>
                    </a:cubicBezTo>
                    <a:cubicBezTo>
                      <a:pt x="9" y="92"/>
                      <a:pt x="11" y="95"/>
                      <a:pt x="17" y="89"/>
                    </a:cubicBezTo>
                    <a:cubicBezTo>
                      <a:pt x="21" y="83"/>
                      <a:pt x="20" y="72"/>
                      <a:pt x="30" y="80"/>
                    </a:cubicBezTo>
                    <a:cubicBezTo>
                      <a:pt x="41" y="86"/>
                      <a:pt x="43" y="80"/>
                      <a:pt x="46" y="75"/>
                    </a:cubicBezTo>
                    <a:cubicBezTo>
                      <a:pt x="47" y="69"/>
                      <a:pt x="53" y="70"/>
                      <a:pt x="55" y="63"/>
                    </a:cubicBezTo>
                    <a:cubicBezTo>
                      <a:pt x="56" y="56"/>
                      <a:pt x="61" y="58"/>
                      <a:pt x="62" y="53"/>
                    </a:cubicBezTo>
                    <a:cubicBezTo>
                      <a:pt x="64" y="49"/>
                      <a:pt x="68" y="50"/>
                      <a:pt x="73" y="46"/>
                    </a:cubicBezTo>
                    <a:cubicBezTo>
                      <a:pt x="72" y="41"/>
                      <a:pt x="70" y="41"/>
                      <a:pt x="65" y="39"/>
                    </a:cubicBezTo>
                    <a:cubicBezTo>
                      <a:pt x="62" y="38"/>
                      <a:pt x="59" y="35"/>
                      <a:pt x="61" y="30"/>
                    </a:cubicBezTo>
                    <a:cubicBezTo>
                      <a:pt x="61" y="25"/>
                      <a:pt x="58" y="30"/>
                      <a:pt x="58" y="25"/>
                    </a:cubicBezTo>
                    <a:cubicBezTo>
                      <a:pt x="58" y="22"/>
                      <a:pt x="49" y="22"/>
                      <a:pt x="47" y="16"/>
                    </a:cubicBezTo>
                    <a:cubicBezTo>
                      <a:pt x="46" y="11"/>
                      <a:pt x="43" y="8"/>
                      <a:pt x="41"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92" name="Freeform 104"/>
              <p:cNvSpPr>
                <a:spLocks/>
              </p:cNvSpPr>
              <p:nvPr/>
            </p:nvSpPr>
            <p:spPr bwMode="auto">
              <a:xfrm>
                <a:off x="3090" y="3368"/>
                <a:ext cx="124" cy="134"/>
              </a:xfrm>
              <a:custGeom>
                <a:avLst/>
                <a:gdLst/>
                <a:ahLst/>
                <a:cxnLst>
                  <a:cxn ang="0">
                    <a:pos x="0" y="22"/>
                  </a:cxn>
                  <a:cxn ang="0">
                    <a:pos x="6" y="38"/>
                  </a:cxn>
                  <a:cxn ang="0">
                    <a:pos x="17" y="47"/>
                  </a:cxn>
                  <a:cxn ang="0">
                    <a:pos x="20" y="52"/>
                  </a:cxn>
                  <a:cxn ang="0">
                    <a:pos x="24" y="61"/>
                  </a:cxn>
                  <a:cxn ang="0">
                    <a:pos x="32" y="67"/>
                  </a:cxn>
                  <a:cxn ang="0">
                    <a:pos x="43" y="69"/>
                  </a:cxn>
                  <a:cxn ang="0">
                    <a:pos x="47" y="69"/>
                  </a:cxn>
                  <a:cxn ang="0">
                    <a:pos x="55" y="59"/>
                  </a:cxn>
                  <a:cxn ang="0">
                    <a:pos x="61" y="47"/>
                  </a:cxn>
                  <a:cxn ang="0">
                    <a:pos x="59" y="38"/>
                  </a:cxn>
                  <a:cxn ang="0">
                    <a:pos x="59" y="33"/>
                  </a:cxn>
                  <a:cxn ang="0">
                    <a:pos x="61" y="17"/>
                  </a:cxn>
                  <a:cxn ang="0">
                    <a:pos x="59" y="11"/>
                  </a:cxn>
                  <a:cxn ang="0">
                    <a:pos x="50" y="7"/>
                  </a:cxn>
                  <a:cxn ang="0">
                    <a:pos x="41" y="0"/>
                  </a:cxn>
                  <a:cxn ang="0">
                    <a:pos x="31" y="3"/>
                  </a:cxn>
                  <a:cxn ang="0">
                    <a:pos x="26" y="11"/>
                  </a:cxn>
                  <a:cxn ang="0">
                    <a:pos x="14" y="24"/>
                  </a:cxn>
                  <a:cxn ang="0">
                    <a:pos x="6" y="24"/>
                  </a:cxn>
                  <a:cxn ang="0">
                    <a:pos x="0" y="22"/>
                  </a:cxn>
                </a:cxnLst>
                <a:rect l="0" t="0" r="r" b="b"/>
                <a:pathLst>
                  <a:path w="64" h="69">
                    <a:moveTo>
                      <a:pt x="0" y="22"/>
                    </a:moveTo>
                    <a:cubicBezTo>
                      <a:pt x="2" y="30"/>
                      <a:pt x="5" y="33"/>
                      <a:pt x="6" y="38"/>
                    </a:cubicBezTo>
                    <a:cubicBezTo>
                      <a:pt x="8" y="44"/>
                      <a:pt x="17" y="44"/>
                      <a:pt x="17" y="47"/>
                    </a:cubicBezTo>
                    <a:cubicBezTo>
                      <a:pt x="17" y="52"/>
                      <a:pt x="20" y="47"/>
                      <a:pt x="20" y="52"/>
                    </a:cubicBezTo>
                    <a:cubicBezTo>
                      <a:pt x="18" y="56"/>
                      <a:pt x="21" y="59"/>
                      <a:pt x="24" y="61"/>
                    </a:cubicBezTo>
                    <a:cubicBezTo>
                      <a:pt x="29" y="63"/>
                      <a:pt x="31" y="63"/>
                      <a:pt x="32" y="67"/>
                    </a:cubicBezTo>
                    <a:cubicBezTo>
                      <a:pt x="37" y="66"/>
                      <a:pt x="40" y="69"/>
                      <a:pt x="43" y="69"/>
                    </a:cubicBezTo>
                    <a:cubicBezTo>
                      <a:pt x="44" y="67"/>
                      <a:pt x="46" y="69"/>
                      <a:pt x="47" y="69"/>
                    </a:cubicBezTo>
                    <a:cubicBezTo>
                      <a:pt x="47" y="69"/>
                      <a:pt x="53" y="63"/>
                      <a:pt x="55" y="59"/>
                    </a:cubicBezTo>
                    <a:cubicBezTo>
                      <a:pt x="58" y="56"/>
                      <a:pt x="55" y="55"/>
                      <a:pt x="61" y="47"/>
                    </a:cubicBezTo>
                    <a:cubicBezTo>
                      <a:pt x="64" y="41"/>
                      <a:pt x="58" y="42"/>
                      <a:pt x="59" y="38"/>
                    </a:cubicBezTo>
                    <a:cubicBezTo>
                      <a:pt x="61" y="35"/>
                      <a:pt x="58" y="33"/>
                      <a:pt x="59" y="33"/>
                    </a:cubicBezTo>
                    <a:cubicBezTo>
                      <a:pt x="61" y="33"/>
                      <a:pt x="62" y="21"/>
                      <a:pt x="61" y="17"/>
                    </a:cubicBezTo>
                    <a:cubicBezTo>
                      <a:pt x="59" y="13"/>
                      <a:pt x="62" y="13"/>
                      <a:pt x="59" y="11"/>
                    </a:cubicBezTo>
                    <a:cubicBezTo>
                      <a:pt x="56" y="8"/>
                      <a:pt x="55" y="10"/>
                      <a:pt x="50" y="7"/>
                    </a:cubicBezTo>
                    <a:cubicBezTo>
                      <a:pt x="46" y="2"/>
                      <a:pt x="40" y="8"/>
                      <a:pt x="41" y="0"/>
                    </a:cubicBezTo>
                    <a:cubicBezTo>
                      <a:pt x="38" y="2"/>
                      <a:pt x="35" y="0"/>
                      <a:pt x="31" y="3"/>
                    </a:cubicBezTo>
                    <a:cubicBezTo>
                      <a:pt x="26" y="7"/>
                      <a:pt x="31" y="10"/>
                      <a:pt x="26" y="11"/>
                    </a:cubicBezTo>
                    <a:cubicBezTo>
                      <a:pt x="20" y="14"/>
                      <a:pt x="17" y="19"/>
                      <a:pt x="14" y="24"/>
                    </a:cubicBezTo>
                    <a:cubicBezTo>
                      <a:pt x="11" y="28"/>
                      <a:pt x="9" y="22"/>
                      <a:pt x="6" y="24"/>
                    </a:cubicBezTo>
                    <a:cubicBezTo>
                      <a:pt x="5" y="25"/>
                      <a:pt x="5" y="22"/>
                      <a:pt x="0" y="2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93" name="Freeform 105"/>
              <p:cNvSpPr>
                <a:spLocks/>
              </p:cNvSpPr>
              <p:nvPr/>
            </p:nvSpPr>
            <p:spPr bwMode="auto">
              <a:xfrm>
                <a:off x="2955" y="3496"/>
                <a:ext cx="254" cy="258"/>
              </a:xfrm>
              <a:custGeom>
                <a:avLst/>
                <a:gdLst/>
                <a:ahLst/>
                <a:cxnLst>
                  <a:cxn ang="0">
                    <a:pos x="102" y="1"/>
                  </a:cxn>
                  <a:cxn ang="0">
                    <a:pos x="113" y="3"/>
                  </a:cxn>
                  <a:cxn ang="0">
                    <a:pos x="117" y="3"/>
                  </a:cxn>
                  <a:cxn ang="0">
                    <a:pos x="123" y="40"/>
                  </a:cxn>
                  <a:cxn ang="0">
                    <a:pos x="114" y="43"/>
                  </a:cxn>
                  <a:cxn ang="0">
                    <a:pos x="122" y="54"/>
                  </a:cxn>
                  <a:cxn ang="0">
                    <a:pos x="125" y="48"/>
                  </a:cxn>
                  <a:cxn ang="0">
                    <a:pos x="131" y="48"/>
                  </a:cxn>
                  <a:cxn ang="0">
                    <a:pos x="116" y="81"/>
                  </a:cxn>
                  <a:cxn ang="0">
                    <a:pos x="102" y="101"/>
                  </a:cxn>
                  <a:cxn ang="0">
                    <a:pos x="84" y="119"/>
                  </a:cxn>
                  <a:cxn ang="0">
                    <a:pos x="73" y="123"/>
                  </a:cxn>
                  <a:cxn ang="0">
                    <a:pos x="67" y="124"/>
                  </a:cxn>
                  <a:cxn ang="0">
                    <a:pos x="56" y="124"/>
                  </a:cxn>
                  <a:cxn ang="0">
                    <a:pos x="47" y="124"/>
                  </a:cxn>
                  <a:cxn ang="0">
                    <a:pos x="41" y="127"/>
                  </a:cxn>
                  <a:cxn ang="0">
                    <a:pos x="34" y="129"/>
                  </a:cxn>
                  <a:cxn ang="0">
                    <a:pos x="29" y="132"/>
                  </a:cxn>
                  <a:cxn ang="0">
                    <a:pos x="24" y="132"/>
                  </a:cxn>
                  <a:cxn ang="0">
                    <a:pos x="23" y="129"/>
                  </a:cxn>
                  <a:cxn ang="0">
                    <a:pos x="20" y="126"/>
                  </a:cxn>
                  <a:cxn ang="0">
                    <a:pos x="17" y="126"/>
                  </a:cxn>
                  <a:cxn ang="0">
                    <a:pos x="15" y="123"/>
                  </a:cxn>
                  <a:cxn ang="0">
                    <a:pos x="12" y="116"/>
                  </a:cxn>
                  <a:cxn ang="0">
                    <a:pos x="12" y="110"/>
                  </a:cxn>
                  <a:cxn ang="0">
                    <a:pos x="11" y="95"/>
                  </a:cxn>
                  <a:cxn ang="0">
                    <a:pos x="0" y="67"/>
                  </a:cxn>
                  <a:cxn ang="0">
                    <a:pos x="6" y="62"/>
                  </a:cxn>
                  <a:cxn ang="0">
                    <a:pos x="11" y="70"/>
                  </a:cxn>
                  <a:cxn ang="0">
                    <a:pos x="20" y="70"/>
                  </a:cxn>
                  <a:cxn ang="0">
                    <a:pos x="29" y="65"/>
                  </a:cxn>
                  <a:cxn ang="0">
                    <a:pos x="29" y="28"/>
                  </a:cxn>
                  <a:cxn ang="0">
                    <a:pos x="34" y="43"/>
                  </a:cxn>
                  <a:cxn ang="0">
                    <a:pos x="35" y="50"/>
                  </a:cxn>
                  <a:cxn ang="0">
                    <a:pos x="46" y="45"/>
                  </a:cxn>
                  <a:cxn ang="0">
                    <a:pos x="59" y="36"/>
                  </a:cxn>
                  <a:cxn ang="0">
                    <a:pos x="75" y="31"/>
                  </a:cxn>
                  <a:cxn ang="0">
                    <a:pos x="84" y="19"/>
                  </a:cxn>
                  <a:cxn ang="0">
                    <a:pos x="91" y="9"/>
                  </a:cxn>
                  <a:cxn ang="0">
                    <a:pos x="102" y="1"/>
                  </a:cxn>
                </a:cxnLst>
                <a:rect l="0" t="0" r="r" b="b"/>
                <a:pathLst>
                  <a:path w="131" h="133">
                    <a:moveTo>
                      <a:pt x="102" y="1"/>
                    </a:moveTo>
                    <a:cubicBezTo>
                      <a:pt x="107" y="0"/>
                      <a:pt x="110" y="3"/>
                      <a:pt x="113" y="3"/>
                    </a:cubicBezTo>
                    <a:cubicBezTo>
                      <a:pt x="114" y="1"/>
                      <a:pt x="116" y="3"/>
                      <a:pt x="117" y="3"/>
                    </a:cubicBezTo>
                    <a:cubicBezTo>
                      <a:pt x="120" y="11"/>
                      <a:pt x="125" y="31"/>
                      <a:pt x="123" y="40"/>
                    </a:cubicBezTo>
                    <a:cubicBezTo>
                      <a:pt x="117" y="36"/>
                      <a:pt x="116" y="39"/>
                      <a:pt x="114" y="43"/>
                    </a:cubicBezTo>
                    <a:cubicBezTo>
                      <a:pt x="113" y="50"/>
                      <a:pt x="119" y="54"/>
                      <a:pt x="122" y="54"/>
                    </a:cubicBezTo>
                    <a:cubicBezTo>
                      <a:pt x="125" y="54"/>
                      <a:pt x="122" y="48"/>
                      <a:pt x="125" y="48"/>
                    </a:cubicBezTo>
                    <a:cubicBezTo>
                      <a:pt x="131" y="48"/>
                      <a:pt x="131" y="48"/>
                      <a:pt x="131" y="48"/>
                    </a:cubicBezTo>
                    <a:cubicBezTo>
                      <a:pt x="128" y="74"/>
                      <a:pt x="123" y="62"/>
                      <a:pt x="116" y="81"/>
                    </a:cubicBezTo>
                    <a:cubicBezTo>
                      <a:pt x="108" y="98"/>
                      <a:pt x="105" y="95"/>
                      <a:pt x="102" y="101"/>
                    </a:cubicBezTo>
                    <a:cubicBezTo>
                      <a:pt x="94" y="112"/>
                      <a:pt x="87" y="116"/>
                      <a:pt x="84" y="119"/>
                    </a:cubicBezTo>
                    <a:cubicBezTo>
                      <a:pt x="79" y="123"/>
                      <a:pt x="73" y="119"/>
                      <a:pt x="73" y="123"/>
                    </a:cubicBezTo>
                    <a:cubicBezTo>
                      <a:pt x="75" y="126"/>
                      <a:pt x="69" y="121"/>
                      <a:pt x="67" y="124"/>
                    </a:cubicBezTo>
                    <a:cubicBezTo>
                      <a:pt x="64" y="129"/>
                      <a:pt x="58" y="123"/>
                      <a:pt x="56" y="124"/>
                    </a:cubicBezTo>
                    <a:cubicBezTo>
                      <a:pt x="53" y="126"/>
                      <a:pt x="50" y="123"/>
                      <a:pt x="47" y="124"/>
                    </a:cubicBezTo>
                    <a:cubicBezTo>
                      <a:pt x="44" y="124"/>
                      <a:pt x="46" y="126"/>
                      <a:pt x="41" y="127"/>
                    </a:cubicBezTo>
                    <a:cubicBezTo>
                      <a:pt x="37" y="129"/>
                      <a:pt x="38" y="127"/>
                      <a:pt x="34" y="129"/>
                    </a:cubicBezTo>
                    <a:cubicBezTo>
                      <a:pt x="29" y="129"/>
                      <a:pt x="31" y="133"/>
                      <a:pt x="29" y="132"/>
                    </a:cubicBezTo>
                    <a:cubicBezTo>
                      <a:pt x="28" y="132"/>
                      <a:pt x="26" y="133"/>
                      <a:pt x="24" y="132"/>
                    </a:cubicBezTo>
                    <a:cubicBezTo>
                      <a:pt x="24" y="130"/>
                      <a:pt x="23" y="132"/>
                      <a:pt x="23" y="129"/>
                    </a:cubicBezTo>
                    <a:cubicBezTo>
                      <a:pt x="23" y="126"/>
                      <a:pt x="20" y="130"/>
                      <a:pt x="20" y="126"/>
                    </a:cubicBezTo>
                    <a:cubicBezTo>
                      <a:pt x="20" y="124"/>
                      <a:pt x="17" y="124"/>
                      <a:pt x="17" y="126"/>
                    </a:cubicBezTo>
                    <a:cubicBezTo>
                      <a:pt x="15" y="129"/>
                      <a:pt x="14" y="124"/>
                      <a:pt x="15" y="123"/>
                    </a:cubicBezTo>
                    <a:cubicBezTo>
                      <a:pt x="17" y="121"/>
                      <a:pt x="15" y="119"/>
                      <a:pt x="12" y="116"/>
                    </a:cubicBezTo>
                    <a:cubicBezTo>
                      <a:pt x="9" y="112"/>
                      <a:pt x="11" y="109"/>
                      <a:pt x="12" y="110"/>
                    </a:cubicBezTo>
                    <a:cubicBezTo>
                      <a:pt x="14" y="112"/>
                      <a:pt x="18" y="105"/>
                      <a:pt x="11" y="95"/>
                    </a:cubicBezTo>
                    <a:cubicBezTo>
                      <a:pt x="3" y="81"/>
                      <a:pt x="6" y="74"/>
                      <a:pt x="0" y="67"/>
                    </a:cubicBezTo>
                    <a:cubicBezTo>
                      <a:pt x="5" y="65"/>
                      <a:pt x="3" y="59"/>
                      <a:pt x="6" y="62"/>
                    </a:cubicBezTo>
                    <a:cubicBezTo>
                      <a:pt x="9" y="65"/>
                      <a:pt x="5" y="67"/>
                      <a:pt x="11" y="70"/>
                    </a:cubicBezTo>
                    <a:cubicBezTo>
                      <a:pt x="15" y="71"/>
                      <a:pt x="18" y="68"/>
                      <a:pt x="20" y="70"/>
                    </a:cubicBezTo>
                    <a:cubicBezTo>
                      <a:pt x="21" y="71"/>
                      <a:pt x="24" y="67"/>
                      <a:pt x="29" y="65"/>
                    </a:cubicBezTo>
                    <a:cubicBezTo>
                      <a:pt x="29" y="28"/>
                      <a:pt x="29" y="28"/>
                      <a:pt x="29" y="28"/>
                    </a:cubicBezTo>
                    <a:cubicBezTo>
                      <a:pt x="32" y="31"/>
                      <a:pt x="35" y="40"/>
                      <a:pt x="34" y="43"/>
                    </a:cubicBezTo>
                    <a:cubicBezTo>
                      <a:pt x="32" y="45"/>
                      <a:pt x="32" y="50"/>
                      <a:pt x="35" y="50"/>
                    </a:cubicBezTo>
                    <a:cubicBezTo>
                      <a:pt x="38" y="48"/>
                      <a:pt x="40" y="51"/>
                      <a:pt x="46" y="45"/>
                    </a:cubicBezTo>
                    <a:cubicBezTo>
                      <a:pt x="50" y="39"/>
                      <a:pt x="49" y="28"/>
                      <a:pt x="59" y="36"/>
                    </a:cubicBezTo>
                    <a:cubicBezTo>
                      <a:pt x="70" y="42"/>
                      <a:pt x="72" y="36"/>
                      <a:pt x="75" y="31"/>
                    </a:cubicBezTo>
                    <a:cubicBezTo>
                      <a:pt x="76" y="25"/>
                      <a:pt x="82" y="26"/>
                      <a:pt x="84" y="19"/>
                    </a:cubicBezTo>
                    <a:cubicBezTo>
                      <a:pt x="85" y="12"/>
                      <a:pt x="90" y="14"/>
                      <a:pt x="91" y="9"/>
                    </a:cubicBezTo>
                    <a:cubicBezTo>
                      <a:pt x="93" y="5"/>
                      <a:pt x="98" y="6"/>
                      <a:pt x="102"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94" name="Freeform 106"/>
              <p:cNvSpPr>
                <a:spLocks/>
              </p:cNvSpPr>
              <p:nvPr/>
            </p:nvSpPr>
            <p:spPr bwMode="auto">
              <a:xfrm>
                <a:off x="3114" y="3618"/>
                <a:ext cx="44" cy="53"/>
              </a:xfrm>
              <a:custGeom>
                <a:avLst/>
                <a:gdLst/>
                <a:ahLst/>
                <a:cxnLst>
                  <a:cxn ang="0">
                    <a:pos x="8" y="25"/>
                  </a:cxn>
                  <a:cxn ang="0">
                    <a:pos x="3" y="13"/>
                  </a:cxn>
                  <a:cxn ang="0">
                    <a:pos x="15" y="3"/>
                  </a:cxn>
                  <a:cxn ang="0">
                    <a:pos x="20" y="14"/>
                  </a:cxn>
                  <a:cxn ang="0">
                    <a:pos x="11" y="22"/>
                  </a:cxn>
                  <a:cxn ang="0">
                    <a:pos x="8" y="25"/>
                  </a:cxn>
                </a:cxnLst>
                <a:rect l="0" t="0" r="r" b="b"/>
                <a:pathLst>
                  <a:path w="23" h="27">
                    <a:moveTo>
                      <a:pt x="8" y="25"/>
                    </a:moveTo>
                    <a:cubicBezTo>
                      <a:pt x="5" y="21"/>
                      <a:pt x="0" y="18"/>
                      <a:pt x="3" y="13"/>
                    </a:cubicBezTo>
                    <a:cubicBezTo>
                      <a:pt x="6" y="8"/>
                      <a:pt x="14" y="0"/>
                      <a:pt x="15" y="3"/>
                    </a:cubicBezTo>
                    <a:cubicBezTo>
                      <a:pt x="18" y="7"/>
                      <a:pt x="23" y="8"/>
                      <a:pt x="20" y="14"/>
                    </a:cubicBezTo>
                    <a:cubicBezTo>
                      <a:pt x="18" y="19"/>
                      <a:pt x="12" y="19"/>
                      <a:pt x="11" y="22"/>
                    </a:cubicBezTo>
                    <a:cubicBezTo>
                      <a:pt x="9" y="25"/>
                      <a:pt x="9" y="27"/>
                      <a:pt x="8" y="25"/>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95" name="Freeform 107"/>
              <p:cNvSpPr>
                <a:spLocks/>
              </p:cNvSpPr>
              <p:nvPr/>
            </p:nvSpPr>
            <p:spPr bwMode="auto">
              <a:xfrm>
                <a:off x="3174" y="3564"/>
                <a:ext cx="23" cy="37"/>
              </a:xfrm>
              <a:custGeom>
                <a:avLst/>
                <a:gdLst/>
                <a:ahLst/>
                <a:cxnLst>
                  <a:cxn ang="0">
                    <a:pos x="10" y="5"/>
                  </a:cxn>
                  <a:cxn ang="0">
                    <a:pos x="12" y="13"/>
                  </a:cxn>
                  <a:cxn ang="0">
                    <a:pos x="9" y="19"/>
                  </a:cxn>
                  <a:cxn ang="0">
                    <a:pos x="1" y="8"/>
                  </a:cxn>
                  <a:cxn ang="0">
                    <a:pos x="10" y="5"/>
                  </a:cxn>
                </a:cxnLst>
                <a:rect l="0" t="0" r="r" b="b"/>
                <a:pathLst>
                  <a:path w="12" h="19">
                    <a:moveTo>
                      <a:pt x="10" y="5"/>
                    </a:moveTo>
                    <a:cubicBezTo>
                      <a:pt x="12" y="13"/>
                      <a:pt x="12" y="13"/>
                      <a:pt x="12" y="13"/>
                    </a:cubicBezTo>
                    <a:cubicBezTo>
                      <a:pt x="9" y="13"/>
                      <a:pt x="12" y="19"/>
                      <a:pt x="9" y="19"/>
                    </a:cubicBezTo>
                    <a:cubicBezTo>
                      <a:pt x="6" y="19"/>
                      <a:pt x="0" y="15"/>
                      <a:pt x="1" y="8"/>
                    </a:cubicBezTo>
                    <a:cubicBezTo>
                      <a:pt x="3" y="4"/>
                      <a:pt x="4" y="0"/>
                      <a:pt x="10" y="5"/>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96" name="Freeform 108"/>
              <p:cNvSpPr>
                <a:spLocks/>
              </p:cNvSpPr>
              <p:nvPr/>
            </p:nvSpPr>
            <p:spPr bwMode="auto">
              <a:xfrm>
                <a:off x="3203" y="3252"/>
                <a:ext cx="54" cy="151"/>
              </a:xfrm>
              <a:custGeom>
                <a:avLst/>
                <a:gdLst/>
                <a:ahLst/>
                <a:cxnLst>
                  <a:cxn ang="0">
                    <a:pos x="4" y="45"/>
                  </a:cxn>
                  <a:cxn ang="0">
                    <a:pos x="9" y="50"/>
                  </a:cxn>
                  <a:cxn ang="0">
                    <a:pos x="15" y="58"/>
                  </a:cxn>
                  <a:cxn ang="0">
                    <a:pos x="15" y="67"/>
                  </a:cxn>
                  <a:cxn ang="0">
                    <a:pos x="19" y="76"/>
                  </a:cxn>
                  <a:cxn ang="0">
                    <a:pos x="21" y="72"/>
                  </a:cxn>
                  <a:cxn ang="0">
                    <a:pos x="24" y="67"/>
                  </a:cxn>
                  <a:cxn ang="0">
                    <a:pos x="25" y="59"/>
                  </a:cxn>
                  <a:cxn ang="0">
                    <a:pos x="22" y="47"/>
                  </a:cxn>
                  <a:cxn ang="0">
                    <a:pos x="15" y="37"/>
                  </a:cxn>
                  <a:cxn ang="0">
                    <a:pos x="15" y="25"/>
                  </a:cxn>
                  <a:cxn ang="0">
                    <a:pos x="16" y="20"/>
                  </a:cxn>
                  <a:cxn ang="0">
                    <a:pos x="15" y="11"/>
                  </a:cxn>
                  <a:cxn ang="0">
                    <a:pos x="10" y="2"/>
                  </a:cxn>
                  <a:cxn ang="0">
                    <a:pos x="3" y="0"/>
                  </a:cxn>
                  <a:cxn ang="0">
                    <a:pos x="6" y="3"/>
                  </a:cxn>
                  <a:cxn ang="0">
                    <a:pos x="6" y="8"/>
                  </a:cxn>
                  <a:cxn ang="0">
                    <a:pos x="7" y="14"/>
                  </a:cxn>
                  <a:cxn ang="0">
                    <a:pos x="6" y="19"/>
                  </a:cxn>
                  <a:cxn ang="0">
                    <a:pos x="6" y="25"/>
                  </a:cxn>
                  <a:cxn ang="0">
                    <a:pos x="6" y="31"/>
                  </a:cxn>
                  <a:cxn ang="0">
                    <a:pos x="1" y="41"/>
                  </a:cxn>
                  <a:cxn ang="0">
                    <a:pos x="4" y="45"/>
                  </a:cxn>
                </a:cxnLst>
                <a:rect l="0" t="0" r="r" b="b"/>
                <a:pathLst>
                  <a:path w="28" h="78">
                    <a:moveTo>
                      <a:pt x="4" y="45"/>
                    </a:moveTo>
                    <a:cubicBezTo>
                      <a:pt x="6" y="48"/>
                      <a:pt x="7" y="51"/>
                      <a:pt x="9" y="50"/>
                    </a:cubicBezTo>
                    <a:cubicBezTo>
                      <a:pt x="15" y="48"/>
                      <a:pt x="16" y="51"/>
                      <a:pt x="15" y="58"/>
                    </a:cubicBezTo>
                    <a:cubicBezTo>
                      <a:pt x="15" y="64"/>
                      <a:pt x="10" y="62"/>
                      <a:pt x="15" y="67"/>
                    </a:cubicBezTo>
                    <a:cubicBezTo>
                      <a:pt x="19" y="73"/>
                      <a:pt x="18" y="76"/>
                      <a:pt x="19" y="76"/>
                    </a:cubicBezTo>
                    <a:cubicBezTo>
                      <a:pt x="21" y="78"/>
                      <a:pt x="21" y="75"/>
                      <a:pt x="21" y="72"/>
                    </a:cubicBezTo>
                    <a:cubicBezTo>
                      <a:pt x="19" y="69"/>
                      <a:pt x="21" y="67"/>
                      <a:pt x="24" y="67"/>
                    </a:cubicBezTo>
                    <a:cubicBezTo>
                      <a:pt x="25" y="65"/>
                      <a:pt x="25" y="64"/>
                      <a:pt x="25" y="59"/>
                    </a:cubicBezTo>
                    <a:cubicBezTo>
                      <a:pt x="25" y="55"/>
                      <a:pt x="28" y="53"/>
                      <a:pt x="22" y="47"/>
                    </a:cubicBezTo>
                    <a:cubicBezTo>
                      <a:pt x="18" y="41"/>
                      <a:pt x="16" y="41"/>
                      <a:pt x="15" y="37"/>
                    </a:cubicBezTo>
                    <a:cubicBezTo>
                      <a:pt x="15" y="33"/>
                      <a:pt x="13" y="28"/>
                      <a:pt x="15" y="25"/>
                    </a:cubicBezTo>
                    <a:cubicBezTo>
                      <a:pt x="16" y="24"/>
                      <a:pt x="15" y="22"/>
                      <a:pt x="16" y="20"/>
                    </a:cubicBezTo>
                    <a:cubicBezTo>
                      <a:pt x="13" y="16"/>
                      <a:pt x="16" y="16"/>
                      <a:pt x="15" y="11"/>
                    </a:cubicBezTo>
                    <a:cubicBezTo>
                      <a:pt x="13" y="6"/>
                      <a:pt x="12" y="3"/>
                      <a:pt x="10" y="2"/>
                    </a:cubicBezTo>
                    <a:cubicBezTo>
                      <a:pt x="7" y="2"/>
                      <a:pt x="4" y="2"/>
                      <a:pt x="3" y="0"/>
                    </a:cubicBezTo>
                    <a:cubicBezTo>
                      <a:pt x="3" y="3"/>
                      <a:pt x="3" y="0"/>
                      <a:pt x="6" y="3"/>
                    </a:cubicBezTo>
                    <a:cubicBezTo>
                      <a:pt x="7" y="5"/>
                      <a:pt x="4" y="5"/>
                      <a:pt x="6" y="8"/>
                    </a:cubicBezTo>
                    <a:cubicBezTo>
                      <a:pt x="9" y="10"/>
                      <a:pt x="9" y="11"/>
                      <a:pt x="7" y="14"/>
                    </a:cubicBezTo>
                    <a:cubicBezTo>
                      <a:pt x="4" y="16"/>
                      <a:pt x="7" y="17"/>
                      <a:pt x="6" y="19"/>
                    </a:cubicBezTo>
                    <a:cubicBezTo>
                      <a:pt x="4" y="20"/>
                      <a:pt x="6" y="22"/>
                      <a:pt x="6" y="25"/>
                    </a:cubicBezTo>
                    <a:cubicBezTo>
                      <a:pt x="4" y="30"/>
                      <a:pt x="9" y="31"/>
                      <a:pt x="6" y="31"/>
                    </a:cubicBezTo>
                    <a:cubicBezTo>
                      <a:pt x="1" y="31"/>
                      <a:pt x="4" y="37"/>
                      <a:pt x="1" y="41"/>
                    </a:cubicBezTo>
                    <a:cubicBezTo>
                      <a:pt x="0" y="42"/>
                      <a:pt x="3" y="44"/>
                      <a:pt x="4" y="45"/>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97" name="Freeform 109"/>
              <p:cNvSpPr>
                <a:spLocks/>
              </p:cNvSpPr>
              <p:nvPr/>
            </p:nvSpPr>
            <p:spPr bwMode="auto">
              <a:xfrm>
                <a:off x="2904" y="2621"/>
                <a:ext cx="171" cy="311"/>
              </a:xfrm>
              <a:custGeom>
                <a:avLst/>
                <a:gdLst/>
                <a:ahLst/>
                <a:cxnLst>
                  <a:cxn ang="0">
                    <a:pos x="18" y="159"/>
                  </a:cxn>
                  <a:cxn ang="0">
                    <a:pos x="26" y="157"/>
                  </a:cxn>
                  <a:cxn ang="0">
                    <a:pos x="31" y="157"/>
                  </a:cxn>
                  <a:cxn ang="0">
                    <a:pos x="46" y="151"/>
                  </a:cxn>
                  <a:cxn ang="0">
                    <a:pos x="46" y="145"/>
                  </a:cxn>
                  <a:cxn ang="0">
                    <a:pos x="62" y="138"/>
                  </a:cxn>
                  <a:cxn ang="0">
                    <a:pos x="67" y="129"/>
                  </a:cxn>
                  <a:cxn ang="0">
                    <a:pos x="77" y="126"/>
                  </a:cxn>
                  <a:cxn ang="0">
                    <a:pos x="74" y="118"/>
                  </a:cxn>
                  <a:cxn ang="0">
                    <a:pos x="73" y="110"/>
                  </a:cxn>
                  <a:cxn ang="0">
                    <a:pos x="68" y="109"/>
                  </a:cxn>
                  <a:cxn ang="0">
                    <a:pos x="71" y="100"/>
                  </a:cxn>
                  <a:cxn ang="0">
                    <a:pos x="73" y="92"/>
                  </a:cxn>
                  <a:cxn ang="0">
                    <a:pos x="76" y="87"/>
                  </a:cxn>
                  <a:cxn ang="0">
                    <a:pos x="77" y="82"/>
                  </a:cxn>
                  <a:cxn ang="0">
                    <a:pos x="84" y="78"/>
                  </a:cxn>
                  <a:cxn ang="0">
                    <a:pos x="85" y="76"/>
                  </a:cxn>
                  <a:cxn ang="0">
                    <a:pos x="85" y="40"/>
                  </a:cxn>
                  <a:cxn ang="0">
                    <a:pos x="23" y="0"/>
                  </a:cxn>
                  <a:cxn ang="0">
                    <a:pos x="14" y="5"/>
                  </a:cxn>
                  <a:cxn ang="0">
                    <a:pos x="18" y="27"/>
                  </a:cxn>
                  <a:cxn ang="0">
                    <a:pos x="20" y="44"/>
                  </a:cxn>
                  <a:cxn ang="0">
                    <a:pos x="17" y="68"/>
                  </a:cxn>
                  <a:cxn ang="0">
                    <a:pos x="3" y="98"/>
                  </a:cxn>
                  <a:cxn ang="0">
                    <a:pos x="8" y="104"/>
                  </a:cxn>
                  <a:cxn ang="0">
                    <a:pos x="12" y="107"/>
                  </a:cxn>
                  <a:cxn ang="0">
                    <a:pos x="14" y="114"/>
                  </a:cxn>
                  <a:cxn ang="0">
                    <a:pos x="20" y="134"/>
                  </a:cxn>
                  <a:cxn ang="0">
                    <a:pos x="11" y="135"/>
                  </a:cxn>
                  <a:cxn ang="0">
                    <a:pos x="8" y="140"/>
                  </a:cxn>
                  <a:cxn ang="0">
                    <a:pos x="17" y="152"/>
                  </a:cxn>
                  <a:cxn ang="0">
                    <a:pos x="18" y="159"/>
                  </a:cxn>
                </a:cxnLst>
                <a:rect l="0" t="0" r="r" b="b"/>
                <a:pathLst>
                  <a:path w="88" h="160">
                    <a:moveTo>
                      <a:pt x="18" y="159"/>
                    </a:moveTo>
                    <a:cubicBezTo>
                      <a:pt x="21" y="160"/>
                      <a:pt x="24" y="159"/>
                      <a:pt x="26" y="157"/>
                    </a:cubicBezTo>
                    <a:cubicBezTo>
                      <a:pt x="27" y="154"/>
                      <a:pt x="27" y="160"/>
                      <a:pt x="31" y="157"/>
                    </a:cubicBezTo>
                    <a:cubicBezTo>
                      <a:pt x="37" y="152"/>
                      <a:pt x="41" y="157"/>
                      <a:pt x="46" y="151"/>
                    </a:cubicBezTo>
                    <a:cubicBezTo>
                      <a:pt x="49" y="146"/>
                      <a:pt x="44" y="146"/>
                      <a:pt x="46" y="145"/>
                    </a:cubicBezTo>
                    <a:cubicBezTo>
                      <a:pt x="47" y="143"/>
                      <a:pt x="56" y="146"/>
                      <a:pt x="62" y="138"/>
                    </a:cubicBezTo>
                    <a:cubicBezTo>
                      <a:pt x="67" y="131"/>
                      <a:pt x="68" y="134"/>
                      <a:pt x="67" y="129"/>
                    </a:cubicBezTo>
                    <a:cubicBezTo>
                      <a:pt x="67" y="128"/>
                      <a:pt x="74" y="124"/>
                      <a:pt x="77" y="126"/>
                    </a:cubicBezTo>
                    <a:cubicBezTo>
                      <a:pt x="79" y="120"/>
                      <a:pt x="74" y="123"/>
                      <a:pt x="74" y="118"/>
                    </a:cubicBezTo>
                    <a:cubicBezTo>
                      <a:pt x="74" y="114"/>
                      <a:pt x="73" y="115"/>
                      <a:pt x="73" y="110"/>
                    </a:cubicBezTo>
                    <a:cubicBezTo>
                      <a:pt x="73" y="106"/>
                      <a:pt x="70" y="110"/>
                      <a:pt x="68" y="109"/>
                    </a:cubicBezTo>
                    <a:cubicBezTo>
                      <a:pt x="67" y="104"/>
                      <a:pt x="74" y="104"/>
                      <a:pt x="71" y="100"/>
                    </a:cubicBezTo>
                    <a:cubicBezTo>
                      <a:pt x="68" y="95"/>
                      <a:pt x="76" y="96"/>
                      <a:pt x="73" y="92"/>
                    </a:cubicBezTo>
                    <a:cubicBezTo>
                      <a:pt x="71" y="87"/>
                      <a:pt x="76" y="92"/>
                      <a:pt x="76" y="87"/>
                    </a:cubicBezTo>
                    <a:cubicBezTo>
                      <a:pt x="74" y="84"/>
                      <a:pt x="77" y="87"/>
                      <a:pt x="77" y="82"/>
                    </a:cubicBezTo>
                    <a:cubicBezTo>
                      <a:pt x="77" y="78"/>
                      <a:pt x="81" y="78"/>
                      <a:pt x="84" y="78"/>
                    </a:cubicBezTo>
                    <a:cubicBezTo>
                      <a:pt x="88" y="79"/>
                      <a:pt x="85" y="76"/>
                      <a:pt x="85" y="76"/>
                    </a:cubicBezTo>
                    <a:cubicBezTo>
                      <a:pt x="85" y="40"/>
                      <a:pt x="85" y="40"/>
                      <a:pt x="85" y="40"/>
                    </a:cubicBezTo>
                    <a:cubicBezTo>
                      <a:pt x="85" y="40"/>
                      <a:pt x="44" y="13"/>
                      <a:pt x="23" y="0"/>
                    </a:cubicBezTo>
                    <a:cubicBezTo>
                      <a:pt x="21" y="0"/>
                      <a:pt x="17" y="3"/>
                      <a:pt x="14" y="5"/>
                    </a:cubicBezTo>
                    <a:cubicBezTo>
                      <a:pt x="18" y="14"/>
                      <a:pt x="14" y="17"/>
                      <a:pt x="18" y="27"/>
                    </a:cubicBezTo>
                    <a:cubicBezTo>
                      <a:pt x="24" y="37"/>
                      <a:pt x="20" y="33"/>
                      <a:pt x="20" y="44"/>
                    </a:cubicBezTo>
                    <a:cubicBezTo>
                      <a:pt x="20" y="53"/>
                      <a:pt x="18" y="67"/>
                      <a:pt x="17" y="68"/>
                    </a:cubicBezTo>
                    <a:cubicBezTo>
                      <a:pt x="15" y="70"/>
                      <a:pt x="0" y="89"/>
                      <a:pt x="3" y="98"/>
                    </a:cubicBezTo>
                    <a:cubicBezTo>
                      <a:pt x="8" y="104"/>
                      <a:pt x="8" y="104"/>
                      <a:pt x="8" y="104"/>
                    </a:cubicBezTo>
                    <a:cubicBezTo>
                      <a:pt x="17" y="104"/>
                      <a:pt x="8" y="106"/>
                      <a:pt x="12" y="107"/>
                    </a:cubicBezTo>
                    <a:cubicBezTo>
                      <a:pt x="15" y="109"/>
                      <a:pt x="12" y="114"/>
                      <a:pt x="14" y="114"/>
                    </a:cubicBezTo>
                    <a:cubicBezTo>
                      <a:pt x="17" y="115"/>
                      <a:pt x="12" y="129"/>
                      <a:pt x="20" y="134"/>
                    </a:cubicBezTo>
                    <a:cubicBezTo>
                      <a:pt x="15" y="137"/>
                      <a:pt x="12" y="135"/>
                      <a:pt x="11" y="135"/>
                    </a:cubicBezTo>
                    <a:cubicBezTo>
                      <a:pt x="8" y="134"/>
                      <a:pt x="6" y="138"/>
                      <a:pt x="8" y="140"/>
                    </a:cubicBezTo>
                    <a:cubicBezTo>
                      <a:pt x="14" y="149"/>
                      <a:pt x="17" y="148"/>
                      <a:pt x="17" y="152"/>
                    </a:cubicBezTo>
                    <a:cubicBezTo>
                      <a:pt x="18" y="159"/>
                      <a:pt x="20" y="156"/>
                      <a:pt x="18" y="159"/>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98" name="Freeform 110"/>
              <p:cNvSpPr>
                <a:spLocks/>
              </p:cNvSpPr>
              <p:nvPr/>
            </p:nvSpPr>
            <p:spPr bwMode="auto">
              <a:xfrm>
                <a:off x="2702" y="2621"/>
                <a:ext cx="251" cy="229"/>
              </a:xfrm>
              <a:custGeom>
                <a:avLst/>
                <a:gdLst/>
                <a:ahLst/>
                <a:cxnLst>
                  <a:cxn ang="0">
                    <a:pos x="32" y="44"/>
                  </a:cxn>
                  <a:cxn ang="0">
                    <a:pos x="32" y="72"/>
                  </a:cxn>
                  <a:cxn ang="0">
                    <a:pos x="29" y="79"/>
                  </a:cxn>
                  <a:cxn ang="0">
                    <a:pos x="26" y="81"/>
                  </a:cxn>
                  <a:cxn ang="0">
                    <a:pos x="14" y="82"/>
                  </a:cxn>
                  <a:cxn ang="0">
                    <a:pos x="2" y="86"/>
                  </a:cxn>
                  <a:cxn ang="0">
                    <a:pos x="3" y="95"/>
                  </a:cxn>
                  <a:cxn ang="0">
                    <a:pos x="6" y="100"/>
                  </a:cxn>
                  <a:cxn ang="0">
                    <a:pos x="8" y="101"/>
                  </a:cxn>
                  <a:cxn ang="0">
                    <a:pos x="8" y="104"/>
                  </a:cxn>
                  <a:cxn ang="0">
                    <a:pos x="14" y="109"/>
                  </a:cxn>
                  <a:cxn ang="0">
                    <a:pos x="17" y="112"/>
                  </a:cxn>
                  <a:cxn ang="0">
                    <a:pos x="19" y="117"/>
                  </a:cxn>
                  <a:cxn ang="0">
                    <a:pos x="20" y="112"/>
                  </a:cxn>
                  <a:cxn ang="0">
                    <a:pos x="23" y="112"/>
                  </a:cxn>
                  <a:cxn ang="0">
                    <a:pos x="28" y="118"/>
                  </a:cxn>
                  <a:cxn ang="0">
                    <a:pos x="31" y="109"/>
                  </a:cxn>
                  <a:cxn ang="0">
                    <a:pos x="32" y="100"/>
                  </a:cxn>
                  <a:cxn ang="0">
                    <a:pos x="40" y="98"/>
                  </a:cxn>
                  <a:cxn ang="0">
                    <a:pos x="45" y="96"/>
                  </a:cxn>
                  <a:cxn ang="0">
                    <a:pos x="52" y="103"/>
                  </a:cxn>
                  <a:cxn ang="0">
                    <a:pos x="63" y="101"/>
                  </a:cxn>
                  <a:cxn ang="0">
                    <a:pos x="72" y="107"/>
                  </a:cxn>
                  <a:cxn ang="0">
                    <a:pos x="84" y="101"/>
                  </a:cxn>
                  <a:cxn ang="0">
                    <a:pos x="100" y="103"/>
                  </a:cxn>
                  <a:cxn ang="0">
                    <a:pos x="107" y="98"/>
                  </a:cxn>
                  <a:cxn ang="0">
                    <a:pos x="121" y="68"/>
                  </a:cxn>
                  <a:cxn ang="0">
                    <a:pos x="124" y="44"/>
                  </a:cxn>
                  <a:cxn ang="0">
                    <a:pos x="123" y="27"/>
                  </a:cxn>
                  <a:cxn ang="0">
                    <a:pos x="118" y="5"/>
                  </a:cxn>
                  <a:cxn ang="0">
                    <a:pos x="110" y="6"/>
                  </a:cxn>
                  <a:cxn ang="0">
                    <a:pos x="95" y="0"/>
                  </a:cxn>
                  <a:cxn ang="0">
                    <a:pos x="60" y="27"/>
                  </a:cxn>
                  <a:cxn ang="0">
                    <a:pos x="32" y="44"/>
                  </a:cxn>
                </a:cxnLst>
                <a:rect l="0" t="0" r="r" b="b"/>
                <a:pathLst>
                  <a:path w="129" h="118">
                    <a:moveTo>
                      <a:pt x="32" y="44"/>
                    </a:moveTo>
                    <a:cubicBezTo>
                      <a:pt x="32" y="44"/>
                      <a:pt x="34" y="70"/>
                      <a:pt x="32" y="72"/>
                    </a:cubicBezTo>
                    <a:cubicBezTo>
                      <a:pt x="31" y="75"/>
                      <a:pt x="32" y="79"/>
                      <a:pt x="29" y="79"/>
                    </a:cubicBezTo>
                    <a:cubicBezTo>
                      <a:pt x="26" y="79"/>
                      <a:pt x="28" y="82"/>
                      <a:pt x="26" y="81"/>
                    </a:cubicBezTo>
                    <a:cubicBezTo>
                      <a:pt x="25" y="81"/>
                      <a:pt x="23" y="82"/>
                      <a:pt x="14" y="82"/>
                    </a:cubicBezTo>
                    <a:cubicBezTo>
                      <a:pt x="6" y="82"/>
                      <a:pt x="11" y="87"/>
                      <a:pt x="2" y="86"/>
                    </a:cubicBezTo>
                    <a:cubicBezTo>
                      <a:pt x="0" y="92"/>
                      <a:pt x="2" y="89"/>
                      <a:pt x="3" y="95"/>
                    </a:cubicBezTo>
                    <a:cubicBezTo>
                      <a:pt x="3" y="100"/>
                      <a:pt x="5" y="96"/>
                      <a:pt x="6" y="100"/>
                    </a:cubicBezTo>
                    <a:cubicBezTo>
                      <a:pt x="9" y="101"/>
                      <a:pt x="9" y="103"/>
                      <a:pt x="8" y="101"/>
                    </a:cubicBezTo>
                    <a:cubicBezTo>
                      <a:pt x="6" y="101"/>
                      <a:pt x="6" y="104"/>
                      <a:pt x="8" y="104"/>
                    </a:cubicBezTo>
                    <a:cubicBezTo>
                      <a:pt x="9" y="106"/>
                      <a:pt x="12" y="110"/>
                      <a:pt x="14" y="109"/>
                    </a:cubicBezTo>
                    <a:cubicBezTo>
                      <a:pt x="16" y="106"/>
                      <a:pt x="19" y="110"/>
                      <a:pt x="17" y="112"/>
                    </a:cubicBezTo>
                    <a:cubicBezTo>
                      <a:pt x="16" y="112"/>
                      <a:pt x="17" y="114"/>
                      <a:pt x="19" y="117"/>
                    </a:cubicBezTo>
                    <a:cubicBezTo>
                      <a:pt x="20" y="114"/>
                      <a:pt x="17" y="112"/>
                      <a:pt x="20" y="112"/>
                    </a:cubicBezTo>
                    <a:cubicBezTo>
                      <a:pt x="22" y="112"/>
                      <a:pt x="20" y="109"/>
                      <a:pt x="23" y="112"/>
                    </a:cubicBezTo>
                    <a:cubicBezTo>
                      <a:pt x="26" y="115"/>
                      <a:pt x="26" y="115"/>
                      <a:pt x="28" y="118"/>
                    </a:cubicBezTo>
                    <a:cubicBezTo>
                      <a:pt x="29" y="115"/>
                      <a:pt x="26" y="110"/>
                      <a:pt x="31" y="109"/>
                    </a:cubicBezTo>
                    <a:cubicBezTo>
                      <a:pt x="34" y="106"/>
                      <a:pt x="31" y="103"/>
                      <a:pt x="32" y="100"/>
                    </a:cubicBezTo>
                    <a:cubicBezTo>
                      <a:pt x="35" y="98"/>
                      <a:pt x="35" y="98"/>
                      <a:pt x="40" y="98"/>
                    </a:cubicBezTo>
                    <a:cubicBezTo>
                      <a:pt x="43" y="98"/>
                      <a:pt x="42" y="95"/>
                      <a:pt x="45" y="96"/>
                    </a:cubicBezTo>
                    <a:cubicBezTo>
                      <a:pt x="48" y="98"/>
                      <a:pt x="51" y="96"/>
                      <a:pt x="52" y="103"/>
                    </a:cubicBezTo>
                    <a:cubicBezTo>
                      <a:pt x="55" y="109"/>
                      <a:pt x="60" y="101"/>
                      <a:pt x="63" y="101"/>
                    </a:cubicBezTo>
                    <a:cubicBezTo>
                      <a:pt x="64" y="101"/>
                      <a:pt x="68" y="106"/>
                      <a:pt x="72" y="107"/>
                    </a:cubicBezTo>
                    <a:cubicBezTo>
                      <a:pt x="78" y="107"/>
                      <a:pt x="77" y="103"/>
                      <a:pt x="84" y="101"/>
                    </a:cubicBezTo>
                    <a:cubicBezTo>
                      <a:pt x="94" y="100"/>
                      <a:pt x="98" y="107"/>
                      <a:pt x="100" y="103"/>
                    </a:cubicBezTo>
                    <a:cubicBezTo>
                      <a:pt x="101" y="98"/>
                      <a:pt x="103" y="101"/>
                      <a:pt x="107" y="98"/>
                    </a:cubicBezTo>
                    <a:cubicBezTo>
                      <a:pt x="104" y="89"/>
                      <a:pt x="119" y="70"/>
                      <a:pt x="121" y="68"/>
                    </a:cubicBezTo>
                    <a:cubicBezTo>
                      <a:pt x="123" y="67"/>
                      <a:pt x="124" y="53"/>
                      <a:pt x="124" y="44"/>
                    </a:cubicBezTo>
                    <a:cubicBezTo>
                      <a:pt x="124" y="33"/>
                      <a:pt x="129" y="37"/>
                      <a:pt x="123" y="27"/>
                    </a:cubicBezTo>
                    <a:cubicBezTo>
                      <a:pt x="118" y="17"/>
                      <a:pt x="123" y="14"/>
                      <a:pt x="118" y="5"/>
                    </a:cubicBezTo>
                    <a:cubicBezTo>
                      <a:pt x="112" y="9"/>
                      <a:pt x="113" y="11"/>
                      <a:pt x="110" y="6"/>
                    </a:cubicBezTo>
                    <a:cubicBezTo>
                      <a:pt x="107" y="2"/>
                      <a:pt x="98" y="3"/>
                      <a:pt x="95" y="0"/>
                    </a:cubicBezTo>
                    <a:cubicBezTo>
                      <a:pt x="90" y="3"/>
                      <a:pt x="69" y="19"/>
                      <a:pt x="60" y="27"/>
                    </a:cubicBezTo>
                    <a:cubicBezTo>
                      <a:pt x="51" y="33"/>
                      <a:pt x="54" y="44"/>
                      <a:pt x="32" y="44"/>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799" name="Freeform 111"/>
              <p:cNvSpPr>
                <a:spLocks/>
              </p:cNvSpPr>
              <p:nvPr/>
            </p:nvSpPr>
            <p:spPr bwMode="auto">
              <a:xfrm>
                <a:off x="2510" y="2590"/>
                <a:ext cx="258" cy="297"/>
              </a:xfrm>
              <a:custGeom>
                <a:avLst/>
                <a:gdLst/>
                <a:ahLst/>
                <a:cxnLst>
                  <a:cxn ang="0">
                    <a:pos x="101" y="101"/>
                  </a:cxn>
                  <a:cxn ang="0">
                    <a:pos x="113" y="98"/>
                  </a:cxn>
                  <a:cxn ang="0">
                    <a:pos x="126" y="97"/>
                  </a:cxn>
                  <a:cxn ang="0">
                    <a:pos x="129" y="95"/>
                  </a:cxn>
                  <a:cxn ang="0">
                    <a:pos x="132" y="87"/>
                  </a:cxn>
                  <a:cxn ang="0">
                    <a:pos x="132" y="59"/>
                  </a:cxn>
                  <a:cxn ang="0">
                    <a:pos x="124" y="59"/>
                  </a:cxn>
                  <a:cxn ang="0">
                    <a:pos x="121" y="51"/>
                  </a:cxn>
                  <a:cxn ang="0">
                    <a:pos x="115" y="48"/>
                  </a:cxn>
                  <a:cxn ang="0">
                    <a:pos x="110" y="44"/>
                  </a:cxn>
                  <a:cxn ang="0">
                    <a:pos x="107" y="39"/>
                  </a:cxn>
                  <a:cxn ang="0">
                    <a:pos x="61" y="0"/>
                  </a:cxn>
                  <a:cxn ang="0">
                    <a:pos x="46" y="0"/>
                  </a:cxn>
                  <a:cxn ang="0">
                    <a:pos x="54" y="86"/>
                  </a:cxn>
                  <a:cxn ang="0">
                    <a:pos x="55" y="97"/>
                  </a:cxn>
                  <a:cxn ang="0">
                    <a:pos x="26" y="97"/>
                  </a:cxn>
                  <a:cxn ang="0">
                    <a:pos x="23" y="97"/>
                  </a:cxn>
                  <a:cxn ang="0">
                    <a:pos x="16" y="97"/>
                  </a:cxn>
                  <a:cxn ang="0">
                    <a:pos x="11" y="100"/>
                  </a:cxn>
                  <a:cxn ang="0">
                    <a:pos x="5" y="97"/>
                  </a:cxn>
                  <a:cxn ang="0">
                    <a:pos x="2" y="104"/>
                  </a:cxn>
                  <a:cxn ang="0">
                    <a:pos x="3" y="111"/>
                  </a:cxn>
                  <a:cxn ang="0">
                    <a:pos x="3" y="115"/>
                  </a:cxn>
                  <a:cxn ang="0">
                    <a:pos x="8" y="120"/>
                  </a:cxn>
                  <a:cxn ang="0">
                    <a:pos x="8" y="126"/>
                  </a:cxn>
                  <a:cxn ang="0">
                    <a:pos x="11" y="129"/>
                  </a:cxn>
                  <a:cxn ang="0">
                    <a:pos x="13" y="131"/>
                  </a:cxn>
                  <a:cxn ang="0">
                    <a:pos x="20" y="129"/>
                  </a:cxn>
                  <a:cxn ang="0">
                    <a:pos x="23" y="128"/>
                  </a:cxn>
                  <a:cxn ang="0">
                    <a:pos x="26" y="126"/>
                  </a:cxn>
                  <a:cxn ang="0">
                    <a:pos x="28" y="131"/>
                  </a:cxn>
                  <a:cxn ang="0">
                    <a:pos x="29" y="134"/>
                  </a:cxn>
                  <a:cxn ang="0">
                    <a:pos x="31" y="137"/>
                  </a:cxn>
                  <a:cxn ang="0">
                    <a:pos x="31" y="140"/>
                  </a:cxn>
                  <a:cxn ang="0">
                    <a:pos x="32" y="145"/>
                  </a:cxn>
                  <a:cxn ang="0">
                    <a:pos x="35" y="150"/>
                  </a:cxn>
                  <a:cxn ang="0">
                    <a:pos x="45" y="148"/>
                  </a:cxn>
                  <a:cxn ang="0">
                    <a:pos x="49" y="146"/>
                  </a:cxn>
                  <a:cxn ang="0">
                    <a:pos x="55" y="146"/>
                  </a:cxn>
                  <a:cxn ang="0">
                    <a:pos x="55" y="140"/>
                  </a:cxn>
                  <a:cxn ang="0">
                    <a:pos x="57" y="132"/>
                  </a:cxn>
                  <a:cxn ang="0">
                    <a:pos x="63" y="129"/>
                  </a:cxn>
                  <a:cxn ang="0">
                    <a:pos x="63" y="125"/>
                  </a:cxn>
                  <a:cxn ang="0">
                    <a:pos x="66" y="122"/>
                  </a:cxn>
                  <a:cxn ang="0">
                    <a:pos x="66" y="117"/>
                  </a:cxn>
                  <a:cxn ang="0">
                    <a:pos x="69" y="118"/>
                  </a:cxn>
                  <a:cxn ang="0">
                    <a:pos x="72" y="115"/>
                  </a:cxn>
                  <a:cxn ang="0">
                    <a:pos x="77" y="114"/>
                  </a:cxn>
                  <a:cxn ang="0">
                    <a:pos x="81" y="109"/>
                  </a:cxn>
                  <a:cxn ang="0">
                    <a:pos x="86" y="104"/>
                  </a:cxn>
                  <a:cxn ang="0">
                    <a:pos x="95" y="100"/>
                  </a:cxn>
                  <a:cxn ang="0">
                    <a:pos x="98" y="101"/>
                  </a:cxn>
                  <a:cxn ang="0">
                    <a:pos x="101" y="101"/>
                  </a:cxn>
                </a:cxnLst>
                <a:rect l="0" t="0" r="r" b="b"/>
                <a:pathLst>
                  <a:path w="133" h="153">
                    <a:moveTo>
                      <a:pt x="101" y="101"/>
                    </a:moveTo>
                    <a:cubicBezTo>
                      <a:pt x="110" y="103"/>
                      <a:pt x="106" y="98"/>
                      <a:pt x="113" y="98"/>
                    </a:cubicBezTo>
                    <a:cubicBezTo>
                      <a:pt x="123" y="98"/>
                      <a:pt x="124" y="97"/>
                      <a:pt x="126" y="97"/>
                    </a:cubicBezTo>
                    <a:cubicBezTo>
                      <a:pt x="127" y="98"/>
                      <a:pt x="126" y="95"/>
                      <a:pt x="129" y="95"/>
                    </a:cubicBezTo>
                    <a:cubicBezTo>
                      <a:pt x="132" y="95"/>
                      <a:pt x="130" y="90"/>
                      <a:pt x="132" y="87"/>
                    </a:cubicBezTo>
                    <a:cubicBezTo>
                      <a:pt x="133" y="86"/>
                      <a:pt x="132" y="59"/>
                      <a:pt x="132" y="59"/>
                    </a:cubicBezTo>
                    <a:cubicBezTo>
                      <a:pt x="124" y="62"/>
                      <a:pt x="123" y="61"/>
                      <a:pt x="124" y="59"/>
                    </a:cubicBezTo>
                    <a:cubicBezTo>
                      <a:pt x="126" y="56"/>
                      <a:pt x="126" y="51"/>
                      <a:pt x="121" y="51"/>
                    </a:cubicBezTo>
                    <a:cubicBezTo>
                      <a:pt x="116" y="51"/>
                      <a:pt x="120" y="48"/>
                      <a:pt x="115" y="48"/>
                    </a:cubicBezTo>
                    <a:cubicBezTo>
                      <a:pt x="112" y="50"/>
                      <a:pt x="113" y="45"/>
                      <a:pt x="110" y="44"/>
                    </a:cubicBezTo>
                    <a:cubicBezTo>
                      <a:pt x="107" y="42"/>
                      <a:pt x="110" y="42"/>
                      <a:pt x="107" y="39"/>
                    </a:cubicBezTo>
                    <a:cubicBezTo>
                      <a:pt x="106" y="37"/>
                      <a:pt x="61" y="0"/>
                      <a:pt x="61" y="0"/>
                    </a:cubicBezTo>
                    <a:cubicBezTo>
                      <a:pt x="46" y="0"/>
                      <a:pt x="46" y="0"/>
                      <a:pt x="46" y="0"/>
                    </a:cubicBezTo>
                    <a:cubicBezTo>
                      <a:pt x="46" y="0"/>
                      <a:pt x="54" y="81"/>
                      <a:pt x="54" y="86"/>
                    </a:cubicBezTo>
                    <a:cubicBezTo>
                      <a:pt x="55" y="90"/>
                      <a:pt x="58" y="83"/>
                      <a:pt x="55" y="97"/>
                    </a:cubicBezTo>
                    <a:cubicBezTo>
                      <a:pt x="55" y="97"/>
                      <a:pt x="31" y="97"/>
                      <a:pt x="26" y="97"/>
                    </a:cubicBezTo>
                    <a:cubicBezTo>
                      <a:pt x="23" y="97"/>
                      <a:pt x="25" y="93"/>
                      <a:pt x="23" y="97"/>
                    </a:cubicBezTo>
                    <a:cubicBezTo>
                      <a:pt x="23" y="98"/>
                      <a:pt x="19" y="98"/>
                      <a:pt x="16" y="97"/>
                    </a:cubicBezTo>
                    <a:cubicBezTo>
                      <a:pt x="11" y="95"/>
                      <a:pt x="13" y="103"/>
                      <a:pt x="11" y="100"/>
                    </a:cubicBezTo>
                    <a:cubicBezTo>
                      <a:pt x="10" y="97"/>
                      <a:pt x="8" y="92"/>
                      <a:pt x="5" y="97"/>
                    </a:cubicBezTo>
                    <a:cubicBezTo>
                      <a:pt x="2" y="101"/>
                      <a:pt x="8" y="101"/>
                      <a:pt x="2" y="104"/>
                    </a:cubicBezTo>
                    <a:cubicBezTo>
                      <a:pt x="0" y="109"/>
                      <a:pt x="3" y="106"/>
                      <a:pt x="3" y="111"/>
                    </a:cubicBezTo>
                    <a:cubicBezTo>
                      <a:pt x="3" y="115"/>
                      <a:pt x="2" y="112"/>
                      <a:pt x="3" y="115"/>
                    </a:cubicBezTo>
                    <a:cubicBezTo>
                      <a:pt x="5" y="120"/>
                      <a:pt x="5" y="115"/>
                      <a:pt x="8" y="120"/>
                    </a:cubicBezTo>
                    <a:cubicBezTo>
                      <a:pt x="10" y="123"/>
                      <a:pt x="8" y="123"/>
                      <a:pt x="8" y="126"/>
                    </a:cubicBezTo>
                    <a:cubicBezTo>
                      <a:pt x="6" y="131"/>
                      <a:pt x="10" y="132"/>
                      <a:pt x="11" y="129"/>
                    </a:cubicBezTo>
                    <a:cubicBezTo>
                      <a:pt x="11" y="128"/>
                      <a:pt x="13" y="129"/>
                      <a:pt x="13" y="131"/>
                    </a:cubicBezTo>
                    <a:cubicBezTo>
                      <a:pt x="16" y="134"/>
                      <a:pt x="14" y="126"/>
                      <a:pt x="20" y="129"/>
                    </a:cubicBezTo>
                    <a:cubicBezTo>
                      <a:pt x="23" y="132"/>
                      <a:pt x="22" y="129"/>
                      <a:pt x="23" y="128"/>
                    </a:cubicBezTo>
                    <a:cubicBezTo>
                      <a:pt x="26" y="128"/>
                      <a:pt x="22" y="125"/>
                      <a:pt x="26" y="126"/>
                    </a:cubicBezTo>
                    <a:cubicBezTo>
                      <a:pt x="29" y="128"/>
                      <a:pt x="28" y="129"/>
                      <a:pt x="28" y="131"/>
                    </a:cubicBezTo>
                    <a:cubicBezTo>
                      <a:pt x="29" y="131"/>
                      <a:pt x="28" y="134"/>
                      <a:pt x="29" y="134"/>
                    </a:cubicBezTo>
                    <a:cubicBezTo>
                      <a:pt x="31" y="134"/>
                      <a:pt x="34" y="137"/>
                      <a:pt x="31" y="137"/>
                    </a:cubicBezTo>
                    <a:cubicBezTo>
                      <a:pt x="29" y="139"/>
                      <a:pt x="29" y="143"/>
                      <a:pt x="31" y="140"/>
                    </a:cubicBezTo>
                    <a:cubicBezTo>
                      <a:pt x="32" y="139"/>
                      <a:pt x="34" y="140"/>
                      <a:pt x="32" y="145"/>
                    </a:cubicBezTo>
                    <a:cubicBezTo>
                      <a:pt x="32" y="148"/>
                      <a:pt x="34" y="145"/>
                      <a:pt x="35" y="150"/>
                    </a:cubicBezTo>
                    <a:cubicBezTo>
                      <a:pt x="42" y="142"/>
                      <a:pt x="40" y="153"/>
                      <a:pt x="45" y="148"/>
                    </a:cubicBezTo>
                    <a:cubicBezTo>
                      <a:pt x="48" y="143"/>
                      <a:pt x="49" y="140"/>
                      <a:pt x="49" y="146"/>
                    </a:cubicBezTo>
                    <a:cubicBezTo>
                      <a:pt x="49" y="151"/>
                      <a:pt x="52" y="146"/>
                      <a:pt x="55" y="146"/>
                    </a:cubicBezTo>
                    <a:cubicBezTo>
                      <a:pt x="57" y="142"/>
                      <a:pt x="54" y="140"/>
                      <a:pt x="55" y="140"/>
                    </a:cubicBezTo>
                    <a:cubicBezTo>
                      <a:pt x="57" y="139"/>
                      <a:pt x="57" y="134"/>
                      <a:pt x="57" y="132"/>
                    </a:cubicBezTo>
                    <a:cubicBezTo>
                      <a:pt x="55" y="131"/>
                      <a:pt x="61" y="132"/>
                      <a:pt x="63" y="129"/>
                    </a:cubicBezTo>
                    <a:cubicBezTo>
                      <a:pt x="65" y="126"/>
                      <a:pt x="65" y="126"/>
                      <a:pt x="63" y="125"/>
                    </a:cubicBezTo>
                    <a:cubicBezTo>
                      <a:pt x="63" y="123"/>
                      <a:pt x="68" y="125"/>
                      <a:pt x="66" y="122"/>
                    </a:cubicBezTo>
                    <a:cubicBezTo>
                      <a:pt x="65" y="120"/>
                      <a:pt x="65" y="118"/>
                      <a:pt x="66" y="117"/>
                    </a:cubicBezTo>
                    <a:cubicBezTo>
                      <a:pt x="68" y="115"/>
                      <a:pt x="66" y="118"/>
                      <a:pt x="69" y="118"/>
                    </a:cubicBezTo>
                    <a:cubicBezTo>
                      <a:pt x="72" y="120"/>
                      <a:pt x="72" y="117"/>
                      <a:pt x="72" y="115"/>
                    </a:cubicBezTo>
                    <a:cubicBezTo>
                      <a:pt x="72" y="112"/>
                      <a:pt x="77" y="117"/>
                      <a:pt x="77" y="114"/>
                    </a:cubicBezTo>
                    <a:cubicBezTo>
                      <a:pt x="77" y="109"/>
                      <a:pt x="78" y="108"/>
                      <a:pt x="81" y="109"/>
                    </a:cubicBezTo>
                    <a:cubicBezTo>
                      <a:pt x="84" y="111"/>
                      <a:pt x="81" y="106"/>
                      <a:pt x="86" y="104"/>
                    </a:cubicBezTo>
                    <a:cubicBezTo>
                      <a:pt x="95" y="101"/>
                      <a:pt x="92" y="98"/>
                      <a:pt x="95" y="100"/>
                    </a:cubicBezTo>
                    <a:cubicBezTo>
                      <a:pt x="97" y="101"/>
                      <a:pt x="97" y="100"/>
                      <a:pt x="98" y="101"/>
                    </a:cubicBezTo>
                    <a:cubicBezTo>
                      <a:pt x="100" y="101"/>
                      <a:pt x="100" y="101"/>
                      <a:pt x="101" y="10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00" name="Freeform 112"/>
              <p:cNvSpPr>
                <a:spLocks/>
              </p:cNvSpPr>
              <p:nvPr/>
            </p:nvSpPr>
            <p:spPr bwMode="auto">
              <a:xfrm>
                <a:off x="2437" y="2546"/>
                <a:ext cx="192" cy="248"/>
              </a:xfrm>
              <a:custGeom>
                <a:avLst/>
                <a:gdLst/>
                <a:ahLst/>
                <a:cxnLst>
                  <a:cxn ang="0">
                    <a:pos x="7" y="112"/>
                  </a:cxn>
                  <a:cxn ang="0">
                    <a:pos x="22" y="109"/>
                  </a:cxn>
                  <a:cxn ang="0">
                    <a:pos x="29" y="114"/>
                  </a:cxn>
                  <a:cxn ang="0">
                    <a:pos x="40" y="128"/>
                  </a:cxn>
                  <a:cxn ang="0">
                    <a:pos x="43" y="120"/>
                  </a:cxn>
                  <a:cxn ang="0">
                    <a:pos x="49" y="123"/>
                  </a:cxn>
                  <a:cxn ang="0">
                    <a:pos x="54" y="120"/>
                  </a:cxn>
                  <a:cxn ang="0">
                    <a:pos x="61" y="120"/>
                  </a:cxn>
                  <a:cxn ang="0">
                    <a:pos x="64" y="120"/>
                  </a:cxn>
                  <a:cxn ang="0">
                    <a:pos x="93" y="120"/>
                  </a:cxn>
                  <a:cxn ang="0">
                    <a:pos x="92" y="109"/>
                  </a:cxn>
                  <a:cxn ang="0">
                    <a:pos x="84" y="23"/>
                  </a:cxn>
                  <a:cxn ang="0">
                    <a:pos x="99" y="23"/>
                  </a:cxn>
                  <a:cxn ang="0">
                    <a:pos x="67" y="0"/>
                  </a:cxn>
                  <a:cxn ang="0">
                    <a:pos x="67" y="14"/>
                  </a:cxn>
                  <a:cxn ang="0">
                    <a:pos x="42" y="14"/>
                  </a:cxn>
                  <a:cxn ang="0">
                    <a:pos x="42" y="39"/>
                  </a:cxn>
                  <a:cxn ang="0">
                    <a:pos x="34" y="61"/>
                  </a:cxn>
                  <a:cxn ang="0">
                    <a:pos x="3" y="61"/>
                  </a:cxn>
                  <a:cxn ang="0">
                    <a:pos x="2" y="67"/>
                  </a:cxn>
                  <a:cxn ang="0">
                    <a:pos x="3" y="64"/>
                  </a:cxn>
                  <a:cxn ang="0">
                    <a:pos x="5" y="69"/>
                  </a:cxn>
                  <a:cxn ang="0">
                    <a:pos x="8" y="75"/>
                  </a:cxn>
                  <a:cxn ang="0">
                    <a:pos x="7" y="81"/>
                  </a:cxn>
                  <a:cxn ang="0">
                    <a:pos x="8" y="101"/>
                  </a:cxn>
                  <a:cxn ang="0">
                    <a:pos x="7" y="112"/>
                  </a:cxn>
                </a:cxnLst>
                <a:rect l="0" t="0" r="r" b="b"/>
                <a:pathLst>
                  <a:path w="99" h="128">
                    <a:moveTo>
                      <a:pt x="7" y="112"/>
                    </a:moveTo>
                    <a:cubicBezTo>
                      <a:pt x="7" y="107"/>
                      <a:pt x="17" y="109"/>
                      <a:pt x="22" y="109"/>
                    </a:cubicBezTo>
                    <a:cubicBezTo>
                      <a:pt x="25" y="107"/>
                      <a:pt x="28" y="112"/>
                      <a:pt x="29" y="114"/>
                    </a:cubicBezTo>
                    <a:cubicBezTo>
                      <a:pt x="32" y="115"/>
                      <a:pt x="37" y="125"/>
                      <a:pt x="40" y="128"/>
                    </a:cubicBezTo>
                    <a:cubicBezTo>
                      <a:pt x="46" y="125"/>
                      <a:pt x="40" y="125"/>
                      <a:pt x="43" y="120"/>
                    </a:cubicBezTo>
                    <a:cubicBezTo>
                      <a:pt x="46" y="115"/>
                      <a:pt x="48" y="120"/>
                      <a:pt x="49" y="123"/>
                    </a:cubicBezTo>
                    <a:cubicBezTo>
                      <a:pt x="51" y="126"/>
                      <a:pt x="49" y="118"/>
                      <a:pt x="54" y="120"/>
                    </a:cubicBezTo>
                    <a:cubicBezTo>
                      <a:pt x="57" y="121"/>
                      <a:pt x="61" y="121"/>
                      <a:pt x="61" y="120"/>
                    </a:cubicBezTo>
                    <a:cubicBezTo>
                      <a:pt x="63" y="117"/>
                      <a:pt x="61" y="120"/>
                      <a:pt x="64" y="120"/>
                    </a:cubicBezTo>
                    <a:cubicBezTo>
                      <a:pt x="69" y="120"/>
                      <a:pt x="93" y="120"/>
                      <a:pt x="93" y="120"/>
                    </a:cubicBezTo>
                    <a:cubicBezTo>
                      <a:pt x="96" y="106"/>
                      <a:pt x="93" y="114"/>
                      <a:pt x="92" y="109"/>
                    </a:cubicBezTo>
                    <a:cubicBezTo>
                      <a:pt x="92" y="104"/>
                      <a:pt x="84" y="23"/>
                      <a:pt x="84" y="23"/>
                    </a:cubicBezTo>
                    <a:cubicBezTo>
                      <a:pt x="99" y="23"/>
                      <a:pt x="99" y="23"/>
                      <a:pt x="99" y="23"/>
                    </a:cubicBezTo>
                    <a:cubicBezTo>
                      <a:pt x="67" y="0"/>
                      <a:pt x="67" y="0"/>
                      <a:pt x="67" y="0"/>
                    </a:cubicBezTo>
                    <a:cubicBezTo>
                      <a:pt x="67" y="14"/>
                      <a:pt x="67" y="14"/>
                      <a:pt x="67" y="14"/>
                    </a:cubicBezTo>
                    <a:cubicBezTo>
                      <a:pt x="42" y="14"/>
                      <a:pt x="42" y="14"/>
                      <a:pt x="42" y="14"/>
                    </a:cubicBezTo>
                    <a:cubicBezTo>
                      <a:pt x="42" y="39"/>
                      <a:pt x="42" y="39"/>
                      <a:pt x="42" y="39"/>
                    </a:cubicBezTo>
                    <a:cubicBezTo>
                      <a:pt x="32" y="44"/>
                      <a:pt x="31" y="42"/>
                      <a:pt x="34" y="61"/>
                    </a:cubicBezTo>
                    <a:cubicBezTo>
                      <a:pt x="34" y="61"/>
                      <a:pt x="5" y="61"/>
                      <a:pt x="3" y="61"/>
                    </a:cubicBezTo>
                    <a:cubicBezTo>
                      <a:pt x="2" y="61"/>
                      <a:pt x="0" y="64"/>
                      <a:pt x="2" y="67"/>
                    </a:cubicBezTo>
                    <a:cubicBezTo>
                      <a:pt x="3" y="67"/>
                      <a:pt x="2" y="62"/>
                      <a:pt x="3" y="64"/>
                    </a:cubicBezTo>
                    <a:cubicBezTo>
                      <a:pt x="5" y="64"/>
                      <a:pt x="3" y="69"/>
                      <a:pt x="5" y="69"/>
                    </a:cubicBezTo>
                    <a:cubicBezTo>
                      <a:pt x="7" y="67"/>
                      <a:pt x="8" y="72"/>
                      <a:pt x="8" y="75"/>
                    </a:cubicBezTo>
                    <a:cubicBezTo>
                      <a:pt x="8" y="79"/>
                      <a:pt x="3" y="79"/>
                      <a:pt x="7" y="81"/>
                    </a:cubicBezTo>
                    <a:cubicBezTo>
                      <a:pt x="8" y="82"/>
                      <a:pt x="11" y="93"/>
                      <a:pt x="8" y="101"/>
                    </a:cubicBezTo>
                    <a:cubicBezTo>
                      <a:pt x="7" y="107"/>
                      <a:pt x="5" y="109"/>
                      <a:pt x="7" y="11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01" name="Freeform 113"/>
              <p:cNvSpPr>
                <a:spLocks/>
              </p:cNvSpPr>
              <p:nvPr/>
            </p:nvSpPr>
            <p:spPr bwMode="auto">
              <a:xfrm>
                <a:off x="2745" y="2806"/>
                <a:ext cx="186" cy="186"/>
              </a:xfrm>
              <a:custGeom>
                <a:avLst/>
                <a:gdLst/>
                <a:ahLst/>
                <a:cxnLst>
                  <a:cxn ang="0">
                    <a:pos x="90" y="9"/>
                  </a:cxn>
                  <a:cxn ang="0">
                    <a:pos x="93" y="22"/>
                  </a:cxn>
                  <a:cxn ang="0">
                    <a:pos x="84" y="39"/>
                  </a:cxn>
                  <a:cxn ang="0">
                    <a:pos x="77" y="54"/>
                  </a:cxn>
                  <a:cxn ang="0">
                    <a:pos x="70" y="70"/>
                  </a:cxn>
                  <a:cxn ang="0">
                    <a:pos x="64" y="71"/>
                  </a:cxn>
                  <a:cxn ang="0">
                    <a:pos x="56" y="73"/>
                  </a:cxn>
                  <a:cxn ang="0">
                    <a:pos x="50" y="79"/>
                  </a:cxn>
                  <a:cxn ang="0">
                    <a:pos x="45" y="92"/>
                  </a:cxn>
                  <a:cxn ang="0">
                    <a:pos x="42" y="88"/>
                  </a:cxn>
                  <a:cxn ang="0">
                    <a:pos x="35" y="93"/>
                  </a:cxn>
                  <a:cxn ang="0">
                    <a:pos x="32" y="95"/>
                  </a:cxn>
                  <a:cxn ang="0">
                    <a:pos x="26" y="96"/>
                  </a:cxn>
                  <a:cxn ang="0">
                    <a:pos x="18" y="81"/>
                  </a:cxn>
                  <a:cxn ang="0">
                    <a:pos x="9" y="75"/>
                  </a:cxn>
                  <a:cxn ang="0">
                    <a:pos x="4" y="75"/>
                  </a:cxn>
                  <a:cxn ang="0">
                    <a:pos x="0" y="76"/>
                  </a:cxn>
                  <a:cxn ang="0">
                    <a:pos x="0" y="54"/>
                  </a:cxn>
                  <a:cxn ang="0">
                    <a:pos x="3" y="47"/>
                  </a:cxn>
                  <a:cxn ang="0">
                    <a:pos x="7" y="36"/>
                  </a:cxn>
                  <a:cxn ang="0">
                    <a:pos x="6" y="23"/>
                  </a:cxn>
                  <a:cxn ang="0">
                    <a:pos x="9" y="14"/>
                  </a:cxn>
                  <a:cxn ang="0">
                    <a:pos x="10" y="5"/>
                  </a:cxn>
                  <a:cxn ang="0">
                    <a:pos x="18" y="3"/>
                  </a:cxn>
                  <a:cxn ang="0">
                    <a:pos x="23" y="2"/>
                  </a:cxn>
                  <a:cxn ang="0">
                    <a:pos x="30" y="8"/>
                  </a:cxn>
                  <a:cxn ang="0">
                    <a:pos x="41" y="6"/>
                  </a:cxn>
                  <a:cxn ang="0">
                    <a:pos x="50" y="13"/>
                  </a:cxn>
                  <a:cxn ang="0">
                    <a:pos x="62" y="6"/>
                  </a:cxn>
                  <a:cxn ang="0">
                    <a:pos x="77" y="8"/>
                  </a:cxn>
                  <a:cxn ang="0">
                    <a:pos x="85" y="3"/>
                  </a:cxn>
                  <a:cxn ang="0">
                    <a:pos x="90" y="9"/>
                  </a:cxn>
                </a:cxnLst>
                <a:rect l="0" t="0" r="r" b="b"/>
                <a:pathLst>
                  <a:path w="96" h="96">
                    <a:moveTo>
                      <a:pt x="90" y="9"/>
                    </a:moveTo>
                    <a:cubicBezTo>
                      <a:pt x="88" y="22"/>
                      <a:pt x="96" y="14"/>
                      <a:pt x="93" y="22"/>
                    </a:cubicBezTo>
                    <a:cubicBezTo>
                      <a:pt x="91" y="31"/>
                      <a:pt x="88" y="23"/>
                      <a:pt x="84" y="39"/>
                    </a:cubicBezTo>
                    <a:cubicBezTo>
                      <a:pt x="80" y="53"/>
                      <a:pt x="80" y="53"/>
                      <a:pt x="77" y="54"/>
                    </a:cubicBezTo>
                    <a:cubicBezTo>
                      <a:pt x="74" y="56"/>
                      <a:pt x="73" y="65"/>
                      <a:pt x="70" y="70"/>
                    </a:cubicBezTo>
                    <a:cubicBezTo>
                      <a:pt x="67" y="76"/>
                      <a:pt x="68" y="76"/>
                      <a:pt x="64" y="71"/>
                    </a:cubicBezTo>
                    <a:cubicBezTo>
                      <a:pt x="61" y="67"/>
                      <a:pt x="56" y="68"/>
                      <a:pt x="56" y="73"/>
                    </a:cubicBezTo>
                    <a:cubicBezTo>
                      <a:pt x="55" y="76"/>
                      <a:pt x="52" y="73"/>
                      <a:pt x="50" y="79"/>
                    </a:cubicBezTo>
                    <a:cubicBezTo>
                      <a:pt x="47" y="84"/>
                      <a:pt x="49" y="85"/>
                      <a:pt x="45" y="92"/>
                    </a:cubicBezTo>
                    <a:cubicBezTo>
                      <a:pt x="42" y="88"/>
                      <a:pt x="42" y="88"/>
                      <a:pt x="42" y="88"/>
                    </a:cubicBezTo>
                    <a:cubicBezTo>
                      <a:pt x="47" y="95"/>
                      <a:pt x="36" y="95"/>
                      <a:pt x="35" y="93"/>
                    </a:cubicBezTo>
                    <a:cubicBezTo>
                      <a:pt x="33" y="92"/>
                      <a:pt x="36" y="95"/>
                      <a:pt x="32" y="95"/>
                    </a:cubicBezTo>
                    <a:cubicBezTo>
                      <a:pt x="30" y="96"/>
                      <a:pt x="30" y="96"/>
                      <a:pt x="26" y="96"/>
                    </a:cubicBezTo>
                    <a:cubicBezTo>
                      <a:pt x="21" y="96"/>
                      <a:pt x="20" y="84"/>
                      <a:pt x="18" y="81"/>
                    </a:cubicBezTo>
                    <a:cubicBezTo>
                      <a:pt x="13" y="76"/>
                      <a:pt x="12" y="75"/>
                      <a:pt x="9" y="75"/>
                    </a:cubicBezTo>
                    <a:cubicBezTo>
                      <a:pt x="4" y="76"/>
                      <a:pt x="6" y="73"/>
                      <a:pt x="4" y="75"/>
                    </a:cubicBezTo>
                    <a:cubicBezTo>
                      <a:pt x="4" y="76"/>
                      <a:pt x="3" y="76"/>
                      <a:pt x="0" y="76"/>
                    </a:cubicBezTo>
                    <a:cubicBezTo>
                      <a:pt x="1" y="67"/>
                      <a:pt x="0" y="62"/>
                      <a:pt x="0" y="54"/>
                    </a:cubicBezTo>
                    <a:cubicBezTo>
                      <a:pt x="0" y="47"/>
                      <a:pt x="1" y="51"/>
                      <a:pt x="3" y="47"/>
                    </a:cubicBezTo>
                    <a:cubicBezTo>
                      <a:pt x="3" y="42"/>
                      <a:pt x="4" y="44"/>
                      <a:pt x="7" y="36"/>
                    </a:cubicBezTo>
                    <a:cubicBezTo>
                      <a:pt x="10" y="28"/>
                      <a:pt x="4" y="28"/>
                      <a:pt x="6" y="23"/>
                    </a:cubicBezTo>
                    <a:cubicBezTo>
                      <a:pt x="7" y="20"/>
                      <a:pt x="4" y="16"/>
                      <a:pt x="9" y="14"/>
                    </a:cubicBezTo>
                    <a:cubicBezTo>
                      <a:pt x="12" y="11"/>
                      <a:pt x="9" y="8"/>
                      <a:pt x="10" y="5"/>
                    </a:cubicBezTo>
                    <a:cubicBezTo>
                      <a:pt x="13" y="3"/>
                      <a:pt x="13" y="3"/>
                      <a:pt x="18" y="3"/>
                    </a:cubicBezTo>
                    <a:cubicBezTo>
                      <a:pt x="21" y="3"/>
                      <a:pt x="20" y="0"/>
                      <a:pt x="23" y="2"/>
                    </a:cubicBezTo>
                    <a:cubicBezTo>
                      <a:pt x="26" y="3"/>
                      <a:pt x="29" y="2"/>
                      <a:pt x="30" y="8"/>
                    </a:cubicBezTo>
                    <a:cubicBezTo>
                      <a:pt x="33" y="14"/>
                      <a:pt x="38" y="6"/>
                      <a:pt x="41" y="6"/>
                    </a:cubicBezTo>
                    <a:cubicBezTo>
                      <a:pt x="42" y="6"/>
                      <a:pt x="45" y="11"/>
                      <a:pt x="50" y="13"/>
                    </a:cubicBezTo>
                    <a:cubicBezTo>
                      <a:pt x="56" y="13"/>
                      <a:pt x="55" y="8"/>
                      <a:pt x="62" y="6"/>
                    </a:cubicBezTo>
                    <a:cubicBezTo>
                      <a:pt x="71" y="5"/>
                      <a:pt x="76" y="13"/>
                      <a:pt x="77" y="8"/>
                    </a:cubicBezTo>
                    <a:cubicBezTo>
                      <a:pt x="79" y="3"/>
                      <a:pt x="80" y="6"/>
                      <a:pt x="85" y="3"/>
                    </a:cubicBezTo>
                    <a:cubicBezTo>
                      <a:pt x="90" y="9"/>
                      <a:pt x="90" y="9"/>
                      <a:pt x="90" y="9"/>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02" name="Freeform 114"/>
              <p:cNvSpPr>
                <a:spLocks/>
              </p:cNvSpPr>
              <p:nvPr/>
            </p:nvSpPr>
            <p:spPr bwMode="auto">
              <a:xfrm>
                <a:off x="2922" y="2864"/>
                <a:ext cx="203" cy="167"/>
              </a:xfrm>
              <a:custGeom>
                <a:avLst/>
                <a:gdLst/>
                <a:ahLst/>
                <a:cxnLst>
                  <a:cxn ang="0">
                    <a:pos x="105" y="58"/>
                  </a:cxn>
                  <a:cxn ang="0">
                    <a:pos x="99" y="58"/>
                  </a:cxn>
                  <a:cxn ang="0">
                    <a:pos x="87" y="57"/>
                  </a:cxn>
                  <a:cxn ang="0">
                    <a:pos x="76" y="60"/>
                  </a:cxn>
                  <a:cxn ang="0">
                    <a:pos x="67" y="63"/>
                  </a:cxn>
                  <a:cxn ang="0">
                    <a:pos x="50" y="65"/>
                  </a:cxn>
                  <a:cxn ang="0">
                    <a:pos x="44" y="58"/>
                  </a:cxn>
                  <a:cxn ang="0">
                    <a:pos x="35" y="65"/>
                  </a:cxn>
                  <a:cxn ang="0">
                    <a:pos x="35" y="74"/>
                  </a:cxn>
                  <a:cxn ang="0">
                    <a:pos x="28" y="72"/>
                  </a:cxn>
                  <a:cxn ang="0">
                    <a:pos x="20" y="72"/>
                  </a:cxn>
                  <a:cxn ang="0">
                    <a:pos x="15" y="86"/>
                  </a:cxn>
                  <a:cxn ang="0">
                    <a:pos x="8" y="71"/>
                  </a:cxn>
                  <a:cxn ang="0">
                    <a:pos x="5" y="65"/>
                  </a:cxn>
                  <a:cxn ang="0">
                    <a:pos x="2" y="52"/>
                  </a:cxn>
                  <a:cxn ang="0">
                    <a:pos x="2" y="48"/>
                  </a:cxn>
                  <a:cxn ang="0">
                    <a:pos x="9" y="34"/>
                  </a:cxn>
                  <a:cxn ang="0">
                    <a:pos x="17" y="32"/>
                  </a:cxn>
                  <a:cxn ang="0">
                    <a:pos x="21" y="32"/>
                  </a:cxn>
                  <a:cxn ang="0">
                    <a:pos x="37" y="26"/>
                  </a:cxn>
                  <a:cxn ang="0">
                    <a:pos x="37" y="20"/>
                  </a:cxn>
                  <a:cxn ang="0">
                    <a:pos x="53" y="14"/>
                  </a:cxn>
                  <a:cxn ang="0">
                    <a:pos x="58" y="4"/>
                  </a:cxn>
                  <a:cxn ang="0">
                    <a:pos x="69" y="1"/>
                  </a:cxn>
                  <a:cxn ang="0">
                    <a:pos x="73" y="17"/>
                  </a:cxn>
                  <a:cxn ang="0">
                    <a:pos x="78" y="24"/>
                  </a:cxn>
                  <a:cxn ang="0">
                    <a:pos x="85" y="29"/>
                  </a:cxn>
                  <a:cxn ang="0">
                    <a:pos x="90" y="37"/>
                  </a:cxn>
                  <a:cxn ang="0">
                    <a:pos x="96" y="44"/>
                  </a:cxn>
                  <a:cxn ang="0">
                    <a:pos x="101" y="51"/>
                  </a:cxn>
                  <a:cxn ang="0">
                    <a:pos x="105" y="58"/>
                  </a:cxn>
                </a:cxnLst>
                <a:rect l="0" t="0" r="r" b="b"/>
                <a:pathLst>
                  <a:path w="105" h="86">
                    <a:moveTo>
                      <a:pt x="105" y="58"/>
                    </a:moveTo>
                    <a:cubicBezTo>
                      <a:pt x="102" y="58"/>
                      <a:pt x="102" y="55"/>
                      <a:pt x="99" y="58"/>
                    </a:cubicBezTo>
                    <a:cubicBezTo>
                      <a:pt x="97" y="62"/>
                      <a:pt x="90" y="52"/>
                      <a:pt x="87" y="57"/>
                    </a:cubicBezTo>
                    <a:cubicBezTo>
                      <a:pt x="84" y="62"/>
                      <a:pt x="84" y="55"/>
                      <a:pt x="76" y="60"/>
                    </a:cubicBezTo>
                    <a:cubicBezTo>
                      <a:pt x="67" y="66"/>
                      <a:pt x="70" y="55"/>
                      <a:pt x="67" y="63"/>
                    </a:cubicBezTo>
                    <a:cubicBezTo>
                      <a:pt x="64" y="71"/>
                      <a:pt x="59" y="65"/>
                      <a:pt x="50" y="65"/>
                    </a:cubicBezTo>
                    <a:cubicBezTo>
                      <a:pt x="47" y="65"/>
                      <a:pt x="50" y="62"/>
                      <a:pt x="44" y="58"/>
                    </a:cubicBezTo>
                    <a:cubicBezTo>
                      <a:pt x="37" y="55"/>
                      <a:pt x="37" y="63"/>
                      <a:pt x="35" y="65"/>
                    </a:cubicBezTo>
                    <a:cubicBezTo>
                      <a:pt x="32" y="66"/>
                      <a:pt x="34" y="69"/>
                      <a:pt x="35" y="74"/>
                    </a:cubicBezTo>
                    <a:cubicBezTo>
                      <a:pt x="32" y="71"/>
                      <a:pt x="31" y="75"/>
                      <a:pt x="28" y="72"/>
                    </a:cubicBezTo>
                    <a:cubicBezTo>
                      <a:pt x="25" y="71"/>
                      <a:pt x="25" y="74"/>
                      <a:pt x="20" y="72"/>
                    </a:cubicBezTo>
                    <a:cubicBezTo>
                      <a:pt x="15" y="72"/>
                      <a:pt x="18" y="80"/>
                      <a:pt x="15" y="86"/>
                    </a:cubicBezTo>
                    <a:cubicBezTo>
                      <a:pt x="14" y="75"/>
                      <a:pt x="11" y="74"/>
                      <a:pt x="8" y="71"/>
                    </a:cubicBezTo>
                    <a:cubicBezTo>
                      <a:pt x="5" y="68"/>
                      <a:pt x="8" y="65"/>
                      <a:pt x="5" y="65"/>
                    </a:cubicBezTo>
                    <a:cubicBezTo>
                      <a:pt x="3" y="63"/>
                      <a:pt x="2" y="58"/>
                      <a:pt x="2" y="52"/>
                    </a:cubicBezTo>
                    <a:cubicBezTo>
                      <a:pt x="3" y="48"/>
                      <a:pt x="0" y="49"/>
                      <a:pt x="2" y="48"/>
                    </a:cubicBezTo>
                    <a:cubicBezTo>
                      <a:pt x="5" y="46"/>
                      <a:pt x="6" y="40"/>
                      <a:pt x="9" y="34"/>
                    </a:cubicBezTo>
                    <a:cubicBezTo>
                      <a:pt x="12" y="35"/>
                      <a:pt x="15" y="34"/>
                      <a:pt x="17" y="32"/>
                    </a:cubicBezTo>
                    <a:cubicBezTo>
                      <a:pt x="18" y="29"/>
                      <a:pt x="18" y="35"/>
                      <a:pt x="21" y="32"/>
                    </a:cubicBezTo>
                    <a:cubicBezTo>
                      <a:pt x="28" y="27"/>
                      <a:pt x="32" y="32"/>
                      <a:pt x="37" y="26"/>
                    </a:cubicBezTo>
                    <a:cubicBezTo>
                      <a:pt x="40" y="21"/>
                      <a:pt x="35" y="21"/>
                      <a:pt x="37" y="20"/>
                    </a:cubicBezTo>
                    <a:cubicBezTo>
                      <a:pt x="38" y="18"/>
                      <a:pt x="47" y="21"/>
                      <a:pt x="53" y="14"/>
                    </a:cubicBezTo>
                    <a:cubicBezTo>
                      <a:pt x="58" y="6"/>
                      <a:pt x="59" y="9"/>
                      <a:pt x="58" y="4"/>
                    </a:cubicBezTo>
                    <a:cubicBezTo>
                      <a:pt x="58" y="3"/>
                      <a:pt x="66" y="0"/>
                      <a:pt x="69" y="1"/>
                    </a:cubicBezTo>
                    <a:cubicBezTo>
                      <a:pt x="72" y="6"/>
                      <a:pt x="76" y="10"/>
                      <a:pt x="73" y="17"/>
                    </a:cubicBezTo>
                    <a:cubicBezTo>
                      <a:pt x="72" y="27"/>
                      <a:pt x="81" y="21"/>
                      <a:pt x="78" y="24"/>
                    </a:cubicBezTo>
                    <a:cubicBezTo>
                      <a:pt x="76" y="29"/>
                      <a:pt x="82" y="26"/>
                      <a:pt x="85" y="29"/>
                    </a:cubicBezTo>
                    <a:cubicBezTo>
                      <a:pt x="88" y="34"/>
                      <a:pt x="84" y="32"/>
                      <a:pt x="90" y="37"/>
                    </a:cubicBezTo>
                    <a:cubicBezTo>
                      <a:pt x="94" y="41"/>
                      <a:pt x="96" y="41"/>
                      <a:pt x="96" y="44"/>
                    </a:cubicBezTo>
                    <a:cubicBezTo>
                      <a:pt x="94" y="48"/>
                      <a:pt x="96" y="48"/>
                      <a:pt x="101" y="51"/>
                    </a:cubicBezTo>
                    <a:cubicBezTo>
                      <a:pt x="104" y="51"/>
                      <a:pt x="102" y="55"/>
                      <a:pt x="105" y="58"/>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03" name="Freeform 115"/>
              <p:cNvSpPr>
                <a:spLocks/>
              </p:cNvSpPr>
              <p:nvPr/>
            </p:nvSpPr>
            <p:spPr bwMode="auto">
              <a:xfrm>
                <a:off x="2832" y="2823"/>
                <a:ext cx="121" cy="219"/>
              </a:xfrm>
              <a:custGeom>
                <a:avLst/>
                <a:gdLst/>
                <a:ahLst/>
                <a:cxnLst>
                  <a:cxn ang="0">
                    <a:pos x="39" y="107"/>
                  </a:cxn>
                  <a:cxn ang="0">
                    <a:pos x="49" y="107"/>
                  </a:cxn>
                  <a:cxn ang="0">
                    <a:pos x="56" y="109"/>
                  </a:cxn>
                  <a:cxn ang="0">
                    <a:pos x="60" y="112"/>
                  </a:cxn>
                  <a:cxn ang="0">
                    <a:pos x="62" y="107"/>
                  </a:cxn>
                  <a:cxn ang="0">
                    <a:pos x="54" y="92"/>
                  </a:cxn>
                  <a:cxn ang="0">
                    <a:pos x="51" y="85"/>
                  </a:cxn>
                  <a:cxn ang="0">
                    <a:pos x="48" y="73"/>
                  </a:cxn>
                  <a:cxn ang="0">
                    <a:pos x="48" y="68"/>
                  </a:cxn>
                  <a:cxn ang="0">
                    <a:pos x="56" y="54"/>
                  </a:cxn>
                  <a:cxn ang="0">
                    <a:pos x="54" y="48"/>
                  </a:cxn>
                  <a:cxn ang="0">
                    <a:pos x="45" y="36"/>
                  </a:cxn>
                  <a:cxn ang="0">
                    <a:pos x="48" y="31"/>
                  </a:cxn>
                  <a:cxn ang="0">
                    <a:pos x="57" y="30"/>
                  </a:cxn>
                  <a:cxn ang="0">
                    <a:pos x="51" y="9"/>
                  </a:cxn>
                  <a:cxn ang="0">
                    <a:pos x="49" y="3"/>
                  </a:cxn>
                  <a:cxn ang="0">
                    <a:pos x="45" y="0"/>
                  </a:cxn>
                  <a:cxn ang="0">
                    <a:pos x="48" y="13"/>
                  </a:cxn>
                  <a:cxn ang="0">
                    <a:pos x="39" y="30"/>
                  </a:cxn>
                  <a:cxn ang="0">
                    <a:pos x="32" y="45"/>
                  </a:cxn>
                  <a:cxn ang="0">
                    <a:pos x="25" y="61"/>
                  </a:cxn>
                  <a:cxn ang="0">
                    <a:pos x="19" y="62"/>
                  </a:cxn>
                  <a:cxn ang="0">
                    <a:pos x="11" y="64"/>
                  </a:cxn>
                  <a:cxn ang="0">
                    <a:pos x="5" y="70"/>
                  </a:cxn>
                  <a:cxn ang="0">
                    <a:pos x="0" y="82"/>
                  </a:cxn>
                  <a:cxn ang="0">
                    <a:pos x="3" y="85"/>
                  </a:cxn>
                  <a:cxn ang="0">
                    <a:pos x="5" y="90"/>
                  </a:cxn>
                  <a:cxn ang="0">
                    <a:pos x="9" y="88"/>
                  </a:cxn>
                  <a:cxn ang="0">
                    <a:pos x="9" y="93"/>
                  </a:cxn>
                  <a:cxn ang="0">
                    <a:pos x="9" y="96"/>
                  </a:cxn>
                  <a:cxn ang="0">
                    <a:pos x="9" y="105"/>
                  </a:cxn>
                  <a:cxn ang="0">
                    <a:pos x="22" y="107"/>
                  </a:cxn>
                  <a:cxn ang="0">
                    <a:pos x="31" y="105"/>
                  </a:cxn>
                  <a:cxn ang="0">
                    <a:pos x="39" y="107"/>
                  </a:cxn>
                </a:cxnLst>
                <a:rect l="0" t="0" r="r" b="b"/>
                <a:pathLst>
                  <a:path w="62" h="113">
                    <a:moveTo>
                      <a:pt x="39" y="107"/>
                    </a:moveTo>
                    <a:cubicBezTo>
                      <a:pt x="49" y="107"/>
                      <a:pt x="49" y="107"/>
                      <a:pt x="49" y="107"/>
                    </a:cubicBezTo>
                    <a:cubicBezTo>
                      <a:pt x="49" y="107"/>
                      <a:pt x="52" y="109"/>
                      <a:pt x="56" y="109"/>
                    </a:cubicBezTo>
                    <a:cubicBezTo>
                      <a:pt x="59" y="110"/>
                      <a:pt x="60" y="113"/>
                      <a:pt x="60" y="112"/>
                    </a:cubicBezTo>
                    <a:cubicBezTo>
                      <a:pt x="62" y="112"/>
                      <a:pt x="60" y="109"/>
                      <a:pt x="62" y="107"/>
                    </a:cubicBezTo>
                    <a:cubicBezTo>
                      <a:pt x="60" y="96"/>
                      <a:pt x="57" y="95"/>
                      <a:pt x="54" y="92"/>
                    </a:cubicBezTo>
                    <a:cubicBezTo>
                      <a:pt x="51" y="88"/>
                      <a:pt x="54" y="85"/>
                      <a:pt x="51" y="85"/>
                    </a:cubicBezTo>
                    <a:cubicBezTo>
                      <a:pt x="49" y="84"/>
                      <a:pt x="48" y="79"/>
                      <a:pt x="48" y="73"/>
                    </a:cubicBezTo>
                    <a:cubicBezTo>
                      <a:pt x="49" y="68"/>
                      <a:pt x="46" y="70"/>
                      <a:pt x="48" y="68"/>
                    </a:cubicBezTo>
                    <a:cubicBezTo>
                      <a:pt x="51" y="67"/>
                      <a:pt x="52" y="61"/>
                      <a:pt x="56" y="54"/>
                    </a:cubicBezTo>
                    <a:cubicBezTo>
                      <a:pt x="57" y="51"/>
                      <a:pt x="56" y="54"/>
                      <a:pt x="54" y="48"/>
                    </a:cubicBezTo>
                    <a:cubicBezTo>
                      <a:pt x="54" y="44"/>
                      <a:pt x="51" y="45"/>
                      <a:pt x="45" y="36"/>
                    </a:cubicBezTo>
                    <a:cubicBezTo>
                      <a:pt x="43" y="34"/>
                      <a:pt x="45" y="30"/>
                      <a:pt x="48" y="31"/>
                    </a:cubicBezTo>
                    <a:cubicBezTo>
                      <a:pt x="49" y="31"/>
                      <a:pt x="52" y="33"/>
                      <a:pt x="57" y="30"/>
                    </a:cubicBezTo>
                    <a:cubicBezTo>
                      <a:pt x="49" y="25"/>
                      <a:pt x="54" y="11"/>
                      <a:pt x="51" y="9"/>
                    </a:cubicBezTo>
                    <a:cubicBezTo>
                      <a:pt x="49" y="9"/>
                      <a:pt x="52" y="5"/>
                      <a:pt x="49" y="3"/>
                    </a:cubicBezTo>
                    <a:cubicBezTo>
                      <a:pt x="45" y="2"/>
                      <a:pt x="54" y="0"/>
                      <a:pt x="45" y="0"/>
                    </a:cubicBezTo>
                    <a:cubicBezTo>
                      <a:pt x="43" y="13"/>
                      <a:pt x="51" y="5"/>
                      <a:pt x="48" y="13"/>
                    </a:cubicBezTo>
                    <a:cubicBezTo>
                      <a:pt x="46" y="22"/>
                      <a:pt x="43" y="14"/>
                      <a:pt x="39" y="30"/>
                    </a:cubicBezTo>
                    <a:cubicBezTo>
                      <a:pt x="36" y="44"/>
                      <a:pt x="36" y="44"/>
                      <a:pt x="32" y="45"/>
                    </a:cubicBezTo>
                    <a:cubicBezTo>
                      <a:pt x="29" y="47"/>
                      <a:pt x="28" y="56"/>
                      <a:pt x="25" y="61"/>
                    </a:cubicBezTo>
                    <a:cubicBezTo>
                      <a:pt x="22" y="67"/>
                      <a:pt x="23" y="67"/>
                      <a:pt x="19" y="62"/>
                    </a:cubicBezTo>
                    <a:cubicBezTo>
                      <a:pt x="16" y="57"/>
                      <a:pt x="11" y="59"/>
                      <a:pt x="11" y="64"/>
                    </a:cubicBezTo>
                    <a:cubicBezTo>
                      <a:pt x="9" y="67"/>
                      <a:pt x="6" y="64"/>
                      <a:pt x="5" y="70"/>
                    </a:cubicBezTo>
                    <a:cubicBezTo>
                      <a:pt x="2" y="74"/>
                      <a:pt x="3" y="76"/>
                      <a:pt x="0" y="82"/>
                    </a:cubicBezTo>
                    <a:cubicBezTo>
                      <a:pt x="0" y="87"/>
                      <a:pt x="2" y="81"/>
                      <a:pt x="3" y="85"/>
                    </a:cubicBezTo>
                    <a:cubicBezTo>
                      <a:pt x="3" y="88"/>
                      <a:pt x="3" y="88"/>
                      <a:pt x="5" y="90"/>
                    </a:cubicBezTo>
                    <a:cubicBezTo>
                      <a:pt x="8" y="92"/>
                      <a:pt x="6" y="87"/>
                      <a:pt x="9" y="88"/>
                    </a:cubicBezTo>
                    <a:cubicBezTo>
                      <a:pt x="11" y="90"/>
                      <a:pt x="6" y="90"/>
                      <a:pt x="9" y="93"/>
                    </a:cubicBezTo>
                    <a:cubicBezTo>
                      <a:pt x="11" y="95"/>
                      <a:pt x="8" y="93"/>
                      <a:pt x="9" y="96"/>
                    </a:cubicBezTo>
                    <a:cubicBezTo>
                      <a:pt x="12" y="99"/>
                      <a:pt x="9" y="102"/>
                      <a:pt x="9" y="105"/>
                    </a:cubicBezTo>
                    <a:cubicBezTo>
                      <a:pt x="12" y="109"/>
                      <a:pt x="14" y="107"/>
                      <a:pt x="22" y="107"/>
                    </a:cubicBezTo>
                    <a:cubicBezTo>
                      <a:pt x="23" y="105"/>
                      <a:pt x="23" y="105"/>
                      <a:pt x="31" y="105"/>
                    </a:cubicBezTo>
                    <a:cubicBezTo>
                      <a:pt x="40" y="105"/>
                      <a:pt x="37" y="105"/>
                      <a:pt x="39" y="107"/>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04" name="Freeform 116"/>
              <p:cNvSpPr>
                <a:spLocks/>
              </p:cNvSpPr>
              <p:nvPr/>
            </p:nvSpPr>
            <p:spPr bwMode="auto">
              <a:xfrm>
                <a:off x="2887" y="3155"/>
                <a:ext cx="17" cy="27"/>
              </a:xfrm>
              <a:custGeom>
                <a:avLst/>
                <a:gdLst/>
                <a:ahLst/>
                <a:cxnLst>
                  <a:cxn ang="0">
                    <a:pos x="0" y="6"/>
                  </a:cxn>
                  <a:cxn ang="0">
                    <a:pos x="6" y="2"/>
                  </a:cxn>
                  <a:cxn ang="0">
                    <a:pos x="9" y="3"/>
                  </a:cxn>
                  <a:cxn ang="0">
                    <a:pos x="4" y="5"/>
                  </a:cxn>
                  <a:cxn ang="0">
                    <a:pos x="1" y="14"/>
                  </a:cxn>
                  <a:cxn ang="0">
                    <a:pos x="1" y="11"/>
                  </a:cxn>
                  <a:cxn ang="0">
                    <a:pos x="0" y="6"/>
                  </a:cxn>
                </a:cxnLst>
                <a:rect l="0" t="0" r="r" b="b"/>
                <a:pathLst>
                  <a:path w="9" h="14">
                    <a:moveTo>
                      <a:pt x="0" y="6"/>
                    </a:moveTo>
                    <a:cubicBezTo>
                      <a:pt x="1" y="3"/>
                      <a:pt x="4" y="2"/>
                      <a:pt x="6" y="2"/>
                    </a:cubicBezTo>
                    <a:cubicBezTo>
                      <a:pt x="6" y="0"/>
                      <a:pt x="8" y="2"/>
                      <a:pt x="9" y="3"/>
                    </a:cubicBezTo>
                    <a:cubicBezTo>
                      <a:pt x="8" y="3"/>
                      <a:pt x="8" y="3"/>
                      <a:pt x="4" y="5"/>
                    </a:cubicBezTo>
                    <a:cubicBezTo>
                      <a:pt x="3" y="8"/>
                      <a:pt x="6" y="14"/>
                      <a:pt x="1" y="14"/>
                    </a:cubicBezTo>
                    <a:cubicBezTo>
                      <a:pt x="1" y="13"/>
                      <a:pt x="0" y="14"/>
                      <a:pt x="1" y="11"/>
                    </a:cubicBezTo>
                    <a:cubicBezTo>
                      <a:pt x="1" y="10"/>
                      <a:pt x="1" y="8"/>
                      <a:pt x="0" y="6"/>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05" name="Freeform 117"/>
              <p:cNvSpPr>
                <a:spLocks/>
              </p:cNvSpPr>
              <p:nvPr/>
            </p:nvSpPr>
            <p:spPr bwMode="auto">
              <a:xfrm>
                <a:off x="2871" y="3002"/>
                <a:ext cx="118" cy="168"/>
              </a:xfrm>
              <a:custGeom>
                <a:avLst/>
                <a:gdLst/>
                <a:ahLst/>
                <a:cxnLst>
                  <a:cxn ang="0">
                    <a:pos x="18" y="16"/>
                  </a:cxn>
                  <a:cxn ang="0">
                    <a:pos x="17" y="23"/>
                  </a:cxn>
                  <a:cxn ang="0">
                    <a:pos x="23" y="23"/>
                  </a:cxn>
                  <a:cxn ang="0">
                    <a:pos x="26" y="30"/>
                  </a:cxn>
                  <a:cxn ang="0">
                    <a:pos x="23" y="37"/>
                  </a:cxn>
                  <a:cxn ang="0">
                    <a:pos x="28" y="43"/>
                  </a:cxn>
                  <a:cxn ang="0">
                    <a:pos x="26" y="56"/>
                  </a:cxn>
                  <a:cxn ang="0">
                    <a:pos x="25" y="60"/>
                  </a:cxn>
                  <a:cxn ang="0">
                    <a:pos x="22" y="59"/>
                  </a:cxn>
                  <a:cxn ang="0">
                    <a:pos x="14" y="56"/>
                  </a:cxn>
                  <a:cxn ang="0">
                    <a:pos x="12" y="57"/>
                  </a:cxn>
                  <a:cxn ang="0">
                    <a:pos x="6" y="60"/>
                  </a:cxn>
                  <a:cxn ang="0">
                    <a:pos x="6" y="68"/>
                  </a:cxn>
                  <a:cxn ang="0">
                    <a:pos x="5" y="73"/>
                  </a:cxn>
                  <a:cxn ang="0">
                    <a:pos x="0" y="74"/>
                  </a:cxn>
                  <a:cxn ang="0">
                    <a:pos x="6" y="82"/>
                  </a:cxn>
                  <a:cxn ang="0">
                    <a:pos x="8" y="85"/>
                  </a:cxn>
                  <a:cxn ang="0">
                    <a:pos x="14" y="81"/>
                  </a:cxn>
                  <a:cxn ang="0">
                    <a:pos x="17" y="82"/>
                  </a:cxn>
                  <a:cxn ang="0">
                    <a:pos x="26" y="79"/>
                  </a:cxn>
                  <a:cxn ang="0">
                    <a:pos x="28" y="84"/>
                  </a:cxn>
                  <a:cxn ang="0">
                    <a:pos x="37" y="76"/>
                  </a:cxn>
                  <a:cxn ang="0">
                    <a:pos x="41" y="67"/>
                  </a:cxn>
                  <a:cxn ang="0">
                    <a:pos x="50" y="47"/>
                  </a:cxn>
                  <a:cxn ang="0">
                    <a:pos x="55" y="34"/>
                  </a:cxn>
                  <a:cxn ang="0">
                    <a:pos x="55" y="23"/>
                  </a:cxn>
                  <a:cxn ang="0">
                    <a:pos x="57" y="11"/>
                  </a:cxn>
                  <a:cxn ang="0">
                    <a:pos x="61" y="3"/>
                  </a:cxn>
                  <a:cxn ang="0">
                    <a:pos x="54" y="2"/>
                  </a:cxn>
                  <a:cxn ang="0">
                    <a:pos x="46" y="2"/>
                  </a:cxn>
                  <a:cxn ang="0">
                    <a:pos x="41" y="16"/>
                  </a:cxn>
                  <a:cxn ang="0">
                    <a:pos x="40" y="20"/>
                  </a:cxn>
                  <a:cxn ang="0">
                    <a:pos x="35" y="17"/>
                  </a:cxn>
                  <a:cxn ang="0">
                    <a:pos x="29" y="16"/>
                  </a:cxn>
                  <a:cxn ang="0">
                    <a:pos x="18" y="16"/>
                  </a:cxn>
                </a:cxnLst>
                <a:rect l="0" t="0" r="r" b="b"/>
                <a:pathLst>
                  <a:path w="61" h="87">
                    <a:moveTo>
                      <a:pt x="18" y="16"/>
                    </a:moveTo>
                    <a:cubicBezTo>
                      <a:pt x="18" y="19"/>
                      <a:pt x="15" y="19"/>
                      <a:pt x="17" y="23"/>
                    </a:cubicBezTo>
                    <a:cubicBezTo>
                      <a:pt x="18" y="26"/>
                      <a:pt x="22" y="23"/>
                      <a:pt x="23" y="23"/>
                    </a:cubicBezTo>
                    <a:cubicBezTo>
                      <a:pt x="26" y="23"/>
                      <a:pt x="28" y="26"/>
                      <a:pt x="26" y="30"/>
                    </a:cubicBezTo>
                    <a:cubicBezTo>
                      <a:pt x="25" y="34"/>
                      <a:pt x="25" y="28"/>
                      <a:pt x="23" y="37"/>
                    </a:cubicBezTo>
                    <a:cubicBezTo>
                      <a:pt x="22" y="42"/>
                      <a:pt x="28" y="40"/>
                      <a:pt x="28" y="43"/>
                    </a:cubicBezTo>
                    <a:cubicBezTo>
                      <a:pt x="26" y="47"/>
                      <a:pt x="28" y="53"/>
                      <a:pt x="26" y="56"/>
                    </a:cubicBezTo>
                    <a:cubicBezTo>
                      <a:pt x="25" y="59"/>
                      <a:pt x="28" y="60"/>
                      <a:pt x="25" y="60"/>
                    </a:cubicBezTo>
                    <a:cubicBezTo>
                      <a:pt x="22" y="62"/>
                      <a:pt x="23" y="56"/>
                      <a:pt x="22" y="59"/>
                    </a:cubicBezTo>
                    <a:cubicBezTo>
                      <a:pt x="18" y="62"/>
                      <a:pt x="17" y="62"/>
                      <a:pt x="14" y="56"/>
                    </a:cubicBezTo>
                    <a:cubicBezTo>
                      <a:pt x="11" y="51"/>
                      <a:pt x="11" y="54"/>
                      <a:pt x="12" y="57"/>
                    </a:cubicBezTo>
                    <a:cubicBezTo>
                      <a:pt x="12" y="60"/>
                      <a:pt x="9" y="60"/>
                      <a:pt x="6" y="60"/>
                    </a:cubicBezTo>
                    <a:cubicBezTo>
                      <a:pt x="3" y="60"/>
                      <a:pt x="5" y="67"/>
                      <a:pt x="6" y="68"/>
                    </a:cubicBezTo>
                    <a:cubicBezTo>
                      <a:pt x="8" y="70"/>
                      <a:pt x="8" y="74"/>
                      <a:pt x="5" y="73"/>
                    </a:cubicBezTo>
                    <a:cubicBezTo>
                      <a:pt x="3" y="71"/>
                      <a:pt x="3" y="71"/>
                      <a:pt x="0" y="74"/>
                    </a:cubicBezTo>
                    <a:cubicBezTo>
                      <a:pt x="5" y="79"/>
                      <a:pt x="5" y="79"/>
                      <a:pt x="6" y="82"/>
                    </a:cubicBezTo>
                    <a:cubicBezTo>
                      <a:pt x="6" y="84"/>
                      <a:pt x="8" y="85"/>
                      <a:pt x="8" y="85"/>
                    </a:cubicBezTo>
                    <a:cubicBezTo>
                      <a:pt x="9" y="82"/>
                      <a:pt x="12" y="81"/>
                      <a:pt x="14" y="81"/>
                    </a:cubicBezTo>
                    <a:cubicBezTo>
                      <a:pt x="14" y="79"/>
                      <a:pt x="15" y="81"/>
                      <a:pt x="17" y="82"/>
                    </a:cubicBezTo>
                    <a:cubicBezTo>
                      <a:pt x="20" y="87"/>
                      <a:pt x="23" y="77"/>
                      <a:pt x="26" y="79"/>
                    </a:cubicBezTo>
                    <a:cubicBezTo>
                      <a:pt x="29" y="81"/>
                      <a:pt x="25" y="84"/>
                      <a:pt x="28" y="84"/>
                    </a:cubicBezTo>
                    <a:cubicBezTo>
                      <a:pt x="32" y="85"/>
                      <a:pt x="35" y="76"/>
                      <a:pt x="37" y="76"/>
                    </a:cubicBezTo>
                    <a:cubicBezTo>
                      <a:pt x="40" y="76"/>
                      <a:pt x="43" y="70"/>
                      <a:pt x="41" y="67"/>
                    </a:cubicBezTo>
                    <a:cubicBezTo>
                      <a:pt x="38" y="60"/>
                      <a:pt x="46" y="48"/>
                      <a:pt x="50" y="47"/>
                    </a:cubicBezTo>
                    <a:cubicBezTo>
                      <a:pt x="55" y="43"/>
                      <a:pt x="52" y="40"/>
                      <a:pt x="55" y="34"/>
                    </a:cubicBezTo>
                    <a:cubicBezTo>
                      <a:pt x="57" y="30"/>
                      <a:pt x="54" y="31"/>
                      <a:pt x="55" y="23"/>
                    </a:cubicBezTo>
                    <a:cubicBezTo>
                      <a:pt x="57" y="16"/>
                      <a:pt x="54" y="17"/>
                      <a:pt x="57" y="11"/>
                    </a:cubicBezTo>
                    <a:cubicBezTo>
                      <a:pt x="61" y="6"/>
                      <a:pt x="61" y="5"/>
                      <a:pt x="61" y="3"/>
                    </a:cubicBezTo>
                    <a:cubicBezTo>
                      <a:pt x="58" y="0"/>
                      <a:pt x="57" y="5"/>
                      <a:pt x="54" y="2"/>
                    </a:cubicBezTo>
                    <a:cubicBezTo>
                      <a:pt x="50" y="0"/>
                      <a:pt x="50" y="3"/>
                      <a:pt x="46" y="2"/>
                    </a:cubicBezTo>
                    <a:cubicBezTo>
                      <a:pt x="41" y="2"/>
                      <a:pt x="44" y="9"/>
                      <a:pt x="41" y="16"/>
                    </a:cubicBezTo>
                    <a:cubicBezTo>
                      <a:pt x="40" y="17"/>
                      <a:pt x="41" y="20"/>
                      <a:pt x="40" y="20"/>
                    </a:cubicBezTo>
                    <a:cubicBezTo>
                      <a:pt x="40" y="22"/>
                      <a:pt x="38" y="19"/>
                      <a:pt x="35" y="17"/>
                    </a:cubicBezTo>
                    <a:cubicBezTo>
                      <a:pt x="32" y="17"/>
                      <a:pt x="29" y="16"/>
                      <a:pt x="29" y="16"/>
                    </a:cubicBezTo>
                    <a:cubicBezTo>
                      <a:pt x="18" y="16"/>
                      <a:pt x="18" y="16"/>
                      <a:pt x="18" y="16"/>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06" name="Freeform 118"/>
              <p:cNvSpPr>
                <a:spLocks/>
              </p:cNvSpPr>
              <p:nvPr/>
            </p:nvSpPr>
            <p:spPr bwMode="auto">
              <a:xfrm>
                <a:off x="2832" y="3029"/>
                <a:ext cx="93" cy="118"/>
              </a:xfrm>
              <a:custGeom>
                <a:avLst/>
                <a:gdLst/>
                <a:ahLst/>
                <a:cxnLst>
                  <a:cxn ang="0">
                    <a:pos x="22" y="1"/>
                  </a:cxn>
                  <a:cxn ang="0">
                    <a:pos x="31" y="0"/>
                  </a:cxn>
                  <a:cxn ang="0">
                    <a:pos x="39" y="1"/>
                  </a:cxn>
                  <a:cxn ang="0">
                    <a:pos x="37" y="9"/>
                  </a:cxn>
                  <a:cxn ang="0">
                    <a:pos x="43" y="9"/>
                  </a:cxn>
                  <a:cxn ang="0">
                    <a:pos x="46" y="15"/>
                  </a:cxn>
                  <a:cxn ang="0">
                    <a:pos x="43" y="23"/>
                  </a:cxn>
                  <a:cxn ang="0">
                    <a:pos x="48" y="29"/>
                  </a:cxn>
                  <a:cxn ang="0">
                    <a:pos x="46" y="42"/>
                  </a:cxn>
                  <a:cxn ang="0">
                    <a:pos x="45" y="47"/>
                  </a:cxn>
                  <a:cxn ang="0">
                    <a:pos x="42" y="45"/>
                  </a:cxn>
                  <a:cxn ang="0">
                    <a:pos x="34" y="42"/>
                  </a:cxn>
                  <a:cxn ang="0">
                    <a:pos x="32" y="44"/>
                  </a:cxn>
                  <a:cxn ang="0">
                    <a:pos x="26" y="47"/>
                  </a:cxn>
                  <a:cxn ang="0">
                    <a:pos x="26" y="54"/>
                  </a:cxn>
                  <a:cxn ang="0">
                    <a:pos x="25" y="59"/>
                  </a:cxn>
                  <a:cxn ang="0">
                    <a:pos x="20" y="61"/>
                  </a:cxn>
                  <a:cxn ang="0">
                    <a:pos x="12" y="50"/>
                  </a:cxn>
                  <a:cxn ang="0">
                    <a:pos x="6" y="44"/>
                  </a:cxn>
                  <a:cxn ang="0">
                    <a:pos x="3" y="34"/>
                  </a:cxn>
                  <a:cxn ang="0">
                    <a:pos x="3" y="29"/>
                  </a:cxn>
                  <a:cxn ang="0">
                    <a:pos x="6" y="23"/>
                  </a:cxn>
                  <a:cxn ang="0">
                    <a:pos x="8" y="22"/>
                  </a:cxn>
                  <a:cxn ang="0">
                    <a:pos x="11" y="20"/>
                  </a:cxn>
                  <a:cxn ang="0">
                    <a:pos x="6" y="17"/>
                  </a:cxn>
                  <a:cxn ang="0">
                    <a:pos x="8" y="17"/>
                  </a:cxn>
                  <a:cxn ang="0">
                    <a:pos x="8" y="12"/>
                  </a:cxn>
                  <a:cxn ang="0">
                    <a:pos x="22" y="12"/>
                  </a:cxn>
                  <a:cxn ang="0">
                    <a:pos x="22" y="1"/>
                  </a:cxn>
                </a:cxnLst>
                <a:rect l="0" t="0" r="r" b="b"/>
                <a:pathLst>
                  <a:path w="48" h="61">
                    <a:moveTo>
                      <a:pt x="22" y="1"/>
                    </a:moveTo>
                    <a:cubicBezTo>
                      <a:pt x="23" y="0"/>
                      <a:pt x="23" y="0"/>
                      <a:pt x="31" y="0"/>
                    </a:cubicBezTo>
                    <a:cubicBezTo>
                      <a:pt x="40" y="0"/>
                      <a:pt x="37" y="0"/>
                      <a:pt x="39" y="1"/>
                    </a:cubicBezTo>
                    <a:cubicBezTo>
                      <a:pt x="39" y="4"/>
                      <a:pt x="35" y="4"/>
                      <a:pt x="37" y="9"/>
                    </a:cubicBezTo>
                    <a:cubicBezTo>
                      <a:pt x="39" y="12"/>
                      <a:pt x="42" y="9"/>
                      <a:pt x="43" y="9"/>
                    </a:cubicBezTo>
                    <a:cubicBezTo>
                      <a:pt x="46" y="9"/>
                      <a:pt x="48" y="12"/>
                      <a:pt x="46" y="15"/>
                    </a:cubicBezTo>
                    <a:cubicBezTo>
                      <a:pt x="45" y="20"/>
                      <a:pt x="45" y="14"/>
                      <a:pt x="43" y="23"/>
                    </a:cubicBezTo>
                    <a:cubicBezTo>
                      <a:pt x="42" y="28"/>
                      <a:pt x="48" y="26"/>
                      <a:pt x="48" y="29"/>
                    </a:cubicBezTo>
                    <a:cubicBezTo>
                      <a:pt x="46" y="33"/>
                      <a:pt x="48" y="39"/>
                      <a:pt x="46" y="42"/>
                    </a:cubicBezTo>
                    <a:cubicBezTo>
                      <a:pt x="45" y="45"/>
                      <a:pt x="48" y="47"/>
                      <a:pt x="45" y="47"/>
                    </a:cubicBezTo>
                    <a:cubicBezTo>
                      <a:pt x="42" y="48"/>
                      <a:pt x="43" y="42"/>
                      <a:pt x="42" y="45"/>
                    </a:cubicBezTo>
                    <a:cubicBezTo>
                      <a:pt x="39" y="48"/>
                      <a:pt x="37" y="48"/>
                      <a:pt x="34" y="42"/>
                    </a:cubicBezTo>
                    <a:cubicBezTo>
                      <a:pt x="31" y="37"/>
                      <a:pt x="31" y="40"/>
                      <a:pt x="32" y="44"/>
                    </a:cubicBezTo>
                    <a:cubicBezTo>
                      <a:pt x="32" y="47"/>
                      <a:pt x="29" y="47"/>
                      <a:pt x="26" y="47"/>
                    </a:cubicBezTo>
                    <a:cubicBezTo>
                      <a:pt x="23" y="47"/>
                      <a:pt x="25" y="53"/>
                      <a:pt x="26" y="54"/>
                    </a:cubicBezTo>
                    <a:cubicBezTo>
                      <a:pt x="28" y="56"/>
                      <a:pt x="28" y="61"/>
                      <a:pt x="25" y="59"/>
                    </a:cubicBezTo>
                    <a:cubicBezTo>
                      <a:pt x="23" y="58"/>
                      <a:pt x="23" y="58"/>
                      <a:pt x="20" y="61"/>
                    </a:cubicBezTo>
                    <a:cubicBezTo>
                      <a:pt x="16" y="56"/>
                      <a:pt x="22" y="59"/>
                      <a:pt x="12" y="50"/>
                    </a:cubicBezTo>
                    <a:cubicBezTo>
                      <a:pt x="9" y="47"/>
                      <a:pt x="8" y="45"/>
                      <a:pt x="6" y="44"/>
                    </a:cubicBezTo>
                    <a:cubicBezTo>
                      <a:pt x="5" y="40"/>
                      <a:pt x="5" y="39"/>
                      <a:pt x="3" y="34"/>
                    </a:cubicBezTo>
                    <a:cubicBezTo>
                      <a:pt x="0" y="29"/>
                      <a:pt x="0" y="26"/>
                      <a:pt x="3" y="29"/>
                    </a:cubicBezTo>
                    <a:cubicBezTo>
                      <a:pt x="5" y="31"/>
                      <a:pt x="6" y="26"/>
                      <a:pt x="6" y="23"/>
                    </a:cubicBezTo>
                    <a:cubicBezTo>
                      <a:pt x="6" y="18"/>
                      <a:pt x="6" y="18"/>
                      <a:pt x="8" y="22"/>
                    </a:cubicBezTo>
                    <a:cubicBezTo>
                      <a:pt x="9" y="23"/>
                      <a:pt x="14" y="22"/>
                      <a:pt x="11" y="20"/>
                    </a:cubicBezTo>
                    <a:cubicBezTo>
                      <a:pt x="8" y="20"/>
                      <a:pt x="6" y="18"/>
                      <a:pt x="6" y="17"/>
                    </a:cubicBezTo>
                    <a:cubicBezTo>
                      <a:pt x="8" y="15"/>
                      <a:pt x="8" y="17"/>
                      <a:pt x="8" y="17"/>
                    </a:cubicBezTo>
                    <a:cubicBezTo>
                      <a:pt x="9" y="15"/>
                      <a:pt x="8" y="14"/>
                      <a:pt x="8" y="12"/>
                    </a:cubicBezTo>
                    <a:cubicBezTo>
                      <a:pt x="16" y="12"/>
                      <a:pt x="17" y="14"/>
                      <a:pt x="22" y="12"/>
                    </a:cubicBezTo>
                    <a:cubicBezTo>
                      <a:pt x="22" y="1"/>
                      <a:pt x="22" y="1"/>
                      <a:pt x="22" y="1"/>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07" name="Freeform 119"/>
              <p:cNvSpPr>
                <a:spLocks/>
              </p:cNvSpPr>
              <p:nvPr/>
            </p:nvSpPr>
            <p:spPr bwMode="auto">
              <a:xfrm>
                <a:off x="2844" y="3029"/>
                <a:ext cx="31" cy="27"/>
              </a:xfrm>
              <a:custGeom>
                <a:avLst/>
                <a:gdLst/>
                <a:ahLst/>
                <a:cxnLst>
                  <a:cxn ang="0">
                    <a:pos x="3" y="0"/>
                  </a:cxn>
                  <a:cxn ang="0">
                    <a:pos x="16" y="1"/>
                  </a:cxn>
                  <a:cxn ang="0">
                    <a:pos x="16" y="13"/>
                  </a:cxn>
                  <a:cxn ang="0">
                    <a:pos x="2" y="13"/>
                  </a:cxn>
                  <a:cxn ang="0">
                    <a:pos x="0" y="11"/>
                  </a:cxn>
                  <a:cxn ang="0">
                    <a:pos x="3" y="0"/>
                  </a:cxn>
                </a:cxnLst>
                <a:rect l="0" t="0" r="r" b="b"/>
                <a:pathLst>
                  <a:path w="16" h="14">
                    <a:moveTo>
                      <a:pt x="3" y="0"/>
                    </a:moveTo>
                    <a:cubicBezTo>
                      <a:pt x="6" y="3"/>
                      <a:pt x="8" y="1"/>
                      <a:pt x="16" y="1"/>
                    </a:cubicBezTo>
                    <a:cubicBezTo>
                      <a:pt x="16" y="13"/>
                      <a:pt x="16" y="13"/>
                      <a:pt x="16" y="13"/>
                    </a:cubicBezTo>
                    <a:cubicBezTo>
                      <a:pt x="11" y="14"/>
                      <a:pt x="9" y="13"/>
                      <a:pt x="2" y="13"/>
                    </a:cubicBezTo>
                    <a:cubicBezTo>
                      <a:pt x="3" y="11"/>
                      <a:pt x="0" y="14"/>
                      <a:pt x="0" y="11"/>
                    </a:cubicBezTo>
                    <a:cubicBezTo>
                      <a:pt x="0" y="8"/>
                      <a:pt x="5" y="8"/>
                      <a:pt x="3"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08" name="Freeform 120"/>
              <p:cNvSpPr>
                <a:spLocks/>
              </p:cNvSpPr>
              <p:nvPr/>
            </p:nvSpPr>
            <p:spPr bwMode="auto">
              <a:xfrm>
                <a:off x="2827" y="3002"/>
                <a:ext cx="11" cy="11"/>
              </a:xfrm>
              <a:custGeom>
                <a:avLst/>
                <a:gdLst/>
                <a:ahLst/>
                <a:cxnLst>
                  <a:cxn ang="0">
                    <a:pos x="3" y="6"/>
                  </a:cxn>
                  <a:cxn ang="0">
                    <a:pos x="3" y="2"/>
                  </a:cxn>
                  <a:cxn ang="0">
                    <a:pos x="5" y="3"/>
                  </a:cxn>
                  <a:cxn ang="0">
                    <a:pos x="3" y="6"/>
                  </a:cxn>
                </a:cxnLst>
                <a:rect l="0" t="0" r="r" b="b"/>
                <a:pathLst>
                  <a:path w="6" h="6">
                    <a:moveTo>
                      <a:pt x="3" y="6"/>
                    </a:moveTo>
                    <a:cubicBezTo>
                      <a:pt x="0" y="5"/>
                      <a:pt x="3" y="3"/>
                      <a:pt x="3" y="2"/>
                    </a:cubicBezTo>
                    <a:cubicBezTo>
                      <a:pt x="5" y="0"/>
                      <a:pt x="6" y="0"/>
                      <a:pt x="5" y="3"/>
                    </a:cubicBezTo>
                    <a:cubicBezTo>
                      <a:pt x="3" y="6"/>
                      <a:pt x="3" y="6"/>
                      <a:pt x="3" y="6"/>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09" name="Freeform 121"/>
              <p:cNvSpPr>
                <a:spLocks/>
              </p:cNvSpPr>
              <p:nvPr/>
            </p:nvSpPr>
            <p:spPr bwMode="auto">
              <a:xfrm>
                <a:off x="2797" y="3066"/>
                <a:ext cx="10" cy="7"/>
              </a:xfrm>
              <a:custGeom>
                <a:avLst/>
                <a:gdLst/>
                <a:ahLst/>
                <a:cxnLst>
                  <a:cxn ang="0">
                    <a:pos x="3" y="0"/>
                  </a:cxn>
                  <a:cxn ang="0">
                    <a:pos x="2" y="4"/>
                  </a:cxn>
                  <a:cxn ang="0">
                    <a:pos x="3" y="0"/>
                  </a:cxn>
                </a:cxnLst>
                <a:rect l="0" t="0" r="r" b="b"/>
                <a:pathLst>
                  <a:path w="5" h="4">
                    <a:moveTo>
                      <a:pt x="3" y="0"/>
                    </a:moveTo>
                    <a:cubicBezTo>
                      <a:pt x="5" y="1"/>
                      <a:pt x="3" y="4"/>
                      <a:pt x="2" y="4"/>
                    </a:cubicBezTo>
                    <a:cubicBezTo>
                      <a:pt x="0" y="3"/>
                      <a:pt x="2" y="0"/>
                      <a:pt x="3"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10" name="Freeform 122"/>
              <p:cNvSpPr>
                <a:spLocks/>
              </p:cNvSpPr>
              <p:nvPr/>
            </p:nvSpPr>
            <p:spPr bwMode="auto">
              <a:xfrm>
                <a:off x="3141" y="3091"/>
                <a:ext cx="35" cy="37"/>
              </a:xfrm>
              <a:custGeom>
                <a:avLst/>
                <a:gdLst/>
                <a:ahLst/>
                <a:cxnLst>
                  <a:cxn ang="0">
                    <a:pos x="3" y="18"/>
                  </a:cxn>
                  <a:cxn ang="0">
                    <a:pos x="6" y="18"/>
                  </a:cxn>
                  <a:cxn ang="0">
                    <a:pos x="11" y="16"/>
                  </a:cxn>
                  <a:cxn ang="0">
                    <a:pos x="12" y="15"/>
                  </a:cxn>
                  <a:cxn ang="0">
                    <a:pos x="17" y="15"/>
                  </a:cxn>
                  <a:cxn ang="0">
                    <a:pos x="18" y="8"/>
                  </a:cxn>
                  <a:cxn ang="0">
                    <a:pos x="15" y="0"/>
                  </a:cxn>
                  <a:cxn ang="0">
                    <a:pos x="12" y="5"/>
                  </a:cxn>
                  <a:cxn ang="0">
                    <a:pos x="9" y="3"/>
                  </a:cxn>
                  <a:cxn ang="0">
                    <a:pos x="5" y="13"/>
                  </a:cxn>
                  <a:cxn ang="0">
                    <a:pos x="3" y="18"/>
                  </a:cxn>
                </a:cxnLst>
                <a:rect l="0" t="0" r="r" b="b"/>
                <a:pathLst>
                  <a:path w="18" h="19">
                    <a:moveTo>
                      <a:pt x="3" y="18"/>
                    </a:moveTo>
                    <a:cubicBezTo>
                      <a:pt x="5" y="15"/>
                      <a:pt x="6" y="16"/>
                      <a:pt x="6" y="18"/>
                    </a:cubicBezTo>
                    <a:cubicBezTo>
                      <a:pt x="6" y="19"/>
                      <a:pt x="11" y="19"/>
                      <a:pt x="11" y="16"/>
                    </a:cubicBezTo>
                    <a:cubicBezTo>
                      <a:pt x="11" y="13"/>
                      <a:pt x="12" y="13"/>
                      <a:pt x="12" y="15"/>
                    </a:cubicBezTo>
                    <a:cubicBezTo>
                      <a:pt x="12" y="15"/>
                      <a:pt x="14" y="13"/>
                      <a:pt x="17" y="15"/>
                    </a:cubicBezTo>
                    <a:cubicBezTo>
                      <a:pt x="18" y="15"/>
                      <a:pt x="18" y="13"/>
                      <a:pt x="18" y="8"/>
                    </a:cubicBezTo>
                    <a:cubicBezTo>
                      <a:pt x="17" y="2"/>
                      <a:pt x="15" y="3"/>
                      <a:pt x="15" y="0"/>
                    </a:cubicBezTo>
                    <a:cubicBezTo>
                      <a:pt x="14" y="2"/>
                      <a:pt x="14" y="3"/>
                      <a:pt x="12" y="5"/>
                    </a:cubicBezTo>
                    <a:cubicBezTo>
                      <a:pt x="9" y="5"/>
                      <a:pt x="12" y="2"/>
                      <a:pt x="9" y="3"/>
                    </a:cubicBezTo>
                    <a:cubicBezTo>
                      <a:pt x="0" y="10"/>
                      <a:pt x="8" y="10"/>
                      <a:pt x="5" y="13"/>
                    </a:cubicBezTo>
                    <a:cubicBezTo>
                      <a:pt x="2" y="15"/>
                      <a:pt x="3" y="15"/>
                      <a:pt x="3" y="18"/>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11" name="Freeform 123"/>
              <p:cNvSpPr>
                <a:spLocks/>
              </p:cNvSpPr>
              <p:nvPr/>
            </p:nvSpPr>
            <p:spPr bwMode="auto">
              <a:xfrm>
                <a:off x="3147" y="3116"/>
                <a:ext cx="36" cy="43"/>
              </a:xfrm>
              <a:custGeom>
                <a:avLst/>
                <a:gdLst/>
                <a:ahLst/>
                <a:cxnLst>
                  <a:cxn ang="0">
                    <a:pos x="14" y="2"/>
                  </a:cxn>
                  <a:cxn ang="0">
                    <a:pos x="12" y="5"/>
                  </a:cxn>
                  <a:cxn ang="0">
                    <a:pos x="14" y="11"/>
                  </a:cxn>
                  <a:cxn ang="0">
                    <a:pos x="5" y="22"/>
                  </a:cxn>
                  <a:cxn ang="0">
                    <a:pos x="2" y="13"/>
                  </a:cxn>
                  <a:cxn ang="0">
                    <a:pos x="0" y="5"/>
                  </a:cxn>
                  <a:cxn ang="0">
                    <a:pos x="3" y="5"/>
                  </a:cxn>
                  <a:cxn ang="0">
                    <a:pos x="8" y="3"/>
                  </a:cxn>
                  <a:cxn ang="0">
                    <a:pos x="9" y="2"/>
                  </a:cxn>
                  <a:cxn ang="0">
                    <a:pos x="14" y="2"/>
                  </a:cxn>
                </a:cxnLst>
                <a:rect l="0" t="0" r="r" b="b"/>
                <a:pathLst>
                  <a:path w="19" h="22">
                    <a:moveTo>
                      <a:pt x="14" y="2"/>
                    </a:moveTo>
                    <a:cubicBezTo>
                      <a:pt x="14" y="3"/>
                      <a:pt x="12" y="3"/>
                      <a:pt x="12" y="5"/>
                    </a:cubicBezTo>
                    <a:cubicBezTo>
                      <a:pt x="12" y="6"/>
                      <a:pt x="19" y="6"/>
                      <a:pt x="14" y="11"/>
                    </a:cubicBezTo>
                    <a:cubicBezTo>
                      <a:pt x="9" y="16"/>
                      <a:pt x="11" y="20"/>
                      <a:pt x="5" y="22"/>
                    </a:cubicBezTo>
                    <a:cubicBezTo>
                      <a:pt x="5" y="17"/>
                      <a:pt x="2" y="17"/>
                      <a:pt x="2" y="13"/>
                    </a:cubicBezTo>
                    <a:cubicBezTo>
                      <a:pt x="3" y="8"/>
                      <a:pt x="2" y="8"/>
                      <a:pt x="0" y="5"/>
                    </a:cubicBezTo>
                    <a:cubicBezTo>
                      <a:pt x="2" y="2"/>
                      <a:pt x="3" y="3"/>
                      <a:pt x="3" y="5"/>
                    </a:cubicBezTo>
                    <a:cubicBezTo>
                      <a:pt x="3" y="6"/>
                      <a:pt x="8" y="6"/>
                      <a:pt x="8" y="3"/>
                    </a:cubicBezTo>
                    <a:cubicBezTo>
                      <a:pt x="8" y="0"/>
                      <a:pt x="9" y="0"/>
                      <a:pt x="9" y="2"/>
                    </a:cubicBezTo>
                    <a:cubicBezTo>
                      <a:pt x="9" y="2"/>
                      <a:pt x="11" y="0"/>
                      <a:pt x="14"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12" name="Freeform 124"/>
              <p:cNvSpPr>
                <a:spLocks/>
              </p:cNvSpPr>
              <p:nvPr/>
            </p:nvSpPr>
            <p:spPr bwMode="auto">
              <a:xfrm>
                <a:off x="2615" y="2780"/>
                <a:ext cx="124" cy="115"/>
              </a:xfrm>
              <a:custGeom>
                <a:avLst/>
                <a:gdLst/>
                <a:ahLst/>
                <a:cxnLst>
                  <a:cxn ang="0">
                    <a:pos x="24" y="58"/>
                  </a:cxn>
                  <a:cxn ang="0">
                    <a:pos x="23" y="48"/>
                  </a:cxn>
                  <a:cxn ang="0">
                    <a:pos x="23" y="42"/>
                  </a:cxn>
                  <a:cxn ang="0">
                    <a:pos x="38" y="42"/>
                  </a:cxn>
                  <a:cxn ang="0">
                    <a:pos x="41" y="42"/>
                  </a:cxn>
                  <a:cxn ang="0">
                    <a:pos x="44" y="41"/>
                  </a:cxn>
                  <a:cxn ang="0">
                    <a:pos x="49" y="44"/>
                  </a:cxn>
                  <a:cxn ang="0">
                    <a:pos x="52" y="42"/>
                  </a:cxn>
                  <a:cxn ang="0">
                    <a:pos x="64" y="34"/>
                  </a:cxn>
                  <a:cxn ang="0">
                    <a:pos x="62" y="30"/>
                  </a:cxn>
                  <a:cxn ang="0">
                    <a:pos x="59" y="27"/>
                  </a:cxn>
                  <a:cxn ang="0">
                    <a:pos x="53" y="22"/>
                  </a:cxn>
                  <a:cxn ang="0">
                    <a:pos x="53" y="19"/>
                  </a:cxn>
                  <a:cxn ang="0">
                    <a:pos x="52" y="17"/>
                  </a:cxn>
                  <a:cxn ang="0">
                    <a:pos x="49" y="13"/>
                  </a:cxn>
                  <a:cxn ang="0">
                    <a:pos x="47" y="3"/>
                  </a:cxn>
                  <a:cxn ang="0">
                    <a:pos x="44" y="3"/>
                  </a:cxn>
                  <a:cxn ang="0">
                    <a:pos x="41" y="2"/>
                  </a:cxn>
                  <a:cxn ang="0">
                    <a:pos x="32" y="6"/>
                  </a:cxn>
                  <a:cxn ang="0">
                    <a:pos x="27" y="11"/>
                  </a:cxn>
                  <a:cxn ang="0">
                    <a:pos x="23" y="16"/>
                  </a:cxn>
                  <a:cxn ang="0">
                    <a:pos x="18" y="17"/>
                  </a:cxn>
                  <a:cxn ang="0">
                    <a:pos x="15" y="20"/>
                  </a:cxn>
                  <a:cxn ang="0">
                    <a:pos x="12" y="19"/>
                  </a:cxn>
                  <a:cxn ang="0">
                    <a:pos x="12" y="23"/>
                  </a:cxn>
                  <a:cxn ang="0">
                    <a:pos x="9" y="27"/>
                  </a:cxn>
                  <a:cxn ang="0">
                    <a:pos x="9" y="31"/>
                  </a:cxn>
                  <a:cxn ang="0">
                    <a:pos x="3" y="34"/>
                  </a:cxn>
                  <a:cxn ang="0">
                    <a:pos x="1" y="42"/>
                  </a:cxn>
                  <a:cxn ang="0">
                    <a:pos x="1" y="48"/>
                  </a:cxn>
                  <a:cxn ang="0">
                    <a:pos x="7" y="54"/>
                  </a:cxn>
                  <a:cxn ang="0">
                    <a:pos x="15" y="53"/>
                  </a:cxn>
                  <a:cxn ang="0">
                    <a:pos x="24" y="58"/>
                  </a:cxn>
                </a:cxnLst>
                <a:rect l="0" t="0" r="r" b="b"/>
                <a:pathLst>
                  <a:path w="64" h="59">
                    <a:moveTo>
                      <a:pt x="24" y="58"/>
                    </a:moveTo>
                    <a:cubicBezTo>
                      <a:pt x="23" y="54"/>
                      <a:pt x="23" y="50"/>
                      <a:pt x="23" y="48"/>
                    </a:cubicBezTo>
                    <a:cubicBezTo>
                      <a:pt x="23" y="48"/>
                      <a:pt x="20" y="42"/>
                      <a:pt x="23" y="42"/>
                    </a:cubicBezTo>
                    <a:cubicBezTo>
                      <a:pt x="26" y="42"/>
                      <a:pt x="36" y="42"/>
                      <a:pt x="38" y="42"/>
                    </a:cubicBezTo>
                    <a:cubicBezTo>
                      <a:pt x="39" y="42"/>
                      <a:pt x="39" y="44"/>
                      <a:pt x="41" y="42"/>
                    </a:cubicBezTo>
                    <a:cubicBezTo>
                      <a:pt x="42" y="42"/>
                      <a:pt x="42" y="41"/>
                      <a:pt x="44" y="41"/>
                    </a:cubicBezTo>
                    <a:cubicBezTo>
                      <a:pt x="49" y="42"/>
                      <a:pt x="49" y="44"/>
                      <a:pt x="49" y="44"/>
                    </a:cubicBezTo>
                    <a:cubicBezTo>
                      <a:pt x="50" y="44"/>
                      <a:pt x="52" y="42"/>
                      <a:pt x="52" y="42"/>
                    </a:cubicBezTo>
                    <a:cubicBezTo>
                      <a:pt x="58" y="36"/>
                      <a:pt x="59" y="42"/>
                      <a:pt x="64" y="34"/>
                    </a:cubicBezTo>
                    <a:cubicBezTo>
                      <a:pt x="62" y="31"/>
                      <a:pt x="61" y="30"/>
                      <a:pt x="62" y="30"/>
                    </a:cubicBezTo>
                    <a:cubicBezTo>
                      <a:pt x="64" y="28"/>
                      <a:pt x="61" y="23"/>
                      <a:pt x="59" y="27"/>
                    </a:cubicBezTo>
                    <a:cubicBezTo>
                      <a:pt x="58" y="28"/>
                      <a:pt x="55" y="23"/>
                      <a:pt x="53" y="22"/>
                    </a:cubicBezTo>
                    <a:cubicBezTo>
                      <a:pt x="52" y="22"/>
                      <a:pt x="52" y="19"/>
                      <a:pt x="53" y="19"/>
                    </a:cubicBezTo>
                    <a:cubicBezTo>
                      <a:pt x="55" y="20"/>
                      <a:pt x="55" y="19"/>
                      <a:pt x="52" y="17"/>
                    </a:cubicBezTo>
                    <a:cubicBezTo>
                      <a:pt x="50" y="14"/>
                      <a:pt x="49" y="17"/>
                      <a:pt x="49" y="13"/>
                    </a:cubicBezTo>
                    <a:cubicBezTo>
                      <a:pt x="47" y="6"/>
                      <a:pt x="45" y="9"/>
                      <a:pt x="47" y="3"/>
                    </a:cubicBezTo>
                    <a:cubicBezTo>
                      <a:pt x="45" y="3"/>
                      <a:pt x="45" y="3"/>
                      <a:pt x="44" y="3"/>
                    </a:cubicBezTo>
                    <a:cubicBezTo>
                      <a:pt x="42" y="2"/>
                      <a:pt x="42" y="3"/>
                      <a:pt x="41" y="2"/>
                    </a:cubicBezTo>
                    <a:cubicBezTo>
                      <a:pt x="38" y="0"/>
                      <a:pt x="41" y="3"/>
                      <a:pt x="32" y="6"/>
                    </a:cubicBezTo>
                    <a:cubicBezTo>
                      <a:pt x="27" y="8"/>
                      <a:pt x="30" y="13"/>
                      <a:pt x="27" y="11"/>
                    </a:cubicBezTo>
                    <a:cubicBezTo>
                      <a:pt x="24" y="9"/>
                      <a:pt x="23" y="11"/>
                      <a:pt x="23" y="16"/>
                    </a:cubicBezTo>
                    <a:cubicBezTo>
                      <a:pt x="23" y="19"/>
                      <a:pt x="18" y="14"/>
                      <a:pt x="18" y="17"/>
                    </a:cubicBezTo>
                    <a:cubicBezTo>
                      <a:pt x="18" y="19"/>
                      <a:pt x="18" y="22"/>
                      <a:pt x="15" y="20"/>
                    </a:cubicBezTo>
                    <a:cubicBezTo>
                      <a:pt x="12" y="20"/>
                      <a:pt x="14" y="17"/>
                      <a:pt x="12" y="19"/>
                    </a:cubicBezTo>
                    <a:cubicBezTo>
                      <a:pt x="10" y="20"/>
                      <a:pt x="10" y="22"/>
                      <a:pt x="12" y="23"/>
                    </a:cubicBezTo>
                    <a:cubicBezTo>
                      <a:pt x="14" y="27"/>
                      <a:pt x="9" y="25"/>
                      <a:pt x="9" y="27"/>
                    </a:cubicBezTo>
                    <a:cubicBezTo>
                      <a:pt x="10" y="28"/>
                      <a:pt x="10" y="28"/>
                      <a:pt x="9" y="31"/>
                    </a:cubicBezTo>
                    <a:cubicBezTo>
                      <a:pt x="7" y="34"/>
                      <a:pt x="1" y="33"/>
                      <a:pt x="3" y="34"/>
                    </a:cubicBezTo>
                    <a:cubicBezTo>
                      <a:pt x="3" y="36"/>
                      <a:pt x="3" y="41"/>
                      <a:pt x="1" y="42"/>
                    </a:cubicBezTo>
                    <a:cubicBezTo>
                      <a:pt x="0" y="42"/>
                      <a:pt x="3" y="44"/>
                      <a:pt x="1" y="48"/>
                    </a:cubicBezTo>
                    <a:cubicBezTo>
                      <a:pt x="7" y="50"/>
                      <a:pt x="1" y="50"/>
                      <a:pt x="7" y="54"/>
                    </a:cubicBezTo>
                    <a:cubicBezTo>
                      <a:pt x="14" y="59"/>
                      <a:pt x="9" y="53"/>
                      <a:pt x="15" y="53"/>
                    </a:cubicBezTo>
                    <a:cubicBezTo>
                      <a:pt x="21" y="53"/>
                      <a:pt x="20" y="58"/>
                      <a:pt x="24" y="58"/>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13" name="Freeform 125"/>
              <p:cNvSpPr>
                <a:spLocks/>
              </p:cNvSpPr>
              <p:nvPr/>
            </p:nvSpPr>
            <p:spPr bwMode="auto">
              <a:xfrm>
                <a:off x="2712" y="2833"/>
                <a:ext cx="54" cy="120"/>
              </a:xfrm>
              <a:custGeom>
                <a:avLst/>
                <a:gdLst/>
                <a:ahLst/>
                <a:cxnLst>
                  <a:cxn ang="0">
                    <a:pos x="14" y="7"/>
                  </a:cxn>
                  <a:cxn ang="0">
                    <a:pos x="2" y="15"/>
                  </a:cxn>
                  <a:cxn ang="0">
                    <a:pos x="5" y="25"/>
                  </a:cxn>
                  <a:cxn ang="0">
                    <a:pos x="6" y="32"/>
                  </a:cxn>
                  <a:cxn ang="0">
                    <a:pos x="8" y="54"/>
                  </a:cxn>
                  <a:cxn ang="0">
                    <a:pos x="6" y="56"/>
                  </a:cxn>
                  <a:cxn ang="0">
                    <a:pos x="8" y="62"/>
                  </a:cxn>
                  <a:cxn ang="0">
                    <a:pos x="17" y="62"/>
                  </a:cxn>
                  <a:cxn ang="0">
                    <a:pos x="17" y="40"/>
                  </a:cxn>
                  <a:cxn ang="0">
                    <a:pos x="20" y="32"/>
                  </a:cxn>
                  <a:cxn ang="0">
                    <a:pos x="25" y="22"/>
                  </a:cxn>
                  <a:cxn ang="0">
                    <a:pos x="23" y="9"/>
                  </a:cxn>
                  <a:cxn ang="0">
                    <a:pos x="19" y="3"/>
                  </a:cxn>
                  <a:cxn ang="0">
                    <a:pos x="16" y="3"/>
                  </a:cxn>
                  <a:cxn ang="0">
                    <a:pos x="14" y="7"/>
                  </a:cxn>
                </a:cxnLst>
                <a:rect l="0" t="0" r="r" b="b"/>
                <a:pathLst>
                  <a:path w="28" h="62">
                    <a:moveTo>
                      <a:pt x="14" y="7"/>
                    </a:moveTo>
                    <a:cubicBezTo>
                      <a:pt x="9" y="15"/>
                      <a:pt x="8" y="9"/>
                      <a:pt x="2" y="15"/>
                    </a:cubicBezTo>
                    <a:cubicBezTo>
                      <a:pt x="0" y="22"/>
                      <a:pt x="2" y="23"/>
                      <a:pt x="5" y="25"/>
                    </a:cubicBezTo>
                    <a:cubicBezTo>
                      <a:pt x="8" y="25"/>
                      <a:pt x="5" y="32"/>
                      <a:pt x="6" y="32"/>
                    </a:cubicBezTo>
                    <a:cubicBezTo>
                      <a:pt x="9" y="34"/>
                      <a:pt x="8" y="51"/>
                      <a:pt x="8" y="54"/>
                    </a:cubicBezTo>
                    <a:cubicBezTo>
                      <a:pt x="8" y="56"/>
                      <a:pt x="6" y="54"/>
                      <a:pt x="6" y="56"/>
                    </a:cubicBezTo>
                    <a:cubicBezTo>
                      <a:pt x="8" y="58"/>
                      <a:pt x="9" y="61"/>
                      <a:pt x="8" y="62"/>
                    </a:cubicBezTo>
                    <a:cubicBezTo>
                      <a:pt x="13" y="62"/>
                      <a:pt x="14" y="62"/>
                      <a:pt x="17" y="62"/>
                    </a:cubicBezTo>
                    <a:cubicBezTo>
                      <a:pt x="19" y="53"/>
                      <a:pt x="17" y="48"/>
                      <a:pt x="17" y="40"/>
                    </a:cubicBezTo>
                    <a:cubicBezTo>
                      <a:pt x="17" y="32"/>
                      <a:pt x="19" y="37"/>
                      <a:pt x="20" y="32"/>
                    </a:cubicBezTo>
                    <a:cubicBezTo>
                      <a:pt x="20" y="28"/>
                      <a:pt x="22" y="29"/>
                      <a:pt x="25" y="22"/>
                    </a:cubicBezTo>
                    <a:cubicBezTo>
                      <a:pt x="28" y="14"/>
                      <a:pt x="22" y="14"/>
                      <a:pt x="23" y="9"/>
                    </a:cubicBezTo>
                    <a:cubicBezTo>
                      <a:pt x="22" y="6"/>
                      <a:pt x="22" y="6"/>
                      <a:pt x="19" y="3"/>
                    </a:cubicBezTo>
                    <a:cubicBezTo>
                      <a:pt x="16" y="0"/>
                      <a:pt x="17" y="3"/>
                      <a:pt x="16" y="3"/>
                    </a:cubicBezTo>
                    <a:cubicBezTo>
                      <a:pt x="13" y="3"/>
                      <a:pt x="16" y="4"/>
                      <a:pt x="14" y="7"/>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14" name="Freeform 126"/>
              <p:cNvSpPr>
                <a:spLocks/>
              </p:cNvSpPr>
              <p:nvPr/>
            </p:nvSpPr>
            <p:spPr bwMode="auto">
              <a:xfrm>
                <a:off x="2569" y="2864"/>
                <a:ext cx="98" cy="126"/>
              </a:xfrm>
              <a:custGeom>
                <a:avLst/>
                <a:gdLst/>
                <a:ahLst/>
                <a:cxnLst>
                  <a:cxn ang="0">
                    <a:pos x="48" y="15"/>
                  </a:cxn>
                  <a:cxn ang="0">
                    <a:pos x="48" y="29"/>
                  </a:cxn>
                  <a:cxn ang="0">
                    <a:pos x="44" y="43"/>
                  </a:cxn>
                  <a:cxn ang="0">
                    <a:pos x="45" y="52"/>
                  </a:cxn>
                  <a:cxn ang="0">
                    <a:pos x="47" y="57"/>
                  </a:cxn>
                  <a:cxn ang="0">
                    <a:pos x="44" y="57"/>
                  </a:cxn>
                  <a:cxn ang="0">
                    <a:pos x="39" y="57"/>
                  </a:cxn>
                  <a:cxn ang="0">
                    <a:pos x="35" y="57"/>
                  </a:cxn>
                  <a:cxn ang="0">
                    <a:pos x="21" y="59"/>
                  </a:cxn>
                  <a:cxn ang="0">
                    <a:pos x="9" y="65"/>
                  </a:cxn>
                  <a:cxn ang="0">
                    <a:pos x="10" y="52"/>
                  </a:cxn>
                  <a:cxn ang="0">
                    <a:pos x="7" y="48"/>
                  </a:cxn>
                  <a:cxn ang="0">
                    <a:pos x="1" y="43"/>
                  </a:cxn>
                  <a:cxn ang="0">
                    <a:pos x="1" y="32"/>
                  </a:cxn>
                  <a:cxn ang="0">
                    <a:pos x="6" y="29"/>
                  </a:cxn>
                  <a:cxn ang="0">
                    <a:pos x="3" y="26"/>
                  </a:cxn>
                  <a:cxn ang="0">
                    <a:pos x="9" y="26"/>
                  </a:cxn>
                  <a:cxn ang="0">
                    <a:pos x="7" y="20"/>
                  </a:cxn>
                  <a:cxn ang="0">
                    <a:pos x="4" y="14"/>
                  </a:cxn>
                  <a:cxn ang="0">
                    <a:pos x="6" y="9"/>
                  </a:cxn>
                  <a:cxn ang="0">
                    <a:pos x="15" y="7"/>
                  </a:cxn>
                  <a:cxn ang="0">
                    <a:pos x="20" y="6"/>
                  </a:cxn>
                  <a:cxn ang="0">
                    <a:pos x="26" y="6"/>
                  </a:cxn>
                  <a:cxn ang="0">
                    <a:pos x="32" y="12"/>
                  </a:cxn>
                  <a:cxn ang="0">
                    <a:pos x="39" y="10"/>
                  </a:cxn>
                  <a:cxn ang="0">
                    <a:pos x="48" y="15"/>
                  </a:cxn>
                </a:cxnLst>
                <a:rect l="0" t="0" r="r" b="b"/>
                <a:pathLst>
                  <a:path w="51" h="65">
                    <a:moveTo>
                      <a:pt x="48" y="15"/>
                    </a:moveTo>
                    <a:cubicBezTo>
                      <a:pt x="47" y="18"/>
                      <a:pt x="51" y="29"/>
                      <a:pt x="48" y="29"/>
                    </a:cubicBezTo>
                    <a:cubicBezTo>
                      <a:pt x="47" y="31"/>
                      <a:pt x="45" y="37"/>
                      <a:pt x="44" y="43"/>
                    </a:cubicBezTo>
                    <a:cubicBezTo>
                      <a:pt x="42" y="45"/>
                      <a:pt x="45" y="51"/>
                      <a:pt x="45" y="52"/>
                    </a:cubicBezTo>
                    <a:cubicBezTo>
                      <a:pt x="47" y="54"/>
                      <a:pt x="48" y="59"/>
                      <a:pt x="47" y="57"/>
                    </a:cubicBezTo>
                    <a:cubicBezTo>
                      <a:pt x="47" y="57"/>
                      <a:pt x="47" y="57"/>
                      <a:pt x="44" y="57"/>
                    </a:cubicBezTo>
                    <a:cubicBezTo>
                      <a:pt x="42" y="57"/>
                      <a:pt x="44" y="59"/>
                      <a:pt x="39" y="57"/>
                    </a:cubicBezTo>
                    <a:cubicBezTo>
                      <a:pt x="35" y="57"/>
                      <a:pt x="38" y="57"/>
                      <a:pt x="35" y="57"/>
                    </a:cubicBezTo>
                    <a:cubicBezTo>
                      <a:pt x="30" y="59"/>
                      <a:pt x="30" y="57"/>
                      <a:pt x="21" y="59"/>
                    </a:cubicBezTo>
                    <a:cubicBezTo>
                      <a:pt x="12" y="62"/>
                      <a:pt x="12" y="65"/>
                      <a:pt x="9" y="65"/>
                    </a:cubicBezTo>
                    <a:cubicBezTo>
                      <a:pt x="9" y="60"/>
                      <a:pt x="10" y="57"/>
                      <a:pt x="10" y="52"/>
                    </a:cubicBezTo>
                    <a:cubicBezTo>
                      <a:pt x="10" y="49"/>
                      <a:pt x="7" y="51"/>
                      <a:pt x="7" y="48"/>
                    </a:cubicBezTo>
                    <a:cubicBezTo>
                      <a:pt x="7" y="45"/>
                      <a:pt x="0" y="46"/>
                      <a:pt x="1" y="43"/>
                    </a:cubicBezTo>
                    <a:cubicBezTo>
                      <a:pt x="3" y="40"/>
                      <a:pt x="4" y="38"/>
                      <a:pt x="1" y="32"/>
                    </a:cubicBezTo>
                    <a:cubicBezTo>
                      <a:pt x="4" y="35"/>
                      <a:pt x="6" y="32"/>
                      <a:pt x="6" y="29"/>
                    </a:cubicBezTo>
                    <a:cubicBezTo>
                      <a:pt x="6" y="26"/>
                      <a:pt x="4" y="29"/>
                      <a:pt x="3" y="26"/>
                    </a:cubicBezTo>
                    <a:cubicBezTo>
                      <a:pt x="3" y="24"/>
                      <a:pt x="4" y="24"/>
                      <a:pt x="9" y="26"/>
                    </a:cubicBezTo>
                    <a:cubicBezTo>
                      <a:pt x="9" y="21"/>
                      <a:pt x="4" y="23"/>
                      <a:pt x="7" y="20"/>
                    </a:cubicBezTo>
                    <a:cubicBezTo>
                      <a:pt x="9" y="17"/>
                      <a:pt x="4" y="17"/>
                      <a:pt x="4" y="14"/>
                    </a:cubicBezTo>
                    <a:cubicBezTo>
                      <a:pt x="6" y="10"/>
                      <a:pt x="3" y="10"/>
                      <a:pt x="6" y="9"/>
                    </a:cubicBezTo>
                    <a:cubicBezTo>
                      <a:pt x="12" y="1"/>
                      <a:pt x="10" y="12"/>
                      <a:pt x="15" y="7"/>
                    </a:cubicBezTo>
                    <a:cubicBezTo>
                      <a:pt x="18" y="3"/>
                      <a:pt x="20" y="0"/>
                      <a:pt x="20" y="6"/>
                    </a:cubicBezTo>
                    <a:cubicBezTo>
                      <a:pt x="20" y="10"/>
                      <a:pt x="23" y="6"/>
                      <a:pt x="26" y="6"/>
                    </a:cubicBezTo>
                    <a:cubicBezTo>
                      <a:pt x="32" y="7"/>
                      <a:pt x="26" y="7"/>
                      <a:pt x="32" y="12"/>
                    </a:cubicBezTo>
                    <a:cubicBezTo>
                      <a:pt x="38" y="17"/>
                      <a:pt x="33" y="10"/>
                      <a:pt x="39" y="10"/>
                    </a:cubicBezTo>
                    <a:cubicBezTo>
                      <a:pt x="45" y="10"/>
                      <a:pt x="44" y="15"/>
                      <a:pt x="48" y="15"/>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15" name="Freeform 127"/>
              <p:cNvSpPr>
                <a:spLocks/>
              </p:cNvSpPr>
              <p:nvPr/>
            </p:nvSpPr>
            <p:spPr bwMode="auto">
              <a:xfrm>
                <a:off x="2650" y="2860"/>
                <a:ext cx="72" cy="126"/>
              </a:xfrm>
              <a:custGeom>
                <a:avLst/>
                <a:gdLst/>
                <a:ahLst/>
                <a:cxnLst>
                  <a:cxn ang="0">
                    <a:pos x="26" y="0"/>
                  </a:cxn>
                  <a:cxn ang="0">
                    <a:pos x="29" y="14"/>
                  </a:cxn>
                  <a:cxn ang="0">
                    <a:pos x="31" y="22"/>
                  </a:cxn>
                  <a:cxn ang="0">
                    <a:pos x="31" y="33"/>
                  </a:cxn>
                  <a:cxn ang="0">
                    <a:pos x="32" y="40"/>
                  </a:cxn>
                  <a:cxn ang="0">
                    <a:pos x="37" y="50"/>
                  </a:cxn>
                  <a:cxn ang="0">
                    <a:pos x="32" y="53"/>
                  </a:cxn>
                  <a:cxn ang="0">
                    <a:pos x="18" y="59"/>
                  </a:cxn>
                  <a:cxn ang="0">
                    <a:pos x="9" y="64"/>
                  </a:cxn>
                  <a:cxn ang="0">
                    <a:pos x="1" y="61"/>
                  </a:cxn>
                  <a:cxn ang="0">
                    <a:pos x="4" y="59"/>
                  </a:cxn>
                  <a:cxn ang="0">
                    <a:pos x="3" y="54"/>
                  </a:cxn>
                  <a:cxn ang="0">
                    <a:pos x="1" y="45"/>
                  </a:cxn>
                  <a:cxn ang="0">
                    <a:pos x="6" y="31"/>
                  </a:cxn>
                  <a:cxn ang="0">
                    <a:pos x="6" y="17"/>
                  </a:cxn>
                  <a:cxn ang="0">
                    <a:pos x="4" y="8"/>
                  </a:cxn>
                  <a:cxn ang="0">
                    <a:pos x="4" y="2"/>
                  </a:cxn>
                  <a:cxn ang="0">
                    <a:pos x="20" y="2"/>
                  </a:cxn>
                  <a:cxn ang="0">
                    <a:pos x="23" y="2"/>
                  </a:cxn>
                  <a:cxn ang="0">
                    <a:pos x="26" y="0"/>
                  </a:cxn>
                </a:cxnLst>
                <a:rect l="0" t="0" r="r" b="b"/>
                <a:pathLst>
                  <a:path w="37" h="65">
                    <a:moveTo>
                      <a:pt x="26" y="0"/>
                    </a:moveTo>
                    <a:cubicBezTo>
                      <a:pt x="26" y="9"/>
                      <a:pt x="31" y="6"/>
                      <a:pt x="29" y="14"/>
                    </a:cubicBezTo>
                    <a:cubicBezTo>
                      <a:pt x="28" y="22"/>
                      <a:pt x="32" y="14"/>
                      <a:pt x="31" y="22"/>
                    </a:cubicBezTo>
                    <a:cubicBezTo>
                      <a:pt x="29" y="28"/>
                      <a:pt x="34" y="23"/>
                      <a:pt x="31" y="33"/>
                    </a:cubicBezTo>
                    <a:cubicBezTo>
                      <a:pt x="29" y="42"/>
                      <a:pt x="32" y="34"/>
                      <a:pt x="32" y="40"/>
                    </a:cubicBezTo>
                    <a:cubicBezTo>
                      <a:pt x="31" y="45"/>
                      <a:pt x="34" y="47"/>
                      <a:pt x="37" y="50"/>
                    </a:cubicBezTo>
                    <a:cubicBezTo>
                      <a:pt x="34" y="51"/>
                      <a:pt x="37" y="53"/>
                      <a:pt x="32" y="53"/>
                    </a:cubicBezTo>
                    <a:cubicBezTo>
                      <a:pt x="23" y="54"/>
                      <a:pt x="24" y="59"/>
                      <a:pt x="18" y="59"/>
                    </a:cubicBezTo>
                    <a:cubicBezTo>
                      <a:pt x="14" y="61"/>
                      <a:pt x="12" y="65"/>
                      <a:pt x="9" y="64"/>
                    </a:cubicBezTo>
                    <a:cubicBezTo>
                      <a:pt x="8" y="61"/>
                      <a:pt x="3" y="61"/>
                      <a:pt x="1" y="61"/>
                    </a:cubicBezTo>
                    <a:cubicBezTo>
                      <a:pt x="0" y="61"/>
                      <a:pt x="3" y="61"/>
                      <a:pt x="4" y="59"/>
                    </a:cubicBezTo>
                    <a:cubicBezTo>
                      <a:pt x="6" y="61"/>
                      <a:pt x="4" y="56"/>
                      <a:pt x="3" y="54"/>
                    </a:cubicBezTo>
                    <a:cubicBezTo>
                      <a:pt x="3" y="53"/>
                      <a:pt x="0" y="47"/>
                      <a:pt x="1" y="45"/>
                    </a:cubicBezTo>
                    <a:cubicBezTo>
                      <a:pt x="3" y="39"/>
                      <a:pt x="4" y="33"/>
                      <a:pt x="6" y="31"/>
                    </a:cubicBezTo>
                    <a:cubicBezTo>
                      <a:pt x="9" y="31"/>
                      <a:pt x="4" y="20"/>
                      <a:pt x="6" y="17"/>
                    </a:cubicBezTo>
                    <a:cubicBezTo>
                      <a:pt x="4" y="14"/>
                      <a:pt x="4" y="9"/>
                      <a:pt x="4" y="8"/>
                    </a:cubicBezTo>
                    <a:cubicBezTo>
                      <a:pt x="4" y="8"/>
                      <a:pt x="1" y="2"/>
                      <a:pt x="4" y="2"/>
                    </a:cubicBezTo>
                    <a:cubicBezTo>
                      <a:pt x="8" y="2"/>
                      <a:pt x="18" y="2"/>
                      <a:pt x="20" y="2"/>
                    </a:cubicBezTo>
                    <a:cubicBezTo>
                      <a:pt x="21" y="2"/>
                      <a:pt x="21" y="3"/>
                      <a:pt x="23" y="2"/>
                    </a:cubicBezTo>
                    <a:cubicBezTo>
                      <a:pt x="24" y="2"/>
                      <a:pt x="24" y="0"/>
                      <a:pt x="26"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16" name="Freeform 128"/>
              <p:cNvSpPr>
                <a:spLocks/>
              </p:cNvSpPr>
              <p:nvPr/>
            </p:nvSpPr>
            <p:spPr bwMode="auto">
              <a:xfrm>
                <a:off x="2700" y="2860"/>
                <a:ext cx="30" cy="97"/>
              </a:xfrm>
              <a:custGeom>
                <a:avLst/>
                <a:gdLst/>
                <a:ahLst/>
                <a:cxnLst>
                  <a:cxn ang="0">
                    <a:pos x="0" y="0"/>
                  </a:cxn>
                  <a:cxn ang="0">
                    <a:pos x="4" y="3"/>
                  </a:cxn>
                  <a:cxn ang="0">
                    <a:pos x="8" y="2"/>
                  </a:cxn>
                  <a:cxn ang="0">
                    <a:pos x="11" y="11"/>
                  </a:cxn>
                  <a:cxn ang="0">
                    <a:pos x="12" y="19"/>
                  </a:cxn>
                  <a:cxn ang="0">
                    <a:pos x="14" y="40"/>
                  </a:cxn>
                  <a:cxn ang="0">
                    <a:pos x="12" y="42"/>
                  </a:cxn>
                  <a:cxn ang="0">
                    <a:pos x="14" y="48"/>
                  </a:cxn>
                  <a:cxn ang="0">
                    <a:pos x="11" y="50"/>
                  </a:cxn>
                  <a:cxn ang="0">
                    <a:pos x="6" y="40"/>
                  </a:cxn>
                  <a:cxn ang="0">
                    <a:pos x="4" y="33"/>
                  </a:cxn>
                  <a:cxn ang="0">
                    <a:pos x="4" y="22"/>
                  </a:cxn>
                  <a:cxn ang="0">
                    <a:pos x="3" y="14"/>
                  </a:cxn>
                  <a:cxn ang="0">
                    <a:pos x="0" y="0"/>
                  </a:cxn>
                </a:cxnLst>
                <a:rect l="0" t="0" r="r" b="b"/>
                <a:pathLst>
                  <a:path w="15" h="50">
                    <a:moveTo>
                      <a:pt x="0" y="0"/>
                    </a:moveTo>
                    <a:cubicBezTo>
                      <a:pt x="4" y="2"/>
                      <a:pt x="4" y="3"/>
                      <a:pt x="4" y="3"/>
                    </a:cubicBezTo>
                    <a:cubicBezTo>
                      <a:pt x="6" y="3"/>
                      <a:pt x="8" y="2"/>
                      <a:pt x="8" y="2"/>
                    </a:cubicBezTo>
                    <a:cubicBezTo>
                      <a:pt x="6" y="8"/>
                      <a:pt x="8" y="9"/>
                      <a:pt x="11" y="11"/>
                    </a:cubicBezTo>
                    <a:cubicBezTo>
                      <a:pt x="14" y="11"/>
                      <a:pt x="11" y="19"/>
                      <a:pt x="12" y="19"/>
                    </a:cubicBezTo>
                    <a:cubicBezTo>
                      <a:pt x="15" y="20"/>
                      <a:pt x="14" y="37"/>
                      <a:pt x="14" y="40"/>
                    </a:cubicBezTo>
                    <a:cubicBezTo>
                      <a:pt x="14" y="42"/>
                      <a:pt x="12" y="40"/>
                      <a:pt x="12" y="42"/>
                    </a:cubicBezTo>
                    <a:cubicBezTo>
                      <a:pt x="14" y="44"/>
                      <a:pt x="15" y="47"/>
                      <a:pt x="14" y="48"/>
                    </a:cubicBezTo>
                    <a:cubicBezTo>
                      <a:pt x="12" y="50"/>
                      <a:pt x="11" y="50"/>
                      <a:pt x="11" y="50"/>
                    </a:cubicBezTo>
                    <a:cubicBezTo>
                      <a:pt x="8" y="47"/>
                      <a:pt x="4" y="45"/>
                      <a:pt x="6" y="40"/>
                    </a:cubicBezTo>
                    <a:cubicBezTo>
                      <a:pt x="6" y="34"/>
                      <a:pt x="3" y="42"/>
                      <a:pt x="4" y="33"/>
                    </a:cubicBezTo>
                    <a:cubicBezTo>
                      <a:pt x="8" y="23"/>
                      <a:pt x="3" y="28"/>
                      <a:pt x="4" y="22"/>
                    </a:cubicBezTo>
                    <a:cubicBezTo>
                      <a:pt x="6" y="14"/>
                      <a:pt x="1" y="22"/>
                      <a:pt x="3" y="14"/>
                    </a:cubicBezTo>
                    <a:cubicBezTo>
                      <a:pt x="4" y="6"/>
                      <a:pt x="0" y="9"/>
                      <a:pt x="0"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17" name="Freeform 129"/>
              <p:cNvSpPr>
                <a:spLocks/>
              </p:cNvSpPr>
              <p:nvPr/>
            </p:nvSpPr>
            <p:spPr bwMode="auto">
              <a:xfrm>
                <a:off x="2499" y="2369"/>
                <a:ext cx="190" cy="169"/>
              </a:xfrm>
              <a:custGeom>
                <a:avLst/>
                <a:gdLst/>
                <a:ahLst/>
                <a:cxnLst>
                  <a:cxn ang="0">
                    <a:pos x="35" y="87"/>
                  </a:cxn>
                  <a:cxn ang="0">
                    <a:pos x="0" y="87"/>
                  </a:cxn>
                  <a:cxn ang="0">
                    <a:pos x="16" y="79"/>
                  </a:cxn>
                  <a:cxn ang="0">
                    <a:pos x="26" y="65"/>
                  </a:cxn>
                  <a:cxn ang="0">
                    <a:pos x="29" y="43"/>
                  </a:cxn>
                  <a:cxn ang="0">
                    <a:pos x="32" y="34"/>
                  </a:cxn>
                  <a:cxn ang="0">
                    <a:pos x="45" y="24"/>
                  </a:cxn>
                  <a:cxn ang="0">
                    <a:pos x="60" y="1"/>
                  </a:cxn>
                  <a:cxn ang="0">
                    <a:pos x="66" y="7"/>
                  </a:cxn>
                  <a:cxn ang="0">
                    <a:pos x="76" y="7"/>
                  </a:cxn>
                  <a:cxn ang="0">
                    <a:pos x="81" y="6"/>
                  </a:cxn>
                  <a:cxn ang="0">
                    <a:pos x="87" y="9"/>
                  </a:cxn>
                  <a:cxn ang="0">
                    <a:pos x="95" y="35"/>
                  </a:cxn>
                  <a:cxn ang="0">
                    <a:pos x="95" y="40"/>
                  </a:cxn>
                  <a:cxn ang="0">
                    <a:pos x="81" y="43"/>
                  </a:cxn>
                  <a:cxn ang="0">
                    <a:pos x="73" y="48"/>
                  </a:cxn>
                  <a:cxn ang="0">
                    <a:pos x="72" y="55"/>
                  </a:cxn>
                  <a:cxn ang="0">
                    <a:pos x="63" y="62"/>
                  </a:cxn>
                  <a:cxn ang="0">
                    <a:pos x="43" y="71"/>
                  </a:cxn>
                  <a:cxn ang="0">
                    <a:pos x="35" y="76"/>
                  </a:cxn>
                  <a:cxn ang="0">
                    <a:pos x="35" y="87"/>
                  </a:cxn>
                </a:cxnLst>
                <a:rect l="0" t="0" r="r" b="b"/>
                <a:pathLst>
                  <a:path w="98" h="87">
                    <a:moveTo>
                      <a:pt x="35" y="87"/>
                    </a:moveTo>
                    <a:cubicBezTo>
                      <a:pt x="0" y="87"/>
                      <a:pt x="0" y="87"/>
                      <a:pt x="0" y="87"/>
                    </a:cubicBezTo>
                    <a:cubicBezTo>
                      <a:pt x="2" y="80"/>
                      <a:pt x="10" y="85"/>
                      <a:pt x="16" y="79"/>
                    </a:cubicBezTo>
                    <a:cubicBezTo>
                      <a:pt x="20" y="71"/>
                      <a:pt x="20" y="79"/>
                      <a:pt x="26" y="65"/>
                    </a:cubicBezTo>
                    <a:cubicBezTo>
                      <a:pt x="29" y="59"/>
                      <a:pt x="23" y="51"/>
                      <a:pt x="29" y="43"/>
                    </a:cubicBezTo>
                    <a:cubicBezTo>
                      <a:pt x="34" y="37"/>
                      <a:pt x="28" y="38"/>
                      <a:pt x="32" y="34"/>
                    </a:cubicBezTo>
                    <a:cubicBezTo>
                      <a:pt x="37" y="29"/>
                      <a:pt x="32" y="29"/>
                      <a:pt x="45" y="24"/>
                    </a:cubicBezTo>
                    <a:cubicBezTo>
                      <a:pt x="57" y="20"/>
                      <a:pt x="54" y="3"/>
                      <a:pt x="60" y="1"/>
                    </a:cubicBezTo>
                    <a:cubicBezTo>
                      <a:pt x="64" y="0"/>
                      <a:pt x="60" y="4"/>
                      <a:pt x="66" y="7"/>
                    </a:cubicBezTo>
                    <a:cubicBezTo>
                      <a:pt x="72" y="10"/>
                      <a:pt x="73" y="6"/>
                      <a:pt x="76" y="7"/>
                    </a:cubicBezTo>
                    <a:cubicBezTo>
                      <a:pt x="80" y="9"/>
                      <a:pt x="81" y="3"/>
                      <a:pt x="81" y="6"/>
                    </a:cubicBezTo>
                    <a:cubicBezTo>
                      <a:pt x="81" y="10"/>
                      <a:pt x="86" y="9"/>
                      <a:pt x="87" y="9"/>
                    </a:cubicBezTo>
                    <a:cubicBezTo>
                      <a:pt x="93" y="12"/>
                      <a:pt x="89" y="32"/>
                      <a:pt x="95" y="35"/>
                    </a:cubicBezTo>
                    <a:cubicBezTo>
                      <a:pt x="98" y="37"/>
                      <a:pt x="95" y="37"/>
                      <a:pt x="95" y="40"/>
                    </a:cubicBezTo>
                    <a:cubicBezTo>
                      <a:pt x="95" y="43"/>
                      <a:pt x="84" y="38"/>
                      <a:pt x="81" y="43"/>
                    </a:cubicBezTo>
                    <a:cubicBezTo>
                      <a:pt x="78" y="46"/>
                      <a:pt x="72" y="43"/>
                      <a:pt x="73" y="48"/>
                    </a:cubicBezTo>
                    <a:cubicBezTo>
                      <a:pt x="76" y="52"/>
                      <a:pt x="78" y="52"/>
                      <a:pt x="72" y="55"/>
                    </a:cubicBezTo>
                    <a:cubicBezTo>
                      <a:pt x="66" y="57"/>
                      <a:pt x="66" y="57"/>
                      <a:pt x="63" y="62"/>
                    </a:cubicBezTo>
                    <a:cubicBezTo>
                      <a:pt x="63" y="63"/>
                      <a:pt x="45" y="68"/>
                      <a:pt x="43" y="71"/>
                    </a:cubicBezTo>
                    <a:cubicBezTo>
                      <a:pt x="35" y="76"/>
                      <a:pt x="35" y="76"/>
                      <a:pt x="35" y="76"/>
                    </a:cubicBezTo>
                    <a:cubicBezTo>
                      <a:pt x="35" y="87"/>
                      <a:pt x="35" y="87"/>
                      <a:pt x="35" y="87"/>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18" name="Freeform 130"/>
              <p:cNvSpPr>
                <a:spLocks/>
              </p:cNvSpPr>
              <p:nvPr/>
            </p:nvSpPr>
            <p:spPr bwMode="auto">
              <a:xfrm>
                <a:off x="2437" y="2538"/>
                <a:ext cx="132" cy="138"/>
              </a:xfrm>
              <a:custGeom>
                <a:avLst/>
                <a:gdLst/>
                <a:ahLst/>
                <a:cxnLst>
                  <a:cxn ang="0">
                    <a:pos x="68" y="4"/>
                  </a:cxn>
                  <a:cxn ang="0">
                    <a:pos x="68" y="18"/>
                  </a:cxn>
                  <a:cxn ang="0">
                    <a:pos x="42" y="18"/>
                  </a:cxn>
                  <a:cxn ang="0">
                    <a:pos x="42" y="43"/>
                  </a:cxn>
                  <a:cxn ang="0">
                    <a:pos x="34" y="65"/>
                  </a:cxn>
                  <a:cxn ang="0">
                    <a:pos x="3" y="65"/>
                  </a:cxn>
                  <a:cxn ang="0">
                    <a:pos x="2" y="71"/>
                  </a:cxn>
                  <a:cxn ang="0">
                    <a:pos x="2" y="60"/>
                  </a:cxn>
                  <a:cxn ang="0">
                    <a:pos x="8" y="51"/>
                  </a:cxn>
                  <a:cxn ang="0">
                    <a:pos x="11" y="42"/>
                  </a:cxn>
                  <a:cxn ang="0">
                    <a:pos x="13" y="37"/>
                  </a:cxn>
                  <a:cxn ang="0">
                    <a:pos x="19" y="26"/>
                  </a:cxn>
                  <a:cxn ang="0">
                    <a:pos x="22" y="18"/>
                  </a:cxn>
                  <a:cxn ang="0">
                    <a:pos x="33" y="0"/>
                  </a:cxn>
                  <a:cxn ang="0">
                    <a:pos x="68" y="0"/>
                  </a:cxn>
                  <a:cxn ang="0">
                    <a:pos x="68" y="4"/>
                  </a:cxn>
                </a:cxnLst>
                <a:rect l="0" t="0" r="r" b="b"/>
                <a:pathLst>
                  <a:path w="68" h="71">
                    <a:moveTo>
                      <a:pt x="68" y="4"/>
                    </a:moveTo>
                    <a:cubicBezTo>
                      <a:pt x="68" y="18"/>
                      <a:pt x="68" y="18"/>
                      <a:pt x="68" y="18"/>
                    </a:cubicBezTo>
                    <a:cubicBezTo>
                      <a:pt x="42" y="18"/>
                      <a:pt x="42" y="18"/>
                      <a:pt x="42" y="18"/>
                    </a:cubicBezTo>
                    <a:cubicBezTo>
                      <a:pt x="42" y="43"/>
                      <a:pt x="42" y="43"/>
                      <a:pt x="42" y="43"/>
                    </a:cubicBezTo>
                    <a:cubicBezTo>
                      <a:pt x="33" y="48"/>
                      <a:pt x="31" y="46"/>
                      <a:pt x="34" y="65"/>
                    </a:cubicBezTo>
                    <a:cubicBezTo>
                      <a:pt x="34" y="65"/>
                      <a:pt x="5" y="65"/>
                      <a:pt x="3" y="65"/>
                    </a:cubicBezTo>
                    <a:cubicBezTo>
                      <a:pt x="2" y="65"/>
                      <a:pt x="0" y="68"/>
                      <a:pt x="2" y="71"/>
                    </a:cubicBezTo>
                    <a:cubicBezTo>
                      <a:pt x="0" y="71"/>
                      <a:pt x="0" y="68"/>
                      <a:pt x="2" y="60"/>
                    </a:cubicBezTo>
                    <a:cubicBezTo>
                      <a:pt x="3" y="54"/>
                      <a:pt x="7" y="57"/>
                      <a:pt x="8" y="51"/>
                    </a:cubicBezTo>
                    <a:cubicBezTo>
                      <a:pt x="8" y="45"/>
                      <a:pt x="13" y="42"/>
                      <a:pt x="11" y="42"/>
                    </a:cubicBezTo>
                    <a:cubicBezTo>
                      <a:pt x="10" y="42"/>
                      <a:pt x="8" y="42"/>
                      <a:pt x="13" y="37"/>
                    </a:cubicBezTo>
                    <a:cubicBezTo>
                      <a:pt x="17" y="32"/>
                      <a:pt x="19" y="34"/>
                      <a:pt x="19" y="26"/>
                    </a:cubicBezTo>
                    <a:cubicBezTo>
                      <a:pt x="20" y="18"/>
                      <a:pt x="20" y="23"/>
                      <a:pt x="22" y="18"/>
                    </a:cubicBezTo>
                    <a:cubicBezTo>
                      <a:pt x="23" y="9"/>
                      <a:pt x="26" y="18"/>
                      <a:pt x="33" y="0"/>
                    </a:cubicBezTo>
                    <a:cubicBezTo>
                      <a:pt x="68" y="0"/>
                      <a:pt x="68" y="0"/>
                      <a:pt x="68" y="0"/>
                    </a:cubicBezTo>
                    <a:cubicBezTo>
                      <a:pt x="68" y="4"/>
                      <a:pt x="68" y="4"/>
                      <a:pt x="68" y="4"/>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19" name="Freeform 131"/>
              <p:cNvSpPr>
                <a:spLocks/>
              </p:cNvSpPr>
              <p:nvPr/>
            </p:nvSpPr>
            <p:spPr bwMode="auto">
              <a:xfrm>
                <a:off x="2454" y="2528"/>
                <a:ext cx="12" cy="10"/>
              </a:xfrm>
              <a:custGeom>
                <a:avLst/>
                <a:gdLst/>
                <a:ahLst/>
                <a:cxnLst>
                  <a:cxn ang="0">
                    <a:pos x="3" y="5"/>
                  </a:cxn>
                  <a:cxn ang="0">
                    <a:pos x="3" y="0"/>
                  </a:cxn>
                  <a:cxn ang="0">
                    <a:pos x="3" y="5"/>
                  </a:cxn>
                </a:cxnLst>
                <a:rect l="0" t="0" r="r" b="b"/>
                <a:pathLst>
                  <a:path w="6" h="5">
                    <a:moveTo>
                      <a:pt x="3" y="5"/>
                    </a:moveTo>
                    <a:cubicBezTo>
                      <a:pt x="0" y="5"/>
                      <a:pt x="2" y="0"/>
                      <a:pt x="3" y="0"/>
                    </a:cubicBezTo>
                    <a:cubicBezTo>
                      <a:pt x="6" y="2"/>
                      <a:pt x="5" y="5"/>
                      <a:pt x="3" y="5"/>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20" name="Freeform 132"/>
              <p:cNvSpPr>
                <a:spLocks/>
              </p:cNvSpPr>
              <p:nvPr/>
            </p:nvSpPr>
            <p:spPr bwMode="auto">
              <a:xfrm>
                <a:off x="2475" y="2517"/>
                <a:ext cx="16" cy="15"/>
              </a:xfrm>
              <a:custGeom>
                <a:avLst/>
                <a:gdLst/>
                <a:ahLst/>
                <a:cxnLst>
                  <a:cxn ang="0">
                    <a:pos x="5" y="6"/>
                  </a:cxn>
                  <a:cxn ang="0">
                    <a:pos x="2" y="6"/>
                  </a:cxn>
                  <a:cxn ang="0">
                    <a:pos x="6" y="0"/>
                  </a:cxn>
                  <a:cxn ang="0">
                    <a:pos x="5" y="6"/>
                  </a:cxn>
                </a:cxnLst>
                <a:rect l="0" t="0" r="r" b="b"/>
                <a:pathLst>
                  <a:path w="8" h="8">
                    <a:moveTo>
                      <a:pt x="5" y="6"/>
                    </a:moveTo>
                    <a:cubicBezTo>
                      <a:pt x="0" y="8"/>
                      <a:pt x="0" y="8"/>
                      <a:pt x="2" y="6"/>
                    </a:cubicBezTo>
                    <a:cubicBezTo>
                      <a:pt x="5" y="4"/>
                      <a:pt x="5" y="0"/>
                      <a:pt x="6" y="0"/>
                    </a:cubicBezTo>
                    <a:cubicBezTo>
                      <a:pt x="8" y="1"/>
                      <a:pt x="6" y="6"/>
                      <a:pt x="5" y="6"/>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21" name="Freeform 133"/>
              <p:cNvSpPr>
                <a:spLocks/>
              </p:cNvSpPr>
              <p:nvPr/>
            </p:nvSpPr>
            <p:spPr bwMode="auto">
              <a:xfrm>
                <a:off x="2487" y="2507"/>
                <a:ext cx="6" cy="10"/>
              </a:xfrm>
              <a:custGeom>
                <a:avLst/>
                <a:gdLst/>
                <a:ahLst/>
                <a:cxnLst>
                  <a:cxn ang="0">
                    <a:pos x="0" y="3"/>
                  </a:cxn>
                  <a:cxn ang="0">
                    <a:pos x="3" y="0"/>
                  </a:cxn>
                  <a:cxn ang="0">
                    <a:pos x="2" y="3"/>
                  </a:cxn>
                  <a:cxn ang="0">
                    <a:pos x="0" y="3"/>
                  </a:cxn>
                </a:cxnLst>
                <a:rect l="0" t="0" r="r" b="b"/>
                <a:pathLst>
                  <a:path w="3" h="5">
                    <a:moveTo>
                      <a:pt x="0" y="3"/>
                    </a:moveTo>
                    <a:cubicBezTo>
                      <a:pt x="0" y="0"/>
                      <a:pt x="2" y="1"/>
                      <a:pt x="3" y="0"/>
                    </a:cubicBezTo>
                    <a:cubicBezTo>
                      <a:pt x="3" y="0"/>
                      <a:pt x="3" y="1"/>
                      <a:pt x="2" y="3"/>
                    </a:cubicBezTo>
                    <a:cubicBezTo>
                      <a:pt x="2" y="3"/>
                      <a:pt x="0" y="5"/>
                      <a:pt x="0"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22" name="Freeform 134"/>
              <p:cNvSpPr>
                <a:spLocks/>
              </p:cNvSpPr>
              <p:nvPr/>
            </p:nvSpPr>
            <p:spPr bwMode="auto">
              <a:xfrm>
                <a:off x="2437" y="2519"/>
                <a:ext cx="15" cy="15"/>
              </a:xfrm>
              <a:custGeom>
                <a:avLst/>
                <a:gdLst/>
                <a:ahLst/>
                <a:cxnLst>
                  <a:cxn ang="0">
                    <a:pos x="3" y="6"/>
                  </a:cxn>
                  <a:cxn ang="0">
                    <a:pos x="2" y="3"/>
                  </a:cxn>
                  <a:cxn ang="0">
                    <a:pos x="8" y="0"/>
                  </a:cxn>
                  <a:cxn ang="0">
                    <a:pos x="6" y="5"/>
                  </a:cxn>
                  <a:cxn ang="0">
                    <a:pos x="3" y="6"/>
                  </a:cxn>
                </a:cxnLst>
                <a:rect l="0" t="0" r="r" b="b"/>
                <a:pathLst>
                  <a:path w="8" h="8">
                    <a:moveTo>
                      <a:pt x="3" y="6"/>
                    </a:moveTo>
                    <a:cubicBezTo>
                      <a:pt x="2" y="3"/>
                      <a:pt x="0" y="3"/>
                      <a:pt x="2" y="3"/>
                    </a:cubicBezTo>
                    <a:cubicBezTo>
                      <a:pt x="5" y="2"/>
                      <a:pt x="8" y="0"/>
                      <a:pt x="8" y="0"/>
                    </a:cubicBezTo>
                    <a:cubicBezTo>
                      <a:pt x="8" y="2"/>
                      <a:pt x="6" y="2"/>
                      <a:pt x="6" y="5"/>
                    </a:cubicBezTo>
                    <a:cubicBezTo>
                      <a:pt x="5" y="6"/>
                      <a:pt x="3" y="8"/>
                      <a:pt x="3" y="6"/>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23" name="Freeform 135"/>
              <p:cNvSpPr>
                <a:spLocks/>
              </p:cNvSpPr>
              <p:nvPr/>
            </p:nvSpPr>
            <p:spPr bwMode="auto">
              <a:xfrm>
                <a:off x="2423" y="2513"/>
                <a:ext cx="6" cy="11"/>
              </a:xfrm>
              <a:custGeom>
                <a:avLst/>
                <a:gdLst/>
                <a:ahLst/>
                <a:cxnLst>
                  <a:cxn ang="0">
                    <a:pos x="1" y="2"/>
                  </a:cxn>
                  <a:cxn ang="0">
                    <a:pos x="1" y="5"/>
                  </a:cxn>
                  <a:cxn ang="0">
                    <a:pos x="1" y="2"/>
                  </a:cxn>
                </a:cxnLst>
                <a:rect l="0" t="0" r="r" b="b"/>
                <a:pathLst>
                  <a:path w="3" h="6">
                    <a:moveTo>
                      <a:pt x="1" y="2"/>
                    </a:moveTo>
                    <a:cubicBezTo>
                      <a:pt x="1" y="0"/>
                      <a:pt x="3" y="3"/>
                      <a:pt x="1" y="5"/>
                    </a:cubicBezTo>
                    <a:cubicBezTo>
                      <a:pt x="1" y="6"/>
                      <a:pt x="0" y="2"/>
                      <a:pt x="1"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24" name="Freeform 136"/>
              <p:cNvSpPr>
                <a:spLocks/>
              </p:cNvSpPr>
              <p:nvPr/>
            </p:nvSpPr>
            <p:spPr bwMode="auto">
              <a:xfrm>
                <a:off x="2431" y="2528"/>
                <a:ext cx="6" cy="4"/>
              </a:xfrm>
              <a:custGeom>
                <a:avLst/>
                <a:gdLst/>
                <a:ahLst/>
                <a:cxnLst>
                  <a:cxn ang="0">
                    <a:pos x="2" y="0"/>
                  </a:cxn>
                  <a:cxn ang="0">
                    <a:pos x="3" y="2"/>
                  </a:cxn>
                  <a:cxn ang="0">
                    <a:pos x="2" y="0"/>
                  </a:cxn>
                </a:cxnLst>
                <a:rect l="0" t="0" r="r" b="b"/>
                <a:pathLst>
                  <a:path w="3" h="2">
                    <a:moveTo>
                      <a:pt x="2" y="0"/>
                    </a:moveTo>
                    <a:cubicBezTo>
                      <a:pt x="3" y="0"/>
                      <a:pt x="3" y="2"/>
                      <a:pt x="3" y="2"/>
                    </a:cubicBezTo>
                    <a:cubicBezTo>
                      <a:pt x="2" y="2"/>
                      <a:pt x="0" y="0"/>
                      <a:pt x="2"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25" name="Freeform 137"/>
              <p:cNvSpPr>
                <a:spLocks/>
              </p:cNvSpPr>
              <p:nvPr/>
            </p:nvSpPr>
            <p:spPr bwMode="auto">
              <a:xfrm>
                <a:off x="2419" y="2534"/>
                <a:ext cx="6" cy="6"/>
              </a:xfrm>
              <a:custGeom>
                <a:avLst/>
                <a:gdLst/>
                <a:ahLst/>
                <a:cxnLst>
                  <a:cxn ang="0">
                    <a:pos x="2" y="0"/>
                  </a:cxn>
                  <a:cxn ang="0">
                    <a:pos x="3" y="2"/>
                  </a:cxn>
                  <a:cxn ang="0">
                    <a:pos x="2" y="0"/>
                  </a:cxn>
                </a:cxnLst>
                <a:rect l="0" t="0" r="r" b="b"/>
                <a:pathLst>
                  <a:path w="3" h="3">
                    <a:moveTo>
                      <a:pt x="2" y="0"/>
                    </a:moveTo>
                    <a:cubicBezTo>
                      <a:pt x="3" y="0"/>
                      <a:pt x="3" y="0"/>
                      <a:pt x="3" y="2"/>
                    </a:cubicBezTo>
                    <a:cubicBezTo>
                      <a:pt x="2" y="3"/>
                      <a:pt x="0" y="2"/>
                      <a:pt x="2"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26" name="Freeform 138"/>
              <p:cNvSpPr>
                <a:spLocks/>
              </p:cNvSpPr>
              <p:nvPr/>
            </p:nvSpPr>
            <p:spPr bwMode="auto">
              <a:xfrm>
                <a:off x="2526" y="2910"/>
                <a:ext cx="62" cy="82"/>
              </a:xfrm>
              <a:custGeom>
                <a:avLst/>
                <a:gdLst/>
                <a:ahLst/>
                <a:cxnLst>
                  <a:cxn ang="0">
                    <a:pos x="9" y="0"/>
                  </a:cxn>
                  <a:cxn ang="0">
                    <a:pos x="16" y="3"/>
                  </a:cxn>
                  <a:cxn ang="0">
                    <a:pos x="16" y="10"/>
                  </a:cxn>
                  <a:cxn ang="0">
                    <a:pos x="19" y="13"/>
                  </a:cxn>
                  <a:cxn ang="0">
                    <a:pos x="23" y="8"/>
                  </a:cxn>
                  <a:cxn ang="0">
                    <a:pos x="23" y="19"/>
                  </a:cxn>
                  <a:cxn ang="0">
                    <a:pos x="29" y="24"/>
                  </a:cxn>
                  <a:cxn ang="0">
                    <a:pos x="32" y="28"/>
                  </a:cxn>
                  <a:cxn ang="0">
                    <a:pos x="31" y="41"/>
                  </a:cxn>
                  <a:cxn ang="0">
                    <a:pos x="26" y="39"/>
                  </a:cxn>
                  <a:cxn ang="0">
                    <a:pos x="13" y="28"/>
                  </a:cxn>
                  <a:cxn ang="0">
                    <a:pos x="5" y="22"/>
                  </a:cxn>
                  <a:cxn ang="0">
                    <a:pos x="0" y="16"/>
                  </a:cxn>
                  <a:cxn ang="0">
                    <a:pos x="6" y="6"/>
                  </a:cxn>
                  <a:cxn ang="0">
                    <a:pos x="9" y="0"/>
                  </a:cxn>
                </a:cxnLst>
                <a:rect l="0" t="0" r="r" b="b"/>
                <a:pathLst>
                  <a:path w="32" h="42">
                    <a:moveTo>
                      <a:pt x="9" y="0"/>
                    </a:moveTo>
                    <a:cubicBezTo>
                      <a:pt x="11" y="0"/>
                      <a:pt x="17" y="0"/>
                      <a:pt x="16" y="3"/>
                    </a:cubicBezTo>
                    <a:cubicBezTo>
                      <a:pt x="16" y="5"/>
                      <a:pt x="17" y="6"/>
                      <a:pt x="16" y="10"/>
                    </a:cubicBezTo>
                    <a:cubicBezTo>
                      <a:pt x="16" y="13"/>
                      <a:pt x="17" y="10"/>
                      <a:pt x="19" y="13"/>
                    </a:cubicBezTo>
                    <a:cubicBezTo>
                      <a:pt x="20" y="16"/>
                      <a:pt x="22" y="6"/>
                      <a:pt x="23" y="8"/>
                    </a:cubicBezTo>
                    <a:cubicBezTo>
                      <a:pt x="26" y="14"/>
                      <a:pt x="25" y="16"/>
                      <a:pt x="23" y="19"/>
                    </a:cubicBezTo>
                    <a:cubicBezTo>
                      <a:pt x="22" y="22"/>
                      <a:pt x="29" y="20"/>
                      <a:pt x="29" y="24"/>
                    </a:cubicBezTo>
                    <a:cubicBezTo>
                      <a:pt x="29" y="27"/>
                      <a:pt x="32" y="25"/>
                      <a:pt x="32" y="28"/>
                    </a:cubicBezTo>
                    <a:cubicBezTo>
                      <a:pt x="32" y="33"/>
                      <a:pt x="31" y="36"/>
                      <a:pt x="31" y="41"/>
                    </a:cubicBezTo>
                    <a:cubicBezTo>
                      <a:pt x="29" y="42"/>
                      <a:pt x="31" y="41"/>
                      <a:pt x="26" y="39"/>
                    </a:cubicBezTo>
                    <a:cubicBezTo>
                      <a:pt x="23" y="38"/>
                      <a:pt x="17" y="34"/>
                      <a:pt x="13" y="28"/>
                    </a:cubicBezTo>
                    <a:cubicBezTo>
                      <a:pt x="8" y="22"/>
                      <a:pt x="6" y="24"/>
                      <a:pt x="5" y="22"/>
                    </a:cubicBezTo>
                    <a:cubicBezTo>
                      <a:pt x="5" y="19"/>
                      <a:pt x="2" y="19"/>
                      <a:pt x="0" y="16"/>
                    </a:cubicBezTo>
                    <a:cubicBezTo>
                      <a:pt x="5" y="8"/>
                      <a:pt x="6" y="10"/>
                      <a:pt x="6" y="6"/>
                    </a:cubicBezTo>
                    <a:cubicBezTo>
                      <a:pt x="6" y="3"/>
                      <a:pt x="9" y="5"/>
                      <a:pt x="9"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27" name="Freeform 139"/>
              <p:cNvSpPr>
                <a:spLocks/>
              </p:cNvSpPr>
              <p:nvPr/>
            </p:nvSpPr>
            <p:spPr bwMode="auto">
              <a:xfrm>
                <a:off x="2497" y="2881"/>
                <a:ext cx="46" cy="60"/>
              </a:xfrm>
              <a:custGeom>
                <a:avLst/>
                <a:gdLst/>
                <a:ahLst/>
                <a:cxnLst>
                  <a:cxn ang="0">
                    <a:pos x="15" y="31"/>
                  </a:cxn>
                  <a:cxn ang="0">
                    <a:pos x="21" y="21"/>
                  </a:cxn>
                  <a:cxn ang="0">
                    <a:pos x="24" y="15"/>
                  </a:cxn>
                  <a:cxn ang="0">
                    <a:pos x="23" y="12"/>
                  </a:cxn>
                  <a:cxn ang="0">
                    <a:pos x="21" y="9"/>
                  </a:cxn>
                  <a:cxn ang="0">
                    <a:pos x="18" y="3"/>
                  </a:cxn>
                  <a:cxn ang="0">
                    <a:pos x="11" y="1"/>
                  </a:cxn>
                  <a:cxn ang="0">
                    <a:pos x="6" y="3"/>
                  </a:cxn>
                  <a:cxn ang="0">
                    <a:pos x="0" y="11"/>
                  </a:cxn>
                  <a:cxn ang="0">
                    <a:pos x="0" y="14"/>
                  </a:cxn>
                  <a:cxn ang="0">
                    <a:pos x="3" y="15"/>
                  </a:cxn>
                  <a:cxn ang="0">
                    <a:pos x="0" y="17"/>
                  </a:cxn>
                  <a:cxn ang="0">
                    <a:pos x="3" y="20"/>
                  </a:cxn>
                  <a:cxn ang="0">
                    <a:pos x="3" y="21"/>
                  </a:cxn>
                  <a:cxn ang="0">
                    <a:pos x="6" y="24"/>
                  </a:cxn>
                  <a:cxn ang="0">
                    <a:pos x="8" y="28"/>
                  </a:cxn>
                  <a:cxn ang="0">
                    <a:pos x="15" y="31"/>
                  </a:cxn>
                </a:cxnLst>
                <a:rect l="0" t="0" r="r" b="b"/>
                <a:pathLst>
                  <a:path w="24" h="31">
                    <a:moveTo>
                      <a:pt x="15" y="31"/>
                    </a:moveTo>
                    <a:cubicBezTo>
                      <a:pt x="20" y="23"/>
                      <a:pt x="21" y="24"/>
                      <a:pt x="21" y="21"/>
                    </a:cubicBezTo>
                    <a:cubicBezTo>
                      <a:pt x="21" y="18"/>
                      <a:pt x="24" y="20"/>
                      <a:pt x="24" y="15"/>
                    </a:cubicBezTo>
                    <a:cubicBezTo>
                      <a:pt x="20" y="20"/>
                      <a:pt x="23" y="14"/>
                      <a:pt x="23" y="12"/>
                    </a:cubicBezTo>
                    <a:cubicBezTo>
                      <a:pt x="21" y="9"/>
                      <a:pt x="21" y="9"/>
                      <a:pt x="21" y="9"/>
                    </a:cubicBezTo>
                    <a:cubicBezTo>
                      <a:pt x="21" y="6"/>
                      <a:pt x="20" y="7"/>
                      <a:pt x="18" y="3"/>
                    </a:cubicBezTo>
                    <a:cubicBezTo>
                      <a:pt x="17" y="0"/>
                      <a:pt x="11" y="0"/>
                      <a:pt x="11" y="1"/>
                    </a:cubicBezTo>
                    <a:cubicBezTo>
                      <a:pt x="11" y="3"/>
                      <a:pt x="8" y="0"/>
                      <a:pt x="6" y="3"/>
                    </a:cubicBezTo>
                    <a:cubicBezTo>
                      <a:pt x="6" y="7"/>
                      <a:pt x="3" y="9"/>
                      <a:pt x="0" y="11"/>
                    </a:cubicBezTo>
                    <a:cubicBezTo>
                      <a:pt x="3" y="12"/>
                      <a:pt x="0" y="12"/>
                      <a:pt x="0" y="14"/>
                    </a:cubicBezTo>
                    <a:cubicBezTo>
                      <a:pt x="1" y="15"/>
                      <a:pt x="1" y="14"/>
                      <a:pt x="3" y="15"/>
                    </a:cubicBezTo>
                    <a:cubicBezTo>
                      <a:pt x="1" y="17"/>
                      <a:pt x="0" y="14"/>
                      <a:pt x="0" y="17"/>
                    </a:cubicBezTo>
                    <a:cubicBezTo>
                      <a:pt x="1" y="20"/>
                      <a:pt x="3" y="17"/>
                      <a:pt x="3" y="20"/>
                    </a:cubicBezTo>
                    <a:cubicBezTo>
                      <a:pt x="4" y="21"/>
                      <a:pt x="1" y="20"/>
                      <a:pt x="3" y="21"/>
                    </a:cubicBezTo>
                    <a:cubicBezTo>
                      <a:pt x="3" y="23"/>
                      <a:pt x="6" y="23"/>
                      <a:pt x="6" y="24"/>
                    </a:cubicBezTo>
                    <a:cubicBezTo>
                      <a:pt x="8" y="26"/>
                      <a:pt x="4" y="26"/>
                      <a:pt x="8" y="28"/>
                    </a:cubicBezTo>
                    <a:cubicBezTo>
                      <a:pt x="11" y="28"/>
                      <a:pt x="14" y="29"/>
                      <a:pt x="15" y="3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28" name="Freeform 140"/>
              <p:cNvSpPr>
                <a:spLocks/>
              </p:cNvSpPr>
              <p:nvPr/>
            </p:nvSpPr>
            <p:spPr bwMode="auto">
              <a:xfrm>
                <a:off x="2431" y="2755"/>
                <a:ext cx="99" cy="84"/>
              </a:xfrm>
              <a:custGeom>
                <a:avLst/>
                <a:gdLst/>
                <a:ahLst/>
                <a:cxnLst>
                  <a:cxn ang="0">
                    <a:pos x="8" y="30"/>
                  </a:cxn>
                  <a:cxn ang="0">
                    <a:pos x="3" y="20"/>
                  </a:cxn>
                  <a:cxn ang="0">
                    <a:pos x="2" y="18"/>
                  </a:cxn>
                  <a:cxn ang="0">
                    <a:pos x="10" y="4"/>
                  </a:cxn>
                  <a:cxn ang="0">
                    <a:pos x="25" y="1"/>
                  </a:cxn>
                  <a:cxn ang="0">
                    <a:pos x="33" y="6"/>
                  </a:cxn>
                  <a:cxn ang="0">
                    <a:pos x="43" y="20"/>
                  </a:cxn>
                  <a:cxn ang="0">
                    <a:pos x="45" y="26"/>
                  </a:cxn>
                  <a:cxn ang="0">
                    <a:pos x="45" y="30"/>
                  </a:cxn>
                  <a:cxn ang="0">
                    <a:pos x="49" y="35"/>
                  </a:cxn>
                  <a:cxn ang="0">
                    <a:pos x="49" y="41"/>
                  </a:cxn>
                  <a:cxn ang="0">
                    <a:pos x="43" y="41"/>
                  </a:cxn>
                  <a:cxn ang="0">
                    <a:pos x="31" y="40"/>
                  </a:cxn>
                  <a:cxn ang="0">
                    <a:pos x="19" y="40"/>
                  </a:cxn>
                  <a:cxn ang="0">
                    <a:pos x="17" y="41"/>
                  </a:cxn>
                  <a:cxn ang="0">
                    <a:pos x="8" y="43"/>
                  </a:cxn>
                  <a:cxn ang="0">
                    <a:pos x="7" y="41"/>
                  </a:cxn>
                  <a:cxn ang="0">
                    <a:pos x="16" y="40"/>
                  </a:cxn>
                  <a:cxn ang="0">
                    <a:pos x="11" y="40"/>
                  </a:cxn>
                  <a:cxn ang="0">
                    <a:pos x="8" y="40"/>
                  </a:cxn>
                  <a:cxn ang="0">
                    <a:pos x="7" y="35"/>
                  </a:cxn>
                  <a:cxn ang="0">
                    <a:pos x="14" y="33"/>
                  </a:cxn>
                  <a:cxn ang="0">
                    <a:pos x="19" y="32"/>
                  </a:cxn>
                  <a:cxn ang="0">
                    <a:pos x="25" y="32"/>
                  </a:cxn>
                  <a:cxn ang="0">
                    <a:pos x="31" y="30"/>
                  </a:cxn>
                  <a:cxn ang="0">
                    <a:pos x="25" y="30"/>
                  </a:cxn>
                  <a:cxn ang="0">
                    <a:pos x="22" y="29"/>
                  </a:cxn>
                  <a:cxn ang="0">
                    <a:pos x="17" y="30"/>
                  </a:cxn>
                  <a:cxn ang="0">
                    <a:pos x="8" y="30"/>
                  </a:cxn>
                </a:cxnLst>
                <a:rect l="0" t="0" r="r" b="b"/>
                <a:pathLst>
                  <a:path w="51" h="43">
                    <a:moveTo>
                      <a:pt x="8" y="30"/>
                    </a:moveTo>
                    <a:cubicBezTo>
                      <a:pt x="5" y="27"/>
                      <a:pt x="5" y="18"/>
                      <a:pt x="3" y="20"/>
                    </a:cubicBezTo>
                    <a:cubicBezTo>
                      <a:pt x="0" y="20"/>
                      <a:pt x="0" y="18"/>
                      <a:pt x="2" y="18"/>
                    </a:cubicBezTo>
                    <a:cubicBezTo>
                      <a:pt x="7" y="15"/>
                      <a:pt x="10" y="7"/>
                      <a:pt x="10" y="4"/>
                    </a:cubicBezTo>
                    <a:cubicBezTo>
                      <a:pt x="10" y="0"/>
                      <a:pt x="20" y="1"/>
                      <a:pt x="25" y="1"/>
                    </a:cubicBezTo>
                    <a:cubicBezTo>
                      <a:pt x="28" y="0"/>
                      <a:pt x="31" y="4"/>
                      <a:pt x="33" y="6"/>
                    </a:cubicBezTo>
                    <a:cubicBezTo>
                      <a:pt x="36" y="7"/>
                      <a:pt x="40" y="17"/>
                      <a:pt x="43" y="20"/>
                    </a:cubicBezTo>
                    <a:cubicBezTo>
                      <a:pt x="42" y="24"/>
                      <a:pt x="45" y="21"/>
                      <a:pt x="45" y="26"/>
                    </a:cubicBezTo>
                    <a:cubicBezTo>
                      <a:pt x="45" y="30"/>
                      <a:pt x="43" y="27"/>
                      <a:pt x="45" y="30"/>
                    </a:cubicBezTo>
                    <a:cubicBezTo>
                      <a:pt x="46" y="35"/>
                      <a:pt x="46" y="30"/>
                      <a:pt x="49" y="35"/>
                    </a:cubicBezTo>
                    <a:cubicBezTo>
                      <a:pt x="51" y="38"/>
                      <a:pt x="49" y="38"/>
                      <a:pt x="49" y="41"/>
                    </a:cubicBezTo>
                    <a:cubicBezTo>
                      <a:pt x="48" y="41"/>
                      <a:pt x="45" y="40"/>
                      <a:pt x="43" y="41"/>
                    </a:cubicBezTo>
                    <a:cubicBezTo>
                      <a:pt x="40" y="43"/>
                      <a:pt x="37" y="40"/>
                      <a:pt x="31" y="40"/>
                    </a:cubicBezTo>
                    <a:cubicBezTo>
                      <a:pt x="28" y="40"/>
                      <a:pt x="22" y="38"/>
                      <a:pt x="19" y="40"/>
                    </a:cubicBezTo>
                    <a:cubicBezTo>
                      <a:pt x="14" y="40"/>
                      <a:pt x="20" y="40"/>
                      <a:pt x="17" y="41"/>
                    </a:cubicBezTo>
                    <a:cubicBezTo>
                      <a:pt x="14" y="43"/>
                      <a:pt x="11" y="41"/>
                      <a:pt x="8" y="43"/>
                    </a:cubicBezTo>
                    <a:cubicBezTo>
                      <a:pt x="8" y="41"/>
                      <a:pt x="7" y="43"/>
                      <a:pt x="7" y="41"/>
                    </a:cubicBezTo>
                    <a:cubicBezTo>
                      <a:pt x="10" y="38"/>
                      <a:pt x="8" y="41"/>
                      <a:pt x="16" y="40"/>
                    </a:cubicBezTo>
                    <a:cubicBezTo>
                      <a:pt x="14" y="40"/>
                      <a:pt x="13" y="38"/>
                      <a:pt x="11" y="40"/>
                    </a:cubicBezTo>
                    <a:cubicBezTo>
                      <a:pt x="10" y="40"/>
                      <a:pt x="10" y="38"/>
                      <a:pt x="8" y="40"/>
                    </a:cubicBezTo>
                    <a:cubicBezTo>
                      <a:pt x="7" y="41"/>
                      <a:pt x="8" y="38"/>
                      <a:pt x="7" y="35"/>
                    </a:cubicBezTo>
                    <a:cubicBezTo>
                      <a:pt x="10" y="33"/>
                      <a:pt x="16" y="37"/>
                      <a:pt x="14" y="33"/>
                    </a:cubicBezTo>
                    <a:cubicBezTo>
                      <a:pt x="14" y="32"/>
                      <a:pt x="19" y="33"/>
                      <a:pt x="19" y="32"/>
                    </a:cubicBezTo>
                    <a:cubicBezTo>
                      <a:pt x="20" y="29"/>
                      <a:pt x="19" y="30"/>
                      <a:pt x="25" y="32"/>
                    </a:cubicBezTo>
                    <a:cubicBezTo>
                      <a:pt x="28" y="33"/>
                      <a:pt x="31" y="33"/>
                      <a:pt x="31" y="30"/>
                    </a:cubicBezTo>
                    <a:cubicBezTo>
                      <a:pt x="29" y="29"/>
                      <a:pt x="26" y="33"/>
                      <a:pt x="25" y="30"/>
                    </a:cubicBezTo>
                    <a:cubicBezTo>
                      <a:pt x="23" y="27"/>
                      <a:pt x="23" y="30"/>
                      <a:pt x="22" y="29"/>
                    </a:cubicBezTo>
                    <a:cubicBezTo>
                      <a:pt x="22" y="27"/>
                      <a:pt x="19" y="29"/>
                      <a:pt x="17" y="30"/>
                    </a:cubicBezTo>
                    <a:cubicBezTo>
                      <a:pt x="17" y="30"/>
                      <a:pt x="16" y="30"/>
                      <a:pt x="8" y="3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29" name="Freeform 141"/>
              <p:cNvSpPr>
                <a:spLocks/>
              </p:cNvSpPr>
              <p:nvPr/>
            </p:nvSpPr>
            <p:spPr bwMode="auto">
              <a:xfrm>
                <a:off x="2441" y="2810"/>
                <a:ext cx="50" cy="17"/>
              </a:xfrm>
              <a:custGeom>
                <a:avLst/>
                <a:gdLst/>
                <a:ahLst/>
                <a:cxnLst>
                  <a:cxn ang="0">
                    <a:pos x="3" y="3"/>
                  </a:cxn>
                  <a:cxn ang="0">
                    <a:pos x="12" y="4"/>
                  </a:cxn>
                  <a:cxn ang="0">
                    <a:pos x="3" y="4"/>
                  </a:cxn>
                  <a:cxn ang="0">
                    <a:pos x="1" y="7"/>
                  </a:cxn>
                  <a:cxn ang="0">
                    <a:pos x="9" y="6"/>
                  </a:cxn>
                  <a:cxn ang="0">
                    <a:pos x="14" y="4"/>
                  </a:cxn>
                  <a:cxn ang="0">
                    <a:pos x="20" y="4"/>
                  </a:cxn>
                  <a:cxn ang="0">
                    <a:pos x="26" y="3"/>
                  </a:cxn>
                  <a:cxn ang="0">
                    <a:pos x="20" y="3"/>
                  </a:cxn>
                  <a:cxn ang="0">
                    <a:pos x="17" y="1"/>
                  </a:cxn>
                  <a:cxn ang="0">
                    <a:pos x="12" y="3"/>
                  </a:cxn>
                  <a:cxn ang="0">
                    <a:pos x="3" y="3"/>
                  </a:cxn>
                </a:cxnLst>
                <a:rect l="0" t="0" r="r" b="b"/>
                <a:pathLst>
                  <a:path w="26" h="9">
                    <a:moveTo>
                      <a:pt x="3" y="3"/>
                    </a:moveTo>
                    <a:cubicBezTo>
                      <a:pt x="5" y="6"/>
                      <a:pt x="6" y="3"/>
                      <a:pt x="12" y="4"/>
                    </a:cubicBezTo>
                    <a:cubicBezTo>
                      <a:pt x="6" y="4"/>
                      <a:pt x="5" y="7"/>
                      <a:pt x="3" y="4"/>
                    </a:cubicBezTo>
                    <a:cubicBezTo>
                      <a:pt x="1" y="3"/>
                      <a:pt x="0" y="6"/>
                      <a:pt x="1" y="7"/>
                    </a:cubicBezTo>
                    <a:cubicBezTo>
                      <a:pt x="5" y="6"/>
                      <a:pt x="11" y="9"/>
                      <a:pt x="9" y="6"/>
                    </a:cubicBezTo>
                    <a:cubicBezTo>
                      <a:pt x="9" y="4"/>
                      <a:pt x="14" y="6"/>
                      <a:pt x="14" y="4"/>
                    </a:cubicBezTo>
                    <a:cubicBezTo>
                      <a:pt x="15" y="1"/>
                      <a:pt x="14" y="3"/>
                      <a:pt x="20" y="4"/>
                    </a:cubicBezTo>
                    <a:cubicBezTo>
                      <a:pt x="23" y="6"/>
                      <a:pt x="26" y="6"/>
                      <a:pt x="26" y="3"/>
                    </a:cubicBezTo>
                    <a:cubicBezTo>
                      <a:pt x="24" y="1"/>
                      <a:pt x="21" y="6"/>
                      <a:pt x="20" y="3"/>
                    </a:cubicBezTo>
                    <a:cubicBezTo>
                      <a:pt x="18" y="0"/>
                      <a:pt x="18" y="3"/>
                      <a:pt x="17" y="1"/>
                    </a:cubicBezTo>
                    <a:cubicBezTo>
                      <a:pt x="17" y="0"/>
                      <a:pt x="14" y="1"/>
                      <a:pt x="12" y="3"/>
                    </a:cubicBezTo>
                    <a:cubicBezTo>
                      <a:pt x="12" y="3"/>
                      <a:pt x="11" y="3"/>
                      <a:pt x="3"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30" name="Freeform 142"/>
              <p:cNvSpPr>
                <a:spLocks/>
              </p:cNvSpPr>
              <p:nvPr/>
            </p:nvSpPr>
            <p:spPr bwMode="auto">
              <a:xfrm>
                <a:off x="2470" y="2833"/>
                <a:ext cx="116" cy="108"/>
              </a:xfrm>
              <a:custGeom>
                <a:avLst/>
                <a:gdLst/>
                <a:ahLst/>
                <a:cxnLst>
                  <a:cxn ang="0">
                    <a:pos x="38" y="40"/>
                  </a:cxn>
                  <a:cxn ang="0">
                    <a:pos x="37" y="37"/>
                  </a:cxn>
                  <a:cxn ang="0">
                    <a:pos x="35" y="34"/>
                  </a:cxn>
                  <a:cxn ang="0">
                    <a:pos x="32" y="28"/>
                  </a:cxn>
                  <a:cxn ang="0">
                    <a:pos x="25" y="26"/>
                  </a:cxn>
                  <a:cxn ang="0">
                    <a:pos x="20" y="28"/>
                  </a:cxn>
                  <a:cxn ang="0">
                    <a:pos x="14" y="35"/>
                  </a:cxn>
                  <a:cxn ang="0">
                    <a:pos x="14" y="34"/>
                  </a:cxn>
                  <a:cxn ang="0">
                    <a:pos x="13" y="31"/>
                  </a:cxn>
                  <a:cxn ang="0">
                    <a:pos x="13" y="29"/>
                  </a:cxn>
                  <a:cxn ang="0">
                    <a:pos x="8" y="25"/>
                  </a:cxn>
                  <a:cxn ang="0">
                    <a:pos x="5" y="23"/>
                  </a:cxn>
                  <a:cxn ang="0">
                    <a:pos x="5" y="18"/>
                  </a:cxn>
                  <a:cxn ang="0">
                    <a:pos x="3" y="18"/>
                  </a:cxn>
                  <a:cxn ang="0">
                    <a:pos x="3" y="15"/>
                  </a:cxn>
                  <a:cxn ang="0">
                    <a:pos x="0" y="18"/>
                  </a:cxn>
                  <a:cxn ang="0">
                    <a:pos x="0" y="17"/>
                  </a:cxn>
                  <a:cxn ang="0">
                    <a:pos x="6" y="9"/>
                  </a:cxn>
                  <a:cxn ang="0">
                    <a:pos x="10" y="9"/>
                  </a:cxn>
                  <a:cxn ang="0">
                    <a:pos x="10" y="4"/>
                  </a:cxn>
                  <a:cxn ang="0">
                    <a:pos x="11" y="0"/>
                  </a:cxn>
                  <a:cxn ang="0">
                    <a:pos x="23" y="1"/>
                  </a:cxn>
                  <a:cxn ang="0">
                    <a:pos x="29" y="1"/>
                  </a:cxn>
                  <a:cxn ang="0">
                    <a:pos x="32" y="4"/>
                  </a:cxn>
                  <a:cxn ang="0">
                    <a:pos x="34" y="6"/>
                  </a:cxn>
                  <a:cxn ang="0">
                    <a:pos x="42" y="4"/>
                  </a:cxn>
                  <a:cxn ang="0">
                    <a:pos x="45" y="3"/>
                  </a:cxn>
                  <a:cxn ang="0">
                    <a:pos x="48" y="1"/>
                  </a:cxn>
                  <a:cxn ang="0">
                    <a:pos x="49" y="6"/>
                  </a:cxn>
                  <a:cxn ang="0">
                    <a:pos x="51" y="9"/>
                  </a:cxn>
                  <a:cxn ang="0">
                    <a:pos x="52" y="12"/>
                  </a:cxn>
                  <a:cxn ang="0">
                    <a:pos x="52" y="15"/>
                  </a:cxn>
                  <a:cxn ang="0">
                    <a:pos x="54" y="20"/>
                  </a:cxn>
                  <a:cxn ang="0">
                    <a:pos x="57" y="25"/>
                  </a:cxn>
                  <a:cxn ang="0">
                    <a:pos x="55" y="29"/>
                  </a:cxn>
                  <a:cxn ang="0">
                    <a:pos x="58" y="35"/>
                  </a:cxn>
                  <a:cxn ang="0">
                    <a:pos x="60" y="42"/>
                  </a:cxn>
                  <a:cxn ang="0">
                    <a:pos x="54" y="42"/>
                  </a:cxn>
                  <a:cxn ang="0">
                    <a:pos x="57" y="45"/>
                  </a:cxn>
                  <a:cxn ang="0">
                    <a:pos x="52" y="48"/>
                  </a:cxn>
                  <a:cxn ang="0">
                    <a:pos x="48" y="53"/>
                  </a:cxn>
                  <a:cxn ang="0">
                    <a:pos x="45" y="49"/>
                  </a:cxn>
                  <a:cxn ang="0">
                    <a:pos x="45" y="43"/>
                  </a:cxn>
                  <a:cxn ang="0">
                    <a:pos x="38" y="40"/>
                  </a:cxn>
                </a:cxnLst>
                <a:rect l="0" t="0" r="r" b="b"/>
                <a:pathLst>
                  <a:path w="60" h="56">
                    <a:moveTo>
                      <a:pt x="38" y="40"/>
                    </a:moveTo>
                    <a:cubicBezTo>
                      <a:pt x="34" y="45"/>
                      <a:pt x="37" y="39"/>
                      <a:pt x="37" y="37"/>
                    </a:cubicBezTo>
                    <a:cubicBezTo>
                      <a:pt x="35" y="34"/>
                      <a:pt x="35" y="34"/>
                      <a:pt x="35" y="34"/>
                    </a:cubicBezTo>
                    <a:cubicBezTo>
                      <a:pt x="35" y="31"/>
                      <a:pt x="34" y="32"/>
                      <a:pt x="32" y="28"/>
                    </a:cubicBezTo>
                    <a:cubicBezTo>
                      <a:pt x="31" y="25"/>
                      <a:pt x="25" y="25"/>
                      <a:pt x="25" y="26"/>
                    </a:cubicBezTo>
                    <a:cubicBezTo>
                      <a:pt x="25" y="28"/>
                      <a:pt x="22" y="25"/>
                      <a:pt x="20" y="28"/>
                    </a:cubicBezTo>
                    <a:cubicBezTo>
                      <a:pt x="20" y="32"/>
                      <a:pt x="17" y="34"/>
                      <a:pt x="14" y="35"/>
                    </a:cubicBezTo>
                    <a:cubicBezTo>
                      <a:pt x="14" y="34"/>
                      <a:pt x="16" y="34"/>
                      <a:pt x="14" y="34"/>
                    </a:cubicBezTo>
                    <a:cubicBezTo>
                      <a:pt x="13" y="32"/>
                      <a:pt x="14" y="32"/>
                      <a:pt x="13" y="31"/>
                    </a:cubicBezTo>
                    <a:cubicBezTo>
                      <a:pt x="11" y="31"/>
                      <a:pt x="11" y="31"/>
                      <a:pt x="13" y="29"/>
                    </a:cubicBezTo>
                    <a:cubicBezTo>
                      <a:pt x="13" y="28"/>
                      <a:pt x="10" y="28"/>
                      <a:pt x="8" y="25"/>
                    </a:cubicBezTo>
                    <a:cubicBezTo>
                      <a:pt x="8" y="23"/>
                      <a:pt x="5" y="25"/>
                      <a:pt x="5" y="23"/>
                    </a:cubicBezTo>
                    <a:cubicBezTo>
                      <a:pt x="5" y="20"/>
                      <a:pt x="3" y="23"/>
                      <a:pt x="5" y="18"/>
                    </a:cubicBezTo>
                    <a:cubicBezTo>
                      <a:pt x="5" y="15"/>
                      <a:pt x="3" y="20"/>
                      <a:pt x="3" y="18"/>
                    </a:cubicBezTo>
                    <a:cubicBezTo>
                      <a:pt x="2" y="17"/>
                      <a:pt x="5" y="15"/>
                      <a:pt x="3" y="15"/>
                    </a:cubicBezTo>
                    <a:cubicBezTo>
                      <a:pt x="0" y="15"/>
                      <a:pt x="2" y="18"/>
                      <a:pt x="0" y="18"/>
                    </a:cubicBezTo>
                    <a:cubicBezTo>
                      <a:pt x="0" y="17"/>
                      <a:pt x="0" y="17"/>
                      <a:pt x="0" y="17"/>
                    </a:cubicBezTo>
                    <a:cubicBezTo>
                      <a:pt x="3" y="9"/>
                      <a:pt x="5" y="12"/>
                      <a:pt x="6" y="9"/>
                    </a:cubicBezTo>
                    <a:cubicBezTo>
                      <a:pt x="8" y="7"/>
                      <a:pt x="8" y="11"/>
                      <a:pt x="10" y="9"/>
                    </a:cubicBezTo>
                    <a:cubicBezTo>
                      <a:pt x="13" y="9"/>
                      <a:pt x="13" y="6"/>
                      <a:pt x="10" y="4"/>
                    </a:cubicBezTo>
                    <a:cubicBezTo>
                      <a:pt x="8" y="3"/>
                      <a:pt x="13" y="4"/>
                      <a:pt x="11" y="0"/>
                    </a:cubicBezTo>
                    <a:cubicBezTo>
                      <a:pt x="17" y="0"/>
                      <a:pt x="20" y="3"/>
                      <a:pt x="23" y="1"/>
                    </a:cubicBezTo>
                    <a:cubicBezTo>
                      <a:pt x="25" y="0"/>
                      <a:pt x="28" y="1"/>
                      <a:pt x="29" y="1"/>
                    </a:cubicBezTo>
                    <a:cubicBezTo>
                      <a:pt x="28" y="6"/>
                      <a:pt x="31" y="7"/>
                      <a:pt x="32" y="4"/>
                    </a:cubicBezTo>
                    <a:cubicBezTo>
                      <a:pt x="32" y="3"/>
                      <a:pt x="34" y="4"/>
                      <a:pt x="34" y="6"/>
                    </a:cubicBezTo>
                    <a:cubicBezTo>
                      <a:pt x="37" y="9"/>
                      <a:pt x="35" y="1"/>
                      <a:pt x="42" y="4"/>
                    </a:cubicBezTo>
                    <a:cubicBezTo>
                      <a:pt x="45" y="7"/>
                      <a:pt x="43" y="4"/>
                      <a:pt x="45" y="3"/>
                    </a:cubicBezTo>
                    <a:cubicBezTo>
                      <a:pt x="48" y="3"/>
                      <a:pt x="43" y="0"/>
                      <a:pt x="48" y="1"/>
                    </a:cubicBezTo>
                    <a:cubicBezTo>
                      <a:pt x="51" y="3"/>
                      <a:pt x="49" y="4"/>
                      <a:pt x="49" y="6"/>
                    </a:cubicBezTo>
                    <a:cubicBezTo>
                      <a:pt x="51" y="6"/>
                      <a:pt x="49" y="9"/>
                      <a:pt x="51" y="9"/>
                    </a:cubicBezTo>
                    <a:cubicBezTo>
                      <a:pt x="52" y="9"/>
                      <a:pt x="55" y="12"/>
                      <a:pt x="52" y="12"/>
                    </a:cubicBezTo>
                    <a:cubicBezTo>
                      <a:pt x="51" y="14"/>
                      <a:pt x="51" y="18"/>
                      <a:pt x="52" y="15"/>
                    </a:cubicBezTo>
                    <a:cubicBezTo>
                      <a:pt x="54" y="14"/>
                      <a:pt x="55" y="15"/>
                      <a:pt x="54" y="20"/>
                    </a:cubicBezTo>
                    <a:cubicBezTo>
                      <a:pt x="54" y="23"/>
                      <a:pt x="55" y="20"/>
                      <a:pt x="57" y="25"/>
                    </a:cubicBezTo>
                    <a:cubicBezTo>
                      <a:pt x="54" y="26"/>
                      <a:pt x="57" y="26"/>
                      <a:pt x="55" y="29"/>
                    </a:cubicBezTo>
                    <a:cubicBezTo>
                      <a:pt x="55" y="32"/>
                      <a:pt x="60" y="32"/>
                      <a:pt x="58" y="35"/>
                    </a:cubicBezTo>
                    <a:cubicBezTo>
                      <a:pt x="55" y="39"/>
                      <a:pt x="60" y="37"/>
                      <a:pt x="60" y="42"/>
                    </a:cubicBezTo>
                    <a:cubicBezTo>
                      <a:pt x="55" y="40"/>
                      <a:pt x="54" y="40"/>
                      <a:pt x="54" y="42"/>
                    </a:cubicBezTo>
                    <a:cubicBezTo>
                      <a:pt x="55" y="45"/>
                      <a:pt x="57" y="42"/>
                      <a:pt x="57" y="45"/>
                    </a:cubicBezTo>
                    <a:cubicBezTo>
                      <a:pt x="57" y="48"/>
                      <a:pt x="55" y="51"/>
                      <a:pt x="52" y="48"/>
                    </a:cubicBezTo>
                    <a:cubicBezTo>
                      <a:pt x="51" y="46"/>
                      <a:pt x="49" y="56"/>
                      <a:pt x="48" y="53"/>
                    </a:cubicBezTo>
                    <a:cubicBezTo>
                      <a:pt x="46" y="49"/>
                      <a:pt x="45" y="53"/>
                      <a:pt x="45" y="49"/>
                    </a:cubicBezTo>
                    <a:cubicBezTo>
                      <a:pt x="46" y="46"/>
                      <a:pt x="45" y="45"/>
                      <a:pt x="45" y="43"/>
                    </a:cubicBezTo>
                    <a:cubicBezTo>
                      <a:pt x="46" y="40"/>
                      <a:pt x="40" y="40"/>
                      <a:pt x="38" y="4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31" name="Freeform 143"/>
              <p:cNvSpPr>
                <a:spLocks/>
              </p:cNvSpPr>
              <p:nvPr/>
            </p:nvSpPr>
            <p:spPr bwMode="auto">
              <a:xfrm>
                <a:off x="2446" y="2829"/>
                <a:ext cx="47" cy="37"/>
              </a:xfrm>
              <a:custGeom>
                <a:avLst/>
                <a:gdLst/>
                <a:ahLst/>
                <a:cxnLst>
                  <a:cxn ang="0">
                    <a:pos x="12" y="19"/>
                  </a:cxn>
                  <a:cxn ang="0">
                    <a:pos x="18" y="11"/>
                  </a:cxn>
                  <a:cxn ang="0">
                    <a:pos x="21" y="11"/>
                  </a:cxn>
                  <a:cxn ang="0">
                    <a:pos x="21" y="7"/>
                  </a:cxn>
                  <a:cxn ang="0">
                    <a:pos x="23" y="2"/>
                  </a:cxn>
                  <a:cxn ang="0">
                    <a:pos x="11" y="2"/>
                  </a:cxn>
                  <a:cxn ang="0">
                    <a:pos x="9" y="3"/>
                  </a:cxn>
                  <a:cxn ang="0">
                    <a:pos x="0" y="5"/>
                  </a:cxn>
                  <a:cxn ang="0">
                    <a:pos x="3" y="7"/>
                  </a:cxn>
                  <a:cxn ang="0">
                    <a:pos x="5" y="8"/>
                  </a:cxn>
                  <a:cxn ang="0">
                    <a:pos x="6" y="11"/>
                  </a:cxn>
                  <a:cxn ang="0">
                    <a:pos x="9" y="10"/>
                  </a:cxn>
                  <a:cxn ang="0">
                    <a:pos x="9" y="14"/>
                  </a:cxn>
                  <a:cxn ang="0">
                    <a:pos x="9" y="16"/>
                  </a:cxn>
                  <a:cxn ang="0">
                    <a:pos x="11" y="18"/>
                  </a:cxn>
                  <a:cxn ang="0">
                    <a:pos x="12" y="16"/>
                  </a:cxn>
                  <a:cxn ang="0">
                    <a:pos x="12" y="19"/>
                  </a:cxn>
                </a:cxnLst>
                <a:rect l="0" t="0" r="r" b="b"/>
                <a:pathLst>
                  <a:path w="24" h="19">
                    <a:moveTo>
                      <a:pt x="12" y="19"/>
                    </a:moveTo>
                    <a:cubicBezTo>
                      <a:pt x="15" y="11"/>
                      <a:pt x="17" y="14"/>
                      <a:pt x="18" y="11"/>
                    </a:cubicBezTo>
                    <a:cubicBezTo>
                      <a:pt x="20" y="10"/>
                      <a:pt x="20" y="13"/>
                      <a:pt x="21" y="11"/>
                    </a:cubicBezTo>
                    <a:cubicBezTo>
                      <a:pt x="24" y="11"/>
                      <a:pt x="24" y="8"/>
                      <a:pt x="21" y="7"/>
                    </a:cubicBezTo>
                    <a:cubicBezTo>
                      <a:pt x="20" y="5"/>
                      <a:pt x="24" y="7"/>
                      <a:pt x="23" y="2"/>
                    </a:cubicBezTo>
                    <a:cubicBezTo>
                      <a:pt x="20" y="2"/>
                      <a:pt x="14" y="0"/>
                      <a:pt x="11" y="2"/>
                    </a:cubicBezTo>
                    <a:cubicBezTo>
                      <a:pt x="6" y="2"/>
                      <a:pt x="12" y="2"/>
                      <a:pt x="9" y="3"/>
                    </a:cubicBezTo>
                    <a:cubicBezTo>
                      <a:pt x="6" y="5"/>
                      <a:pt x="3" y="3"/>
                      <a:pt x="0" y="5"/>
                    </a:cubicBezTo>
                    <a:cubicBezTo>
                      <a:pt x="1" y="7"/>
                      <a:pt x="5" y="5"/>
                      <a:pt x="3" y="7"/>
                    </a:cubicBezTo>
                    <a:cubicBezTo>
                      <a:pt x="1" y="10"/>
                      <a:pt x="3" y="10"/>
                      <a:pt x="5" y="8"/>
                    </a:cubicBezTo>
                    <a:cubicBezTo>
                      <a:pt x="8" y="8"/>
                      <a:pt x="3" y="13"/>
                      <a:pt x="6" y="11"/>
                    </a:cubicBezTo>
                    <a:cubicBezTo>
                      <a:pt x="9" y="8"/>
                      <a:pt x="12" y="8"/>
                      <a:pt x="9" y="10"/>
                    </a:cubicBezTo>
                    <a:cubicBezTo>
                      <a:pt x="8" y="11"/>
                      <a:pt x="11" y="11"/>
                      <a:pt x="9" y="14"/>
                    </a:cubicBezTo>
                    <a:cubicBezTo>
                      <a:pt x="8" y="16"/>
                      <a:pt x="9" y="14"/>
                      <a:pt x="9" y="16"/>
                    </a:cubicBezTo>
                    <a:cubicBezTo>
                      <a:pt x="9" y="18"/>
                      <a:pt x="11" y="16"/>
                      <a:pt x="11" y="18"/>
                    </a:cubicBezTo>
                    <a:cubicBezTo>
                      <a:pt x="11" y="19"/>
                      <a:pt x="12" y="18"/>
                      <a:pt x="12" y="16"/>
                    </a:cubicBezTo>
                    <a:cubicBezTo>
                      <a:pt x="12" y="19"/>
                      <a:pt x="12" y="18"/>
                      <a:pt x="12" y="19"/>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32" name="Freeform 144"/>
              <p:cNvSpPr>
                <a:spLocks/>
              </p:cNvSpPr>
              <p:nvPr/>
            </p:nvSpPr>
            <p:spPr bwMode="auto">
              <a:xfrm>
                <a:off x="2452" y="2844"/>
                <a:ext cx="2" cy="6"/>
              </a:xfrm>
              <a:custGeom>
                <a:avLst/>
                <a:gdLst/>
                <a:ahLst/>
                <a:cxnLst>
                  <a:cxn ang="0">
                    <a:pos x="0" y="1"/>
                  </a:cxn>
                  <a:cxn ang="0">
                    <a:pos x="1" y="1"/>
                  </a:cxn>
                  <a:cxn ang="0">
                    <a:pos x="0" y="1"/>
                  </a:cxn>
                </a:cxnLst>
                <a:rect l="0" t="0" r="r" b="b"/>
                <a:pathLst>
                  <a:path w="1" h="3">
                    <a:moveTo>
                      <a:pt x="0" y="1"/>
                    </a:moveTo>
                    <a:cubicBezTo>
                      <a:pt x="0" y="1"/>
                      <a:pt x="1" y="0"/>
                      <a:pt x="1" y="1"/>
                    </a:cubicBezTo>
                    <a:cubicBezTo>
                      <a:pt x="1" y="3"/>
                      <a:pt x="1" y="3"/>
                      <a:pt x="0"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33" name="Freeform 145"/>
              <p:cNvSpPr>
                <a:spLocks/>
              </p:cNvSpPr>
              <p:nvPr/>
            </p:nvSpPr>
            <p:spPr bwMode="auto">
              <a:xfrm>
                <a:off x="2452" y="2850"/>
                <a:ext cx="6" cy="8"/>
              </a:xfrm>
              <a:custGeom>
                <a:avLst/>
                <a:gdLst/>
                <a:ahLst/>
                <a:cxnLst>
                  <a:cxn ang="0">
                    <a:pos x="1" y="4"/>
                  </a:cxn>
                  <a:cxn ang="0">
                    <a:pos x="1" y="2"/>
                  </a:cxn>
                  <a:cxn ang="0">
                    <a:pos x="1" y="4"/>
                  </a:cxn>
                </a:cxnLst>
                <a:rect l="0" t="0" r="r" b="b"/>
                <a:pathLst>
                  <a:path w="3" h="4">
                    <a:moveTo>
                      <a:pt x="1" y="4"/>
                    </a:moveTo>
                    <a:cubicBezTo>
                      <a:pt x="0" y="2"/>
                      <a:pt x="1" y="0"/>
                      <a:pt x="1" y="2"/>
                    </a:cubicBezTo>
                    <a:cubicBezTo>
                      <a:pt x="3" y="2"/>
                      <a:pt x="1" y="4"/>
                      <a:pt x="1" y="4"/>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34" name="Freeform 146"/>
              <p:cNvSpPr>
                <a:spLocks/>
              </p:cNvSpPr>
              <p:nvPr/>
            </p:nvSpPr>
            <p:spPr bwMode="auto">
              <a:xfrm>
                <a:off x="2452" y="2860"/>
                <a:ext cx="2" cy="6"/>
              </a:xfrm>
              <a:custGeom>
                <a:avLst/>
                <a:gdLst/>
                <a:ahLst/>
                <a:cxnLst>
                  <a:cxn ang="0">
                    <a:pos x="0" y="2"/>
                  </a:cxn>
                  <a:cxn ang="0">
                    <a:pos x="1" y="2"/>
                  </a:cxn>
                  <a:cxn ang="0">
                    <a:pos x="0" y="2"/>
                  </a:cxn>
                </a:cxnLst>
                <a:rect l="0" t="0" r="r" b="b"/>
                <a:pathLst>
                  <a:path w="1" h="3">
                    <a:moveTo>
                      <a:pt x="0" y="2"/>
                    </a:moveTo>
                    <a:cubicBezTo>
                      <a:pt x="0" y="0"/>
                      <a:pt x="1" y="0"/>
                      <a:pt x="1" y="2"/>
                    </a:cubicBezTo>
                    <a:cubicBezTo>
                      <a:pt x="1" y="3"/>
                      <a:pt x="0" y="2"/>
                      <a:pt x="0"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35" name="Freeform 147"/>
              <p:cNvSpPr>
                <a:spLocks/>
              </p:cNvSpPr>
              <p:nvPr/>
            </p:nvSpPr>
            <p:spPr bwMode="auto">
              <a:xfrm>
                <a:off x="2454" y="2860"/>
                <a:ext cx="4" cy="4"/>
              </a:xfrm>
              <a:custGeom>
                <a:avLst/>
                <a:gdLst/>
                <a:ahLst/>
                <a:cxnLst>
                  <a:cxn ang="0">
                    <a:pos x="0" y="2"/>
                  </a:cxn>
                  <a:cxn ang="0">
                    <a:pos x="0" y="0"/>
                  </a:cxn>
                  <a:cxn ang="0">
                    <a:pos x="0" y="2"/>
                  </a:cxn>
                </a:cxnLst>
                <a:rect l="0" t="0" r="r" b="b"/>
                <a:pathLst>
                  <a:path w="2" h="2">
                    <a:moveTo>
                      <a:pt x="0" y="2"/>
                    </a:moveTo>
                    <a:cubicBezTo>
                      <a:pt x="0" y="0"/>
                      <a:pt x="0" y="0"/>
                      <a:pt x="0" y="0"/>
                    </a:cubicBezTo>
                    <a:cubicBezTo>
                      <a:pt x="2" y="0"/>
                      <a:pt x="2" y="2"/>
                      <a:pt x="0"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36" name="Freeform 148"/>
              <p:cNvSpPr>
                <a:spLocks/>
              </p:cNvSpPr>
              <p:nvPr/>
            </p:nvSpPr>
            <p:spPr bwMode="auto">
              <a:xfrm>
                <a:off x="2458" y="2858"/>
                <a:ext cx="2" cy="2"/>
              </a:xfrm>
              <a:custGeom>
                <a:avLst/>
                <a:gdLst/>
                <a:ahLst/>
                <a:cxnLst>
                  <a:cxn ang="0">
                    <a:pos x="0" y="1"/>
                  </a:cxn>
                  <a:cxn ang="0">
                    <a:pos x="1" y="0"/>
                  </a:cxn>
                  <a:cxn ang="0">
                    <a:pos x="0" y="1"/>
                  </a:cxn>
                </a:cxnLst>
                <a:rect l="0" t="0" r="r" b="b"/>
                <a:pathLst>
                  <a:path w="1" h="1">
                    <a:moveTo>
                      <a:pt x="0" y="1"/>
                    </a:moveTo>
                    <a:cubicBezTo>
                      <a:pt x="1" y="0"/>
                      <a:pt x="1" y="0"/>
                      <a:pt x="1" y="0"/>
                    </a:cubicBezTo>
                    <a:cubicBezTo>
                      <a:pt x="1" y="1"/>
                      <a:pt x="1" y="1"/>
                      <a:pt x="0"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37" name="Freeform 149"/>
              <p:cNvSpPr>
                <a:spLocks/>
              </p:cNvSpPr>
              <p:nvPr/>
            </p:nvSpPr>
            <p:spPr bwMode="auto">
              <a:xfrm>
                <a:off x="2448" y="2850"/>
                <a:ext cx="4" cy="4"/>
              </a:xfrm>
              <a:custGeom>
                <a:avLst/>
                <a:gdLst/>
                <a:ahLst/>
                <a:cxnLst>
                  <a:cxn ang="0">
                    <a:pos x="0" y="2"/>
                  </a:cxn>
                  <a:cxn ang="0">
                    <a:pos x="2" y="2"/>
                  </a:cxn>
                  <a:cxn ang="0">
                    <a:pos x="0" y="2"/>
                  </a:cxn>
                </a:cxnLst>
                <a:rect l="0" t="0" r="r" b="b"/>
                <a:pathLst>
                  <a:path w="2" h="2">
                    <a:moveTo>
                      <a:pt x="0" y="2"/>
                    </a:moveTo>
                    <a:cubicBezTo>
                      <a:pt x="0" y="2"/>
                      <a:pt x="2" y="0"/>
                      <a:pt x="2" y="2"/>
                    </a:cubicBezTo>
                    <a:cubicBezTo>
                      <a:pt x="0" y="2"/>
                      <a:pt x="0" y="2"/>
                      <a:pt x="0"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38" name="Freeform 150"/>
              <p:cNvSpPr>
                <a:spLocks/>
              </p:cNvSpPr>
              <p:nvPr/>
            </p:nvSpPr>
            <p:spPr bwMode="auto">
              <a:xfrm>
                <a:off x="2460" y="2850"/>
                <a:ext cx="4" cy="4"/>
              </a:xfrm>
              <a:custGeom>
                <a:avLst/>
                <a:gdLst/>
                <a:ahLst/>
                <a:cxnLst>
                  <a:cxn ang="0">
                    <a:pos x="0" y="2"/>
                  </a:cxn>
                  <a:cxn ang="0">
                    <a:pos x="2" y="2"/>
                  </a:cxn>
                  <a:cxn ang="0">
                    <a:pos x="0" y="2"/>
                  </a:cxn>
                </a:cxnLst>
                <a:rect l="0" t="0" r="r" b="b"/>
                <a:pathLst>
                  <a:path w="2" h="2">
                    <a:moveTo>
                      <a:pt x="0" y="2"/>
                    </a:moveTo>
                    <a:cubicBezTo>
                      <a:pt x="0" y="2"/>
                      <a:pt x="0" y="0"/>
                      <a:pt x="2" y="2"/>
                    </a:cubicBezTo>
                    <a:cubicBezTo>
                      <a:pt x="0" y="2"/>
                      <a:pt x="0" y="2"/>
                      <a:pt x="0"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39" name="Freeform 151"/>
              <p:cNvSpPr>
                <a:spLocks/>
              </p:cNvSpPr>
              <p:nvPr/>
            </p:nvSpPr>
            <p:spPr bwMode="auto">
              <a:xfrm>
                <a:off x="2334" y="2779"/>
                <a:ext cx="10" cy="11"/>
              </a:xfrm>
              <a:custGeom>
                <a:avLst/>
                <a:gdLst/>
                <a:ahLst/>
                <a:cxnLst>
                  <a:cxn ang="0">
                    <a:pos x="2" y="6"/>
                  </a:cxn>
                  <a:cxn ang="0">
                    <a:pos x="2" y="1"/>
                  </a:cxn>
                  <a:cxn ang="0">
                    <a:pos x="2" y="6"/>
                  </a:cxn>
                </a:cxnLst>
                <a:rect l="0" t="0" r="r" b="b"/>
                <a:pathLst>
                  <a:path w="5" h="6">
                    <a:moveTo>
                      <a:pt x="2" y="6"/>
                    </a:moveTo>
                    <a:cubicBezTo>
                      <a:pt x="0" y="6"/>
                      <a:pt x="0" y="0"/>
                      <a:pt x="2" y="1"/>
                    </a:cubicBezTo>
                    <a:cubicBezTo>
                      <a:pt x="3" y="3"/>
                      <a:pt x="5" y="5"/>
                      <a:pt x="2" y="6"/>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40" name="Freeform 152"/>
              <p:cNvSpPr>
                <a:spLocks/>
              </p:cNvSpPr>
              <p:nvPr/>
            </p:nvSpPr>
            <p:spPr bwMode="auto">
              <a:xfrm>
                <a:off x="2345" y="2763"/>
                <a:ext cx="10" cy="6"/>
              </a:xfrm>
              <a:custGeom>
                <a:avLst/>
                <a:gdLst/>
                <a:ahLst/>
                <a:cxnLst>
                  <a:cxn ang="0">
                    <a:pos x="2" y="2"/>
                  </a:cxn>
                  <a:cxn ang="0">
                    <a:pos x="3" y="2"/>
                  </a:cxn>
                  <a:cxn ang="0">
                    <a:pos x="2" y="2"/>
                  </a:cxn>
                </a:cxnLst>
                <a:rect l="0" t="0" r="r" b="b"/>
                <a:pathLst>
                  <a:path w="5" h="3">
                    <a:moveTo>
                      <a:pt x="2" y="2"/>
                    </a:moveTo>
                    <a:cubicBezTo>
                      <a:pt x="2" y="0"/>
                      <a:pt x="5" y="0"/>
                      <a:pt x="3" y="2"/>
                    </a:cubicBezTo>
                    <a:cubicBezTo>
                      <a:pt x="2" y="3"/>
                      <a:pt x="0" y="3"/>
                      <a:pt x="2"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41" name="Freeform 153"/>
              <p:cNvSpPr>
                <a:spLocks/>
              </p:cNvSpPr>
              <p:nvPr/>
            </p:nvSpPr>
            <p:spPr bwMode="auto">
              <a:xfrm>
                <a:off x="2311" y="2746"/>
                <a:ext cx="7" cy="9"/>
              </a:xfrm>
              <a:custGeom>
                <a:avLst/>
                <a:gdLst/>
                <a:ahLst/>
                <a:cxnLst>
                  <a:cxn ang="0">
                    <a:pos x="0" y="1"/>
                  </a:cxn>
                  <a:cxn ang="0">
                    <a:pos x="1" y="0"/>
                  </a:cxn>
                  <a:cxn ang="0">
                    <a:pos x="0" y="1"/>
                  </a:cxn>
                </a:cxnLst>
                <a:rect l="0" t="0" r="r" b="b"/>
                <a:pathLst>
                  <a:path w="4" h="5">
                    <a:moveTo>
                      <a:pt x="0" y="1"/>
                    </a:moveTo>
                    <a:cubicBezTo>
                      <a:pt x="0" y="0"/>
                      <a:pt x="1" y="0"/>
                      <a:pt x="1" y="0"/>
                    </a:cubicBezTo>
                    <a:cubicBezTo>
                      <a:pt x="4" y="0"/>
                      <a:pt x="1" y="5"/>
                      <a:pt x="0"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42" name="Freeform 154"/>
              <p:cNvSpPr>
                <a:spLocks/>
              </p:cNvSpPr>
              <p:nvPr/>
            </p:nvSpPr>
            <p:spPr bwMode="auto">
              <a:xfrm>
                <a:off x="2324" y="2755"/>
                <a:ext cx="8" cy="6"/>
              </a:xfrm>
              <a:custGeom>
                <a:avLst/>
                <a:gdLst/>
                <a:ahLst/>
                <a:cxnLst>
                  <a:cxn ang="0">
                    <a:pos x="0" y="1"/>
                  </a:cxn>
                  <a:cxn ang="0">
                    <a:pos x="2" y="0"/>
                  </a:cxn>
                  <a:cxn ang="0">
                    <a:pos x="2" y="1"/>
                  </a:cxn>
                  <a:cxn ang="0">
                    <a:pos x="0" y="1"/>
                  </a:cxn>
                </a:cxnLst>
                <a:rect l="0" t="0" r="r" b="b"/>
                <a:pathLst>
                  <a:path w="4" h="3">
                    <a:moveTo>
                      <a:pt x="0" y="1"/>
                    </a:moveTo>
                    <a:cubicBezTo>
                      <a:pt x="0" y="0"/>
                      <a:pt x="0" y="0"/>
                      <a:pt x="2" y="0"/>
                    </a:cubicBezTo>
                    <a:cubicBezTo>
                      <a:pt x="4" y="1"/>
                      <a:pt x="4" y="1"/>
                      <a:pt x="2" y="1"/>
                    </a:cubicBezTo>
                    <a:cubicBezTo>
                      <a:pt x="0" y="1"/>
                      <a:pt x="0" y="3"/>
                      <a:pt x="0"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43" name="Freeform 155"/>
              <p:cNvSpPr>
                <a:spLocks/>
              </p:cNvSpPr>
              <p:nvPr/>
            </p:nvSpPr>
            <p:spPr bwMode="auto">
              <a:xfrm>
                <a:off x="2322" y="2786"/>
                <a:ext cx="6" cy="8"/>
              </a:xfrm>
              <a:custGeom>
                <a:avLst/>
                <a:gdLst/>
                <a:ahLst/>
                <a:cxnLst>
                  <a:cxn ang="0">
                    <a:pos x="2" y="0"/>
                  </a:cxn>
                  <a:cxn ang="0">
                    <a:pos x="2" y="2"/>
                  </a:cxn>
                  <a:cxn ang="0">
                    <a:pos x="2" y="0"/>
                  </a:cxn>
                </a:cxnLst>
                <a:rect l="0" t="0" r="r" b="b"/>
                <a:pathLst>
                  <a:path w="3" h="4">
                    <a:moveTo>
                      <a:pt x="2" y="0"/>
                    </a:moveTo>
                    <a:cubicBezTo>
                      <a:pt x="2" y="0"/>
                      <a:pt x="3" y="2"/>
                      <a:pt x="2" y="2"/>
                    </a:cubicBezTo>
                    <a:cubicBezTo>
                      <a:pt x="2" y="4"/>
                      <a:pt x="0" y="2"/>
                      <a:pt x="2"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44" name="Freeform 156"/>
              <p:cNvSpPr>
                <a:spLocks/>
              </p:cNvSpPr>
              <p:nvPr/>
            </p:nvSpPr>
            <p:spPr bwMode="auto">
              <a:xfrm>
                <a:off x="2340" y="2780"/>
                <a:ext cx="5" cy="4"/>
              </a:xfrm>
              <a:custGeom>
                <a:avLst/>
                <a:gdLst/>
                <a:ahLst/>
                <a:cxnLst>
                  <a:cxn ang="0">
                    <a:pos x="2" y="2"/>
                  </a:cxn>
                  <a:cxn ang="0">
                    <a:pos x="2" y="0"/>
                  </a:cxn>
                  <a:cxn ang="0">
                    <a:pos x="2" y="2"/>
                  </a:cxn>
                </a:cxnLst>
                <a:rect l="0" t="0" r="r" b="b"/>
                <a:pathLst>
                  <a:path w="3" h="2">
                    <a:moveTo>
                      <a:pt x="2" y="2"/>
                    </a:moveTo>
                    <a:cubicBezTo>
                      <a:pt x="0" y="2"/>
                      <a:pt x="2" y="0"/>
                      <a:pt x="2" y="0"/>
                    </a:cubicBezTo>
                    <a:cubicBezTo>
                      <a:pt x="3" y="0"/>
                      <a:pt x="3" y="2"/>
                      <a:pt x="2"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45" name="Freeform 157"/>
              <p:cNvSpPr>
                <a:spLocks/>
              </p:cNvSpPr>
              <p:nvPr/>
            </p:nvSpPr>
            <p:spPr bwMode="auto">
              <a:xfrm>
                <a:off x="1781" y="4115"/>
                <a:ext cx="33" cy="29"/>
              </a:xfrm>
              <a:custGeom>
                <a:avLst/>
                <a:gdLst/>
                <a:ahLst/>
                <a:cxnLst>
                  <a:cxn ang="0">
                    <a:pos x="2" y="14"/>
                  </a:cxn>
                  <a:cxn ang="0">
                    <a:pos x="0" y="10"/>
                  </a:cxn>
                  <a:cxn ang="0">
                    <a:pos x="2" y="7"/>
                  </a:cxn>
                  <a:cxn ang="0">
                    <a:pos x="5" y="6"/>
                  </a:cxn>
                  <a:cxn ang="0">
                    <a:pos x="5" y="4"/>
                  </a:cxn>
                  <a:cxn ang="0">
                    <a:pos x="5" y="3"/>
                  </a:cxn>
                  <a:cxn ang="0">
                    <a:pos x="6" y="1"/>
                  </a:cxn>
                  <a:cxn ang="0">
                    <a:pos x="10" y="1"/>
                  </a:cxn>
                  <a:cxn ang="0">
                    <a:pos x="11" y="3"/>
                  </a:cxn>
                  <a:cxn ang="0">
                    <a:pos x="11" y="4"/>
                  </a:cxn>
                  <a:cxn ang="0">
                    <a:pos x="13" y="3"/>
                  </a:cxn>
                  <a:cxn ang="0">
                    <a:pos x="16" y="3"/>
                  </a:cxn>
                  <a:cxn ang="0">
                    <a:pos x="16" y="4"/>
                  </a:cxn>
                  <a:cxn ang="0">
                    <a:pos x="14" y="6"/>
                  </a:cxn>
                  <a:cxn ang="0">
                    <a:pos x="11" y="7"/>
                  </a:cxn>
                  <a:cxn ang="0">
                    <a:pos x="8" y="9"/>
                  </a:cxn>
                  <a:cxn ang="0">
                    <a:pos x="8" y="10"/>
                  </a:cxn>
                  <a:cxn ang="0">
                    <a:pos x="6" y="10"/>
                  </a:cxn>
                  <a:cxn ang="0">
                    <a:pos x="5" y="12"/>
                  </a:cxn>
                  <a:cxn ang="0">
                    <a:pos x="2" y="14"/>
                  </a:cxn>
                </a:cxnLst>
                <a:rect l="0" t="0" r="r" b="b"/>
                <a:pathLst>
                  <a:path w="17" h="15">
                    <a:moveTo>
                      <a:pt x="2" y="14"/>
                    </a:moveTo>
                    <a:cubicBezTo>
                      <a:pt x="0" y="12"/>
                      <a:pt x="0" y="10"/>
                      <a:pt x="0" y="10"/>
                    </a:cubicBezTo>
                    <a:cubicBezTo>
                      <a:pt x="2" y="10"/>
                      <a:pt x="0" y="9"/>
                      <a:pt x="2" y="7"/>
                    </a:cubicBezTo>
                    <a:cubicBezTo>
                      <a:pt x="5" y="6"/>
                      <a:pt x="3" y="6"/>
                      <a:pt x="5" y="6"/>
                    </a:cubicBezTo>
                    <a:cubicBezTo>
                      <a:pt x="6" y="6"/>
                      <a:pt x="6" y="6"/>
                      <a:pt x="5" y="4"/>
                    </a:cubicBezTo>
                    <a:cubicBezTo>
                      <a:pt x="5" y="4"/>
                      <a:pt x="6" y="4"/>
                      <a:pt x="5" y="3"/>
                    </a:cubicBezTo>
                    <a:cubicBezTo>
                      <a:pt x="5" y="3"/>
                      <a:pt x="8" y="3"/>
                      <a:pt x="6" y="1"/>
                    </a:cubicBezTo>
                    <a:cubicBezTo>
                      <a:pt x="6" y="0"/>
                      <a:pt x="8" y="1"/>
                      <a:pt x="10" y="1"/>
                    </a:cubicBezTo>
                    <a:cubicBezTo>
                      <a:pt x="11" y="1"/>
                      <a:pt x="11" y="3"/>
                      <a:pt x="11" y="3"/>
                    </a:cubicBezTo>
                    <a:cubicBezTo>
                      <a:pt x="10" y="3"/>
                      <a:pt x="11" y="3"/>
                      <a:pt x="11" y="4"/>
                    </a:cubicBezTo>
                    <a:cubicBezTo>
                      <a:pt x="13" y="6"/>
                      <a:pt x="11" y="3"/>
                      <a:pt x="13" y="3"/>
                    </a:cubicBezTo>
                    <a:cubicBezTo>
                      <a:pt x="14" y="1"/>
                      <a:pt x="14" y="1"/>
                      <a:pt x="16" y="3"/>
                    </a:cubicBezTo>
                    <a:cubicBezTo>
                      <a:pt x="16" y="4"/>
                      <a:pt x="14" y="4"/>
                      <a:pt x="16" y="4"/>
                    </a:cubicBezTo>
                    <a:cubicBezTo>
                      <a:pt x="17" y="6"/>
                      <a:pt x="16" y="6"/>
                      <a:pt x="14" y="6"/>
                    </a:cubicBezTo>
                    <a:cubicBezTo>
                      <a:pt x="11" y="7"/>
                      <a:pt x="14" y="9"/>
                      <a:pt x="11" y="7"/>
                    </a:cubicBezTo>
                    <a:cubicBezTo>
                      <a:pt x="6" y="7"/>
                      <a:pt x="5" y="7"/>
                      <a:pt x="8" y="9"/>
                    </a:cubicBezTo>
                    <a:cubicBezTo>
                      <a:pt x="10" y="9"/>
                      <a:pt x="10" y="12"/>
                      <a:pt x="8" y="10"/>
                    </a:cubicBezTo>
                    <a:cubicBezTo>
                      <a:pt x="6" y="9"/>
                      <a:pt x="8" y="12"/>
                      <a:pt x="6" y="10"/>
                    </a:cubicBezTo>
                    <a:cubicBezTo>
                      <a:pt x="3" y="9"/>
                      <a:pt x="6" y="14"/>
                      <a:pt x="5" y="12"/>
                    </a:cubicBezTo>
                    <a:cubicBezTo>
                      <a:pt x="0" y="10"/>
                      <a:pt x="5" y="15"/>
                      <a:pt x="2" y="14"/>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46" name="Freeform 158"/>
              <p:cNvSpPr>
                <a:spLocks/>
              </p:cNvSpPr>
              <p:nvPr/>
            </p:nvSpPr>
            <p:spPr bwMode="auto">
              <a:xfrm>
                <a:off x="1762" y="4117"/>
                <a:ext cx="29" cy="21"/>
              </a:xfrm>
              <a:custGeom>
                <a:avLst/>
                <a:gdLst/>
                <a:ahLst/>
                <a:cxnLst>
                  <a:cxn ang="0">
                    <a:pos x="3" y="11"/>
                  </a:cxn>
                  <a:cxn ang="0">
                    <a:pos x="1" y="10"/>
                  </a:cxn>
                  <a:cxn ang="0">
                    <a:pos x="1" y="8"/>
                  </a:cxn>
                  <a:cxn ang="0">
                    <a:pos x="4" y="8"/>
                  </a:cxn>
                  <a:cxn ang="0">
                    <a:pos x="6" y="6"/>
                  </a:cxn>
                  <a:cxn ang="0">
                    <a:pos x="4" y="5"/>
                  </a:cxn>
                  <a:cxn ang="0">
                    <a:pos x="4" y="5"/>
                  </a:cxn>
                  <a:cxn ang="0">
                    <a:pos x="4" y="3"/>
                  </a:cxn>
                  <a:cxn ang="0">
                    <a:pos x="4" y="2"/>
                  </a:cxn>
                  <a:cxn ang="0">
                    <a:pos x="9" y="2"/>
                  </a:cxn>
                  <a:cxn ang="0">
                    <a:pos x="10" y="2"/>
                  </a:cxn>
                  <a:cxn ang="0">
                    <a:pos x="13" y="0"/>
                  </a:cxn>
                  <a:cxn ang="0">
                    <a:pos x="13" y="3"/>
                  </a:cxn>
                  <a:cxn ang="0">
                    <a:pos x="10" y="6"/>
                  </a:cxn>
                  <a:cxn ang="0">
                    <a:pos x="7" y="8"/>
                  </a:cxn>
                  <a:cxn ang="0">
                    <a:pos x="6" y="10"/>
                  </a:cxn>
                  <a:cxn ang="0">
                    <a:pos x="4" y="11"/>
                  </a:cxn>
                  <a:cxn ang="0">
                    <a:pos x="3" y="11"/>
                  </a:cxn>
                </a:cxnLst>
                <a:rect l="0" t="0" r="r" b="b"/>
                <a:pathLst>
                  <a:path w="15" h="11">
                    <a:moveTo>
                      <a:pt x="3" y="11"/>
                    </a:moveTo>
                    <a:cubicBezTo>
                      <a:pt x="1" y="10"/>
                      <a:pt x="3" y="11"/>
                      <a:pt x="1" y="10"/>
                    </a:cubicBezTo>
                    <a:cubicBezTo>
                      <a:pt x="0" y="8"/>
                      <a:pt x="1" y="10"/>
                      <a:pt x="1" y="8"/>
                    </a:cubicBezTo>
                    <a:cubicBezTo>
                      <a:pt x="1" y="8"/>
                      <a:pt x="3" y="10"/>
                      <a:pt x="4" y="8"/>
                    </a:cubicBezTo>
                    <a:cubicBezTo>
                      <a:pt x="4" y="6"/>
                      <a:pt x="6" y="6"/>
                      <a:pt x="6" y="6"/>
                    </a:cubicBezTo>
                    <a:cubicBezTo>
                      <a:pt x="7" y="5"/>
                      <a:pt x="6" y="5"/>
                      <a:pt x="4" y="5"/>
                    </a:cubicBezTo>
                    <a:cubicBezTo>
                      <a:pt x="3" y="6"/>
                      <a:pt x="3" y="5"/>
                      <a:pt x="4" y="5"/>
                    </a:cubicBezTo>
                    <a:cubicBezTo>
                      <a:pt x="6" y="5"/>
                      <a:pt x="6" y="3"/>
                      <a:pt x="4" y="3"/>
                    </a:cubicBezTo>
                    <a:cubicBezTo>
                      <a:pt x="3" y="2"/>
                      <a:pt x="1" y="0"/>
                      <a:pt x="4" y="2"/>
                    </a:cubicBezTo>
                    <a:cubicBezTo>
                      <a:pt x="9" y="3"/>
                      <a:pt x="7" y="2"/>
                      <a:pt x="9" y="2"/>
                    </a:cubicBezTo>
                    <a:cubicBezTo>
                      <a:pt x="9" y="0"/>
                      <a:pt x="9" y="2"/>
                      <a:pt x="10" y="2"/>
                    </a:cubicBezTo>
                    <a:cubicBezTo>
                      <a:pt x="12" y="2"/>
                      <a:pt x="12" y="0"/>
                      <a:pt x="13" y="0"/>
                    </a:cubicBezTo>
                    <a:cubicBezTo>
                      <a:pt x="15" y="2"/>
                      <a:pt x="15" y="2"/>
                      <a:pt x="13" y="3"/>
                    </a:cubicBezTo>
                    <a:cubicBezTo>
                      <a:pt x="12" y="5"/>
                      <a:pt x="12" y="3"/>
                      <a:pt x="10" y="6"/>
                    </a:cubicBezTo>
                    <a:cubicBezTo>
                      <a:pt x="9" y="8"/>
                      <a:pt x="9" y="8"/>
                      <a:pt x="7" y="8"/>
                    </a:cubicBezTo>
                    <a:cubicBezTo>
                      <a:pt x="6" y="8"/>
                      <a:pt x="6" y="10"/>
                      <a:pt x="6" y="10"/>
                    </a:cubicBezTo>
                    <a:cubicBezTo>
                      <a:pt x="4" y="11"/>
                      <a:pt x="4" y="10"/>
                      <a:pt x="4" y="11"/>
                    </a:cubicBezTo>
                    <a:cubicBezTo>
                      <a:pt x="4" y="11"/>
                      <a:pt x="4" y="11"/>
                      <a:pt x="3" y="1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47" name="Freeform 159"/>
              <p:cNvSpPr>
                <a:spLocks/>
              </p:cNvSpPr>
              <p:nvPr/>
            </p:nvSpPr>
            <p:spPr bwMode="auto">
              <a:xfrm>
                <a:off x="3112" y="2094"/>
                <a:ext cx="56" cy="68"/>
              </a:xfrm>
              <a:custGeom>
                <a:avLst/>
                <a:gdLst/>
                <a:ahLst/>
                <a:cxnLst>
                  <a:cxn ang="0">
                    <a:pos x="12" y="35"/>
                  </a:cxn>
                  <a:cxn ang="0">
                    <a:pos x="12" y="31"/>
                  </a:cxn>
                  <a:cxn ang="0">
                    <a:pos x="10" y="18"/>
                  </a:cxn>
                  <a:cxn ang="0">
                    <a:pos x="7" y="12"/>
                  </a:cxn>
                  <a:cxn ang="0">
                    <a:pos x="0" y="3"/>
                  </a:cxn>
                  <a:cxn ang="0">
                    <a:pos x="6" y="1"/>
                  </a:cxn>
                  <a:cxn ang="0">
                    <a:pos x="15" y="5"/>
                  </a:cxn>
                  <a:cxn ang="0">
                    <a:pos x="19" y="6"/>
                  </a:cxn>
                  <a:cxn ang="0">
                    <a:pos x="19" y="9"/>
                  </a:cxn>
                  <a:cxn ang="0">
                    <a:pos x="22" y="14"/>
                  </a:cxn>
                  <a:cxn ang="0">
                    <a:pos x="24" y="18"/>
                  </a:cxn>
                  <a:cxn ang="0">
                    <a:pos x="25" y="25"/>
                  </a:cxn>
                  <a:cxn ang="0">
                    <a:pos x="25" y="25"/>
                  </a:cxn>
                  <a:cxn ang="0">
                    <a:pos x="19" y="25"/>
                  </a:cxn>
                  <a:cxn ang="0">
                    <a:pos x="18" y="26"/>
                  </a:cxn>
                  <a:cxn ang="0">
                    <a:pos x="15" y="34"/>
                  </a:cxn>
                  <a:cxn ang="0">
                    <a:pos x="12" y="35"/>
                  </a:cxn>
                </a:cxnLst>
                <a:rect l="0" t="0" r="r" b="b"/>
                <a:pathLst>
                  <a:path w="29" h="35">
                    <a:moveTo>
                      <a:pt x="12" y="35"/>
                    </a:moveTo>
                    <a:cubicBezTo>
                      <a:pt x="10" y="34"/>
                      <a:pt x="12" y="34"/>
                      <a:pt x="12" y="31"/>
                    </a:cubicBezTo>
                    <a:cubicBezTo>
                      <a:pt x="10" y="26"/>
                      <a:pt x="15" y="23"/>
                      <a:pt x="10" y="18"/>
                    </a:cubicBezTo>
                    <a:cubicBezTo>
                      <a:pt x="6" y="12"/>
                      <a:pt x="7" y="14"/>
                      <a:pt x="7" y="12"/>
                    </a:cubicBezTo>
                    <a:cubicBezTo>
                      <a:pt x="4" y="11"/>
                      <a:pt x="3" y="1"/>
                      <a:pt x="0" y="3"/>
                    </a:cubicBezTo>
                    <a:cubicBezTo>
                      <a:pt x="1" y="1"/>
                      <a:pt x="4" y="1"/>
                      <a:pt x="6" y="1"/>
                    </a:cubicBezTo>
                    <a:cubicBezTo>
                      <a:pt x="7" y="0"/>
                      <a:pt x="13" y="5"/>
                      <a:pt x="15" y="5"/>
                    </a:cubicBezTo>
                    <a:cubicBezTo>
                      <a:pt x="16" y="3"/>
                      <a:pt x="16" y="8"/>
                      <a:pt x="19" y="6"/>
                    </a:cubicBezTo>
                    <a:cubicBezTo>
                      <a:pt x="21" y="6"/>
                      <a:pt x="21" y="8"/>
                      <a:pt x="19" y="9"/>
                    </a:cubicBezTo>
                    <a:cubicBezTo>
                      <a:pt x="18" y="12"/>
                      <a:pt x="21" y="14"/>
                      <a:pt x="22" y="14"/>
                    </a:cubicBezTo>
                    <a:cubicBezTo>
                      <a:pt x="24" y="14"/>
                      <a:pt x="21" y="17"/>
                      <a:pt x="24" y="18"/>
                    </a:cubicBezTo>
                    <a:cubicBezTo>
                      <a:pt x="27" y="20"/>
                      <a:pt x="24" y="23"/>
                      <a:pt x="25" y="25"/>
                    </a:cubicBezTo>
                    <a:cubicBezTo>
                      <a:pt x="29" y="25"/>
                      <a:pt x="25" y="26"/>
                      <a:pt x="25" y="25"/>
                    </a:cubicBezTo>
                    <a:cubicBezTo>
                      <a:pt x="24" y="25"/>
                      <a:pt x="21" y="26"/>
                      <a:pt x="19" y="25"/>
                    </a:cubicBezTo>
                    <a:cubicBezTo>
                      <a:pt x="18" y="23"/>
                      <a:pt x="16" y="25"/>
                      <a:pt x="18" y="26"/>
                    </a:cubicBezTo>
                    <a:cubicBezTo>
                      <a:pt x="19" y="29"/>
                      <a:pt x="13" y="32"/>
                      <a:pt x="15" y="34"/>
                    </a:cubicBezTo>
                    <a:cubicBezTo>
                      <a:pt x="15" y="35"/>
                      <a:pt x="13" y="35"/>
                      <a:pt x="12" y="35"/>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48" name="Freeform 160"/>
              <p:cNvSpPr>
                <a:spLocks/>
              </p:cNvSpPr>
              <p:nvPr/>
            </p:nvSpPr>
            <p:spPr bwMode="auto">
              <a:xfrm>
                <a:off x="3015" y="2100"/>
                <a:ext cx="143" cy="104"/>
              </a:xfrm>
              <a:custGeom>
                <a:avLst/>
                <a:gdLst/>
                <a:ahLst/>
                <a:cxnLst>
                  <a:cxn ang="0">
                    <a:pos x="21" y="3"/>
                  </a:cxn>
                  <a:cxn ang="0">
                    <a:pos x="15" y="6"/>
                  </a:cxn>
                  <a:cxn ang="0">
                    <a:pos x="12" y="11"/>
                  </a:cxn>
                  <a:cxn ang="0">
                    <a:pos x="10" y="15"/>
                  </a:cxn>
                  <a:cxn ang="0">
                    <a:pos x="6" y="23"/>
                  </a:cxn>
                  <a:cxn ang="0">
                    <a:pos x="3" y="23"/>
                  </a:cxn>
                  <a:cxn ang="0">
                    <a:pos x="3" y="23"/>
                  </a:cxn>
                  <a:cxn ang="0">
                    <a:pos x="0" y="25"/>
                  </a:cxn>
                  <a:cxn ang="0">
                    <a:pos x="3" y="30"/>
                  </a:cxn>
                  <a:cxn ang="0">
                    <a:pos x="9" y="36"/>
                  </a:cxn>
                  <a:cxn ang="0">
                    <a:pos x="13" y="42"/>
                  </a:cxn>
                  <a:cxn ang="0">
                    <a:pos x="16" y="40"/>
                  </a:cxn>
                  <a:cxn ang="0">
                    <a:pos x="18" y="47"/>
                  </a:cxn>
                  <a:cxn ang="0">
                    <a:pos x="19" y="51"/>
                  </a:cxn>
                  <a:cxn ang="0">
                    <a:pos x="25" y="51"/>
                  </a:cxn>
                  <a:cxn ang="0">
                    <a:pos x="33" y="51"/>
                  </a:cxn>
                  <a:cxn ang="0">
                    <a:pos x="42" y="51"/>
                  </a:cxn>
                  <a:cxn ang="0">
                    <a:pos x="54" y="50"/>
                  </a:cxn>
                  <a:cxn ang="0">
                    <a:pos x="60" y="51"/>
                  </a:cxn>
                  <a:cxn ang="0">
                    <a:pos x="65" y="53"/>
                  </a:cxn>
                  <a:cxn ang="0">
                    <a:pos x="71" y="40"/>
                  </a:cxn>
                  <a:cxn ang="0">
                    <a:pos x="74" y="36"/>
                  </a:cxn>
                  <a:cxn ang="0">
                    <a:pos x="69" y="34"/>
                  </a:cxn>
                  <a:cxn ang="0">
                    <a:pos x="66" y="36"/>
                  </a:cxn>
                  <a:cxn ang="0">
                    <a:pos x="62" y="33"/>
                  </a:cxn>
                  <a:cxn ang="0">
                    <a:pos x="62" y="28"/>
                  </a:cxn>
                  <a:cxn ang="0">
                    <a:pos x="60" y="15"/>
                  </a:cxn>
                  <a:cxn ang="0">
                    <a:pos x="57" y="9"/>
                  </a:cxn>
                  <a:cxn ang="0">
                    <a:pos x="50" y="0"/>
                  </a:cxn>
                  <a:cxn ang="0">
                    <a:pos x="44" y="5"/>
                  </a:cxn>
                  <a:cxn ang="0">
                    <a:pos x="38" y="6"/>
                  </a:cxn>
                  <a:cxn ang="0">
                    <a:pos x="33" y="3"/>
                  </a:cxn>
                  <a:cxn ang="0">
                    <a:pos x="27" y="3"/>
                  </a:cxn>
                  <a:cxn ang="0">
                    <a:pos x="22" y="3"/>
                  </a:cxn>
                  <a:cxn ang="0">
                    <a:pos x="21" y="3"/>
                  </a:cxn>
                </a:cxnLst>
                <a:rect l="0" t="0" r="r" b="b"/>
                <a:pathLst>
                  <a:path w="74" h="54">
                    <a:moveTo>
                      <a:pt x="21" y="3"/>
                    </a:moveTo>
                    <a:cubicBezTo>
                      <a:pt x="18" y="8"/>
                      <a:pt x="16" y="5"/>
                      <a:pt x="15" y="6"/>
                    </a:cubicBezTo>
                    <a:cubicBezTo>
                      <a:pt x="13" y="8"/>
                      <a:pt x="15" y="8"/>
                      <a:pt x="12" y="11"/>
                    </a:cubicBezTo>
                    <a:cubicBezTo>
                      <a:pt x="9" y="14"/>
                      <a:pt x="12" y="14"/>
                      <a:pt x="10" y="15"/>
                    </a:cubicBezTo>
                    <a:cubicBezTo>
                      <a:pt x="9" y="19"/>
                      <a:pt x="6" y="23"/>
                      <a:pt x="6" y="23"/>
                    </a:cubicBezTo>
                    <a:cubicBezTo>
                      <a:pt x="4" y="23"/>
                      <a:pt x="4" y="22"/>
                      <a:pt x="3" y="23"/>
                    </a:cubicBezTo>
                    <a:cubicBezTo>
                      <a:pt x="3" y="23"/>
                      <a:pt x="4" y="23"/>
                      <a:pt x="3" y="23"/>
                    </a:cubicBezTo>
                    <a:cubicBezTo>
                      <a:pt x="1" y="23"/>
                      <a:pt x="0" y="23"/>
                      <a:pt x="0" y="25"/>
                    </a:cubicBezTo>
                    <a:cubicBezTo>
                      <a:pt x="1" y="28"/>
                      <a:pt x="4" y="28"/>
                      <a:pt x="3" y="30"/>
                    </a:cubicBezTo>
                    <a:cubicBezTo>
                      <a:pt x="3" y="34"/>
                      <a:pt x="10" y="34"/>
                      <a:pt x="9" y="36"/>
                    </a:cubicBezTo>
                    <a:cubicBezTo>
                      <a:pt x="7" y="39"/>
                      <a:pt x="9" y="42"/>
                      <a:pt x="13" y="42"/>
                    </a:cubicBezTo>
                    <a:cubicBezTo>
                      <a:pt x="16" y="44"/>
                      <a:pt x="15" y="40"/>
                      <a:pt x="16" y="40"/>
                    </a:cubicBezTo>
                    <a:cubicBezTo>
                      <a:pt x="22" y="45"/>
                      <a:pt x="13" y="42"/>
                      <a:pt x="18" y="47"/>
                    </a:cubicBezTo>
                    <a:cubicBezTo>
                      <a:pt x="24" y="50"/>
                      <a:pt x="18" y="50"/>
                      <a:pt x="19" y="51"/>
                    </a:cubicBezTo>
                    <a:cubicBezTo>
                      <a:pt x="21" y="53"/>
                      <a:pt x="22" y="50"/>
                      <a:pt x="25" y="51"/>
                    </a:cubicBezTo>
                    <a:cubicBezTo>
                      <a:pt x="30" y="54"/>
                      <a:pt x="30" y="51"/>
                      <a:pt x="33" y="51"/>
                    </a:cubicBezTo>
                    <a:cubicBezTo>
                      <a:pt x="36" y="53"/>
                      <a:pt x="39" y="54"/>
                      <a:pt x="42" y="51"/>
                    </a:cubicBezTo>
                    <a:cubicBezTo>
                      <a:pt x="45" y="50"/>
                      <a:pt x="53" y="47"/>
                      <a:pt x="54" y="50"/>
                    </a:cubicBezTo>
                    <a:cubicBezTo>
                      <a:pt x="56" y="51"/>
                      <a:pt x="57" y="48"/>
                      <a:pt x="60" y="51"/>
                    </a:cubicBezTo>
                    <a:cubicBezTo>
                      <a:pt x="60" y="53"/>
                      <a:pt x="63" y="53"/>
                      <a:pt x="65" y="53"/>
                    </a:cubicBezTo>
                    <a:cubicBezTo>
                      <a:pt x="65" y="45"/>
                      <a:pt x="66" y="42"/>
                      <a:pt x="71" y="40"/>
                    </a:cubicBezTo>
                    <a:cubicBezTo>
                      <a:pt x="74" y="40"/>
                      <a:pt x="74" y="39"/>
                      <a:pt x="74" y="36"/>
                    </a:cubicBezTo>
                    <a:cubicBezTo>
                      <a:pt x="73" y="33"/>
                      <a:pt x="69" y="34"/>
                      <a:pt x="69" y="34"/>
                    </a:cubicBezTo>
                    <a:cubicBezTo>
                      <a:pt x="68" y="36"/>
                      <a:pt x="66" y="34"/>
                      <a:pt x="66" y="36"/>
                    </a:cubicBezTo>
                    <a:cubicBezTo>
                      <a:pt x="65" y="37"/>
                      <a:pt x="63" y="36"/>
                      <a:pt x="62" y="33"/>
                    </a:cubicBezTo>
                    <a:cubicBezTo>
                      <a:pt x="60" y="31"/>
                      <a:pt x="62" y="33"/>
                      <a:pt x="62" y="28"/>
                    </a:cubicBezTo>
                    <a:cubicBezTo>
                      <a:pt x="60" y="25"/>
                      <a:pt x="65" y="20"/>
                      <a:pt x="60" y="15"/>
                    </a:cubicBezTo>
                    <a:cubicBezTo>
                      <a:pt x="56" y="11"/>
                      <a:pt x="59" y="11"/>
                      <a:pt x="57" y="9"/>
                    </a:cubicBezTo>
                    <a:cubicBezTo>
                      <a:pt x="54" y="8"/>
                      <a:pt x="54" y="0"/>
                      <a:pt x="50" y="0"/>
                    </a:cubicBezTo>
                    <a:cubicBezTo>
                      <a:pt x="47" y="1"/>
                      <a:pt x="48" y="3"/>
                      <a:pt x="44" y="5"/>
                    </a:cubicBezTo>
                    <a:cubicBezTo>
                      <a:pt x="39" y="5"/>
                      <a:pt x="39" y="5"/>
                      <a:pt x="38" y="6"/>
                    </a:cubicBezTo>
                    <a:cubicBezTo>
                      <a:pt x="36" y="8"/>
                      <a:pt x="35" y="3"/>
                      <a:pt x="33" y="3"/>
                    </a:cubicBezTo>
                    <a:cubicBezTo>
                      <a:pt x="30" y="5"/>
                      <a:pt x="30" y="3"/>
                      <a:pt x="27" y="3"/>
                    </a:cubicBezTo>
                    <a:cubicBezTo>
                      <a:pt x="24" y="3"/>
                      <a:pt x="22" y="1"/>
                      <a:pt x="22" y="3"/>
                    </a:cubicBezTo>
                    <a:cubicBezTo>
                      <a:pt x="21" y="5"/>
                      <a:pt x="21" y="3"/>
                      <a:pt x="21"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49" name="Freeform 161"/>
              <p:cNvSpPr>
                <a:spLocks/>
              </p:cNvSpPr>
              <p:nvPr/>
            </p:nvSpPr>
            <p:spPr bwMode="auto">
              <a:xfrm>
                <a:off x="3102" y="2235"/>
                <a:ext cx="48" cy="49"/>
              </a:xfrm>
              <a:custGeom>
                <a:avLst/>
                <a:gdLst/>
                <a:ahLst/>
                <a:cxnLst>
                  <a:cxn ang="0">
                    <a:pos x="2" y="5"/>
                  </a:cxn>
                  <a:cxn ang="0">
                    <a:pos x="3" y="11"/>
                  </a:cxn>
                  <a:cxn ang="0">
                    <a:pos x="0" y="16"/>
                  </a:cxn>
                  <a:cxn ang="0">
                    <a:pos x="5" y="17"/>
                  </a:cxn>
                  <a:cxn ang="0">
                    <a:pos x="2" y="22"/>
                  </a:cxn>
                  <a:cxn ang="0">
                    <a:pos x="5" y="20"/>
                  </a:cxn>
                  <a:cxn ang="0">
                    <a:pos x="11" y="16"/>
                  </a:cxn>
                  <a:cxn ang="0">
                    <a:pos x="15" y="14"/>
                  </a:cxn>
                  <a:cxn ang="0">
                    <a:pos x="23" y="12"/>
                  </a:cxn>
                  <a:cxn ang="0">
                    <a:pos x="20" y="9"/>
                  </a:cxn>
                  <a:cxn ang="0">
                    <a:pos x="15" y="2"/>
                  </a:cxn>
                  <a:cxn ang="0">
                    <a:pos x="12" y="3"/>
                  </a:cxn>
                  <a:cxn ang="0">
                    <a:pos x="8" y="2"/>
                  </a:cxn>
                  <a:cxn ang="0">
                    <a:pos x="5" y="3"/>
                  </a:cxn>
                  <a:cxn ang="0">
                    <a:pos x="2" y="5"/>
                  </a:cxn>
                </a:cxnLst>
                <a:rect l="0" t="0" r="r" b="b"/>
                <a:pathLst>
                  <a:path w="25" h="25">
                    <a:moveTo>
                      <a:pt x="2" y="5"/>
                    </a:moveTo>
                    <a:cubicBezTo>
                      <a:pt x="5" y="8"/>
                      <a:pt x="5" y="9"/>
                      <a:pt x="3" y="11"/>
                    </a:cubicBezTo>
                    <a:cubicBezTo>
                      <a:pt x="2" y="11"/>
                      <a:pt x="3" y="14"/>
                      <a:pt x="0" y="16"/>
                    </a:cubicBezTo>
                    <a:cubicBezTo>
                      <a:pt x="0" y="20"/>
                      <a:pt x="9" y="16"/>
                      <a:pt x="5" y="17"/>
                    </a:cubicBezTo>
                    <a:cubicBezTo>
                      <a:pt x="2" y="20"/>
                      <a:pt x="2" y="19"/>
                      <a:pt x="2" y="22"/>
                    </a:cubicBezTo>
                    <a:cubicBezTo>
                      <a:pt x="0" y="25"/>
                      <a:pt x="2" y="22"/>
                      <a:pt x="5" y="20"/>
                    </a:cubicBezTo>
                    <a:cubicBezTo>
                      <a:pt x="8" y="17"/>
                      <a:pt x="9" y="19"/>
                      <a:pt x="11" y="16"/>
                    </a:cubicBezTo>
                    <a:cubicBezTo>
                      <a:pt x="14" y="9"/>
                      <a:pt x="14" y="16"/>
                      <a:pt x="15" y="14"/>
                    </a:cubicBezTo>
                    <a:cubicBezTo>
                      <a:pt x="18" y="11"/>
                      <a:pt x="21" y="16"/>
                      <a:pt x="23" y="12"/>
                    </a:cubicBezTo>
                    <a:cubicBezTo>
                      <a:pt x="25" y="9"/>
                      <a:pt x="23" y="11"/>
                      <a:pt x="20" y="9"/>
                    </a:cubicBezTo>
                    <a:cubicBezTo>
                      <a:pt x="15" y="6"/>
                      <a:pt x="15" y="5"/>
                      <a:pt x="15" y="2"/>
                    </a:cubicBezTo>
                    <a:cubicBezTo>
                      <a:pt x="14" y="2"/>
                      <a:pt x="14" y="3"/>
                      <a:pt x="12" y="3"/>
                    </a:cubicBezTo>
                    <a:cubicBezTo>
                      <a:pt x="11" y="3"/>
                      <a:pt x="9" y="0"/>
                      <a:pt x="8" y="2"/>
                    </a:cubicBezTo>
                    <a:cubicBezTo>
                      <a:pt x="6" y="3"/>
                      <a:pt x="5" y="0"/>
                      <a:pt x="5" y="3"/>
                    </a:cubicBezTo>
                    <a:cubicBezTo>
                      <a:pt x="3" y="5"/>
                      <a:pt x="2" y="3"/>
                      <a:pt x="2" y="5"/>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50" name="Freeform 162"/>
              <p:cNvSpPr>
                <a:spLocks/>
              </p:cNvSpPr>
              <p:nvPr/>
            </p:nvSpPr>
            <p:spPr bwMode="auto">
              <a:xfrm>
                <a:off x="3061" y="1826"/>
                <a:ext cx="78" cy="56"/>
              </a:xfrm>
              <a:custGeom>
                <a:avLst/>
                <a:gdLst/>
                <a:ahLst/>
                <a:cxnLst>
                  <a:cxn ang="0">
                    <a:pos x="7" y="18"/>
                  </a:cxn>
                  <a:cxn ang="0">
                    <a:pos x="1" y="15"/>
                  </a:cxn>
                  <a:cxn ang="0">
                    <a:pos x="1" y="9"/>
                  </a:cxn>
                  <a:cxn ang="0">
                    <a:pos x="4" y="4"/>
                  </a:cxn>
                  <a:cxn ang="0">
                    <a:pos x="13" y="3"/>
                  </a:cxn>
                  <a:cxn ang="0">
                    <a:pos x="18" y="1"/>
                  </a:cxn>
                  <a:cxn ang="0">
                    <a:pos x="27" y="3"/>
                  </a:cxn>
                  <a:cxn ang="0">
                    <a:pos x="36" y="3"/>
                  </a:cxn>
                  <a:cxn ang="0">
                    <a:pos x="35" y="8"/>
                  </a:cxn>
                  <a:cxn ang="0">
                    <a:pos x="32" y="15"/>
                  </a:cxn>
                  <a:cxn ang="0">
                    <a:pos x="33" y="22"/>
                  </a:cxn>
                  <a:cxn ang="0">
                    <a:pos x="32" y="28"/>
                  </a:cxn>
                  <a:cxn ang="0">
                    <a:pos x="26" y="28"/>
                  </a:cxn>
                  <a:cxn ang="0">
                    <a:pos x="20" y="25"/>
                  </a:cxn>
                  <a:cxn ang="0">
                    <a:pos x="15" y="22"/>
                  </a:cxn>
                  <a:cxn ang="0">
                    <a:pos x="7" y="25"/>
                  </a:cxn>
                  <a:cxn ang="0">
                    <a:pos x="7" y="18"/>
                  </a:cxn>
                </a:cxnLst>
                <a:rect l="0" t="0" r="r" b="b"/>
                <a:pathLst>
                  <a:path w="40" h="29">
                    <a:moveTo>
                      <a:pt x="7" y="18"/>
                    </a:moveTo>
                    <a:cubicBezTo>
                      <a:pt x="3" y="20"/>
                      <a:pt x="3" y="17"/>
                      <a:pt x="1" y="15"/>
                    </a:cubicBezTo>
                    <a:cubicBezTo>
                      <a:pt x="0" y="12"/>
                      <a:pt x="0" y="12"/>
                      <a:pt x="1" y="9"/>
                    </a:cubicBezTo>
                    <a:cubicBezTo>
                      <a:pt x="1" y="6"/>
                      <a:pt x="4" y="8"/>
                      <a:pt x="4" y="4"/>
                    </a:cubicBezTo>
                    <a:cubicBezTo>
                      <a:pt x="6" y="3"/>
                      <a:pt x="10" y="3"/>
                      <a:pt x="13" y="3"/>
                    </a:cubicBezTo>
                    <a:cubicBezTo>
                      <a:pt x="18" y="3"/>
                      <a:pt x="13" y="0"/>
                      <a:pt x="18" y="1"/>
                    </a:cubicBezTo>
                    <a:cubicBezTo>
                      <a:pt x="23" y="3"/>
                      <a:pt x="26" y="1"/>
                      <a:pt x="27" y="3"/>
                    </a:cubicBezTo>
                    <a:cubicBezTo>
                      <a:pt x="30" y="4"/>
                      <a:pt x="33" y="4"/>
                      <a:pt x="36" y="3"/>
                    </a:cubicBezTo>
                    <a:cubicBezTo>
                      <a:pt x="40" y="6"/>
                      <a:pt x="35" y="4"/>
                      <a:pt x="35" y="8"/>
                    </a:cubicBezTo>
                    <a:cubicBezTo>
                      <a:pt x="35" y="12"/>
                      <a:pt x="30" y="9"/>
                      <a:pt x="32" y="15"/>
                    </a:cubicBezTo>
                    <a:cubicBezTo>
                      <a:pt x="35" y="20"/>
                      <a:pt x="30" y="17"/>
                      <a:pt x="33" y="22"/>
                    </a:cubicBezTo>
                    <a:cubicBezTo>
                      <a:pt x="36" y="26"/>
                      <a:pt x="33" y="23"/>
                      <a:pt x="32" y="28"/>
                    </a:cubicBezTo>
                    <a:cubicBezTo>
                      <a:pt x="29" y="29"/>
                      <a:pt x="30" y="26"/>
                      <a:pt x="26" y="28"/>
                    </a:cubicBezTo>
                    <a:cubicBezTo>
                      <a:pt x="23" y="29"/>
                      <a:pt x="21" y="25"/>
                      <a:pt x="20" y="25"/>
                    </a:cubicBezTo>
                    <a:cubicBezTo>
                      <a:pt x="18" y="25"/>
                      <a:pt x="17" y="22"/>
                      <a:pt x="15" y="22"/>
                    </a:cubicBezTo>
                    <a:cubicBezTo>
                      <a:pt x="12" y="20"/>
                      <a:pt x="12" y="23"/>
                      <a:pt x="7" y="25"/>
                    </a:cubicBezTo>
                    <a:cubicBezTo>
                      <a:pt x="9" y="18"/>
                      <a:pt x="10" y="15"/>
                      <a:pt x="7" y="18"/>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51" name="Freeform 163"/>
              <p:cNvSpPr>
                <a:spLocks/>
              </p:cNvSpPr>
              <p:nvPr/>
            </p:nvSpPr>
            <p:spPr bwMode="auto">
              <a:xfrm>
                <a:off x="3022" y="1863"/>
                <a:ext cx="117" cy="62"/>
              </a:xfrm>
              <a:custGeom>
                <a:avLst/>
                <a:gdLst/>
                <a:ahLst/>
                <a:cxnLst>
                  <a:cxn ang="0">
                    <a:pos x="0" y="27"/>
                  </a:cxn>
                  <a:cxn ang="0">
                    <a:pos x="15" y="24"/>
                  </a:cxn>
                  <a:cxn ang="0">
                    <a:pos x="26" y="24"/>
                  </a:cxn>
                  <a:cxn ang="0">
                    <a:pos x="32" y="22"/>
                  </a:cxn>
                  <a:cxn ang="0">
                    <a:pos x="35" y="26"/>
                  </a:cxn>
                  <a:cxn ang="0">
                    <a:pos x="46" y="32"/>
                  </a:cxn>
                  <a:cxn ang="0">
                    <a:pos x="53" y="30"/>
                  </a:cxn>
                  <a:cxn ang="0">
                    <a:pos x="58" y="27"/>
                  </a:cxn>
                  <a:cxn ang="0">
                    <a:pos x="56" y="21"/>
                  </a:cxn>
                  <a:cxn ang="0">
                    <a:pos x="55" y="18"/>
                  </a:cxn>
                  <a:cxn ang="0">
                    <a:pos x="55" y="13"/>
                  </a:cxn>
                  <a:cxn ang="0">
                    <a:pos x="52" y="8"/>
                  </a:cxn>
                  <a:cxn ang="0">
                    <a:pos x="46" y="8"/>
                  </a:cxn>
                  <a:cxn ang="0">
                    <a:pos x="40" y="5"/>
                  </a:cxn>
                  <a:cxn ang="0">
                    <a:pos x="35" y="2"/>
                  </a:cxn>
                  <a:cxn ang="0">
                    <a:pos x="27" y="5"/>
                  </a:cxn>
                  <a:cxn ang="0">
                    <a:pos x="24" y="15"/>
                  </a:cxn>
                  <a:cxn ang="0">
                    <a:pos x="15" y="10"/>
                  </a:cxn>
                  <a:cxn ang="0">
                    <a:pos x="12" y="7"/>
                  </a:cxn>
                  <a:cxn ang="0">
                    <a:pos x="4" y="10"/>
                  </a:cxn>
                  <a:cxn ang="0">
                    <a:pos x="4" y="13"/>
                  </a:cxn>
                  <a:cxn ang="0">
                    <a:pos x="1" y="19"/>
                  </a:cxn>
                  <a:cxn ang="0">
                    <a:pos x="0" y="27"/>
                  </a:cxn>
                </a:cxnLst>
                <a:rect l="0" t="0" r="r" b="b"/>
                <a:pathLst>
                  <a:path w="60" h="32">
                    <a:moveTo>
                      <a:pt x="0" y="27"/>
                    </a:moveTo>
                    <a:cubicBezTo>
                      <a:pt x="7" y="22"/>
                      <a:pt x="9" y="22"/>
                      <a:pt x="15" y="24"/>
                    </a:cubicBezTo>
                    <a:cubicBezTo>
                      <a:pt x="21" y="24"/>
                      <a:pt x="23" y="22"/>
                      <a:pt x="26" y="24"/>
                    </a:cubicBezTo>
                    <a:cubicBezTo>
                      <a:pt x="30" y="26"/>
                      <a:pt x="30" y="22"/>
                      <a:pt x="32" y="22"/>
                    </a:cubicBezTo>
                    <a:cubicBezTo>
                      <a:pt x="33" y="24"/>
                      <a:pt x="30" y="26"/>
                      <a:pt x="35" y="26"/>
                    </a:cubicBezTo>
                    <a:cubicBezTo>
                      <a:pt x="40" y="26"/>
                      <a:pt x="41" y="30"/>
                      <a:pt x="46" y="32"/>
                    </a:cubicBezTo>
                    <a:cubicBezTo>
                      <a:pt x="50" y="29"/>
                      <a:pt x="52" y="32"/>
                      <a:pt x="53" y="30"/>
                    </a:cubicBezTo>
                    <a:cubicBezTo>
                      <a:pt x="55" y="27"/>
                      <a:pt x="55" y="27"/>
                      <a:pt x="58" y="27"/>
                    </a:cubicBezTo>
                    <a:cubicBezTo>
                      <a:pt x="58" y="27"/>
                      <a:pt x="60" y="24"/>
                      <a:pt x="56" y="21"/>
                    </a:cubicBezTo>
                    <a:cubicBezTo>
                      <a:pt x="55" y="18"/>
                      <a:pt x="56" y="18"/>
                      <a:pt x="55" y="18"/>
                    </a:cubicBezTo>
                    <a:cubicBezTo>
                      <a:pt x="53" y="18"/>
                      <a:pt x="55" y="15"/>
                      <a:pt x="55" y="13"/>
                    </a:cubicBezTo>
                    <a:cubicBezTo>
                      <a:pt x="56" y="11"/>
                      <a:pt x="53" y="11"/>
                      <a:pt x="52" y="8"/>
                    </a:cubicBezTo>
                    <a:cubicBezTo>
                      <a:pt x="49" y="10"/>
                      <a:pt x="50" y="7"/>
                      <a:pt x="46" y="8"/>
                    </a:cubicBezTo>
                    <a:cubicBezTo>
                      <a:pt x="43" y="10"/>
                      <a:pt x="41" y="5"/>
                      <a:pt x="40" y="5"/>
                    </a:cubicBezTo>
                    <a:cubicBezTo>
                      <a:pt x="38" y="5"/>
                      <a:pt x="37" y="2"/>
                      <a:pt x="35" y="2"/>
                    </a:cubicBezTo>
                    <a:cubicBezTo>
                      <a:pt x="32" y="0"/>
                      <a:pt x="32" y="3"/>
                      <a:pt x="27" y="5"/>
                    </a:cubicBezTo>
                    <a:cubicBezTo>
                      <a:pt x="26" y="8"/>
                      <a:pt x="30" y="13"/>
                      <a:pt x="24" y="15"/>
                    </a:cubicBezTo>
                    <a:cubicBezTo>
                      <a:pt x="17" y="18"/>
                      <a:pt x="20" y="11"/>
                      <a:pt x="15" y="10"/>
                    </a:cubicBezTo>
                    <a:cubicBezTo>
                      <a:pt x="10" y="8"/>
                      <a:pt x="15" y="5"/>
                      <a:pt x="12" y="7"/>
                    </a:cubicBezTo>
                    <a:cubicBezTo>
                      <a:pt x="7" y="8"/>
                      <a:pt x="6" y="8"/>
                      <a:pt x="4" y="10"/>
                    </a:cubicBezTo>
                    <a:cubicBezTo>
                      <a:pt x="4" y="11"/>
                      <a:pt x="3" y="11"/>
                      <a:pt x="4" y="13"/>
                    </a:cubicBezTo>
                    <a:cubicBezTo>
                      <a:pt x="4" y="16"/>
                      <a:pt x="1" y="16"/>
                      <a:pt x="1" y="19"/>
                    </a:cubicBezTo>
                    <a:cubicBezTo>
                      <a:pt x="0" y="22"/>
                      <a:pt x="0" y="24"/>
                      <a:pt x="0" y="27"/>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52" name="Freeform 164"/>
              <p:cNvSpPr>
                <a:spLocks/>
              </p:cNvSpPr>
              <p:nvPr/>
            </p:nvSpPr>
            <p:spPr bwMode="auto">
              <a:xfrm>
                <a:off x="3022" y="1906"/>
                <a:ext cx="92" cy="68"/>
              </a:xfrm>
              <a:custGeom>
                <a:avLst/>
                <a:gdLst/>
                <a:ahLst/>
                <a:cxnLst>
                  <a:cxn ang="0">
                    <a:pos x="46" y="10"/>
                  </a:cxn>
                  <a:cxn ang="0">
                    <a:pos x="46" y="16"/>
                  </a:cxn>
                  <a:cxn ang="0">
                    <a:pos x="38" y="22"/>
                  </a:cxn>
                  <a:cxn ang="0">
                    <a:pos x="38" y="29"/>
                  </a:cxn>
                  <a:cxn ang="0">
                    <a:pos x="32" y="30"/>
                  </a:cxn>
                  <a:cxn ang="0">
                    <a:pos x="21" y="32"/>
                  </a:cxn>
                  <a:cxn ang="0">
                    <a:pos x="15" y="27"/>
                  </a:cxn>
                  <a:cxn ang="0">
                    <a:pos x="13" y="19"/>
                  </a:cxn>
                  <a:cxn ang="0">
                    <a:pos x="3" y="16"/>
                  </a:cxn>
                  <a:cxn ang="0">
                    <a:pos x="1" y="10"/>
                  </a:cxn>
                  <a:cxn ang="0">
                    <a:pos x="0" y="5"/>
                  </a:cxn>
                  <a:cxn ang="0">
                    <a:pos x="15" y="2"/>
                  </a:cxn>
                  <a:cxn ang="0">
                    <a:pos x="26" y="2"/>
                  </a:cxn>
                  <a:cxn ang="0">
                    <a:pos x="32" y="0"/>
                  </a:cxn>
                  <a:cxn ang="0">
                    <a:pos x="35" y="3"/>
                  </a:cxn>
                  <a:cxn ang="0">
                    <a:pos x="46" y="10"/>
                  </a:cxn>
                </a:cxnLst>
                <a:rect l="0" t="0" r="r" b="b"/>
                <a:pathLst>
                  <a:path w="47" h="35">
                    <a:moveTo>
                      <a:pt x="46" y="10"/>
                    </a:moveTo>
                    <a:cubicBezTo>
                      <a:pt x="42" y="18"/>
                      <a:pt x="47" y="13"/>
                      <a:pt x="46" y="16"/>
                    </a:cubicBezTo>
                    <a:cubicBezTo>
                      <a:pt x="44" y="19"/>
                      <a:pt x="42" y="16"/>
                      <a:pt x="38" y="22"/>
                    </a:cubicBezTo>
                    <a:cubicBezTo>
                      <a:pt x="35" y="27"/>
                      <a:pt x="41" y="27"/>
                      <a:pt x="38" y="29"/>
                    </a:cubicBezTo>
                    <a:cubicBezTo>
                      <a:pt x="36" y="32"/>
                      <a:pt x="38" y="24"/>
                      <a:pt x="32" y="30"/>
                    </a:cubicBezTo>
                    <a:cubicBezTo>
                      <a:pt x="27" y="35"/>
                      <a:pt x="26" y="30"/>
                      <a:pt x="21" y="32"/>
                    </a:cubicBezTo>
                    <a:cubicBezTo>
                      <a:pt x="21" y="29"/>
                      <a:pt x="16" y="25"/>
                      <a:pt x="15" y="27"/>
                    </a:cubicBezTo>
                    <a:cubicBezTo>
                      <a:pt x="13" y="22"/>
                      <a:pt x="16" y="21"/>
                      <a:pt x="13" y="19"/>
                    </a:cubicBezTo>
                    <a:cubicBezTo>
                      <a:pt x="10" y="16"/>
                      <a:pt x="13" y="21"/>
                      <a:pt x="3" y="16"/>
                    </a:cubicBezTo>
                    <a:cubicBezTo>
                      <a:pt x="3" y="14"/>
                      <a:pt x="3" y="11"/>
                      <a:pt x="1" y="10"/>
                    </a:cubicBezTo>
                    <a:cubicBezTo>
                      <a:pt x="0" y="8"/>
                      <a:pt x="0" y="8"/>
                      <a:pt x="0" y="5"/>
                    </a:cubicBezTo>
                    <a:cubicBezTo>
                      <a:pt x="7" y="0"/>
                      <a:pt x="9" y="0"/>
                      <a:pt x="15" y="2"/>
                    </a:cubicBezTo>
                    <a:cubicBezTo>
                      <a:pt x="21" y="2"/>
                      <a:pt x="23" y="0"/>
                      <a:pt x="26" y="2"/>
                    </a:cubicBezTo>
                    <a:cubicBezTo>
                      <a:pt x="30" y="3"/>
                      <a:pt x="30" y="0"/>
                      <a:pt x="32" y="0"/>
                    </a:cubicBezTo>
                    <a:cubicBezTo>
                      <a:pt x="33" y="2"/>
                      <a:pt x="30" y="3"/>
                      <a:pt x="35" y="3"/>
                    </a:cubicBezTo>
                    <a:cubicBezTo>
                      <a:pt x="39" y="3"/>
                      <a:pt x="41" y="8"/>
                      <a:pt x="46" y="1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53" name="Freeform 165"/>
              <p:cNvSpPr>
                <a:spLocks/>
              </p:cNvSpPr>
              <p:nvPr/>
            </p:nvSpPr>
            <p:spPr bwMode="auto">
              <a:xfrm>
                <a:off x="3052" y="1912"/>
                <a:ext cx="157" cy="122"/>
              </a:xfrm>
              <a:custGeom>
                <a:avLst/>
                <a:gdLst/>
                <a:ahLst/>
                <a:cxnLst>
                  <a:cxn ang="0">
                    <a:pos x="70" y="50"/>
                  </a:cxn>
                  <a:cxn ang="0">
                    <a:pos x="63" y="58"/>
                  </a:cxn>
                  <a:cxn ang="0">
                    <a:pos x="60" y="60"/>
                  </a:cxn>
                  <a:cxn ang="0">
                    <a:pos x="54" y="60"/>
                  </a:cxn>
                  <a:cxn ang="0">
                    <a:pos x="47" y="58"/>
                  </a:cxn>
                  <a:cxn ang="0">
                    <a:pos x="40" y="57"/>
                  </a:cxn>
                  <a:cxn ang="0">
                    <a:pos x="32" y="55"/>
                  </a:cxn>
                  <a:cxn ang="0">
                    <a:pos x="17" y="54"/>
                  </a:cxn>
                  <a:cxn ang="0">
                    <a:pos x="9" y="57"/>
                  </a:cxn>
                  <a:cxn ang="0">
                    <a:pos x="6" y="58"/>
                  </a:cxn>
                  <a:cxn ang="0">
                    <a:pos x="3" y="50"/>
                  </a:cxn>
                  <a:cxn ang="0">
                    <a:pos x="8" y="46"/>
                  </a:cxn>
                  <a:cxn ang="0">
                    <a:pos x="6" y="29"/>
                  </a:cxn>
                  <a:cxn ang="0">
                    <a:pos x="17" y="27"/>
                  </a:cxn>
                  <a:cxn ang="0">
                    <a:pos x="23" y="25"/>
                  </a:cxn>
                  <a:cxn ang="0">
                    <a:pos x="23" y="19"/>
                  </a:cxn>
                  <a:cxn ang="0">
                    <a:pos x="31" y="13"/>
                  </a:cxn>
                  <a:cxn ang="0">
                    <a:pos x="31" y="7"/>
                  </a:cxn>
                  <a:cxn ang="0">
                    <a:pos x="38" y="5"/>
                  </a:cxn>
                  <a:cxn ang="0">
                    <a:pos x="43" y="2"/>
                  </a:cxn>
                  <a:cxn ang="0">
                    <a:pos x="49" y="3"/>
                  </a:cxn>
                  <a:cxn ang="0">
                    <a:pos x="55" y="7"/>
                  </a:cxn>
                  <a:cxn ang="0">
                    <a:pos x="61" y="7"/>
                  </a:cxn>
                  <a:cxn ang="0">
                    <a:pos x="64" y="10"/>
                  </a:cxn>
                  <a:cxn ang="0">
                    <a:pos x="64" y="16"/>
                  </a:cxn>
                  <a:cxn ang="0">
                    <a:pos x="66" y="22"/>
                  </a:cxn>
                  <a:cxn ang="0">
                    <a:pos x="72" y="29"/>
                  </a:cxn>
                  <a:cxn ang="0">
                    <a:pos x="76" y="33"/>
                  </a:cxn>
                  <a:cxn ang="0">
                    <a:pos x="78" y="36"/>
                  </a:cxn>
                  <a:cxn ang="0">
                    <a:pos x="70" y="38"/>
                  </a:cxn>
                  <a:cxn ang="0">
                    <a:pos x="69" y="41"/>
                  </a:cxn>
                  <a:cxn ang="0">
                    <a:pos x="70" y="50"/>
                  </a:cxn>
                </a:cxnLst>
                <a:rect l="0" t="0" r="r" b="b"/>
                <a:pathLst>
                  <a:path w="81" h="63">
                    <a:moveTo>
                      <a:pt x="70" y="50"/>
                    </a:moveTo>
                    <a:cubicBezTo>
                      <a:pt x="64" y="50"/>
                      <a:pt x="63" y="54"/>
                      <a:pt x="63" y="58"/>
                    </a:cubicBezTo>
                    <a:cubicBezTo>
                      <a:pt x="63" y="63"/>
                      <a:pt x="61" y="63"/>
                      <a:pt x="60" y="60"/>
                    </a:cubicBezTo>
                    <a:cubicBezTo>
                      <a:pt x="58" y="60"/>
                      <a:pt x="55" y="60"/>
                      <a:pt x="54" y="60"/>
                    </a:cubicBezTo>
                    <a:cubicBezTo>
                      <a:pt x="50" y="61"/>
                      <a:pt x="52" y="55"/>
                      <a:pt x="47" y="58"/>
                    </a:cubicBezTo>
                    <a:cubicBezTo>
                      <a:pt x="44" y="61"/>
                      <a:pt x="49" y="57"/>
                      <a:pt x="40" y="57"/>
                    </a:cubicBezTo>
                    <a:cubicBezTo>
                      <a:pt x="34" y="57"/>
                      <a:pt x="37" y="55"/>
                      <a:pt x="32" y="55"/>
                    </a:cubicBezTo>
                    <a:cubicBezTo>
                      <a:pt x="29" y="57"/>
                      <a:pt x="28" y="52"/>
                      <a:pt x="17" y="54"/>
                    </a:cubicBezTo>
                    <a:cubicBezTo>
                      <a:pt x="8" y="55"/>
                      <a:pt x="12" y="58"/>
                      <a:pt x="9" y="57"/>
                    </a:cubicBezTo>
                    <a:cubicBezTo>
                      <a:pt x="8" y="57"/>
                      <a:pt x="6" y="58"/>
                      <a:pt x="6" y="58"/>
                    </a:cubicBezTo>
                    <a:cubicBezTo>
                      <a:pt x="5" y="55"/>
                      <a:pt x="9" y="52"/>
                      <a:pt x="3" y="50"/>
                    </a:cubicBezTo>
                    <a:cubicBezTo>
                      <a:pt x="0" y="49"/>
                      <a:pt x="5" y="46"/>
                      <a:pt x="8" y="46"/>
                    </a:cubicBezTo>
                    <a:cubicBezTo>
                      <a:pt x="11" y="44"/>
                      <a:pt x="8" y="38"/>
                      <a:pt x="6" y="29"/>
                    </a:cubicBezTo>
                    <a:cubicBezTo>
                      <a:pt x="11" y="27"/>
                      <a:pt x="12" y="32"/>
                      <a:pt x="17" y="27"/>
                    </a:cubicBezTo>
                    <a:cubicBezTo>
                      <a:pt x="23" y="21"/>
                      <a:pt x="21" y="29"/>
                      <a:pt x="23" y="25"/>
                    </a:cubicBezTo>
                    <a:cubicBezTo>
                      <a:pt x="26" y="24"/>
                      <a:pt x="20" y="24"/>
                      <a:pt x="23" y="19"/>
                    </a:cubicBezTo>
                    <a:cubicBezTo>
                      <a:pt x="28" y="13"/>
                      <a:pt x="29" y="16"/>
                      <a:pt x="31" y="13"/>
                    </a:cubicBezTo>
                    <a:cubicBezTo>
                      <a:pt x="32" y="10"/>
                      <a:pt x="28" y="14"/>
                      <a:pt x="31" y="7"/>
                    </a:cubicBezTo>
                    <a:cubicBezTo>
                      <a:pt x="35" y="3"/>
                      <a:pt x="37" y="7"/>
                      <a:pt x="38" y="5"/>
                    </a:cubicBezTo>
                    <a:cubicBezTo>
                      <a:pt x="40" y="2"/>
                      <a:pt x="40" y="2"/>
                      <a:pt x="43" y="2"/>
                    </a:cubicBezTo>
                    <a:cubicBezTo>
                      <a:pt x="47" y="0"/>
                      <a:pt x="44" y="3"/>
                      <a:pt x="49" y="3"/>
                    </a:cubicBezTo>
                    <a:cubicBezTo>
                      <a:pt x="55" y="2"/>
                      <a:pt x="50" y="8"/>
                      <a:pt x="55" y="7"/>
                    </a:cubicBezTo>
                    <a:cubicBezTo>
                      <a:pt x="58" y="3"/>
                      <a:pt x="61" y="5"/>
                      <a:pt x="61" y="7"/>
                    </a:cubicBezTo>
                    <a:cubicBezTo>
                      <a:pt x="63" y="8"/>
                      <a:pt x="66" y="7"/>
                      <a:pt x="64" y="10"/>
                    </a:cubicBezTo>
                    <a:cubicBezTo>
                      <a:pt x="63" y="14"/>
                      <a:pt x="67" y="14"/>
                      <a:pt x="64" y="16"/>
                    </a:cubicBezTo>
                    <a:cubicBezTo>
                      <a:pt x="61" y="19"/>
                      <a:pt x="66" y="18"/>
                      <a:pt x="66" y="22"/>
                    </a:cubicBezTo>
                    <a:cubicBezTo>
                      <a:pt x="67" y="29"/>
                      <a:pt x="73" y="27"/>
                      <a:pt x="72" y="29"/>
                    </a:cubicBezTo>
                    <a:cubicBezTo>
                      <a:pt x="69" y="33"/>
                      <a:pt x="76" y="29"/>
                      <a:pt x="76" y="33"/>
                    </a:cubicBezTo>
                    <a:cubicBezTo>
                      <a:pt x="76" y="35"/>
                      <a:pt x="81" y="35"/>
                      <a:pt x="78" y="36"/>
                    </a:cubicBezTo>
                    <a:cubicBezTo>
                      <a:pt x="75" y="38"/>
                      <a:pt x="75" y="41"/>
                      <a:pt x="70" y="38"/>
                    </a:cubicBezTo>
                    <a:cubicBezTo>
                      <a:pt x="69" y="36"/>
                      <a:pt x="67" y="39"/>
                      <a:pt x="69" y="41"/>
                    </a:cubicBezTo>
                    <a:cubicBezTo>
                      <a:pt x="72" y="46"/>
                      <a:pt x="67" y="46"/>
                      <a:pt x="70" y="5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54" name="Freeform 166"/>
              <p:cNvSpPr>
                <a:spLocks/>
              </p:cNvSpPr>
              <p:nvPr/>
            </p:nvSpPr>
            <p:spPr bwMode="auto">
              <a:xfrm>
                <a:off x="2914" y="1946"/>
                <a:ext cx="165" cy="138"/>
              </a:xfrm>
              <a:custGeom>
                <a:avLst/>
                <a:gdLst/>
                <a:ahLst/>
                <a:cxnLst>
                  <a:cxn ang="0">
                    <a:pos x="77" y="40"/>
                  </a:cxn>
                  <a:cxn ang="0">
                    <a:pos x="79" y="47"/>
                  </a:cxn>
                  <a:cxn ang="0">
                    <a:pos x="80" y="50"/>
                  </a:cxn>
                  <a:cxn ang="0">
                    <a:pos x="79" y="54"/>
                  </a:cxn>
                  <a:cxn ang="0">
                    <a:pos x="71" y="62"/>
                  </a:cxn>
                  <a:cxn ang="0">
                    <a:pos x="71" y="68"/>
                  </a:cxn>
                  <a:cxn ang="0">
                    <a:pos x="68" y="70"/>
                  </a:cxn>
                  <a:cxn ang="0">
                    <a:pos x="63" y="67"/>
                  </a:cxn>
                  <a:cxn ang="0">
                    <a:pos x="53" y="65"/>
                  </a:cxn>
                  <a:cxn ang="0">
                    <a:pos x="48" y="68"/>
                  </a:cxn>
                  <a:cxn ang="0">
                    <a:pos x="47" y="67"/>
                  </a:cxn>
                  <a:cxn ang="0">
                    <a:pos x="42" y="65"/>
                  </a:cxn>
                  <a:cxn ang="0">
                    <a:pos x="41" y="65"/>
                  </a:cxn>
                  <a:cxn ang="0">
                    <a:pos x="39" y="65"/>
                  </a:cxn>
                  <a:cxn ang="0">
                    <a:pos x="35" y="59"/>
                  </a:cxn>
                  <a:cxn ang="0">
                    <a:pos x="30" y="57"/>
                  </a:cxn>
                  <a:cxn ang="0">
                    <a:pos x="28" y="56"/>
                  </a:cxn>
                  <a:cxn ang="0">
                    <a:pos x="24" y="54"/>
                  </a:cxn>
                  <a:cxn ang="0">
                    <a:pos x="21" y="56"/>
                  </a:cxn>
                  <a:cxn ang="0">
                    <a:pos x="21" y="51"/>
                  </a:cxn>
                  <a:cxn ang="0">
                    <a:pos x="15" y="50"/>
                  </a:cxn>
                  <a:cxn ang="0">
                    <a:pos x="9" y="48"/>
                  </a:cxn>
                  <a:cxn ang="0">
                    <a:pos x="6" y="39"/>
                  </a:cxn>
                  <a:cxn ang="0">
                    <a:pos x="6" y="31"/>
                  </a:cxn>
                  <a:cxn ang="0">
                    <a:pos x="4" y="26"/>
                  </a:cxn>
                  <a:cxn ang="0">
                    <a:pos x="3" y="14"/>
                  </a:cxn>
                  <a:cxn ang="0">
                    <a:pos x="6" y="14"/>
                  </a:cxn>
                  <a:cxn ang="0">
                    <a:pos x="6" y="12"/>
                  </a:cxn>
                  <a:cxn ang="0">
                    <a:pos x="3" y="12"/>
                  </a:cxn>
                  <a:cxn ang="0">
                    <a:pos x="3" y="11"/>
                  </a:cxn>
                  <a:cxn ang="0">
                    <a:pos x="15" y="8"/>
                  </a:cxn>
                  <a:cxn ang="0">
                    <a:pos x="22" y="3"/>
                  </a:cxn>
                  <a:cxn ang="0">
                    <a:pos x="30" y="0"/>
                  </a:cxn>
                  <a:cxn ang="0">
                    <a:pos x="39" y="3"/>
                  </a:cxn>
                  <a:cxn ang="0">
                    <a:pos x="38" y="3"/>
                  </a:cxn>
                  <a:cxn ang="0">
                    <a:pos x="38" y="5"/>
                  </a:cxn>
                  <a:cxn ang="0">
                    <a:pos x="45" y="5"/>
                  </a:cxn>
                  <a:cxn ang="0">
                    <a:pos x="71" y="6"/>
                  </a:cxn>
                  <a:cxn ang="0">
                    <a:pos x="77" y="11"/>
                  </a:cxn>
                  <a:cxn ang="0">
                    <a:pos x="79" y="28"/>
                  </a:cxn>
                  <a:cxn ang="0">
                    <a:pos x="74" y="33"/>
                  </a:cxn>
                  <a:cxn ang="0">
                    <a:pos x="77" y="40"/>
                  </a:cxn>
                </a:cxnLst>
                <a:rect l="0" t="0" r="r" b="b"/>
                <a:pathLst>
                  <a:path w="85" h="71">
                    <a:moveTo>
                      <a:pt x="77" y="40"/>
                    </a:moveTo>
                    <a:cubicBezTo>
                      <a:pt x="79" y="43"/>
                      <a:pt x="76" y="42"/>
                      <a:pt x="79" y="47"/>
                    </a:cubicBezTo>
                    <a:cubicBezTo>
                      <a:pt x="85" y="51"/>
                      <a:pt x="79" y="48"/>
                      <a:pt x="80" y="50"/>
                    </a:cubicBezTo>
                    <a:cubicBezTo>
                      <a:pt x="82" y="51"/>
                      <a:pt x="83" y="53"/>
                      <a:pt x="79" y="54"/>
                    </a:cubicBezTo>
                    <a:cubicBezTo>
                      <a:pt x="77" y="54"/>
                      <a:pt x="72" y="59"/>
                      <a:pt x="71" y="62"/>
                    </a:cubicBezTo>
                    <a:cubicBezTo>
                      <a:pt x="68" y="65"/>
                      <a:pt x="71" y="67"/>
                      <a:pt x="71" y="68"/>
                    </a:cubicBezTo>
                    <a:cubicBezTo>
                      <a:pt x="69" y="70"/>
                      <a:pt x="74" y="71"/>
                      <a:pt x="68" y="70"/>
                    </a:cubicBezTo>
                    <a:cubicBezTo>
                      <a:pt x="63" y="68"/>
                      <a:pt x="65" y="67"/>
                      <a:pt x="63" y="67"/>
                    </a:cubicBezTo>
                    <a:cubicBezTo>
                      <a:pt x="59" y="65"/>
                      <a:pt x="54" y="65"/>
                      <a:pt x="53" y="65"/>
                    </a:cubicBezTo>
                    <a:cubicBezTo>
                      <a:pt x="50" y="65"/>
                      <a:pt x="50" y="70"/>
                      <a:pt x="48" y="68"/>
                    </a:cubicBezTo>
                    <a:cubicBezTo>
                      <a:pt x="48" y="68"/>
                      <a:pt x="47" y="68"/>
                      <a:pt x="47" y="67"/>
                    </a:cubicBezTo>
                    <a:cubicBezTo>
                      <a:pt x="48" y="64"/>
                      <a:pt x="44" y="62"/>
                      <a:pt x="42" y="65"/>
                    </a:cubicBezTo>
                    <a:cubicBezTo>
                      <a:pt x="42" y="67"/>
                      <a:pt x="41" y="67"/>
                      <a:pt x="41" y="65"/>
                    </a:cubicBezTo>
                    <a:cubicBezTo>
                      <a:pt x="41" y="65"/>
                      <a:pt x="41" y="65"/>
                      <a:pt x="39" y="65"/>
                    </a:cubicBezTo>
                    <a:cubicBezTo>
                      <a:pt x="39" y="62"/>
                      <a:pt x="38" y="61"/>
                      <a:pt x="35" y="59"/>
                    </a:cubicBezTo>
                    <a:cubicBezTo>
                      <a:pt x="32" y="57"/>
                      <a:pt x="33" y="59"/>
                      <a:pt x="30" y="57"/>
                    </a:cubicBezTo>
                    <a:cubicBezTo>
                      <a:pt x="28" y="56"/>
                      <a:pt x="32" y="56"/>
                      <a:pt x="28" y="56"/>
                    </a:cubicBezTo>
                    <a:cubicBezTo>
                      <a:pt x="25" y="54"/>
                      <a:pt x="22" y="53"/>
                      <a:pt x="24" y="54"/>
                    </a:cubicBezTo>
                    <a:cubicBezTo>
                      <a:pt x="25" y="56"/>
                      <a:pt x="24" y="59"/>
                      <a:pt x="21" y="56"/>
                    </a:cubicBezTo>
                    <a:cubicBezTo>
                      <a:pt x="16" y="51"/>
                      <a:pt x="21" y="53"/>
                      <a:pt x="21" y="51"/>
                    </a:cubicBezTo>
                    <a:cubicBezTo>
                      <a:pt x="19" y="50"/>
                      <a:pt x="19" y="51"/>
                      <a:pt x="15" y="50"/>
                    </a:cubicBezTo>
                    <a:cubicBezTo>
                      <a:pt x="9" y="47"/>
                      <a:pt x="12" y="45"/>
                      <a:pt x="9" y="48"/>
                    </a:cubicBezTo>
                    <a:cubicBezTo>
                      <a:pt x="10" y="39"/>
                      <a:pt x="7" y="43"/>
                      <a:pt x="6" y="39"/>
                    </a:cubicBezTo>
                    <a:cubicBezTo>
                      <a:pt x="6" y="36"/>
                      <a:pt x="9" y="36"/>
                      <a:pt x="6" y="31"/>
                    </a:cubicBezTo>
                    <a:cubicBezTo>
                      <a:pt x="4" y="29"/>
                      <a:pt x="9" y="29"/>
                      <a:pt x="4" y="26"/>
                    </a:cubicBezTo>
                    <a:cubicBezTo>
                      <a:pt x="0" y="23"/>
                      <a:pt x="6" y="22"/>
                      <a:pt x="3" y="14"/>
                    </a:cubicBezTo>
                    <a:cubicBezTo>
                      <a:pt x="6" y="14"/>
                      <a:pt x="6" y="15"/>
                      <a:pt x="6" y="14"/>
                    </a:cubicBezTo>
                    <a:cubicBezTo>
                      <a:pt x="6" y="12"/>
                      <a:pt x="6" y="12"/>
                      <a:pt x="6" y="12"/>
                    </a:cubicBezTo>
                    <a:cubicBezTo>
                      <a:pt x="4" y="12"/>
                      <a:pt x="4" y="14"/>
                      <a:pt x="3" y="12"/>
                    </a:cubicBezTo>
                    <a:cubicBezTo>
                      <a:pt x="3" y="11"/>
                      <a:pt x="3" y="11"/>
                      <a:pt x="3" y="11"/>
                    </a:cubicBezTo>
                    <a:cubicBezTo>
                      <a:pt x="7" y="12"/>
                      <a:pt x="7" y="9"/>
                      <a:pt x="15" y="8"/>
                    </a:cubicBezTo>
                    <a:cubicBezTo>
                      <a:pt x="22" y="6"/>
                      <a:pt x="18" y="5"/>
                      <a:pt x="22" y="3"/>
                    </a:cubicBezTo>
                    <a:cubicBezTo>
                      <a:pt x="28" y="1"/>
                      <a:pt x="22" y="1"/>
                      <a:pt x="30" y="0"/>
                    </a:cubicBezTo>
                    <a:cubicBezTo>
                      <a:pt x="36" y="0"/>
                      <a:pt x="35" y="0"/>
                      <a:pt x="39" y="3"/>
                    </a:cubicBezTo>
                    <a:cubicBezTo>
                      <a:pt x="41" y="3"/>
                      <a:pt x="39" y="5"/>
                      <a:pt x="38" y="3"/>
                    </a:cubicBezTo>
                    <a:cubicBezTo>
                      <a:pt x="36" y="0"/>
                      <a:pt x="36" y="1"/>
                      <a:pt x="38" y="5"/>
                    </a:cubicBezTo>
                    <a:cubicBezTo>
                      <a:pt x="38" y="6"/>
                      <a:pt x="44" y="6"/>
                      <a:pt x="45" y="5"/>
                    </a:cubicBezTo>
                    <a:cubicBezTo>
                      <a:pt x="56" y="6"/>
                      <a:pt x="65" y="8"/>
                      <a:pt x="71" y="6"/>
                    </a:cubicBezTo>
                    <a:cubicBezTo>
                      <a:pt x="72" y="5"/>
                      <a:pt x="77" y="8"/>
                      <a:pt x="77" y="11"/>
                    </a:cubicBezTo>
                    <a:cubicBezTo>
                      <a:pt x="79" y="20"/>
                      <a:pt x="82" y="26"/>
                      <a:pt x="79" y="28"/>
                    </a:cubicBezTo>
                    <a:cubicBezTo>
                      <a:pt x="76" y="28"/>
                      <a:pt x="71" y="31"/>
                      <a:pt x="74" y="33"/>
                    </a:cubicBezTo>
                    <a:cubicBezTo>
                      <a:pt x="80" y="34"/>
                      <a:pt x="76" y="37"/>
                      <a:pt x="77" y="4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55" name="Freeform 167"/>
              <p:cNvSpPr>
                <a:spLocks/>
              </p:cNvSpPr>
              <p:nvPr/>
            </p:nvSpPr>
            <p:spPr bwMode="auto">
              <a:xfrm>
                <a:off x="2623" y="2036"/>
                <a:ext cx="207" cy="196"/>
              </a:xfrm>
              <a:custGeom>
                <a:avLst/>
                <a:gdLst/>
                <a:ahLst/>
                <a:cxnLst>
                  <a:cxn ang="0">
                    <a:pos x="96" y="67"/>
                  </a:cxn>
                  <a:cxn ang="0">
                    <a:pos x="95" y="78"/>
                  </a:cxn>
                  <a:cxn ang="0">
                    <a:pos x="99" y="86"/>
                  </a:cxn>
                  <a:cxn ang="0">
                    <a:pos x="85" y="92"/>
                  </a:cxn>
                  <a:cxn ang="0">
                    <a:pos x="78" y="89"/>
                  </a:cxn>
                  <a:cxn ang="0">
                    <a:pos x="69" y="89"/>
                  </a:cxn>
                  <a:cxn ang="0">
                    <a:pos x="64" y="100"/>
                  </a:cxn>
                  <a:cxn ang="0">
                    <a:pos x="54" y="100"/>
                  </a:cxn>
                  <a:cxn ang="0">
                    <a:pos x="44" y="97"/>
                  </a:cxn>
                  <a:cxn ang="0">
                    <a:pos x="35" y="95"/>
                  </a:cxn>
                  <a:cxn ang="0">
                    <a:pos x="26" y="89"/>
                  </a:cxn>
                  <a:cxn ang="0">
                    <a:pos x="31" y="75"/>
                  </a:cxn>
                  <a:cxn ang="0">
                    <a:pos x="31" y="70"/>
                  </a:cxn>
                  <a:cxn ang="0">
                    <a:pos x="35" y="69"/>
                  </a:cxn>
                  <a:cxn ang="0">
                    <a:pos x="31" y="61"/>
                  </a:cxn>
                  <a:cxn ang="0">
                    <a:pos x="28" y="55"/>
                  </a:cxn>
                  <a:cxn ang="0">
                    <a:pos x="23" y="47"/>
                  </a:cxn>
                  <a:cxn ang="0">
                    <a:pos x="20" y="42"/>
                  </a:cxn>
                  <a:cxn ang="0">
                    <a:pos x="17" y="41"/>
                  </a:cxn>
                  <a:cxn ang="0">
                    <a:pos x="6" y="38"/>
                  </a:cxn>
                  <a:cxn ang="0">
                    <a:pos x="6" y="35"/>
                  </a:cxn>
                  <a:cxn ang="0">
                    <a:pos x="5" y="32"/>
                  </a:cxn>
                  <a:cxn ang="0">
                    <a:pos x="6" y="28"/>
                  </a:cxn>
                  <a:cxn ang="0">
                    <a:pos x="12" y="27"/>
                  </a:cxn>
                  <a:cxn ang="0">
                    <a:pos x="19" y="30"/>
                  </a:cxn>
                  <a:cxn ang="0">
                    <a:pos x="23" y="28"/>
                  </a:cxn>
                  <a:cxn ang="0">
                    <a:pos x="28" y="30"/>
                  </a:cxn>
                  <a:cxn ang="0">
                    <a:pos x="26" y="21"/>
                  </a:cxn>
                  <a:cxn ang="0">
                    <a:pos x="29" y="16"/>
                  </a:cxn>
                  <a:cxn ang="0">
                    <a:pos x="40" y="21"/>
                  </a:cxn>
                  <a:cxn ang="0">
                    <a:pos x="44" y="14"/>
                  </a:cxn>
                  <a:cxn ang="0">
                    <a:pos x="52" y="10"/>
                  </a:cxn>
                  <a:cxn ang="0">
                    <a:pos x="52" y="4"/>
                  </a:cxn>
                  <a:cxn ang="0">
                    <a:pos x="66" y="5"/>
                  </a:cxn>
                  <a:cxn ang="0">
                    <a:pos x="73" y="11"/>
                  </a:cxn>
                  <a:cxn ang="0">
                    <a:pos x="81" y="16"/>
                  </a:cxn>
                  <a:cxn ang="0">
                    <a:pos x="90" y="19"/>
                  </a:cxn>
                  <a:cxn ang="0">
                    <a:pos x="98" y="24"/>
                  </a:cxn>
                  <a:cxn ang="0">
                    <a:pos x="99" y="41"/>
                  </a:cxn>
                  <a:cxn ang="0">
                    <a:pos x="95" y="45"/>
                  </a:cxn>
                  <a:cxn ang="0">
                    <a:pos x="90" y="52"/>
                  </a:cxn>
                  <a:cxn ang="0">
                    <a:pos x="88" y="58"/>
                  </a:cxn>
                  <a:cxn ang="0">
                    <a:pos x="93" y="58"/>
                  </a:cxn>
                </a:cxnLst>
                <a:rect l="0" t="0" r="r" b="b"/>
                <a:pathLst>
                  <a:path w="107" h="101">
                    <a:moveTo>
                      <a:pt x="95" y="61"/>
                    </a:moveTo>
                    <a:cubicBezTo>
                      <a:pt x="93" y="64"/>
                      <a:pt x="98" y="66"/>
                      <a:pt x="96" y="67"/>
                    </a:cubicBezTo>
                    <a:cubicBezTo>
                      <a:pt x="95" y="70"/>
                      <a:pt x="90" y="69"/>
                      <a:pt x="95" y="72"/>
                    </a:cubicBezTo>
                    <a:cubicBezTo>
                      <a:pt x="99" y="75"/>
                      <a:pt x="93" y="75"/>
                      <a:pt x="95" y="78"/>
                    </a:cubicBezTo>
                    <a:cubicBezTo>
                      <a:pt x="96" y="83"/>
                      <a:pt x="101" y="80"/>
                      <a:pt x="101" y="80"/>
                    </a:cubicBezTo>
                    <a:cubicBezTo>
                      <a:pt x="102" y="81"/>
                      <a:pt x="99" y="84"/>
                      <a:pt x="99" y="86"/>
                    </a:cubicBezTo>
                    <a:cubicBezTo>
                      <a:pt x="98" y="86"/>
                      <a:pt x="93" y="89"/>
                      <a:pt x="93" y="89"/>
                    </a:cubicBezTo>
                    <a:cubicBezTo>
                      <a:pt x="93" y="92"/>
                      <a:pt x="87" y="94"/>
                      <a:pt x="85" y="92"/>
                    </a:cubicBezTo>
                    <a:cubicBezTo>
                      <a:pt x="84" y="91"/>
                      <a:pt x="84" y="94"/>
                      <a:pt x="82" y="91"/>
                    </a:cubicBezTo>
                    <a:cubicBezTo>
                      <a:pt x="81" y="89"/>
                      <a:pt x="81" y="89"/>
                      <a:pt x="78" y="89"/>
                    </a:cubicBezTo>
                    <a:cubicBezTo>
                      <a:pt x="75" y="91"/>
                      <a:pt x="78" y="89"/>
                      <a:pt x="75" y="89"/>
                    </a:cubicBezTo>
                    <a:cubicBezTo>
                      <a:pt x="72" y="89"/>
                      <a:pt x="75" y="84"/>
                      <a:pt x="69" y="89"/>
                    </a:cubicBezTo>
                    <a:cubicBezTo>
                      <a:pt x="67" y="91"/>
                      <a:pt x="64" y="91"/>
                      <a:pt x="64" y="94"/>
                    </a:cubicBezTo>
                    <a:cubicBezTo>
                      <a:pt x="66" y="97"/>
                      <a:pt x="64" y="95"/>
                      <a:pt x="64" y="100"/>
                    </a:cubicBezTo>
                    <a:cubicBezTo>
                      <a:pt x="61" y="100"/>
                      <a:pt x="63" y="101"/>
                      <a:pt x="60" y="100"/>
                    </a:cubicBezTo>
                    <a:cubicBezTo>
                      <a:pt x="58" y="100"/>
                      <a:pt x="58" y="101"/>
                      <a:pt x="54" y="100"/>
                    </a:cubicBezTo>
                    <a:cubicBezTo>
                      <a:pt x="54" y="98"/>
                      <a:pt x="54" y="97"/>
                      <a:pt x="52" y="98"/>
                    </a:cubicBezTo>
                    <a:cubicBezTo>
                      <a:pt x="43" y="92"/>
                      <a:pt x="47" y="97"/>
                      <a:pt x="44" y="97"/>
                    </a:cubicBezTo>
                    <a:cubicBezTo>
                      <a:pt x="41" y="95"/>
                      <a:pt x="41" y="98"/>
                      <a:pt x="40" y="97"/>
                    </a:cubicBezTo>
                    <a:cubicBezTo>
                      <a:pt x="38" y="95"/>
                      <a:pt x="35" y="97"/>
                      <a:pt x="35" y="95"/>
                    </a:cubicBezTo>
                    <a:cubicBezTo>
                      <a:pt x="34" y="92"/>
                      <a:pt x="29" y="94"/>
                      <a:pt x="29" y="92"/>
                    </a:cubicBezTo>
                    <a:cubicBezTo>
                      <a:pt x="29" y="89"/>
                      <a:pt x="28" y="91"/>
                      <a:pt x="26" y="89"/>
                    </a:cubicBezTo>
                    <a:cubicBezTo>
                      <a:pt x="28" y="89"/>
                      <a:pt x="29" y="87"/>
                      <a:pt x="29" y="81"/>
                    </a:cubicBezTo>
                    <a:cubicBezTo>
                      <a:pt x="31" y="75"/>
                      <a:pt x="31" y="75"/>
                      <a:pt x="31" y="75"/>
                    </a:cubicBezTo>
                    <a:cubicBezTo>
                      <a:pt x="32" y="75"/>
                      <a:pt x="31" y="73"/>
                      <a:pt x="31" y="73"/>
                    </a:cubicBezTo>
                    <a:cubicBezTo>
                      <a:pt x="29" y="75"/>
                      <a:pt x="29" y="73"/>
                      <a:pt x="31" y="70"/>
                    </a:cubicBezTo>
                    <a:cubicBezTo>
                      <a:pt x="31" y="67"/>
                      <a:pt x="32" y="66"/>
                      <a:pt x="32" y="66"/>
                    </a:cubicBezTo>
                    <a:cubicBezTo>
                      <a:pt x="34" y="66"/>
                      <a:pt x="35" y="72"/>
                      <a:pt x="35" y="69"/>
                    </a:cubicBezTo>
                    <a:cubicBezTo>
                      <a:pt x="34" y="67"/>
                      <a:pt x="35" y="66"/>
                      <a:pt x="31" y="64"/>
                    </a:cubicBezTo>
                    <a:cubicBezTo>
                      <a:pt x="28" y="61"/>
                      <a:pt x="31" y="63"/>
                      <a:pt x="31" y="61"/>
                    </a:cubicBezTo>
                    <a:cubicBezTo>
                      <a:pt x="32" y="58"/>
                      <a:pt x="29" y="58"/>
                      <a:pt x="31" y="56"/>
                    </a:cubicBezTo>
                    <a:cubicBezTo>
                      <a:pt x="31" y="55"/>
                      <a:pt x="31" y="56"/>
                      <a:pt x="28" y="55"/>
                    </a:cubicBezTo>
                    <a:cubicBezTo>
                      <a:pt x="25" y="53"/>
                      <a:pt x="22" y="50"/>
                      <a:pt x="23" y="49"/>
                    </a:cubicBezTo>
                    <a:cubicBezTo>
                      <a:pt x="25" y="49"/>
                      <a:pt x="25" y="47"/>
                      <a:pt x="23" y="47"/>
                    </a:cubicBezTo>
                    <a:cubicBezTo>
                      <a:pt x="22" y="47"/>
                      <a:pt x="25" y="44"/>
                      <a:pt x="22" y="45"/>
                    </a:cubicBezTo>
                    <a:cubicBezTo>
                      <a:pt x="19" y="45"/>
                      <a:pt x="20" y="44"/>
                      <a:pt x="20" y="42"/>
                    </a:cubicBezTo>
                    <a:cubicBezTo>
                      <a:pt x="22" y="42"/>
                      <a:pt x="20" y="42"/>
                      <a:pt x="19" y="42"/>
                    </a:cubicBezTo>
                    <a:cubicBezTo>
                      <a:pt x="16" y="42"/>
                      <a:pt x="19" y="41"/>
                      <a:pt x="17" y="41"/>
                    </a:cubicBezTo>
                    <a:cubicBezTo>
                      <a:pt x="14" y="41"/>
                      <a:pt x="14" y="39"/>
                      <a:pt x="12" y="39"/>
                    </a:cubicBezTo>
                    <a:cubicBezTo>
                      <a:pt x="9" y="38"/>
                      <a:pt x="8" y="38"/>
                      <a:pt x="6" y="38"/>
                    </a:cubicBezTo>
                    <a:cubicBezTo>
                      <a:pt x="5" y="39"/>
                      <a:pt x="6" y="38"/>
                      <a:pt x="3" y="36"/>
                    </a:cubicBezTo>
                    <a:cubicBezTo>
                      <a:pt x="0" y="35"/>
                      <a:pt x="6" y="35"/>
                      <a:pt x="6" y="35"/>
                    </a:cubicBezTo>
                    <a:cubicBezTo>
                      <a:pt x="5" y="33"/>
                      <a:pt x="3" y="35"/>
                      <a:pt x="3" y="33"/>
                    </a:cubicBezTo>
                    <a:cubicBezTo>
                      <a:pt x="3" y="33"/>
                      <a:pt x="6" y="33"/>
                      <a:pt x="5" y="32"/>
                    </a:cubicBezTo>
                    <a:cubicBezTo>
                      <a:pt x="3" y="32"/>
                      <a:pt x="2" y="33"/>
                      <a:pt x="2" y="32"/>
                    </a:cubicBezTo>
                    <a:cubicBezTo>
                      <a:pt x="2" y="30"/>
                      <a:pt x="3" y="28"/>
                      <a:pt x="6" y="28"/>
                    </a:cubicBezTo>
                    <a:cubicBezTo>
                      <a:pt x="9" y="28"/>
                      <a:pt x="6" y="27"/>
                      <a:pt x="9" y="28"/>
                    </a:cubicBezTo>
                    <a:cubicBezTo>
                      <a:pt x="11" y="28"/>
                      <a:pt x="12" y="28"/>
                      <a:pt x="12" y="27"/>
                    </a:cubicBezTo>
                    <a:cubicBezTo>
                      <a:pt x="11" y="25"/>
                      <a:pt x="12" y="27"/>
                      <a:pt x="14" y="25"/>
                    </a:cubicBezTo>
                    <a:cubicBezTo>
                      <a:pt x="16" y="25"/>
                      <a:pt x="17" y="28"/>
                      <a:pt x="19" y="30"/>
                    </a:cubicBezTo>
                    <a:cubicBezTo>
                      <a:pt x="19" y="32"/>
                      <a:pt x="20" y="28"/>
                      <a:pt x="22" y="28"/>
                    </a:cubicBezTo>
                    <a:cubicBezTo>
                      <a:pt x="23" y="27"/>
                      <a:pt x="22" y="30"/>
                      <a:pt x="23" y="28"/>
                    </a:cubicBezTo>
                    <a:cubicBezTo>
                      <a:pt x="25" y="28"/>
                      <a:pt x="23" y="28"/>
                      <a:pt x="25" y="28"/>
                    </a:cubicBezTo>
                    <a:cubicBezTo>
                      <a:pt x="26" y="28"/>
                      <a:pt x="25" y="30"/>
                      <a:pt x="28" y="30"/>
                    </a:cubicBezTo>
                    <a:cubicBezTo>
                      <a:pt x="29" y="28"/>
                      <a:pt x="28" y="28"/>
                      <a:pt x="28" y="25"/>
                    </a:cubicBezTo>
                    <a:cubicBezTo>
                      <a:pt x="28" y="24"/>
                      <a:pt x="28" y="21"/>
                      <a:pt x="26" y="21"/>
                    </a:cubicBezTo>
                    <a:cubicBezTo>
                      <a:pt x="25" y="19"/>
                      <a:pt x="26" y="19"/>
                      <a:pt x="25" y="18"/>
                    </a:cubicBezTo>
                    <a:cubicBezTo>
                      <a:pt x="25" y="14"/>
                      <a:pt x="26" y="18"/>
                      <a:pt x="29" y="16"/>
                    </a:cubicBezTo>
                    <a:cubicBezTo>
                      <a:pt x="31" y="16"/>
                      <a:pt x="29" y="21"/>
                      <a:pt x="31" y="21"/>
                    </a:cubicBezTo>
                    <a:cubicBezTo>
                      <a:pt x="35" y="19"/>
                      <a:pt x="38" y="22"/>
                      <a:pt x="40" y="21"/>
                    </a:cubicBezTo>
                    <a:cubicBezTo>
                      <a:pt x="41" y="19"/>
                      <a:pt x="43" y="19"/>
                      <a:pt x="41" y="19"/>
                    </a:cubicBezTo>
                    <a:cubicBezTo>
                      <a:pt x="41" y="19"/>
                      <a:pt x="38" y="18"/>
                      <a:pt x="44" y="14"/>
                    </a:cubicBezTo>
                    <a:cubicBezTo>
                      <a:pt x="50" y="13"/>
                      <a:pt x="50" y="13"/>
                      <a:pt x="52" y="11"/>
                    </a:cubicBezTo>
                    <a:cubicBezTo>
                      <a:pt x="52" y="10"/>
                      <a:pt x="54" y="11"/>
                      <a:pt x="52" y="10"/>
                    </a:cubicBezTo>
                    <a:cubicBezTo>
                      <a:pt x="52" y="8"/>
                      <a:pt x="54" y="8"/>
                      <a:pt x="52" y="8"/>
                    </a:cubicBezTo>
                    <a:cubicBezTo>
                      <a:pt x="52" y="7"/>
                      <a:pt x="52" y="7"/>
                      <a:pt x="52" y="4"/>
                    </a:cubicBezTo>
                    <a:cubicBezTo>
                      <a:pt x="52" y="2"/>
                      <a:pt x="54" y="0"/>
                      <a:pt x="60" y="0"/>
                    </a:cubicBezTo>
                    <a:cubicBezTo>
                      <a:pt x="63" y="7"/>
                      <a:pt x="64" y="2"/>
                      <a:pt x="66" y="5"/>
                    </a:cubicBezTo>
                    <a:cubicBezTo>
                      <a:pt x="67" y="8"/>
                      <a:pt x="67" y="5"/>
                      <a:pt x="69" y="8"/>
                    </a:cubicBezTo>
                    <a:cubicBezTo>
                      <a:pt x="70" y="10"/>
                      <a:pt x="73" y="8"/>
                      <a:pt x="73" y="11"/>
                    </a:cubicBezTo>
                    <a:cubicBezTo>
                      <a:pt x="75" y="16"/>
                      <a:pt x="76" y="10"/>
                      <a:pt x="78" y="11"/>
                    </a:cubicBezTo>
                    <a:cubicBezTo>
                      <a:pt x="79" y="11"/>
                      <a:pt x="76" y="14"/>
                      <a:pt x="81" y="16"/>
                    </a:cubicBezTo>
                    <a:cubicBezTo>
                      <a:pt x="82" y="16"/>
                      <a:pt x="82" y="19"/>
                      <a:pt x="85" y="19"/>
                    </a:cubicBezTo>
                    <a:cubicBezTo>
                      <a:pt x="88" y="19"/>
                      <a:pt x="88" y="19"/>
                      <a:pt x="90" y="19"/>
                    </a:cubicBezTo>
                    <a:cubicBezTo>
                      <a:pt x="93" y="19"/>
                      <a:pt x="92" y="22"/>
                      <a:pt x="95" y="22"/>
                    </a:cubicBezTo>
                    <a:cubicBezTo>
                      <a:pt x="96" y="22"/>
                      <a:pt x="95" y="24"/>
                      <a:pt x="98" y="24"/>
                    </a:cubicBezTo>
                    <a:cubicBezTo>
                      <a:pt x="101" y="22"/>
                      <a:pt x="102" y="24"/>
                      <a:pt x="104" y="25"/>
                    </a:cubicBezTo>
                    <a:cubicBezTo>
                      <a:pt x="107" y="25"/>
                      <a:pt x="99" y="28"/>
                      <a:pt x="99" y="41"/>
                    </a:cubicBezTo>
                    <a:cubicBezTo>
                      <a:pt x="98" y="44"/>
                      <a:pt x="96" y="41"/>
                      <a:pt x="96" y="42"/>
                    </a:cubicBezTo>
                    <a:cubicBezTo>
                      <a:pt x="95" y="44"/>
                      <a:pt x="96" y="44"/>
                      <a:pt x="95" y="45"/>
                    </a:cubicBezTo>
                    <a:cubicBezTo>
                      <a:pt x="93" y="45"/>
                      <a:pt x="95" y="47"/>
                      <a:pt x="92" y="49"/>
                    </a:cubicBezTo>
                    <a:cubicBezTo>
                      <a:pt x="90" y="49"/>
                      <a:pt x="93" y="50"/>
                      <a:pt x="90" y="52"/>
                    </a:cubicBezTo>
                    <a:cubicBezTo>
                      <a:pt x="87" y="53"/>
                      <a:pt x="90" y="55"/>
                      <a:pt x="88" y="56"/>
                    </a:cubicBezTo>
                    <a:cubicBezTo>
                      <a:pt x="85" y="58"/>
                      <a:pt x="87" y="58"/>
                      <a:pt x="88" y="58"/>
                    </a:cubicBezTo>
                    <a:cubicBezTo>
                      <a:pt x="92" y="56"/>
                      <a:pt x="88" y="55"/>
                      <a:pt x="92" y="55"/>
                    </a:cubicBezTo>
                    <a:cubicBezTo>
                      <a:pt x="95" y="53"/>
                      <a:pt x="93" y="56"/>
                      <a:pt x="93" y="58"/>
                    </a:cubicBezTo>
                    <a:cubicBezTo>
                      <a:pt x="93" y="58"/>
                      <a:pt x="95" y="58"/>
                      <a:pt x="95" y="6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56" name="Freeform 168"/>
              <p:cNvSpPr>
                <a:spLocks/>
              </p:cNvSpPr>
              <p:nvPr/>
            </p:nvSpPr>
            <p:spPr bwMode="auto">
              <a:xfrm>
                <a:off x="2549" y="2235"/>
                <a:ext cx="62" cy="115"/>
              </a:xfrm>
              <a:custGeom>
                <a:avLst/>
                <a:gdLst/>
                <a:ahLst/>
                <a:cxnLst>
                  <a:cxn ang="0">
                    <a:pos x="8" y="3"/>
                  </a:cxn>
                  <a:cxn ang="0">
                    <a:pos x="14" y="0"/>
                  </a:cxn>
                  <a:cxn ang="0">
                    <a:pos x="13" y="3"/>
                  </a:cxn>
                  <a:cxn ang="0">
                    <a:pos x="17" y="3"/>
                  </a:cxn>
                  <a:cxn ang="0">
                    <a:pos x="23" y="2"/>
                  </a:cxn>
                  <a:cxn ang="0">
                    <a:pos x="28" y="6"/>
                  </a:cxn>
                  <a:cxn ang="0">
                    <a:pos x="23" y="14"/>
                  </a:cxn>
                  <a:cxn ang="0">
                    <a:pos x="23" y="23"/>
                  </a:cxn>
                  <a:cxn ang="0">
                    <a:pos x="20" y="28"/>
                  </a:cxn>
                  <a:cxn ang="0">
                    <a:pos x="20" y="33"/>
                  </a:cxn>
                  <a:cxn ang="0">
                    <a:pos x="22" y="37"/>
                  </a:cxn>
                  <a:cxn ang="0">
                    <a:pos x="22" y="43"/>
                  </a:cxn>
                  <a:cxn ang="0">
                    <a:pos x="22" y="47"/>
                  </a:cxn>
                  <a:cxn ang="0">
                    <a:pos x="19" y="54"/>
                  </a:cxn>
                  <a:cxn ang="0">
                    <a:pos x="14" y="57"/>
                  </a:cxn>
                  <a:cxn ang="0">
                    <a:pos x="8" y="57"/>
                  </a:cxn>
                  <a:cxn ang="0">
                    <a:pos x="8" y="54"/>
                  </a:cxn>
                  <a:cxn ang="0">
                    <a:pos x="8" y="45"/>
                  </a:cxn>
                  <a:cxn ang="0">
                    <a:pos x="5" y="42"/>
                  </a:cxn>
                  <a:cxn ang="0">
                    <a:pos x="5" y="40"/>
                  </a:cxn>
                  <a:cxn ang="0">
                    <a:pos x="3" y="39"/>
                  </a:cxn>
                  <a:cxn ang="0">
                    <a:pos x="3" y="33"/>
                  </a:cxn>
                  <a:cxn ang="0">
                    <a:pos x="6" y="28"/>
                  </a:cxn>
                  <a:cxn ang="0">
                    <a:pos x="8" y="22"/>
                  </a:cxn>
                  <a:cxn ang="0">
                    <a:pos x="9" y="11"/>
                  </a:cxn>
                  <a:cxn ang="0">
                    <a:pos x="8" y="6"/>
                  </a:cxn>
                  <a:cxn ang="0">
                    <a:pos x="8" y="3"/>
                  </a:cxn>
                </a:cxnLst>
                <a:rect l="0" t="0" r="r" b="b"/>
                <a:pathLst>
                  <a:path w="32" h="59">
                    <a:moveTo>
                      <a:pt x="8" y="3"/>
                    </a:moveTo>
                    <a:cubicBezTo>
                      <a:pt x="13" y="0"/>
                      <a:pt x="13" y="0"/>
                      <a:pt x="14" y="0"/>
                    </a:cubicBezTo>
                    <a:cubicBezTo>
                      <a:pt x="16" y="2"/>
                      <a:pt x="11" y="3"/>
                      <a:pt x="13" y="3"/>
                    </a:cubicBezTo>
                    <a:cubicBezTo>
                      <a:pt x="14" y="5"/>
                      <a:pt x="14" y="2"/>
                      <a:pt x="17" y="3"/>
                    </a:cubicBezTo>
                    <a:cubicBezTo>
                      <a:pt x="22" y="5"/>
                      <a:pt x="19" y="2"/>
                      <a:pt x="23" y="2"/>
                    </a:cubicBezTo>
                    <a:cubicBezTo>
                      <a:pt x="28" y="3"/>
                      <a:pt x="25" y="5"/>
                      <a:pt x="28" y="6"/>
                    </a:cubicBezTo>
                    <a:cubicBezTo>
                      <a:pt x="32" y="6"/>
                      <a:pt x="23" y="12"/>
                      <a:pt x="23" y="14"/>
                    </a:cubicBezTo>
                    <a:cubicBezTo>
                      <a:pt x="25" y="22"/>
                      <a:pt x="22" y="22"/>
                      <a:pt x="23" y="23"/>
                    </a:cubicBezTo>
                    <a:cubicBezTo>
                      <a:pt x="23" y="26"/>
                      <a:pt x="23" y="28"/>
                      <a:pt x="20" y="28"/>
                    </a:cubicBezTo>
                    <a:cubicBezTo>
                      <a:pt x="17" y="28"/>
                      <a:pt x="20" y="28"/>
                      <a:pt x="20" y="33"/>
                    </a:cubicBezTo>
                    <a:cubicBezTo>
                      <a:pt x="22" y="36"/>
                      <a:pt x="25" y="33"/>
                      <a:pt x="22" y="37"/>
                    </a:cubicBezTo>
                    <a:cubicBezTo>
                      <a:pt x="19" y="42"/>
                      <a:pt x="20" y="43"/>
                      <a:pt x="22" y="43"/>
                    </a:cubicBezTo>
                    <a:cubicBezTo>
                      <a:pt x="23" y="43"/>
                      <a:pt x="25" y="43"/>
                      <a:pt x="22" y="47"/>
                    </a:cubicBezTo>
                    <a:cubicBezTo>
                      <a:pt x="19" y="48"/>
                      <a:pt x="19" y="53"/>
                      <a:pt x="19" y="54"/>
                    </a:cubicBezTo>
                    <a:cubicBezTo>
                      <a:pt x="16" y="56"/>
                      <a:pt x="17" y="59"/>
                      <a:pt x="14" y="57"/>
                    </a:cubicBezTo>
                    <a:cubicBezTo>
                      <a:pt x="9" y="56"/>
                      <a:pt x="8" y="56"/>
                      <a:pt x="8" y="57"/>
                    </a:cubicBezTo>
                    <a:cubicBezTo>
                      <a:pt x="6" y="57"/>
                      <a:pt x="6" y="57"/>
                      <a:pt x="8" y="54"/>
                    </a:cubicBezTo>
                    <a:cubicBezTo>
                      <a:pt x="9" y="47"/>
                      <a:pt x="6" y="48"/>
                      <a:pt x="8" y="45"/>
                    </a:cubicBezTo>
                    <a:cubicBezTo>
                      <a:pt x="9" y="40"/>
                      <a:pt x="6" y="40"/>
                      <a:pt x="5" y="42"/>
                    </a:cubicBezTo>
                    <a:cubicBezTo>
                      <a:pt x="5" y="40"/>
                      <a:pt x="5" y="40"/>
                      <a:pt x="5" y="40"/>
                    </a:cubicBezTo>
                    <a:cubicBezTo>
                      <a:pt x="5" y="39"/>
                      <a:pt x="6" y="39"/>
                      <a:pt x="3" y="39"/>
                    </a:cubicBezTo>
                    <a:cubicBezTo>
                      <a:pt x="0" y="39"/>
                      <a:pt x="5" y="34"/>
                      <a:pt x="3" y="33"/>
                    </a:cubicBezTo>
                    <a:cubicBezTo>
                      <a:pt x="3" y="29"/>
                      <a:pt x="5" y="33"/>
                      <a:pt x="6" y="28"/>
                    </a:cubicBezTo>
                    <a:cubicBezTo>
                      <a:pt x="8" y="23"/>
                      <a:pt x="8" y="23"/>
                      <a:pt x="8" y="22"/>
                    </a:cubicBezTo>
                    <a:cubicBezTo>
                      <a:pt x="8" y="20"/>
                      <a:pt x="11" y="14"/>
                      <a:pt x="9" y="11"/>
                    </a:cubicBezTo>
                    <a:cubicBezTo>
                      <a:pt x="8" y="9"/>
                      <a:pt x="8" y="8"/>
                      <a:pt x="8" y="6"/>
                    </a:cubicBezTo>
                    <a:cubicBezTo>
                      <a:pt x="8" y="5"/>
                      <a:pt x="6" y="5"/>
                      <a:pt x="8"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57" name="Freeform 169"/>
              <p:cNvSpPr>
                <a:spLocks/>
              </p:cNvSpPr>
              <p:nvPr/>
            </p:nvSpPr>
            <p:spPr bwMode="auto">
              <a:xfrm>
                <a:off x="2832" y="2218"/>
                <a:ext cx="16" cy="35"/>
              </a:xfrm>
              <a:custGeom>
                <a:avLst/>
                <a:gdLst/>
                <a:ahLst/>
                <a:cxnLst>
                  <a:cxn ang="0">
                    <a:pos x="7" y="0"/>
                  </a:cxn>
                  <a:cxn ang="0">
                    <a:pos x="5" y="3"/>
                  </a:cxn>
                  <a:cxn ang="0">
                    <a:pos x="2" y="4"/>
                  </a:cxn>
                  <a:cxn ang="0">
                    <a:pos x="0" y="12"/>
                  </a:cxn>
                  <a:cxn ang="0">
                    <a:pos x="0" y="13"/>
                  </a:cxn>
                  <a:cxn ang="0">
                    <a:pos x="2" y="13"/>
                  </a:cxn>
                  <a:cxn ang="0">
                    <a:pos x="2" y="16"/>
                  </a:cxn>
                  <a:cxn ang="0">
                    <a:pos x="5" y="18"/>
                  </a:cxn>
                  <a:cxn ang="0">
                    <a:pos x="5" y="16"/>
                  </a:cxn>
                  <a:cxn ang="0">
                    <a:pos x="7" y="12"/>
                  </a:cxn>
                  <a:cxn ang="0">
                    <a:pos x="8" y="7"/>
                  </a:cxn>
                  <a:cxn ang="0">
                    <a:pos x="7" y="3"/>
                  </a:cxn>
                  <a:cxn ang="0">
                    <a:pos x="7" y="0"/>
                  </a:cxn>
                </a:cxnLst>
                <a:rect l="0" t="0" r="r" b="b"/>
                <a:pathLst>
                  <a:path w="8" h="18">
                    <a:moveTo>
                      <a:pt x="7" y="0"/>
                    </a:moveTo>
                    <a:cubicBezTo>
                      <a:pt x="5" y="0"/>
                      <a:pt x="7" y="4"/>
                      <a:pt x="5" y="3"/>
                    </a:cubicBezTo>
                    <a:cubicBezTo>
                      <a:pt x="3" y="3"/>
                      <a:pt x="2" y="4"/>
                      <a:pt x="2" y="4"/>
                    </a:cubicBezTo>
                    <a:cubicBezTo>
                      <a:pt x="0" y="4"/>
                      <a:pt x="0" y="12"/>
                      <a:pt x="0" y="12"/>
                    </a:cubicBezTo>
                    <a:cubicBezTo>
                      <a:pt x="2" y="12"/>
                      <a:pt x="2" y="12"/>
                      <a:pt x="0" y="13"/>
                    </a:cubicBezTo>
                    <a:cubicBezTo>
                      <a:pt x="0" y="13"/>
                      <a:pt x="0" y="13"/>
                      <a:pt x="2" y="13"/>
                    </a:cubicBezTo>
                    <a:cubicBezTo>
                      <a:pt x="3" y="15"/>
                      <a:pt x="0" y="15"/>
                      <a:pt x="2" y="16"/>
                    </a:cubicBezTo>
                    <a:cubicBezTo>
                      <a:pt x="5" y="18"/>
                      <a:pt x="3" y="18"/>
                      <a:pt x="5" y="18"/>
                    </a:cubicBezTo>
                    <a:cubicBezTo>
                      <a:pt x="7" y="18"/>
                      <a:pt x="5" y="16"/>
                      <a:pt x="5" y="16"/>
                    </a:cubicBezTo>
                    <a:cubicBezTo>
                      <a:pt x="7" y="15"/>
                      <a:pt x="7" y="13"/>
                      <a:pt x="7" y="12"/>
                    </a:cubicBezTo>
                    <a:cubicBezTo>
                      <a:pt x="7" y="10"/>
                      <a:pt x="8" y="10"/>
                      <a:pt x="8" y="7"/>
                    </a:cubicBezTo>
                    <a:cubicBezTo>
                      <a:pt x="8" y="3"/>
                      <a:pt x="7" y="4"/>
                      <a:pt x="7" y="3"/>
                    </a:cubicBezTo>
                    <a:cubicBezTo>
                      <a:pt x="8" y="1"/>
                      <a:pt x="8" y="0"/>
                      <a:pt x="7"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58" name="Freeform 170"/>
              <p:cNvSpPr>
                <a:spLocks noEditPoints="1"/>
              </p:cNvSpPr>
              <p:nvPr/>
            </p:nvSpPr>
            <p:spPr bwMode="auto">
              <a:xfrm>
                <a:off x="2797" y="2127"/>
                <a:ext cx="191" cy="229"/>
              </a:xfrm>
              <a:custGeom>
                <a:avLst/>
                <a:gdLst/>
                <a:ahLst/>
                <a:cxnLst>
                  <a:cxn ang="0">
                    <a:pos x="54" y="15"/>
                  </a:cxn>
                  <a:cxn ang="0">
                    <a:pos x="47" y="22"/>
                  </a:cxn>
                  <a:cxn ang="0">
                    <a:pos x="50" y="36"/>
                  </a:cxn>
                  <a:cxn ang="0">
                    <a:pos x="67" y="57"/>
                  </a:cxn>
                  <a:cxn ang="0">
                    <a:pos x="87" y="68"/>
                  </a:cxn>
                  <a:cxn ang="0">
                    <a:pos x="96" y="79"/>
                  </a:cxn>
                  <a:cxn ang="0">
                    <a:pos x="90" y="76"/>
                  </a:cxn>
                  <a:cxn ang="0">
                    <a:pos x="81" y="81"/>
                  </a:cxn>
                  <a:cxn ang="0">
                    <a:pos x="84" y="92"/>
                  </a:cxn>
                  <a:cxn ang="0">
                    <a:pos x="75" y="102"/>
                  </a:cxn>
                  <a:cxn ang="0">
                    <a:pos x="76" y="95"/>
                  </a:cxn>
                  <a:cxn ang="0">
                    <a:pos x="70" y="79"/>
                  </a:cxn>
                  <a:cxn ang="0">
                    <a:pos x="63" y="71"/>
                  </a:cxn>
                  <a:cxn ang="0">
                    <a:pos x="47" y="61"/>
                  </a:cxn>
                  <a:cxn ang="0">
                    <a:pos x="38" y="53"/>
                  </a:cxn>
                  <a:cxn ang="0">
                    <a:pos x="32" y="42"/>
                  </a:cxn>
                  <a:cxn ang="0">
                    <a:pos x="19" y="31"/>
                  </a:cxn>
                  <a:cxn ang="0">
                    <a:pos x="11" y="33"/>
                  </a:cxn>
                  <a:cxn ang="0">
                    <a:pos x="5" y="25"/>
                  </a:cxn>
                  <a:cxn ang="0">
                    <a:pos x="5" y="14"/>
                  </a:cxn>
                  <a:cxn ang="0">
                    <a:pos x="14" y="12"/>
                  </a:cxn>
                  <a:cxn ang="0">
                    <a:pos x="17" y="8"/>
                  </a:cxn>
                  <a:cxn ang="0">
                    <a:pos x="22" y="14"/>
                  </a:cxn>
                  <a:cxn ang="0">
                    <a:pos x="25" y="6"/>
                  </a:cxn>
                  <a:cxn ang="0">
                    <a:pos x="31" y="9"/>
                  </a:cxn>
                  <a:cxn ang="0">
                    <a:pos x="34" y="6"/>
                  </a:cxn>
                  <a:cxn ang="0">
                    <a:pos x="37" y="3"/>
                  </a:cxn>
                  <a:cxn ang="0">
                    <a:pos x="44" y="0"/>
                  </a:cxn>
                  <a:cxn ang="0">
                    <a:pos x="47" y="3"/>
                  </a:cxn>
                  <a:cxn ang="0">
                    <a:pos x="57" y="9"/>
                  </a:cxn>
                  <a:cxn ang="0">
                    <a:pos x="58" y="14"/>
                  </a:cxn>
                  <a:cxn ang="0">
                    <a:pos x="57" y="15"/>
                  </a:cxn>
                  <a:cxn ang="0">
                    <a:pos x="61" y="112"/>
                  </a:cxn>
                  <a:cxn ang="0">
                    <a:pos x="70" y="115"/>
                  </a:cxn>
                  <a:cxn ang="0">
                    <a:pos x="73" y="99"/>
                  </a:cxn>
                  <a:cxn ang="0">
                    <a:pos x="57" y="101"/>
                  </a:cxn>
                  <a:cxn ang="0">
                    <a:pos x="49" y="104"/>
                  </a:cxn>
                  <a:cxn ang="0">
                    <a:pos x="17" y="79"/>
                  </a:cxn>
                  <a:cxn ang="0">
                    <a:pos x="20" y="92"/>
                  </a:cxn>
                  <a:cxn ang="0">
                    <a:pos x="28" y="84"/>
                  </a:cxn>
                  <a:cxn ang="0">
                    <a:pos x="26" y="68"/>
                  </a:cxn>
                  <a:cxn ang="0">
                    <a:pos x="14" y="71"/>
                  </a:cxn>
                </a:cxnLst>
                <a:rect l="0" t="0" r="r" b="b"/>
                <a:pathLst>
                  <a:path w="98" h="118">
                    <a:moveTo>
                      <a:pt x="57" y="15"/>
                    </a:moveTo>
                    <a:cubicBezTo>
                      <a:pt x="55" y="17"/>
                      <a:pt x="57" y="14"/>
                      <a:pt x="54" y="15"/>
                    </a:cubicBezTo>
                    <a:cubicBezTo>
                      <a:pt x="50" y="17"/>
                      <a:pt x="50" y="20"/>
                      <a:pt x="49" y="19"/>
                    </a:cubicBezTo>
                    <a:cubicBezTo>
                      <a:pt x="47" y="17"/>
                      <a:pt x="46" y="20"/>
                      <a:pt x="47" y="22"/>
                    </a:cubicBezTo>
                    <a:cubicBezTo>
                      <a:pt x="49" y="23"/>
                      <a:pt x="50" y="25"/>
                      <a:pt x="49" y="26"/>
                    </a:cubicBezTo>
                    <a:cubicBezTo>
                      <a:pt x="46" y="26"/>
                      <a:pt x="47" y="33"/>
                      <a:pt x="50" y="36"/>
                    </a:cubicBezTo>
                    <a:cubicBezTo>
                      <a:pt x="54" y="37"/>
                      <a:pt x="55" y="40"/>
                      <a:pt x="57" y="40"/>
                    </a:cubicBezTo>
                    <a:cubicBezTo>
                      <a:pt x="60" y="40"/>
                      <a:pt x="58" y="48"/>
                      <a:pt x="67" y="57"/>
                    </a:cubicBezTo>
                    <a:cubicBezTo>
                      <a:pt x="70" y="61"/>
                      <a:pt x="82" y="57"/>
                      <a:pt x="78" y="62"/>
                    </a:cubicBezTo>
                    <a:cubicBezTo>
                      <a:pt x="73" y="65"/>
                      <a:pt x="85" y="67"/>
                      <a:pt x="87" y="68"/>
                    </a:cubicBezTo>
                    <a:cubicBezTo>
                      <a:pt x="87" y="70"/>
                      <a:pt x="89" y="71"/>
                      <a:pt x="92" y="73"/>
                    </a:cubicBezTo>
                    <a:cubicBezTo>
                      <a:pt x="93" y="75"/>
                      <a:pt x="98" y="76"/>
                      <a:pt x="96" y="79"/>
                    </a:cubicBezTo>
                    <a:cubicBezTo>
                      <a:pt x="96" y="82"/>
                      <a:pt x="98" y="82"/>
                      <a:pt x="95" y="82"/>
                    </a:cubicBezTo>
                    <a:cubicBezTo>
                      <a:pt x="92" y="82"/>
                      <a:pt x="93" y="76"/>
                      <a:pt x="90" y="76"/>
                    </a:cubicBezTo>
                    <a:cubicBezTo>
                      <a:pt x="87" y="76"/>
                      <a:pt x="87" y="75"/>
                      <a:pt x="84" y="76"/>
                    </a:cubicBezTo>
                    <a:cubicBezTo>
                      <a:pt x="81" y="78"/>
                      <a:pt x="82" y="79"/>
                      <a:pt x="81" y="81"/>
                    </a:cubicBezTo>
                    <a:cubicBezTo>
                      <a:pt x="79" y="84"/>
                      <a:pt x="81" y="84"/>
                      <a:pt x="82" y="85"/>
                    </a:cubicBezTo>
                    <a:cubicBezTo>
                      <a:pt x="85" y="85"/>
                      <a:pt x="89" y="90"/>
                      <a:pt x="84" y="92"/>
                    </a:cubicBezTo>
                    <a:cubicBezTo>
                      <a:pt x="81" y="95"/>
                      <a:pt x="82" y="96"/>
                      <a:pt x="81" y="99"/>
                    </a:cubicBezTo>
                    <a:cubicBezTo>
                      <a:pt x="78" y="101"/>
                      <a:pt x="78" y="106"/>
                      <a:pt x="75" y="102"/>
                    </a:cubicBezTo>
                    <a:cubicBezTo>
                      <a:pt x="73" y="102"/>
                      <a:pt x="73" y="101"/>
                      <a:pt x="75" y="98"/>
                    </a:cubicBezTo>
                    <a:cubicBezTo>
                      <a:pt x="76" y="96"/>
                      <a:pt x="75" y="96"/>
                      <a:pt x="76" y="95"/>
                    </a:cubicBezTo>
                    <a:cubicBezTo>
                      <a:pt x="78" y="93"/>
                      <a:pt x="78" y="93"/>
                      <a:pt x="76" y="85"/>
                    </a:cubicBezTo>
                    <a:cubicBezTo>
                      <a:pt x="75" y="79"/>
                      <a:pt x="73" y="81"/>
                      <a:pt x="70" y="79"/>
                    </a:cubicBezTo>
                    <a:cubicBezTo>
                      <a:pt x="66" y="76"/>
                      <a:pt x="70" y="73"/>
                      <a:pt x="66" y="73"/>
                    </a:cubicBezTo>
                    <a:cubicBezTo>
                      <a:pt x="63" y="75"/>
                      <a:pt x="66" y="71"/>
                      <a:pt x="63" y="71"/>
                    </a:cubicBezTo>
                    <a:cubicBezTo>
                      <a:pt x="60" y="71"/>
                      <a:pt x="61" y="67"/>
                      <a:pt x="58" y="67"/>
                    </a:cubicBezTo>
                    <a:cubicBezTo>
                      <a:pt x="55" y="67"/>
                      <a:pt x="50" y="65"/>
                      <a:pt x="47" y="61"/>
                    </a:cubicBezTo>
                    <a:cubicBezTo>
                      <a:pt x="44" y="57"/>
                      <a:pt x="44" y="61"/>
                      <a:pt x="43" y="57"/>
                    </a:cubicBezTo>
                    <a:cubicBezTo>
                      <a:pt x="43" y="53"/>
                      <a:pt x="38" y="54"/>
                      <a:pt x="38" y="53"/>
                    </a:cubicBezTo>
                    <a:cubicBezTo>
                      <a:pt x="38" y="51"/>
                      <a:pt x="38" y="51"/>
                      <a:pt x="35" y="48"/>
                    </a:cubicBezTo>
                    <a:cubicBezTo>
                      <a:pt x="32" y="47"/>
                      <a:pt x="35" y="45"/>
                      <a:pt x="32" y="42"/>
                    </a:cubicBezTo>
                    <a:cubicBezTo>
                      <a:pt x="31" y="40"/>
                      <a:pt x="32" y="34"/>
                      <a:pt x="28" y="34"/>
                    </a:cubicBezTo>
                    <a:cubicBezTo>
                      <a:pt x="25" y="36"/>
                      <a:pt x="23" y="29"/>
                      <a:pt x="19" y="31"/>
                    </a:cubicBezTo>
                    <a:cubicBezTo>
                      <a:pt x="15" y="33"/>
                      <a:pt x="19" y="36"/>
                      <a:pt x="9" y="39"/>
                    </a:cubicBezTo>
                    <a:cubicBezTo>
                      <a:pt x="9" y="37"/>
                      <a:pt x="12" y="34"/>
                      <a:pt x="11" y="33"/>
                    </a:cubicBezTo>
                    <a:cubicBezTo>
                      <a:pt x="11" y="33"/>
                      <a:pt x="6" y="36"/>
                      <a:pt x="5" y="31"/>
                    </a:cubicBezTo>
                    <a:cubicBezTo>
                      <a:pt x="3" y="28"/>
                      <a:pt x="9" y="28"/>
                      <a:pt x="5" y="25"/>
                    </a:cubicBezTo>
                    <a:cubicBezTo>
                      <a:pt x="0" y="22"/>
                      <a:pt x="5" y="23"/>
                      <a:pt x="6" y="20"/>
                    </a:cubicBezTo>
                    <a:cubicBezTo>
                      <a:pt x="8" y="19"/>
                      <a:pt x="3" y="17"/>
                      <a:pt x="5" y="14"/>
                    </a:cubicBezTo>
                    <a:cubicBezTo>
                      <a:pt x="6" y="14"/>
                      <a:pt x="6" y="14"/>
                      <a:pt x="9" y="14"/>
                    </a:cubicBezTo>
                    <a:cubicBezTo>
                      <a:pt x="11" y="12"/>
                      <a:pt x="11" y="14"/>
                      <a:pt x="14" y="12"/>
                    </a:cubicBezTo>
                    <a:cubicBezTo>
                      <a:pt x="17" y="9"/>
                      <a:pt x="14" y="9"/>
                      <a:pt x="15" y="9"/>
                    </a:cubicBezTo>
                    <a:cubicBezTo>
                      <a:pt x="15" y="8"/>
                      <a:pt x="17" y="6"/>
                      <a:pt x="17" y="8"/>
                    </a:cubicBezTo>
                    <a:cubicBezTo>
                      <a:pt x="17" y="8"/>
                      <a:pt x="17" y="9"/>
                      <a:pt x="19" y="11"/>
                    </a:cubicBezTo>
                    <a:cubicBezTo>
                      <a:pt x="20" y="12"/>
                      <a:pt x="20" y="15"/>
                      <a:pt x="22" y="14"/>
                    </a:cubicBezTo>
                    <a:cubicBezTo>
                      <a:pt x="23" y="14"/>
                      <a:pt x="20" y="12"/>
                      <a:pt x="23" y="11"/>
                    </a:cubicBezTo>
                    <a:cubicBezTo>
                      <a:pt x="25" y="9"/>
                      <a:pt x="23" y="6"/>
                      <a:pt x="25" y="6"/>
                    </a:cubicBezTo>
                    <a:cubicBezTo>
                      <a:pt x="26" y="6"/>
                      <a:pt x="26" y="9"/>
                      <a:pt x="28" y="9"/>
                    </a:cubicBezTo>
                    <a:cubicBezTo>
                      <a:pt x="29" y="8"/>
                      <a:pt x="29" y="11"/>
                      <a:pt x="31" y="9"/>
                    </a:cubicBezTo>
                    <a:cubicBezTo>
                      <a:pt x="32" y="9"/>
                      <a:pt x="29" y="6"/>
                      <a:pt x="31" y="6"/>
                    </a:cubicBezTo>
                    <a:cubicBezTo>
                      <a:pt x="31" y="5"/>
                      <a:pt x="32" y="8"/>
                      <a:pt x="34" y="6"/>
                    </a:cubicBezTo>
                    <a:cubicBezTo>
                      <a:pt x="34" y="6"/>
                      <a:pt x="32" y="5"/>
                      <a:pt x="34" y="1"/>
                    </a:cubicBezTo>
                    <a:cubicBezTo>
                      <a:pt x="35" y="1"/>
                      <a:pt x="35" y="5"/>
                      <a:pt x="37" y="3"/>
                    </a:cubicBezTo>
                    <a:cubicBezTo>
                      <a:pt x="38" y="3"/>
                      <a:pt x="38" y="1"/>
                      <a:pt x="40" y="1"/>
                    </a:cubicBezTo>
                    <a:cubicBezTo>
                      <a:pt x="41" y="0"/>
                      <a:pt x="41" y="1"/>
                      <a:pt x="44" y="0"/>
                    </a:cubicBezTo>
                    <a:cubicBezTo>
                      <a:pt x="49" y="0"/>
                      <a:pt x="46" y="0"/>
                      <a:pt x="46" y="1"/>
                    </a:cubicBezTo>
                    <a:cubicBezTo>
                      <a:pt x="47" y="1"/>
                      <a:pt x="47" y="1"/>
                      <a:pt x="47" y="3"/>
                    </a:cubicBezTo>
                    <a:cubicBezTo>
                      <a:pt x="47" y="5"/>
                      <a:pt x="50" y="6"/>
                      <a:pt x="58" y="6"/>
                    </a:cubicBezTo>
                    <a:cubicBezTo>
                      <a:pt x="58" y="8"/>
                      <a:pt x="57" y="8"/>
                      <a:pt x="57" y="9"/>
                    </a:cubicBezTo>
                    <a:cubicBezTo>
                      <a:pt x="57" y="11"/>
                      <a:pt x="60" y="9"/>
                      <a:pt x="58" y="11"/>
                    </a:cubicBezTo>
                    <a:cubicBezTo>
                      <a:pt x="57" y="12"/>
                      <a:pt x="57" y="14"/>
                      <a:pt x="58" y="14"/>
                    </a:cubicBezTo>
                    <a:cubicBezTo>
                      <a:pt x="60" y="15"/>
                      <a:pt x="61" y="17"/>
                      <a:pt x="58" y="17"/>
                    </a:cubicBezTo>
                    <a:cubicBezTo>
                      <a:pt x="58" y="17"/>
                      <a:pt x="60" y="15"/>
                      <a:pt x="57" y="15"/>
                    </a:cubicBezTo>
                    <a:close/>
                    <a:moveTo>
                      <a:pt x="54" y="107"/>
                    </a:moveTo>
                    <a:cubicBezTo>
                      <a:pt x="55" y="109"/>
                      <a:pt x="58" y="112"/>
                      <a:pt x="61" y="112"/>
                    </a:cubicBezTo>
                    <a:cubicBezTo>
                      <a:pt x="64" y="112"/>
                      <a:pt x="64" y="115"/>
                      <a:pt x="67" y="115"/>
                    </a:cubicBezTo>
                    <a:cubicBezTo>
                      <a:pt x="70" y="116"/>
                      <a:pt x="70" y="118"/>
                      <a:pt x="70" y="115"/>
                    </a:cubicBezTo>
                    <a:cubicBezTo>
                      <a:pt x="70" y="113"/>
                      <a:pt x="72" y="110"/>
                      <a:pt x="70" y="109"/>
                    </a:cubicBezTo>
                    <a:cubicBezTo>
                      <a:pt x="69" y="109"/>
                      <a:pt x="73" y="101"/>
                      <a:pt x="73" y="99"/>
                    </a:cubicBezTo>
                    <a:cubicBezTo>
                      <a:pt x="75" y="98"/>
                      <a:pt x="70" y="101"/>
                      <a:pt x="69" y="101"/>
                    </a:cubicBezTo>
                    <a:cubicBezTo>
                      <a:pt x="66" y="99"/>
                      <a:pt x="61" y="104"/>
                      <a:pt x="57" y="101"/>
                    </a:cubicBezTo>
                    <a:cubicBezTo>
                      <a:pt x="54" y="96"/>
                      <a:pt x="54" y="104"/>
                      <a:pt x="52" y="101"/>
                    </a:cubicBezTo>
                    <a:cubicBezTo>
                      <a:pt x="50" y="99"/>
                      <a:pt x="49" y="101"/>
                      <a:pt x="49" y="104"/>
                    </a:cubicBezTo>
                    <a:cubicBezTo>
                      <a:pt x="49" y="107"/>
                      <a:pt x="50" y="107"/>
                      <a:pt x="54" y="107"/>
                    </a:cubicBezTo>
                    <a:close/>
                    <a:moveTo>
                      <a:pt x="17" y="79"/>
                    </a:moveTo>
                    <a:cubicBezTo>
                      <a:pt x="17" y="82"/>
                      <a:pt x="19" y="81"/>
                      <a:pt x="17" y="84"/>
                    </a:cubicBezTo>
                    <a:cubicBezTo>
                      <a:pt x="15" y="88"/>
                      <a:pt x="17" y="93"/>
                      <a:pt x="20" y="92"/>
                    </a:cubicBezTo>
                    <a:cubicBezTo>
                      <a:pt x="23" y="92"/>
                      <a:pt x="22" y="88"/>
                      <a:pt x="23" y="90"/>
                    </a:cubicBezTo>
                    <a:cubicBezTo>
                      <a:pt x="26" y="90"/>
                      <a:pt x="26" y="90"/>
                      <a:pt x="28" y="84"/>
                    </a:cubicBezTo>
                    <a:cubicBezTo>
                      <a:pt x="28" y="78"/>
                      <a:pt x="25" y="78"/>
                      <a:pt x="28" y="76"/>
                    </a:cubicBezTo>
                    <a:cubicBezTo>
                      <a:pt x="29" y="75"/>
                      <a:pt x="28" y="70"/>
                      <a:pt x="26" y="68"/>
                    </a:cubicBezTo>
                    <a:cubicBezTo>
                      <a:pt x="25" y="67"/>
                      <a:pt x="25" y="65"/>
                      <a:pt x="20" y="70"/>
                    </a:cubicBezTo>
                    <a:cubicBezTo>
                      <a:pt x="15" y="73"/>
                      <a:pt x="14" y="67"/>
                      <a:pt x="14" y="71"/>
                    </a:cubicBezTo>
                    <a:cubicBezTo>
                      <a:pt x="14" y="75"/>
                      <a:pt x="17" y="75"/>
                      <a:pt x="17" y="79"/>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59" name="Freeform 171"/>
              <p:cNvSpPr>
                <a:spLocks/>
              </p:cNvSpPr>
              <p:nvPr/>
            </p:nvSpPr>
            <p:spPr bwMode="auto">
              <a:xfrm>
                <a:off x="2790" y="2107"/>
                <a:ext cx="73" cy="49"/>
              </a:xfrm>
              <a:custGeom>
                <a:avLst/>
                <a:gdLst/>
                <a:ahLst/>
                <a:cxnLst>
                  <a:cxn ang="0">
                    <a:pos x="30" y="5"/>
                  </a:cxn>
                  <a:cxn ang="0">
                    <a:pos x="30" y="10"/>
                  </a:cxn>
                  <a:cxn ang="0">
                    <a:pos x="35" y="13"/>
                  </a:cxn>
                  <a:cxn ang="0">
                    <a:pos x="38" y="11"/>
                  </a:cxn>
                  <a:cxn ang="0">
                    <a:pos x="38" y="16"/>
                  </a:cxn>
                  <a:cxn ang="0">
                    <a:pos x="35" y="16"/>
                  </a:cxn>
                  <a:cxn ang="0">
                    <a:pos x="35" y="19"/>
                  </a:cxn>
                  <a:cxn ang="0">
                    <a:pos x="32" y="19"/>
                  </a:cxn>
                  <a:cxn ang="0">
                    <a:pos x="29" y="16"/>
                  </a:cxn>
                  <a:cxn ang="0">
                    <a:pos x="27" y="21"/>
                  </a:cxn>
                  <a:cxn ang="0">
                    <a:pos x="26" y="24"/>
                  </a:cxn>
                  <a:cxn ang="0">
                    <a:pos x="23" y="21"/>
                  </a:cxn>
                  <a:cxn ang="0">
                    <a:pos x="21" y="18"/>
                  </a:cxn>
                  <a:cxn ang="0">
                    <a:pos x="19" y="19"/>
                  </a:cxn>
                  <a:cxn ang="0">
                    <a:pos x="18" y="22"/>
                  </a:cxn>
                  <a:cxn ang="0">
                    <a:pos x="13" y="24"/>
                  </a:cxn>
                  <a:cxn ang="0">
                    <a:pos x="9" y="24"/>
                  </a:cxn>
                  <a:cxn ang="0">
                    <a:pos x="7" y="21"/>
                  </a:cxn>
                  <a:cxn ang="0">
                    <a:pos x="6" y="18"/>
                  </a:cxn>
                  <a:cxn ang="0">
                    <a:pos x="3" y="21"/>
                  </a:cxn>
                  <a:cxn ang="0">
                    <a:pos x="3" y="19"/>
                  </a:cxn>
                  <a:cxn ang="0">
                    <a:pos x="4" y="14"/>
                  </a:cxn>
                  <a:cxn ang="0">
                    <a:pos x="6" y="11"/>
                  </a:cxn>
                  <a:cxn ang="0">
                    <a:pos x="9" y="8"/>
                  </a:cxn>
                  <a:cxn ang="0">
                    <a:pos x="10" y="5"/>
                  </a:cxn>
                  <a:cxn ang="0">
                    <a:pos x="13" y="4"/>
                  </a:cxn>
                  <a:cxn ang="0">
                    <a:pos x="19" y="4"/>
                  </a:cxn>
                  <a:cxn ang="0">
                    <a:pos x="23" y="2"/>
                  </a:cxn>
                  <a:cxn ang="0">
                    <a:pos x="26" y="4"/>
                  </a:cxn>
                  <a:cxn ang="0">
                    <a:pos x="30" y="5"/>
                  </a:cxn>
                </a:cxnLst>
                <a:rect l="0" t="0" r="r" b="b"/>
                <a:pathLst>
                  <a:path w="38" h="25">
                    <a:moveTo>
                      <a:pt x="30" y="5"/>
                    </a:moveTo>
                    <a:cubicBezTo>
                      <a:pt x="32" y="7"/>
                      <a:pt x="27" y="11"/>
                      <a:pt x="30" y="10"/>
                    </a:cubicBezTo>
                    <a:cubicBezTo>
                      <a:pt x="35" y="10"/>
                      <a:pt x="32" y="13"/>
                      <a:pt x="35" y="13"/>
                    </a:cubicBezTo>
                    <a:cubicBezTo>
                      <a:pt x="36" y="13"/>
                      <a:pt x="36" y="8"/>
                      <a:pt x="38" y="11"/>
                    </a:cubicBezTo>
                    <a:cubicBezTo>
                      <a:pt x="36" y="14"/>
                      <a:pt x="38" y="16"/>
                      <a:pt x="38" y="16"/>
                    </a:cubicBezTo>
                    <a:cubicBezTo>
                      <a:pt x="36" y="18"/>
                      <a:pt x="35" y="14"/>
                      <a:pt x="35" y="16"/>
                    </a:cubicBezTo>
                    <a:cubicBezTo>
                      <a:pt x="33" y="16"/>
                      <a:pt x="36" y="19"/>
                      <a:pt x="35" y="19"/>
                    </a:cubicBezTo>
                    <a:cubicBezTo>
                      <a:pt x="33" y="21"/>
                      <a:pt x="33" y="18"/>
                      <a:pt x="32" y="19"/>
                    </a:cubicBezTo>
                    <a:cubicBezTo>
                      <a:pt x="30" y="19"/>
                      <a:pt x="30" y="16"/>
                      <a:pt x="29" y="16"/>
                    </a:cubicBezTo>
                    <a:cubicBezTo>
                      <a:pt x="27" y="16"/>
                      <a:pt x="29" y="19"/>
                      <a:pt x="27" y="21"/>
                    </a:cubicBezTo>
                    <a:cubicBezTo>
                      <a:pt x="24" y="22"/>
                      <a:pt x="27" y="24"/>
                      <a:pt x="26" y="24"/>
                    </a:cubicBezTo>
                    <a:cubicBezTo>
                      <a:pt x="24" y="25"/>
                      <a:pt x="24" y="22"/>
                      <a:pt x="23" y="21"/>
                    </a:cubicBezTo>
                    <a:cubicBezTo>
                      <a:pt x="21" y="19"/>
                      <a:pt x="21" y="18"/>
                      <a:pt x="21" y="18"/>
                    </a:cubicBezTo>
                    <a:cubicBezTo>
                      <a:pt x="21" y="16"/>
                      <a:pt x="19" y="18"/>
                      <a:pt x="19" y="19"/>
                    </a:cubicBezTo>
                    <a:cubicBezTo>
                      <a:pt x="18" y="19"/>
                      <a:pt x="21" y="19"/>
                      <a:pt x="18" y="22"/>
                    </a:cubicBezTo>
                    <a:cubicBezTo>
                      <a:pt x="15" y="24"/>
                      <a:pt x="15" y="22"/>
                      <a:pt x="13" y="24"/>
                    </a:cubicBezTo>
                    <a:cubicBezTo>
                      <a:pt x="10" y="24"/>
                      <a:pt x="10" y="24"/>
                      <a:pt x="9" y="24"/>
                    </a:cubicBezTo>
                    <a:cubicBezTo>
                      <a:pt x="9" y="21"/>
                      <a:pt x="7" y="21"/>
                      <a:pt x="7" y="21"/>
                    </a:cubicBezTo>
                    <a:cubicBezTo>
                      <a:pt x="7" y="19"/>
                      <a:pt x="9" y="16"/>
                      <a:pt x="6" y="18"/>
                    </a:cubicBezTo>
                    <a:cubicBezTo>
                      <a:pt x="3" y="18"/>
                      <a:pt x="6" y="19"/>
                      <a:pt x="3" y="21"/>
                    </a:cubicBezTo>
                    <a:cubicBezTo>
                      <a:pt x="1" y="21"/>
                      <a:pt x="0" y="21"/>
                      <a:pt x="3" y="19"/>
                    </a:cubicBezTo>
                    <a:cubicBezTo>
                      <a:pt x="4" y="18"/>
                      <a:pt x="1" y="16"/>
                      <a:pt x="4" y="14"/>
                    </a:cubicBezTo>
                    <a:cubicBezTo>
                      <a:pt x="7" y="13"/>
                      <a:pt x="4" y="11"/>
                      <a:pt x="6" y="11"/>
                    </a:cubicBezTo>
                    <a:cubicBezTo>
                      <a:pt x="9" y="10"/>
                      <a:pt x="7" y="8"/>
                      <a:pt x="9" y="8"/>
                    </a:cubicBezTo>
                    <a:cubicBezTo>
                      <a:pt x="10" y="7"/>
                      <a:pt x="9" y="7"/>
                      <a:pt x="10" y="5"/>
                    </a:cubicBezTo>
                    <a:cubicBezTo>
                      <a:pt x="10" y="4"/>
                      <a:pt x="12" y="7"/>
                      <a:pt x="13" y="4"/>
                    </a:cubicBezTo>
                    <a:cubicBezTo>
                      <a:pt x="16" y="5"/>
                      <a:pt x="16" y="4"/>
                      <a:pt x="19" y="4"/>
                    </a:cubicBezTo>
                    <a:cubicBezTo>
                      <a:pt x="23" y="4"/>
                      <a:pt x="19" y="2"/>
                      <a:pt x="23" y="2"/>
                    </a:cubicBezTo>
                    <a:cubicBezTo>
                      <a:pt x="24" y="0"/>
                      <a:pt x="24" y="4"/>
                      <a:pt x="26" y="4"/>
                    </a:cubicBezTo>
                    <a:cubicBezTo>
                      <a:pt x="27" y="2"/>
                      <a:pt x="29" y="4"/>
                      <a:pt x="30" y="5"/>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60" name="Freeform 172"/>
              <p:cNvSpPr>
                <a:spLocks/>
              </p:cNvSpPr>
              <p:nvPr/>
            </p:nvSpPr>
            <p:spPr bwMode="auto">
              <a:xfrm>
                <a:off x="2842" y="2078"/>
                <a:ext cx="124" cy="66"/>
              </a:xfrm>
              <a:custGeom>
                <a:avLst/>
                <a:gdLst/>
                <a:ahLst/>
                <a:cxnLst>
                  <a:cxn ang="0">
                    <a:pos x="3" y="20"/>
                  </a:cxn>
                  <a:cxn ang="0">
                    <a:pos x="9" y="22"/>
                  </a:cxn>
                  <a:cxn ang="0">
                    <a:pos x="10" y="19"/>
                  </a:cxn>
                  <a:cxn ang="0">
                    <a:pos x="13" y="20"/>
                  </a:cxn>
                  <a:cxn ang="0">
                    <a:pos x="20" y="19"/>
                  </a:cxn>
                  <a:cxn ang="0">
                    <a:pos x="24" y="17"/>
                  </a:cxn>
                  <a:cxn ang="0">
                    <a:pos x="27" y="19"/>
                  </a:cxn>
                  <a:cxn ang="0">
                    <a:pos x="30" y="20"/>
                  </a:cxn>
                  <a:cxn ang="0">
                    <a:pos x="30" y="16"/>
                  </a:cxn>
                  <a:cxn ang="0">
                    <a:pos x="29" y="11"/>
                  </a:cxn>
                  <a:cxn ang="0">
                    <a:pos x="33" y="10"/>
                  </a:cxn>
                  <a:cxn ang="0">
                    <a:pos x="37" y="5"/>
                  </a:cxn>
                  <a:cxn ang="0">
                    <a:pos x="40" y="8"/>
                  </a:cxn>
                  <a:cxn ang="0">
                    <a:pos x="46" y="4"/>
                  </a:cxn>
                  <a:cxn ang="0">
                    <a:pos x="49" y="4"/>
                  </a:cxn>
                  <a:cxn ang="0">
                    <a:pos x="56" y="5"/>
                  </a:cxn>
                  <a:cxn ang="0">
                    <a:pos x="63" y="7"/>
                  </a:cxn>
                  <a:cxn ang="0">
                    <a:pos x="63" y="14"/>
                  </a:cxn>
                  <a:cxn ang="0">
                    <a:pos x="63" y="17"/>
                  </a:cxn>
                  <a:cxn ang="0">
                    <a:pos x="58" y="17"/>
                  </a:cxn>
                  <a:cxn ang="0">
                    <a:pos x="60" y="20"/>
                  </a:cxn>
                  <a:cxn ang="0">
                    <a:pos x="58" y="22"/>
                  </a:cxn>
                  <a:cxn ang="0">
                    <a:pos x="58" y="25"/>
                  </a:cxn>
                  <a:cxn ang="0">
                    <a:pos x="55" y="27"/>
                  </a:cxn>
                  <a:cxn ang="0">
                    <a:pos x="55" y="28"/>
                  </a:cxn>
                  <a:cxn ang="0">
                    <a:pos x="52" y="30"/>
                  </a:cxn>
                  <a:cxn ang="0">
                    <a:pos x="49" y="30"/>
                  </a:cxn>
                  <a:cxn ang="0">
                    <a:pos x="44" y="33"/>
                  </a:cxn>
                  <a:cxn ang="0">
                    <a:pos x="41" y="33"/>
                  </a:cxn>
                  <a:cxn ang="0">
                    <a:pos x="35" y="31"/>
                  </a:cxn>
                  <a:cxn ang="0">
                    <a:pos x="24" y="28"/>
                  </a:cxn>
                  <a:cxn ang="0">
                    <a:pos x="23" y="27"/>
                  </a:cxn>
                  <a:cxn ang="0">
                    <a:pos x="21" y="25"/>
                  </a:cxn>
                  <a:cxn ang="0">
                    <a:pos x="17" y="27"/>
                  </a:cxn>
                  <a:cxn ang="0">
                    <a:pos x="13" y="28"/>
                  </a:cxn>
                  <a:cxn ang="0">
                    <a:pos x="10" y="27"/>
                  </a:cxn>
                  <a:cxn ang="0">
                    <a:pos x="7" y="28"/>
                  </a:cxn>
                  <a:cxn ang="0">
                    <a:pos x="3" y="25"/>
                  </a:cxn>
                  <a:cxn ang="0">
                    <a:pos x="3" y="20"/>
                  </a:cxn>
                </a:cxnLst>
                <a:rect l="0" t="0" r="r" b="b"/>
                <a:pathLst>
                  <a:path w="64" h="34">
                    <a:moveTo>
                      <a:pt x="3" y="20"/>
                    </a:moveTo>
                    <a:cubicBezTo>
                      <a:pt x="6" y="17"/>
                      <a:pt x="7" y="22"/>
                      <a:pt x="9" y="22"/>
                    </a:cubicBezTo>
                    <a:cubicBezTo>
                      <a:pt x="10" y="22"/>
                      <a:pt x="9" y="19"/>
                      <a:pt x="10" y="19"/>
                    </a:cubicBezTo>
                    <a:cubicBezTo>
                      <a:pt x="12" y="20"/>
                      <a:pt x="13" y="19"/>
                      <a:pt x="13" y="20"/>
                    </a:cubicBezTo>
                    <a:cubicBezTo>
                      <a:pt x="15" y="22"/>
                      <a:pt x="17" y="20"/>
                      <a:pt x="20" y="19"/>
                    </a:cubicBezTo>
                    <a:cubicBezTo>
                      <a:pt x="21" y="17"/>
                      <a:pt x="23" y="20"/>
                      <a:pt x="24" y="17"/>
                    </a:cubicBezTo>
                    <a:cubicBezTo>
                      <a:pt x="24" y="16"/>
                      <a:pt x="26" y="19"/>
                      <a:pt x="27" y="19"/>
                    </a:cubicBezTo>
                    <a:cubicBezTo>
                      <a:pt x="29" y="17"/>
                      <a:pt x="29" y="22"/>
                      <a:pt x="30" y="20"/>
                    </a:cubicBezTo>
                    <a:cubicBezTo>
                      <a:pt x="32" y="19"/>
                      <a:pt x="27" y="17"/>
                      <a:pt x="30" y="16"/>
                    </a:cubicBezTo>
                    <a:cubicBezTo>
                      <a:pt x="32" y="16"/>
                      <a:pt x="27" y="14"/>
                      <a:pt x="29" y="11"/>
                    </a:cubicBezTo>
                    <a:cubicBezTo>
                      <a:pt x="32" y="10"/>
                      <a:pt x="33" y="11"/>
                      <a:pt x="33" y="10"/>
                    </a:cubicBezTo>
                    <a:cubicBezTo>
                      <a:pt x="33" y="7"/>
                      <a:pt x="37" y="10"/>
                      <a:pt x="37" y="5"/>
                    </a:cubicBezTo>
                    <a:cubicBezTo>
                      <a:pt x="40" y="7"/>
                      <a:pt x="37" y="8"/>
                      <a:pt x="40" y="8"/>
                    </a:cubicBezTo>
                    <a:cubicBezTo>
                      <a:pt x="43" y="7"/>
                      <a:pt x="46" y="7"/>
                      <a:pt x="46" y="4"/>
                    </a:cubicBezTo>
                    <a:cubicBezTo>
                      <a:pt x="46" y="0"/>
                      <a:pt x="47" y="4"/>
                      <a:pt x="49" y="4"/>
                    </a:cubicBezTo>
                    <a:cubicBezTo>
                      <a:pt x="50" y="4"/>
                      <a:pt x="55" y="7"/>
                      <a:pt x="56" y="5"/>
                    </a:cubicBezTo>
                    <a:cubicBezTo>
                      <a:pt x="60" y="4"/>
                      <a:pt x="61" y="7"/>
                      <a:pt x="63" y="7"/>
                    </a:cubicBezTo>
                    <a:cubicBezTo>
                      <a:pt x="61" y="10"/>
                      <a:pt x="60" y="10"/>
                      <a:pt x="63" y="14"/>
                    </a:cubicBezTo>
                    <a:cubicBezTo>
                      <a:pt x="63" y="16"/>
                      <a:pt x="64" y="17"/>
                      <a:pt x="63" y="17"/>
                    </a:cubicBezTo>
                    <a:cubicBezTo>
                      <a:pt x="61" y="17"/>
                      <a:pt x="58" y="17"/>
                      <a:pt x="58" y="17"/>
                    </a:cubicBezTo>
                    <a:cubicBezTo>
                      <a:pt x="58" y="19"/>
                      <a:pt x="60" y="19"/>
                      <a:pt x="60" y="20"/>
                    </a:cubicBezTo>
                    <a:cubicBezTo>
                      <a:pt x="60" y="22"/>
                      <a:pt x="58" y="20"/>
                      <a:pt x="58" y="22"/>
                    </a:cubicBezTo>
                    <a:cubicBezTo>
                      <a:pt x="58" y="25"/>
                      <a:pt x="58" y="25"/>
                      <a:pt x="58" y="25"/>
                    </a:cubicBezTo>
                    <a:cubicBezTo>
                      <a:pt x="58" y="25"/>
                      <a:pt x="56" y="27"/>
                      <a:pt x="55" y="27"/>
                    </a:cubicBezTo>
                    <a:cubicBezTo>
                      <a:pt x="55" y="28"/>
                      <a:pt x="53" y="27"/>
                      <a:pt x="55" y="28"/>
                    </a:cubicBezTo>
                    <a:cubicBezTo>
                      <a:pt x="55" y="30"/>
                      <a:pt x="55" y="30"/>
                      <a:pt x="52" y="30"/>
                    </a:cubicBezTo>
                    <a:cubicBezTo>
                      <a:pt x="50" y="30"/>
                      <a:pt x="52" y="31"/>
                      <a:pt x="49" y="30"/>
                    </a:cubicBezTo>
                    <a:cubicBezTo>
                      <a:pt x="46" y="30"/>
                      <a:pt x="46" y="30"/>
                      <a:pt x="44" y="33"/>
                    </a:cubicBezTo>
                    <a:cubicBezTo>
                      <a:pt x="41" y="34"/>
                      <a:pt x="43" y="31"/>
                      <a:pt x="41" y="33"/>
                    </a:cubicBezTo>
                    <a:cubicBezTo>
                      <a:pt x="38" y="33"/>
                      <a:pt x="40" y="31"/>
                      <a:pt x="35" y="31"/>
                    </a:cubicBezTo>
                    <a:cubicBezTo>
                      <a:pt x="27" y="31"/>
                      <a:pt x="24" y="30"/>
                      <a:pt x="24" y="28"/>
                    </a:cubicBezTo>
                    <a:cubicBezTo>
                      <a:pt x="24" y="27"/>
                      <a:pt x="24" y="27"/>
                      <a:pt x="23" y="27"/>
                    </a:cubicBezTo>
                    <a:cubicBezTo>
                      <a:pt x="23" y="25"/>
                      <a:pt x="26" y="25"/>
                      <a:pt x="21" y="25"/>
                    </a:cubicBezTo>
                    <a:cubicBezTo>
                      <a:pt x="18" y="27"/>
                      <a:pt x="18" y="25"/>
                      <a:pt x="17" y="27"/>
                    </a:cubicBezTo>
                    <a:cubicBezTo>
                      <a:pt x="15" y="27"/>
                      <a:pt x="15" y="28"/>
                      <a:pt x="13" y="28"/>
                    </a:cubicBezTo>
                    <a:cubicBezTo>
                      <a:pt x="12" y="30"/>
                      <a:pt x="12" y="27"/>
                      <a:pt x="10" y="27"/>
                    </a:cubicBezTo>
                    <a:cubicBezTo>
                      <a:pt x="9" y="24"/>
                      <a:pt x="9" y="28"/>
                      <a:pt x="7" y="28"/>
                    </a:cubicBezTo>
                    <a:cubicBezTo>
                      <a:pt x="4" y="28"/>
                      <a:pt x="7" y="25"/>
                      <a:pt x="3" y="25"/>
                    </a:cubicBezTo>
                    <a:cubicBezTo>
                      <a:pt x="0" y="27"/>
                      <a:pt x="4" y="22"/>
                      <a:pt x="3" y="2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61" name="Freeform 173"/>
              <p:cNvSpPr>
                <a:spLocks/>
              </p:cNvSpPr>
              <p:nvPr/>
            </p:nvSpPr>
            <p:spPr bwMode="auto">
              <a:xfrm>
                <a:off x="2887" y="2034"/>
                <a:ext cx="102" cy="60"/>
              </a:xfrm>
              <a:custGeom>
                <a:avLst/>
                <a:gdLst/>
                <a:ahLst/>
                <a:cxnLst>
                  <a:cxn ang="0">
                    <a:pos x="13" y="28"/>
                  </a:cxn>
                  <a:cxn ang="0">
                    <a:pos x="17" y="31"/>
                  </a:cxn>
                  <a:cxn ang="0">
                    <a:pos x="23" y="26"/>
                  </a:cxn>
                  <a:cxn ang="0">
                    <a:pos x="26" y="26"/>
                  </a:cxn>
                  <a:cxn ang="0">
                    <a:pos x="33" y="28"/>
                  </a:cxn>
                  <a:cxn ang="0">
                    <a:pos x="39" y="29"/>
                  </a:cxn>
                  <a:cxn ang="0">
                    <a:pos x="46" y="26"/>
                  </a:cxn>
                  <a:cxn ang="0">
                    <a:pos x="53" y="20"/>
                  </a:cxn>
                  <a:cxn ang="0">
                    <a:pos x="49" y="14"/>
                  </a:cxn>
                  <a:cxn ang="0">
                    <a:pos x="44" y="12"/>
                  </a:cxn>
                  <a:cxn ang="0">
                    <a:pos x="42" y="11"/>
                  </a:cxn>
                  <a:cxn ang="0">
                    <a:pos x="38" y="9"/>
                  </a:cxn>
                  <a:cxn ang="0">
                    <a:pos x="35" y="11"/>
                  </a:cxn>
                  <a:cxn ang="0">
                    <a:pos x="35" y="6"/>
                  </a:cxn>
                  <a:cxn ang="0">
                    <a:pos x="29" y="5"/>
                  </a:cxn>
                  <a:cxn ang="0">
                    <a:pos x="23" y="3"/>
                  </a:cxn>
                  <a:cxn ang="0">
                    <a:pos x="18" y="1"/>
                  </a:cxn>
                  <a:cxn ang="0">
                    <a:pos x="15" y="5"/>
                  </a:cxn>
                  <a:cxn ang="0">
                    <a:pos x="4" y="9"/>
                  </a:cxn>
                  <a:cxn ang="0">
                    <a:pos x="1" y="14"/>
                  </a:cxn>
                  <a:cxn ang="0">
                    <a:pos x="6" y="20"/>
                  </a:cxn>
                  <a:cxn ang="0">
                    <a:pos x="13" y="28"/>
                  </a:cxn>
                </a:cxnLst>
                <a:rect l="0" t="0" r="r" b="b"/>
                <a:pathLst>
                  <a:path w="53" h="31">
                    <a:moveTo>
                      <a:pt x="13" y="28"/>
                    </a:moveTo>
                    <a:cubicBezTo>
                      <a:pt x="17" y="29"/>
                      <a:pt x="13" y="31"/>
                      <a:pt x="17" y="31"/>
                    </a:cubicBezTo>
                    <a:cubicBezTo>
                      <a:pt x="20" y="29"/>
                      <a:pt x="23" y="29"/>
                      <a:pt x="23" y="26"/>
                    </a:cubicBezTo>
                    <a:cubicBezTo>
                      <a:pt x="23" y="23"/>
                      <a:pt x="24" y="26"/>
                      <a:pt x="26" y="26"/>
                    </a:cubicBezTo>
                    <a:cubicBezTo>
                      <a:pt x="27" y="26"/>
                      <a:pt x="32" y="29"/>
                      <a:pt x="33" y="28"/>
                    </a:cubicBezTo>
                    <a:cubicBezTo>
                      <a:pt x="36" y="26"/>
                      <a:pt x="38" y="29"/>
                      <a:pt x="39" y="29"/>
                    </a:cubicBezTo>
                    <a:cubicBezTo>
                      <a:pt x="41" y="25"/>
                      <a:pt x="42" y="28"/>
                      <a:pt x="46" y="26"/>
                    </a:cubicBezTo>
                    <a:cubicBezTo>
                      <a:pt x="50" y="25"/>
                      <a:pt x="46" y="23"/>
                      <a:pt x="53" y="20"/>
                    </a:cubicBezTo>
                    <a:cubicBezTo>
                      <a:pt x="53" y="17"/>
                      <a:pt x="52" y="15"/>
                      <a:pt x="49" y="14"/>
                    </a:cubicBezTo>
                    <a:cubicBezTo>
                      <a:pt x="46" y="12"/>
                      <a:pt x="47" y="14"/>
                      <a:pt x="44" y="12"/>
                    </a:cubicBezTo>
                    <a:cubicBezTo>
                      <a:pt x="42" y="11"/>
                      <a:pt x="46" y="11"/>
                      <a:pt x="42" y="11"/>
                    </a:cubicBezTo>
                    <a:cubicBezTo>
                      <a:pt x="39" y="9"/>
                      <a:pt x="36" y="8"/>
                      <a:pt x="38" y="9"/>
                    </a:cubicBezTo>
                    <a:cubicBezTo>
                      <a:pt x="39" y="11"/>
                      <a:pt x="38" y="14"/>
                      <a:pt x="35" y="11"/>
                    </a:cubicBezTo>
                    <a:cubicBezTo>
                      <a:pt x="30" y="6"/>
                      <a:pt x="35" y="8"/>
                      <a:pt x="35" y="6"/>
                    </a:cubicBezTo>
                    <a:cubicBezTo>
                      <a:pt x="33" y="5"/>
                      <a:pt x="33" y="6"/>
                      <a:pt x="29" y="5"/>
                    </a:cubicBezTo>
                    <a:cubicBezTo>
                      <a:pt x="23" y="1"/>
                      <a:pt x="26" y="0"/>
                      <a:pt x="23" y="3"/>
                    </a:cubicBezTo>
                    <a:cubicBezTo>
                      <a:pt x="20" y="5"/>
                      <a:pt x="18" y="1"/>
                      <a:pt x="18" y="1"/>
                    </a:cubicBezTo>
                    <a:cubicBezTo>
                      <a:pt x="17" y="1"/>
                      <a:pt x="20" y="3"/>
                      <a:pt x="15" y="5"/>
                    </a:cubicBezTo>
                    <a:cubicBezTo>
                      <a:pt x="10" y="5"/>
                      <a:pt x="9" y="8"/>
                      <a:pt x="4" y="9"/>
                    </a:cubicBezTo>
                    <a:cubicBezTo>
                      <a:pt x="1" y="11"/>
                      <a:pt x="0" y="11"/>
                      <a:pt x="1" y="14"/>
                    </a:cubicBezTo>
                    <a:cubicBezTo>
                      <a:pt x="4" y="17"/>
                      <a:pt x="0" y="19"/>
                      <a:pt x="6" y="20"/>
                    </a:cubicBezTo>
                    <a:cubicBezTo>
                      <a:pt x="9" y="22"/>
                      <a:pt x="9" y="25"/>
                      <a:pt x="13" y="28"/>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62" name="Freeform 174"/>
              <p:cNvSpPr>
                <a:spLocks/>
              </p:cNvSpPr>
              <p:nvPr/>
            </p:nvSpPr>
            <p:spPr bwMode="auto">
              <a:xfrm>
                <a:off x="3044" y="2189"/>
                <a:ext cx="97" cy="70"/>
              </a:xfrm>
              <a:custGeom>
                <a:avLst/>
                <a:gdLst/>
                <a:ahLst/>
                <a:cxnLst>
                  <a:cxn ang="0">
                    <a:pos x="1" y="22"/>
                  </a:cxn>
                  <a:cxn ang="0">
                    <a:pos x="4" y="27"/>
                  </a:cxn>
                  <a:cxn ang="0">
                    <a:pos x="6" y="33"/>
                  </a:cxn>
                  <a:cxn ang="0">
                    <a:pos x="10" y="33"/>
                  </a:cxn>
                  <a:cxn ang="0">
                    <a:pos x="16" y="31"/>
                  </a:cxn>
                  <a:cxn ang="0">
                    <a:pos x="19" y="31"/>
                  </a:cxn>
                  <a:cxn ang="0">
                    <a:pos x="23" y="33"/>
                  </a:cxn>
                  <a:cxn ang="0">
                    <a:pos x="29" y="33"/>
                  </a:cxn>
                  <a:cxn ang="0">
                    <a:pos x="32" y="28"/>
                  </a:cxn>
                  <a:cxn ang="0">
                    <a:pos x="35" y="27"/>
                  </a:cxn>
                  <a:cxn ang="0">
                    <a:pos x="38" y="25"/>
                  </a:cxn>
                  <a:cxn ang="0">
                    <a:pos x="42" y="27"/>
                  </a:cxn>
                  <a:cxn ang="0">
                    <a:pos x="45" y="25"/>
                  </a:cxn>
                  <a:cxn ang="0">
                    <a:pos x="44" y="22"/>
                  </a:cxn>
                  <a:cxn ang="0">
                    <a:pos x="42" y="19"/>
                  </a:cxn>
                  <a:cxn ang="0">
                    <a:pos x="45" y="11"/>
                  </a:cxn>
                  <a:cxn ang="0">
                    <a:pos x="50" y="7"/>
                  </a:cxn>
                  <a:cxn ang="0">
                    <a:pos x="45" y="4"/>
                  </a:cxn>
                  <a:cxn ang="0">
                    <a:pos x="39" y="2"/>
                  </a:cxn>
                  <a:cxn ang="0">
                    <a:pos x="29" y="5"/>
                  </a:cxn>
                  <a:cxn ang="0">
                    <a:pos x="19" y="5"/>
                  </a:cxn>
                  <a:cxn ang="0">
                    <a:pos x="12" y="5"/>
                  </a:cxn>
                  <a:cxn ang="0">
                    <a:pos x="4" y="5"/>
                  </a:cxn>
                  <a:cxn ang="0">
                    <a:pos x="3" y="0"/>
                  </a:cxn>
                  <a:cxn ang="0">
                    <a:pos x="1" y="7"/>
                  </a:cxn>
                  <a:cxn ang="0">
                    <a:pos x="4" y="14"/>
                  </a:cxn>
                  <a:cxn ang="0">
                    <a:pos x="1" y="17"/>
                  </a:cxn>
                  <a:cxn ang="0">
                    <a:pos x="1" y="22"/>
                  </a:cxn>
                </a:cxnLst>
                <a:rect l="0" t="0" r="r" b="b"/>
                <a:pathLst>
                  <a:path w="50" h="36">
                    <a:moveTo>
                      <a:pt x="1" y="22"/>
                    </a:moveTo>
                    <a:cubicBezTo>
                      <a:pt x="1" y="25"/>
                      <a:pt x="4" y="24"/>
                      <a:pt x="4" y="27"/>
                    </a:cubicBezTo>
                    <a:cubicBezTo>
                      <a:pt x="6" y="30"/>
                      <a:pt x="4" y="31"/>
                      <a:pt x="6" y="33"/>
                    </a:cubicBezTo>
                    <a:cubicBezTo>
                      <a:pt x="7" y="34"/>
                      <a:pt x="6" y="31"/>
                      <a:pt x="10" y="33"/>
                    </a:cubicBezTo>
                    <a:cubicBezTo>
                      <a:pt x="13" y="33"/>
                      <a:pt x="15" y="30"/>
                      <a:pt x="16" y="31"/>
                    </a:cubicBezTo>
                    <a:cubicBezTo>
                      <a:pt x="18" y="31"/>
                      <a:pt x="16" y="28"/>
                      <a:pt x="19" y="31"/>
                    </a:cubicBezTo>
                    <a:cubicBezTo>
                      <a:pt x="21" y="34"/>
                      <a:pt x="21" y="30"/>
                      <a:pt x="23" y="33"/>
                    </a:cubicBezTo>
                    <a:cubicBezTo>
                      <a:pt x="24" y="36"/>
                      <a:pt x="26" y="33"/>
                      <a:pt x="29" y="33"/>
                    </a:cubicBezTo>
                    <a:cubicBezTo>
                      <a:pt x="33" y="33"/>
                      <a:pt x="27" y="27"/>
                      <a:pt x="32" y="28"/>
                    </a:cubicBezTo>
                    <a:cubicBezTo>
                      <a:pt x="32" y="27"/>
                      <a:pt x="33" y="28"/>
                      <a:pt x="35" y="27"/>
                    </a:cubicBezTo>
                    <a:cubicBezTo>
                      <a:pt x="35" y="24"/>
                      <a:pt x="36" y="27"/>
                      <a:pt x="38" y="25"/>
                    </a:cubicBezTo>
                    <a:cubicBezTo>
                      <a:pt x="39" y="24"/>
                      <a:pt x="41" y="27"/>
                      <a:pt x="42" y="27"/>
                    </a:cubicBezTo>
                    <a:cubicBezTo>
                      <a:pt x="44" y="27"/>
                      <a:pt x="44" y="25"/>
                      <a:pt x="45" y="25"/>
                    </a:cubicBezTo>
                    <a:cubicBezTo>
                      <a:pt x="45" y="24"/>
                      <a:pt x="42" y="25"/>
                      <a:pt x="44" y="22"/>
                    </a:cubicBezTo>
                    <a:cubicBezTo>
                      <a:pt x="44" y="19"/>
                      <a:pt x="38" y="22"/>
                      <a:pt x="42" y="19"/>
                    </a:cubicBezTo>
                    <a:cubicBezTo>
                      <a:pt x="47" y="16"/>
                      <a:pt x="42" y="16"/>
                      <a:pt x="45" y="11"/>
                    </a:cubicBezTo>
                    <a:cubicBezTo>
                      <a:pt x="47" y="7"/>
                      <a:pt x="50" y="14"/>
                      <a:pt x="50" y="7"/>
                    </a:cubicBezTo>
                    <a:cubicBezTo>
                      <a:pt x="49" y="5"/>
                      <a:pt x="47" y="7"/>
                      <a:pt x="45" y="4"/>
                    </a:cubicBezTo>
                    <a:cubicBezTo>
                      <a:pt x="42" y="0"/>
                      <a:pt x="41" y="5"/>
                      <a:pt x="39" y="2"/>
                    </a:cubicBezTo>
                    <a:cubicBezTo>
                      <a:pt x="38" y="0"/>
                      <a:pt x="32" y="4"/>
                      <a:pt x="29" y="5"/>
                    </a:cubicBezTo>
                    <a:cubicBezTo>
                      <a:pt x="24" y="8"/>
                      <a:pt x="21" y="7"/>
                      <a:pt x="19" y="5"/>
                    </a:cubicBezTo>
                    <a:cubicBezTo>
                      <a:pt x="16" y="5"/>
                      <a:pt x="15" y="8"/>
                      <a:pt x="12" y="5"/>
                    </a:cubicBezTo>
                    <a:cubicBezTo>
                      <a:pt x="7" y="4"/>
                      <a:pt x="7" y="7"/>
                      <a:pt x="4" y="5"/>
                    </a:cubicBezTo>
                    <a:cubicBezTo>
                      <a:pt x="3" y="4"/>
                      <a:pt x="9" y="4"/>
                      <a:pt x="3" y="0"/>
                    </a:cubicBezTo>
                    <a:cubicBezTo>
                      <a:pt x="3" y="4"/>
                      <a:pt x="0" y="2"/>
                      <a:pt x="1" y="7"/>
                    </a:cubicBezTo>
                    <a:cubicBezTo>
                      <a:pt x="3" y="13"/>
                      <a:pt x="7" y="11"/>
                      <a:pt x="4" y="14"/>
                    </a:cubicBezTo>
                    <a:cubicBezTo>
                      <a:pt x="3" y="17"/>
                      <a:pt x="1" y="14"/>
                      <a:pt x="1" y="17"/>
                    </a:cubicBezTo>
                    <a:cubicBezTo>
                      <a:pt x="1" y="19"/>
                      <a:pt x="4" y="21"/>
                      <a:pt x="1" y="2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63" name="Freeform 175"/>
              <p:cNvSpPr>
                <a:spLocks/>
              </p:cNvSpPr>
              <p:nvPr/>
            </p:nvSpPr>
            <p:spPr bwMode="auto">
              <a:xfrm>
                <a:off x="2989" y="2148"/>
                <a:ext cx="68" cy="93"/>
              </a:xfrm>
              <a:custGeom>
                <a:avLst/>
                <a:gdLst/>
                <a:ahLst/>
                <a:cxnLst>
                  <a:cxn ang="0">
                    <a:pos x="11" y="40"/>
                  </a:cxn>
                  <a:cxn ang="0">
                    <a:pos x="12" y="43"/>
                  </a:cxn>
                  <a:cxn ang="0">
                    <a:pos x="14" y="48"/>
                  </a:cxn>
                  <a:cxn ang="0">
                    <a:pos x="17" y="45"/>
                  </a:cxn>
                  <a:cxn ang="0">
                    <a:pos x="23" y="43"/>
                  </a:cxn>
                  <a:cxn ang="0">
                    <a:pos x="29" y="43"/>
                  </a:cxn>
                  <a:cxn ang="0">
                    <a:pos x="29" y="39"/>
                  </a:cxn>
                  <a:cxn ang="0">
                    <a:pos x="32" y="36"/>
                  </a:cxn>
                  <a:cxn ang="0">
                    <a:pos x="29" y="28"/>
                  </a:cxn>
                  <a:cxn ang="0">
                    <a:pos x="31" y="22"/>
                  </a:cxn>
                  <a:cxn ang="0">
                    <a:pos x="29" y="17"/>
                  </a:cxn>
                  <a:cxn ang="0">
                    <a:pos x="26" y="19"/>
                  </a:cxn>
                  <a:cxn ang="0">
                    <a:pos x="21" y="12"/>
                  </a:cxn>
                  <a:cxn ang="0">
                    <a:pos x="15" y="6"/>
                  </a:cxn>
                  <a:cxn ang="0">
                    <a:pos x="12" y="0"/>
                  </a:cxn>
                  <a:cxn ang="0">
                    <a:pos x="6" y="0"/>
                  </a:cxn>
                  <a:cxn ang="0">
                    <a:pos x="0" y="3"/>
                  </a:cxn>
                  <a:cxn ang="0">
                    <a:pos x="2" y="9"/>
                  </a:cxn>
                  <a:cxn ang="0">
                    <a:pos x="5" y="11"/>
                  </a:cxn>
                  <a:cxn ang="0">
                    <a:pos x="2" y="14"/>
                  </a:cxn>
                  <a:cxn ang="0">
                    <a:pos x="3" y="19"/>
                  </a:cxn>
                  <a:cxn ang="0">
                    <a:pos x="6" y="25"/>
                  </a:cxn>
                  <a:cxn ang="0">
                    <a:pos x="3" y="25"/>
                  </a:cxn>
                  <a:cxn ang="0">
                    <a:pos x="6" y="29"/>
                  </a:cxn>
                  <a:cxn ang="0">
                    <a:pos x="3" y="29"/>
                  </a:cxn>
                  <a:cxn ang="0">
                    <a:pos x="12" y="37"/>
                  </a:cxn>
                  <a:cxn ang="0">
                    <a:pos x="9" y="39"/>
                  </a:cxn>
                  <a:cxn ang="0">
                    <a:pos x="11" y="40"/>
                  </a:cxn>
                </a:cxnLst>
                <a:rect l="0" t="0" r="r" b="b"/>
                <a:pathLst>
                  <a:path w="35" h="48">
                    <a:moveTo>
                      <a:pt x="11" y="40"/>
                    </a:moveTo>
                    <a:cubicBezTo>
                      <a:pt x="12" y="42"/>
                      <a:pt x="11" y="43"/>
                      <a:pt x="12" y="43"/>
                    </a:cubicBezTo>
                    <a:cubicBezTo>
                      <a:pt x="15" y="45"/>
                      <a:pt x="14" y="46"/>
                      <a:pt x="14" y="48"/>
                    </a:cubicBezTo>
                    <a:cubicBezTo>
                      <a:pt x="17" y="48"/>
                      <a:pt x="14" y="46"/>
                      <a:pt x="17" y="45"/>
                    </a:cubicBezTo>
                    <a:cubicBezTo>
                      <a:pt x="21" y="45"/>
                      <a:pt x="20" y="43"/>
                      <a:pt x="23" y="43"/>
                    </a:cubicBezTo>
                    <a:cubicBezTo>
                      <a:pt x="26" y="45"/>
                      <a:pt x="26" y="42"/>
                      <a:pt x="29" y="43"/>
                    </a:cubicBezTo>
                    <a:cubicBezTo>
                      <a:pt x="32" y="42"/>
                      <a:pt x="29" y="40"/>
                      <a:pt x="29" y="39"/>
                    </a:cubicBezTo>
                    <a:cubicBezTo>
                      <a:pt x="29" y="36"/>
                      <a:pt x="31" y="39"/>
                      <a:pt x="32" y="36"/>
                    </a:cubicBezTo>
                    <a:cubicBezTo>
                      <a:pt x="35" y="32"/>
                      <a:pt x="31" y="34"/>
                      <a:pt x="29" y="28"/>
                    </a:cubicBezTo>
                    <a:cubicBezTo>
                      <a:pt x="28" y="23"/>
                      <a:pt x="31" y="25"/>
                      <a:pt x="31" y="22"/>
                    </a:cubicBezTo>
                    <a:cubicBezTo>
                      <a:pt x="26" y="17"/>
                      <a:pt x="35" y="20"/>
                      <a:pt x="29" y="17"/>
                    </a:cubicBezTo>
                    <a:cubicBezTo>
                      <a:pt x="28" y="15"/>
                      <a:pt x="29" y="19"/>
                      <a:pt x="26" y="19"/>
                    </a:cubicBezTo>
                    <a:cubicBezTo>
                      <a:pt x="21" y="17"/>
                      <a:pt x="20" y="14"/>
                      <a:pt x="21" y="12"/>
                    </a:cubicBezTo>
                    <a:cubicBezTo>
                      <a:pt x="23" y="9"/>
                      <a:pt x="15" y="11"/>
                      <a:pt x="15" y="6"/>
                    </a:cubicBezTo>
                    <a:cubicBezTo>
                      <a:pt x="17" y="3"/>
                      <a:pt x="14" y="3"/>
                      <a:pt x="12" y="0"/>
                    </a:cubicBezTo>
                    <a:cubicBezTo>
                      <a:pt x="9" y="0"/>
                      <a:pt x="8" y="0"/>
                      <a:pt x="6" y="0"/>
                    </a:cubicBezTo>
                    <a:cubicBezTo>
                      <a:pt x="5" y="0"/>
                      <a:pt x="5" y="1"/>
                      <a:pt x="0" y="3"/>
                    </a:cubicBezTo>
                    <a:cubicBezTo>
                      <a:pt x="2" y="5"/>
                      <a:pt x="2" y="8"/>
                      <a:pt x="2" y="9"/>
                    </a:cubicBezTo>
                    <a:cubicBezTo>
                      <a:pt x="5" y="11"/>
                      <a:pt x="6" y="9"/>
                      <a:pt x="5" y="11"/>
                    </a:cubicBezTo>
                    <a:cubicBezTo>
                      <a:pt x="5" y="12"/>
                      <a:pt x="3" y="11"/>
                      <a:pt x="2" y="14"/>
                    </a:cubicBezTo>
                    <a:cubicBezTo>
                      <a:pt x="6" y="14"/>
                      <a:pt x="5" y="14"/>
                      <a:pt x="3" y="19"/>
                    </a:cubicBezTo>
                    <a:cubicBezTo>
                      <a:pt x="2" y="22"/>
                      <a:pt x="8" y="23"/>
                      <a:pt x="6" y="25"/>
                    </a:cubicBezTo>
                    <a:cubicBezTo>
                      <a:pt x="5" y="26"/>
                      <a:pt x="5" y="23"/>
                      <a:pt x="3" y="25"/>
                    </a:cubicBezTo>
                    <a:cubicBezTo>
                      <a:pt x="3" y="25"/>
                      <a:pt x="6" y="28"/>
                      <a:pt x="6" y="29"/>
                    </a:cubicBezTo>
                    <a:cubicBezTo>
                      <a:pt x="5" y="29"/>
                      <a:pt x="5" y="28"/>
                      <a:pt x="3" y="29"/>
                    </a:cubicBezTo>
                    <a:cubicBezTo>
                      <a:pt x="6" y="34"/>
                      <a:pt x="12" y="36"/>
                      <a:pt x="12" y="37"/>
                    </a:cubicBezTo>
                    <a:cubicBezTo>
                      <a:pt x="12" y="39"/>
                      <a:pt x="8" y="39"/>
                      <a:pt x="9" y="39"/>
                    </a:cubicBezTo>
                    <a:cubicBezTo>
                      <a:pt x="11" y="40"/>
                      <a:pt x="9" y="40"/>
                      <a:pt x="11" y="4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64" name="Freeform 176"/>
              <p:cNvSpPr>
                <a:spLocks/>
              </p:cNvSpPr>
              <p:nvPr/>
            </p:nvSpPr>
            <p:spPr bwMode="auto">
              <a:xfrm>
                <a:off x="3015" y="2230"/>
                <a:ext cx="40" cy="35"/>
              </a:xfrm>
              <a:custGeom>
                <a:avLst/>
                <a:gdLst/>
                <a:ahLst/>
                <a:cxnLst>
                  <a:cxn ang="0">
                    <a:pos x="1" y="6"/>
                  </a:cxn>
                  <a:cxn ang="0">
                    <a:pos x="1" y="9"/>
                  </a:cxn>
                  <a:cxn ang="0">
                    <a:pos x="1" y="12"/>
                  </a:cxn>
                  <a:cxn ang="0">
                    <a:pos x="4" y="17"/>
                  </a:cxn>
                  <a:cxn ang="0">
                    <a:pos x="4" y="18"/>
                  </a:cxn>
                  <a:cxn ang="0">
                    <a:pos x="15" y="14"/>
                  </a:cxn>
                  <a:cxn ang="0">
                    <a:pos x="21" y="12"/>
                  </a:cxn>
                  <a:cxn ang="0">
                    <a:pos x="19" y="6"/>
                  </a:cxn>
                  <a:cxn ang="0">
                    <a:pos x="16" y="2"/>
                  </a:cxn>
                  <a:cxn ang="0">
                    <a:pos x="10" y="2"/>
                  </a:cxn>
                  <a:cxn ang="0">
                    <a:pos x="4" y="3"/>
                  </a:cxn>
                  <a:cxn ang="0">
                    <a:pos x="1" y="6"/>
                  </a:cxn>
                </a:cxnLst>
                <a:rect l="0" t="0" r="r" b="b"/>
                <a:pathLst>
                  <a:path w="21" h="18">
                    <a:moveTo>
                      <a:pt x="1" y="6"/>
                    </a:moveTo>
                    <a:cubicBezTo>
                      <a:pt x="1" y="9"/>
                      <a:pt x="1" y="9"/>
                      <a:pt x="1" y="9"/>
                    </a:cubicBezTo>
                    <a:cubicBezTo>
                      <a:pt x="0" y="11"/>
                      <a:pt x="1" y="11"/>
                      <a:pt x="1" y="12"/>
                    </a:cubicBezTo>
                    <a:cubicBezTo>
                      <a:pt x="1" y="14"/>
                      <a:pt x="3" y="17"/>
                      <a:pt x="4" y="17"/>
                    </a:cubicBezTo>
                    <a:cubicBezTo>
                      <a:pt x="4" y="15"/>
                      <a:pt x="4" y="17"/>
                      <a:pt x="4" y="18"/>
                    </a:cubicBezTo>
                    <a:cubicBezTo>
                      <a:pt x="16" y="17"/>
                      <a:pt x="10" y="12"/>
                      <a:pt x="15" y="14"/>
                    </a:cubicBezTo>
                    <a:cubicBezTo>
                      <a:pt x="19" y="17"/>
                      <a:pt x="18" y="12"/>
                      <a:pt x="21" y="12"/>
                    </a:cubicBezTo>
                    <a:cubicBezTo>
                      <a:pt x="19" y="11"/>
                      <a:pt x="21" y="9"/>
                      <a:pt x="19" y="6"/>
                    </a:cubicBezTo>
                    <a:cubicBezTo>
                      <a:pt x="19" y="3"/>
                      <a:pt x="16" y="5"/>
                      <a:pt x="16" y="2"/>
                    </a:cubicBezTo>
                    <a:cubicBezTo>
                      <a:pt x="13" y="0"/>
                      <a:pt x="13" y="3"/>
                      <a:pt x="10" y="2"/>
                    </a:cubicBezTo>
                    <a:cubicBezTo>
                      <a:pt x="7" y="2"/>
                      <a:pt x="9" y="3"/>
                      <a:pt x="4" y="3"/>
                    </a:cubicBezTo>
                    <a:cubicBezTo>
                      <a:pt x="1" y="5"/>
                      <a:pt x="4" y="6"/>
                      <a:pt x="1" y="6"/>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65" name="Freeform 177"/>
              <p:cNvSpPr>
                <a:spLocks/>
              </p:cNvSpPr>
              <p:nvPr/>
            </p:nvSpPr>
            <p:spPr bwMode="auto">
              <a:xfrm>
                <a:off x="2997" y="2220"/>
                <a:ext cx="27" cy="70"/>
              </a:xfrm>
              <a:custGeom>
                <a:avLst/>
                <a:gdLst/>
                <a:ahLst/>
                <a:cxnLst>
                  <a:cxn ang="0">
                    <a:pos x="1" y="11"/>
                  </a:cxn>
                  <a:cxn ang="0">
                    <a:pos x="1" y="21"/>
                  </a:cxn>
                  <a:cxn ang="0">
                    <a:pos x="1" y="27"/>
                  </a:cxn>
                  <a:cxn ang="0">
                    <a:pos x="3" y="30"/>
                  </a:cxn>
                  <a:cxn ang="0">
                    <a:pos x="7" y="36"/>
                  </a:cxn>
                  <a:cxn ang="0">
                    <a:pos x="8" y="34"/>
                  </a:cxn>
                  <a:cxn ang="0">
                    <a:pos x="8" y="33"/>
                  </a:cxn>
                  <a:cxn ang="0">
                    <a:pos x="11" y="30"/>
                  </a:cxn>
                  <a:cxn ang="0">
                    <a:pos x="14" y="27"/>
                  </a:cxn>
                  <a:cxn ang="0">
                    <a:pos x="13" y="24"/>
                  </a:cxn>
                  <a:cxn ang="0">
                    <a:pos x="13" y="22"/>
                  </a:cxn>
                  <a:cxn ang="0">
                    <a:pos x="10" y="17"/>
                  </a:cxn>
                  <a:cxn ang="0">
                    <a:pos x="10" y="14"/>
                  </a:cxn>
                  <a:cxn ang="0">
                    <a:pos x="10" y="11"/>
                  </a:cxn>
                  <a:cxn ang="0">
                    <a:pos x="8" y="7"/>
                  </a:cxn>
                  <a:cxn ang="0">
                    <a:pos x="7" y="4"/>
                  </a:cxn>
                  <a:cxn ang="0">
                    <a:pos x="4" y="4"/>
                  </a:cxn>
                  <a:cxn ang="0">
                    <a:pos x="1" y="7"/>
                  </a:cxn>
                  <a:cxn ang="0">
                    <a:pos x="1" y="11"/>
                  </a:cxn>
                </a:cxnLst>
                <a:rect l="0" t="0" r="r" b="b"/>
                <a:pathLst>
                  <a:path w="14" h="36">
                    <a:moveTo>
                      <a:pt x="1" y="11"/>
                    </a:moveTo>
                    <a:cubicBezTo>
                      <a:pt x="4" y="11"/>
                      <a:pt x="1" y="21"/>
                      <a:pt x="1" y="21"/>
                    </a:cubicBezTo>
                    <a:cubicBezTo>
                      <a:pt x="3" y="22"/>
                      <a:pt x="0" y="22"/>
                      <a:pt x="1" y="27"/>
                    </a:cubicBezTo>
                    <a:cubicBezTo>
                      <a:pt x="3" y="30"/>
                      <a:pt x="0" y="27"/>
                      <a:pt x="3" y="30"/>
                    </a:cubicBezTo>
                    <a:cubicBezTo>
                      <a:pt x="7" y="33"/>
                      <a:pt x="4" y="34"/>
                      <a:pt x="7" y="36"/>
                    </a:cubicBezTo>
                    <a:cubicBezTo>
                      <a:pt x="7" y="36"/>
                      <a:pt x="8" y="36"/>
                      <a:pt x="8" y="34"/>
                    </a:cubicBezTo>
                    <a:cubicBezTo>
                      <a:pt x="8" y="33"/>
                      <a:pt x="8" y="33"/>
                      <a:pt x="8" y="33"/>
                    </a:cubicBezTo>
                    <a:cubicBezTo>
                      <a:pt x="8" y="31"/>
                      <a:pt x="11" y="33"/>
                      <a:pt x="11" y="30"/>
                    </a:cubicBezTo>
                    <a:cubicBezTo>
                      <a:pt x="11" y="25"/>
                      <a:pt x="13" y="28"/>
                      <a:pt x="14" y="27"/>
                    </a:cubicBezTo>
                    <a:cubicBezTo>
                      <a:pt x="14" y="24"/>
                      <a:pt x="13" y="24"/>
                      <a:pt x="13" y="24"/>
                    </a:cubicBezTo>
                    <a:cubicBezTo>
                      <a:pt x="13" y="22"/>
                      <a:pt x="13" y="21"/>
                      <a:pt x="13" y="22"/>
                    </a:cubicBezTo>
                    <a:cubicBezTo>
                      <a:pt x="11" y="22"/>
                      <a:pt x="10" y="19"/>
                      <a:pt x="10" y="17"/>
                    </a:cubicBezTo>
                    <a:cubicBezTo>
                      <a:pt x="10" y="16"/>
                      <a:pt x="8" y="16"/>
                      <a:pt x="10" y="14"/>
                    </a:cubicBezTo>
                    <a:cubicBezTo>
                      <a:pt x="10" y="14"/>
                      <a:pt x="10" y="14"/>
                      <a:pt x="10" y="11"/>
                    </a:cubicBezTo>
                    <a:cubicBezTo>
                      <a:pt x="10" y="10"/>
                      <a:pt x="11" y="8"/>
                      <a:pt x="8" y="7"/>
                    </a:cubicBezTo>
                    <a:cubicBezTo>
                      <a:pt x="7" y="7"/>
                      <a:pt x="8" y="5"/>
                      <a:pt x="7" y="4"/>
                    </a:cubicBezTo>
                    <a:cubicBezTo>
                      <a:pt x="4" y="5"/>
                      <a:pt x="4" y="5"/>
                      <a:pt x="4" y="4"/>
                    </a:cubicBezTo>
                    <a:cubicBezTo>
                      <a:pt x="4" y="0"/>
                      <a:pt x="3" y="5"/>
                      <a:pt x="1" y="7"/>
                    </a:cubicBezTo>
                    <a:cubicBezTo>
                      <a:pt x="0" y="10"/>
                      <a:pt x="3" y="8"/>
                      <a:pt x="1" y="1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66" name="Freeform 178"/>
              <p:cNvSpPr>
                <a:spLocks/>
              </p:cNvSpPr>
              <p:nvPr/>
            </p:nvSpPr>
            <p:spPr bwMode="auto">
              <a:xfrm>
                <a:off x="2949" y="2090"/>
                <a:ext cx="103" cy="66"/>
              </a:xfrm>
              <a:custGeom>
                <a:avLst/>
                <a:gdLst/>
                <a:ahLst/>
                <a:cxnLst>
                  <a:cxn ang="0">
                    <a:pos x="21" y="33"/>
                  </a:cxn>
                  <a:cxn ang="0">
                    <a:pos x="27" y="30"/>
                  </a:cxn>
                  <a:cxn ang="0">
                    <a:pos x="33" y="30"/>
                  </a:cxn>
                  <a:cxn ang="0">
                    <a:pos x="36" y="30"/>
                  </a:cxn>
                  <a:cxn ang="0">
                    <a:pos x="36" y="28"/>
                  </a:cxn>
                  <a:cxn ang="0">
                    <a:pos x="39" y="28"/>
                  </a:cxn>
                  <a:cxn ang="0">
                    <a:pos x="44" y="22"/>
                  </a:cxn>
                  <a:cxn ang="0">
                    <a:pos x="46" y="17"/>
                  </a:cxn>
                  <a:cxn ang="0">
                    <a:pos x="49" y="11"/>
                  </a:cxn>
                  <a:cxn ang="0">
                    <a:pos x="53" y="8"/>
                  </a:cxn>
                  <a:cxn ang="0">
                    <a:pos x="53" y="8"/>
                  </a:cxn>
                  <a:cxn ang="0">
                    <a:pos x="52" y="7"/>
                  </a:cxn>
                  <a:cxn ang="0">
                    <a:pos x="47" y="4"/>
                  </a:cxn>
                  <a:cxn ang="0">
                    <a:pos x="44" y="4"/>
                  </a:cxn>
                  <a:cxn ang="0">
                    <a:pos x="41" y="2"/>
                  </a:cxn>
                  <a:cxn ang="0">
                    <a:pos x="36" y="2"/>
                  </a:cxn>
                  <a:cxn ang="0">
                    <a:pos x="33" y="5"/>
                  </a:cxn>
                  <a:cxn ang="0">
                    <a:pos x="30" y="7"/>
                  </a:cxn>
                  <a:cxn ang="0">
                    <a:pos x="27" y="7"/>
                  </a:cxn>
                  <a:cxn ang="0">
                    <a:pos x="21" y="8"/>
                  </a:cxn>
                  <a:cxn ang="0">
                    <a:pos x="21" y="10"/>
                  </a:cxn>
                  <a:cxn ang="0">
                    <a:pos x="15" y="11"/>
                  </a:cxn>
                  <a:cxn ang="0">
                    <a:pos x="8" y="8"/>
                  </a:cxn>
                  <a:cxn ang="0">
                    <a:pos x="8" y="11"/>
                  </a:cxn>
                  <a:cxn ang="0">
                    <a:pos x="3" y="11"/>
                  </a:cxn>
                  <a:cxn ang="0">
                    <a:pos x="5" y="14"/>
                  </a:cxn>
                  <a:cxn ang="0">
                    <a:pos x="3" y="16"/>
                  </a:cxn>
                  <a:cxn ang="0">
                    <a:pos x="3" y="19"/>
                  </a:cxn>
                  <a:cxn ang="0">
                    <a:pos x="0" y="20"/>
                  </a:cxn>
                  <a:cxn ang="0">
                    <a:pos x="3" y="25"/>
                  </a:cxn>
                  <a:cxn ang="0">
                    <a:pos x="11" y="31"/>
                  </a:cxn>
                  <a:cxn ang="0">
                    <a:pos x="18" y="34"/>
                  </a:cxn>
                  <a:cxn ang="0">
                    <a:pos x="21" y="33"/>
                  </a:cxn>
                </a:cxnLst>
                <a:rect l="0" t="0" r="r" b="b"/>
                <a:pathLst>
                  <a:path w="53" h="34">
                    <a:moveTo>
                      <a:pt x="21" y="33"/>
                    </a:moveTo>
                    <a:cubicBezTo>
                      <a:pt x="26" y="31"/>
                      <a:pt x="26" y="30"/>
                      <a:pt x="27" y="30"/>
                    </a:cubicBezTo>
                    <a:cubicBezTo>
                      <a:pt x="29" y="30"/>
                      <a:pt x="30" y="30"/>
                      <a:pt x="33" y="30"/>
                    </a:cubicBezTo>
                    <a:cubicBezTo>
                      <a:pt x="33" y="30"/>
                      <a:pt x="35" y="30"/>
                      <a:pt x="36" y="30"/>
                    </a:cubicBezTo>
                    <a:cubicBezTo>
                      <a:pt x="38" y="28"/>
                      <a:pt x="36" y="28"/>
                      <a:pt x="36" y="28"/>
                    </a:cubicBezTo>
                    <a:cubicBezTo>
                      <a:pt x="38" y="28"/>
                      <a:pt x="38" y="28"/>
                      <a:pt x="39" y="28"/>
                    </a:cubicBezTo>
                    <a:cubicBezTo>
                      <a:pt x="39" y="28"/>
                      <a:pt x="43" y="24"/>
                      <a:pt x="44" y="22"/>
                    </a:cubicBezTo>
                    <a:cubicBezTo>
                      <a:pt x="44" y="19"/>
                      <a:pt x="43" y="19"/>
                      <a:pt x="46" y="17"/>
                    </a:cubicBezTo>
                    <a:cubicBezTo>
                      <a:pt x="49" y="14"/>
                      <a:pt x="47" y="14"/>
                      <a:pt x="49" y="11"/>
                    </a:cubicBezTo>
                    <a:cubicBezTo>
                      <a:pt x="50" y="10"/>
                      <a:pt x="50" y="13"/>
                      <a:pt x="53" y="8"/>
                    </a:cubicBezTo>
                    <a:cubicBezTo>
                      <a:pt x="53" y="8"/>
                      <a:pt x="53" y="8"/>
                      <a:pt x="53" y="8"/>
                    </a:cubicBezTo>
                    <a:cubicBezTo>
                      <a:pt x="53" y="8"/>
                      <a:pt x="53" y="7"/>
                      <a:pt x="52" y="7"/>
                    </a:cubicBezTo>
                    <a:cubicBezTo>
                      <a:pt x="50" y="8"/>
                      <a:pt x="52" y="5"/>
                      <a:pt x="47" y="4"/>
                    </a:cubicBezTo>
                    <a:cubicBezTo>
                      <a:pt x="47" y="4"/>
                      <a:pt x="44" y="5"/>
                      <a:pt x="44" y="4"/>
                    </a:cubicBezTo>
                    <a:cubicBezTo>
                      <a:pt x="44" y="4"/>
                      <a:pt x="43" y="0"/>
                      <a:pt x="41" y="2"/>
                    </a:cubicBezTo>
                    <a:cubicBezTo>
                      <a:pt x="39" y="4"/>
                      <a:pt x="38" y="2"/>
                      <a:pt x="36" y="2"/>
                    </a:cubicBezTo>
                    <a:cubicBezTo>
                      <a:pt x="33" y="2"/>
                      <a:pt x="35" y="5"/>
                      <a:pt x="33" y="5"/>
                    </a:cubicBezTo>
                    <a:cubicBezTo>
                      <a:pt x="33" y="5"/>
                      <a:pt x="32" y="7"/>
                      <a:pt x="30" y="7"/>
                    </a:cubicBezTo>
                    <a:cubicBezTo>
                      <a:pt x="29" y="7"/>
                      <a:pt x="27" y="4"/>
                      <a:pt x="27" y="7"/>
                    </a:cubicBezTo>
                    <a:cubicBezTo>
                      <a:pt x="26" y="8"/>
                      <a:pt x="24" y="7"/>
                      <a:pt x="21" y="8"/>
                    </a:cubicBezTo>
                    <a:cubicBezTo>
                      <a:pt x="20" y="8"/>
                      <a:pt x="21" y="10"/>
                      <a:pt x="21" y="10"/>
                    </a:cubicBezTo>
                    <a:cubicBezTo>
                      <a:pt x="21" y="11"/>
                      <a:pt x="20" y="11"/>
                      <a:pt x="15" y="11"/>
                    </a:cubicBezTo>
                    <a:cubicBezTo>
                      <a:pt x="12" y="13"/>
                      <a:pt x="11" y="8"/>
                      <a:pt x="8" y="8"/>
                    </a:cubicBezTo>
                    <a:cubicBezTo>
                      <a:pt x="8" y="10"/>
                      <a:pt x="9" y="11"/>
                      <a:pt x="8" y="11"/>
                    </a:cubicBezTo>
                    <a:cubicBezTo>
                      <a:pt x="6" y="11"/>
                      <a:pt x="3" y="11"/>
                      <a:pt x="3" y="11"/>
                    </a:cubicBezTo>
                    <a:cubicBezTo>
                      <a:pt x="3" y="13"/>
                      <a:pt x="5" y="13"/>
                      <a:pt x="5" y="14"/>
                    </a:cubicBezTo>
                    <a:cubicBezTo>
                      <a:pt x="5" y="16"/>
                      <a:pt x="3" y="14"/>
                      <a:pt x="3" y="16"/>
                    </a:cubicBezTo>
                    <a:cubicBezTo>
                      <a:pt x="3" y="19"/>
                      <a:pt x="3" y="19"/>
                      <a:pt x="3" y="19"/>
                    </a:cubicBezTo>
                    <a:cubicBezTo>
                      <a:pt x="3" y="19"/>
                      <a:pt x="2" y="20"/>
                      <a:pt x="0" y="20"/>
                    </a:cubicBezTo>
                    <a:cubicBezTo>
                      <a:pt x="3" y="22"/>
                      <a:pt x="2" y="25"/>
                      <a:pt x="3" y="25"/>
                    </a:cubicBezTo>
                    <a:cubicBezTo>
                      <a:pt x="11" y="30"/>
                      <a:pt x="9" y="31"/>
                      <a:pt x="11" y="31"/>
                    </a:cubicBezTo>
                    <a:cubicBezTo>
                      <a:pt x="12" y="31"/>
                      <a:pt x="15" y="34"/>
                      <a:pt x="18" y="34"/>
                    </a:cubicBezTo>
                    <a:cubicBezTo>
                      <a:pt x="20" y="34"/>
                      <a:pt x="20" y="31"/>
                      <a:pt x="21" y="3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67" name="Freeform 179"/>
              <p:cNvSpPr>
                <a:spLocks/>
              </p:cNvSpPr>
              <p:nvPr/>
            </p:nvSpPr>
            <p:spPr bwMode="auto">
              <a:xfrm>
                <a:off x="2958" y="2065"/>
                <a:ext cx="92" cy="48"/>
              </a:xfrm>
              <a:custGeom>
                <a:avLst/>
                <a:gdLst/>
                <a:ahLst/>
                <a:cxnLst>
                  <a:cxn ang="0">
                    <a:pos x="45" y="8"/>
                  </a:cxn>
                  <a:cxn ang="0">
                    <a:pos x="41" y="5"/>
                  </a:cxn>
                  <a:cxn ang="0">
                    <a:pos x="30" y="4"/>
                  </a:cxn>
                  <a:cxn ang="0">
                    <a:pos x="25" y="7"/>
                  </a:cxn>
                  <a:cxn ang="0">
                    <a:pos x="24" y="5"/>
                  </a:cxn>
                  <a:cxn ang="0">
                    <a:pos x="19" y="4"/>
                  </a:cxn>
                  <a:cxn ang="0">
                    <a:pos x="18" y="4"/>
                  </a:cxn>
                  <a:cxn ang="0">
                    <a:pos x="16" y="4"/>
                  </a:cxn>
                  <a:cxn ang="0">
                    <a:pos x="9" y="10"/>
                  </a:cxn>
                  <a:cxn ang="0">
                    <a:pos x="3" y="13"/>
                  </a:cxn>
                  <a:cxn ang="0">
                    <a:pos x="3" y="21"/>
                  </a:cxn>
                  <a:cxn ang="0">
                    <a:pos x="10" y="24"/>
                  </a:cxn>
                  <a:cxn ang="0">
                    <a:pos x="16" y="22"/>
                  </a:cxn>
                  <a:cxn ang="0">
                    <a:pos x="16" y="21"/>
                  </a:cxn>
                  <a:cxn ang="0">
                    <a:pos x="22" y="19"/>
                  </a:cxn>
                  <a:cxn ang="0">
                    <a:pos x="25" y="19"/>
                  </a:cxn>
                  <a:cxn ang="0">
                    <a:pos x="28" y="18"/>
                  </a:cxn>
                  <a:cxn ang="0">
                    <a:pos x="31" y="14"/>
                  </a:cxn>
                  <a:cxn ang="0">
                    <a:pos x="36" y="14"/>
                  </a:cxn>
                  <a:cxn ang="0">
                    <a:pos x="39" y="16"/>
                  </a:cxn>
                  <a:cxn ang="0">
                    <a:pos x="42" y="16"/>
                  </a:cxn>
                  <a:cxn ang="0">
                    <a:pos x="45" y="11"/>
                  </a:cxn>
                  <a:cxn ang="0">
                    <a:pos x="45" y="8"/>
                  </a:cxn>
                </a:cxnLst>
                <a:rect l="0" t="0" r="r" b="b"/>
                <a:pathLst>
                  <a:path w="47" h="25">
                    <a:moveTo>
                      <a:pt x="45" y="8"/>
                    </a:moveTo>
                    <a:cubicBezTo>
                      <a:pt x="41" y="7"/>
                      <a:pt x="42" y="5"/>
                      <a:pt x="41" y="5"/>
                    </a:cubicBezTo>
                    <a:cubicBezTo>
                      <a:pt x="36" y="4"/>
                      <a:pt x="31" y="4"/>
                      <a:pt x="30" y="4"/>
                    </a:cubicBezTo>
                    <a:cubicBezTo>
                      <a:pt x="27" y="4"/>
                      <a:pt x="27" y="8"/>
                      <a:pt x="25" y="7"/>
                    </a:cubicBezTo>
                    <a:cubicBezTo>
                      <a:pt x="25" y="7"/>
                      <a:pt x="24" y="7"/>
                      <a:pt x="24" y="5"/>
                    </a:cubicBezTo>
                    <a:cubicBezTo>
                      <a:pt x="25" y="2"/>
                      <a:pt x="21" y="0"/>
                      <a:pt x="19" y="4"/>
                    </a:cubicBezTo>
                    <a:cubicBezTo>
                      <a:pt x="19" y="5"/>
                      <a:pt x="18" y="5"/>
                      <a:pt x="18" y="4"/>
                    </a:cubicBezTo>
                    <a:cubicBezTo>
                      <a:pt x="18" y="4"/>
                      <a:pt x="18" y="4"/>
                      <a:pt x="16" y="4"/>
                    </a:cubicBezTo>
                    <a:cubicBezTo>
                      <a:pt x="9" y="7"/>
                      <a:pt x="13" y="8"/>
                      <a:pt x="9" y="10"/>
                    </a:cubicBezTo>
                    <a:cubicBezTo>
                      <a:pt x="6" y="11"/>
                      <a:pt x="4" y="8"/>
                      <a:pt x="3" y="13"/>
                    </a:cubicBezTo>
                    <a:cubicBezTo>
                      <a:pt x="1" y="16"/>
                      <a:pt x="0" y="16"/>
                      <a:pt x="3" y="21"/>
                    </a:cubicBezTo>
                    <a:cubicBezTo>
                      <a:pt x="6" y="21"/>
                      <a:pt x="7" y="25"/>
                      <a:pt x="10" y="24"/>
                    </a:cubicBezTo>
                    <a:cubicBezTo>
                      <a:pt x="15" y="24"/>
                      <a:pt x="16" y="24"/>
                      <a:pt x="16" y="22"/>
                    </a:cubicBezTo>
                    <a:cubicBezTo>
                      <a:pt x="16" y="22"/>
                      <a:pt x="15" y="21"/>
                      <a:pt x="16" y="21"/>
                    </a:cubicBezTo>
                    <a:cubicBezTo>
                      <a:pt x="19" y="19"/>
                      <a:pt x="21" y="21"/>
                      <a:pt x="22" y="19"/>
                    </a:cubicBezTo>
                    <a:cubicBezTo>
                      <a:pt x="22" y="16"/>
                      <a:pt x="24" y="19"/>
                      <a:pt x="25" y="19"/>
                    </a:cubicBezTo>
                    <a:cubicBezTo>
                      <a:pt x="27" y="19"/>
                      <a:pt x="28" y="18"/>
                      <a:pt x="28" y="18"/>
                    </a:cubicBezTo>
                    <a:cubicBezTo>
                      <a:pt x="30" y="18"/>
                      <a:pt x="28" y="14"/>
                      <a:pt x="31" y="14"/>
                    </a:cubicBezTo>
                    <a:cubicBezTo>
                      <a:pt x="33" y="14"/>
                      <a:pt x="34" y="16"/>
                      <a:pt x="36" y="14"/>
                    </a:cubicBezTo>
                    <a:cubicBezTo>
                      <a:pt x="38" y="13"/>
                      <a:pt x="39" y="16"/>
                      <a:pt x="39" y="16"/>
                    </a:cubicBezTo>
                    <a:cubicBezTo>
                      <a:pt x="39" y="18"/>
                      <a:pt x="42" y="16"/>
                      <a:pt x="42" y="16"/>
                    </a:cubicBezTo>
                    <a:cubicBezTo>
                      <a:pt x="44" y="11"/>
                      <a:pt x="45" y="13"/>
                      <a:pt x="45" y="11"/>
                    </a:cubicBezTo>
                    <a:cubicBezTo>
                      <a:pt x="45" y="10"/>
                      <a:pt x="47" y="10"/>
                      <a:pt x="45" y="8"/>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68" name="Freeform 180"/>
              <p:cNvSpPr>
                <a:spLocks/>
              </p:cNvSpPr>
              <p:nvPr/>
            </p:nvSpPr>
            <p:spPr bwMode="auto">
              <a:xfrm>
                <a:off x="2908" y="2129"/>
                <a:ext cx="47" cy="37"/>
              </a:xfrm>
              <a:custGeom>
                <a:avLst/>
                <a:gdLst/>
                <a:ahLst/>
                <a:cxnLst>
                  <a:cxn ang="0">
                    <a:pos x="21" y="0"/>
                  </a:cxn>
                  <a:cxn ang="0">
                    <a:pos x="24" y="5"/>
                  </a:cxn>
                  <a:cxn ang="0">
                    <a:pos x="23" y="5"/>
                  </a:cxn>
                  <a:cxn ang="0">
                    <a:pos x="23" y="7"/>
                  </a:cxn>
                  <a:cxn ang="0">
                    <a:pos x="17" y="10"/>
                  </a:cxn>
                  <a:cxn ang="0">
                    <a:pos x="18" y="13"/>
                  </a:cxn>
                  <a:cxn ang="0">
                    <a:pos x="15" y="17"/>
                  </a:cxn>
                  <a:cxn ang="0">
                    <a:pos x="12" y="17"/>
                  </a:cxn>
                  <a:cxn ang="0">
                    <a:pos x="9" y="16"/>
                  </a:cxn>
                  <a:cxn ang="0">
                    <a:pos x="1" y="17"/>
                  </a:cxn>
                  <a:cxn ang="0">
                    <a:pos x="1" y="16"/>
                  </a:cxn>
                  <a:cxn ang="0">
                    <a:pos x="1" y="13"/>
                  </a:cxn>
                  <a:cxn ang="0">
                    <a:pos x="1" y="10"/>
                  </a:cxn>
                  <a:cxn ang="0">
                    <a:pos x="0" y="8"/>
                  </a:cxn>
                  <a:cxn ang="0">
                    <a:pos x="1" y="5"/>
                  </a:cxn>
                  <a:cxn ang="0">
                    <a:pos x="7" y="7"/>
                  </a:cxn>
                  <a:cxn ang="0">
                    <a:pos x="10" y="7"/>
                  </a:cxn>
                  <a:cxn ang="0">
                    <a:pos x="15" y="3"/>
                  </a:cxn>
                  <a:cxn ang="0">
                    <a:pos x="18" y="3"/>
                  </a:cxn>
                  <a:cxn ang="0">
                    <a:pos x="21" y="2"/>
                  </a:cxn>
                  <a:cxn ang="0">
                    <a:pos x="21" y="0"/>
                  </a:cxn>
                </a:cxnLst>
                <a:rect l="0" t="0" r="r" b="b"/>
                <a:pathLst>
                  <a:path w="24" h="19">
                    <a:moveTo>
                      <a:pt x="21" y="0"/>
                    </a:moveTo>
                    <a:cubicBezTo>
                      <a:pt x="24" y="2"/>
                      <a:pt x="23" y="5"/>
                      <a:pt x="24" y="5"/>
                    </a:cubicBezTo>
                    <a:cubicBezTo>
                      <a:pt x="23" y="5"/>
                      <a:pt x="23" y="5"/>
                      <a:pt x="23" y="5"/>
                    </a:cubicBezTo>
                    <a:cubicBezTo>
                      <a:pt x="21" y="5"/>
                      <a:pt x="23" y="7"/>
                      <a:pt x="23" y="7"/>
                    </a:cubicBezTo>
                    <a:cubicBezTo>
                      <a:pt x="21" y="8"/>
                      <a:pt x="18" y="8"/>
                      <a:pt x="17" y="10"/>
                    </a:cubicBezTo>
                    <a:cubicBezTo>
                      <a:pt x="17" y="10"/>
                      <a:pt x="18" y="11"/>
                      <a:pt x="18" y="13"/>
                    </a:cubicBezTo>
                    <a:cubicBezTo>
                      <a:pt x="18" y="14"/>
                      <a:pt x="15" y="14"/>
                      <a:pt x="15" y="17"/>
                    </a:cubicBezTo>
                    <a:cubicBezTo>
                      <a:pt x="15" y="19"/>
                      <a:pt x="13" y="17"/>
                      <a:pt x="12" y="17"/>
                    </a:cubicBezTo>
                    <a:cubicBezTo>
                      <a:pt x="10" y="16"/>
                      <a:pt x="12" y="19"/>
                      <a:pt x="9" y="16"/>
                    </a:cubicBezTo>
                    <a:cubicBezTo>
                      <a:pt x="7" y="14"/>
                      <a:pt x="10" y="17"/>
                      <a:pt x="1" y="17"/>
                    </a:cubicBezTo>
                    <a:cubicBezTo>
                      <a:pt x="1" y="16"/>
                      <a:pt x="1" y="17"/>
                      <a:pt x="1" y="16"/>
                    </a:cubicBezTo>
                    <a:cubicBezTo>
                      <a:pt x="4" y="16"/>
                      <a:pt x="3" y="14"/>
                      <a:pt x="1" y="13"/>
                    </a:cubicBezTo>
                    <a:cubicBezTo>
                      <a:pt x="0" y="13"/>
                      <a:pt x="0" y="11"/>
                      <a:pt x="1" y="10"/>
                    </a:cubicBezTo>
                    <a:cubicBezTo>
                      <a:pt x="3" y="8"/>
                      <a:pt x="0" y="10"/>
                      <a:pt x="0" y="8"/>
                    </a:cubicBezTo>
                    <a:cubicBezTo>
                      <a:pt x="0" y="7"/>
                      <a:pt x="1" y="7"/>
                      <a:pt x="1" y="5"/>
                    </a:cubicBezTo>
                    <a:cubicBezTo>
                      <a:pt x="6" y="5"/>
                      <a:pt x="4" y="7"/>
                      <a:pt x="7" y="7"/>
                    </a:cubicBezTo>
                    <a:cubicBezTo>
                      <a:pt x="9" y="5"/>
                      <a:pt x="7" y="8"/>
                      <a:pt x="10" y="7"/>
                    </a:cubicBezTo>
                    <a:cubicBezTo>
                      <a:pt x="12" y="3"/>
                      <a:pt x="12" y="3"/>
                      <a:pt x="15" y="3"/>
                    </a:cubicBezTo>
                    <a:cubicBezTo>
                      <a:pt x="18" y="5"/>
                      <a:pt x="17" y="3"/>
                      <a:pt x="18" y="3"/>
                    </a:cubicBezTo>
                    <a:cubicBezTo>
                      <a:pt x="21" y="3"/>
                      <a:pt x="21" y="3"/>
                      <a:pt x="21" y="2"/>
                    </a:cubicBezTo>
                    <a:cubicBezTo>
                      <a:pt x="20" y="0"/>
                      <a:pt x="21" y="2"/>
                      <a:pt x="21"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69" name="Freeform 181"/>
              <p:cNvSpPr>
                <a:spLocks/>
              </p:cNvSpPr>
              <p:nvPr/>
            </p:nvSpPr>
            <p:spPr bwMode="auto">
              <a:xfrm>
                <a:off x="2908" y="2138"/>
                <a:ext cx="95" cy="94"/>
              </a:xfrm>
              <a:custGeom>
                <a:avLst/>
                <a:gdLst/>
                <a:ahLst/>
                <a:cxnLst>
                  <a:cxn ang="0">
                    <a:pos x="44" y="19"/>
                  </a:cxn>
                  <a:cxn ang="0">
                    <a:pos x="41" y="17"/>
                  </a:cxn>
                  <a:cxn ang="0">
                    <a:pos x="36" y="17"/>
                  </a:cxn>
                  <a:cxn ang="0">
                    <a:pos x="30" y="16"/>
                  </a:cxn>
                  <a:cxn ang="0">
                    <a:pos x="24" y="16"/>
                  </a:cxn>
                  <a:cxn ang="0">
                    <a:pos x="21" y="17"/>
                  </a:cxn>
                  <a:cxn ang="0">
                    <a:pos x="20" y="21"/>
                  </a:cxn>
                  <a:cxn ang="0">
                    <a:pos x="21" y="25"/>
                  </a:cxn>
                  <a:cxn ang="0">
                    <a:pos x="21" y="27"/>
                  </a:cxn>
                  <a:cxn ang="0">
                    <a:pos x="29" y="35"/>
                  </a:cxn>
                  <a:cxn ang="0">
                    <a:pos x="32" y="38"/>
                  </a:cxn>
                  <a:cxn ang="0">
                    <a:pos x="33" y="41"/>
                  </a:cxn>
                  <a:cxn ang="0">
                    <a:pos x="35" y="42"/>
                  </a:cxn>
                  <a:cxn ang="0">
                    <a:pos x="39" y="45"/>
                  </a:cxn>
                  <a:cxn ang="0">
                    <a:pos x="42" y="48"/>
                  </a:cxn>
                  <a:cxn ang="0">
                    <a:pos x="39" y="47"/>
                  </a:cxn>
                  <a:cxn ang="0">
                    <a:pos x="33" y="44"/>
                  </a:cxn>
                  <a:cxn ang="0">
                    <a:pos x="32" y="41"/>
                  </a:cxn>
                  <a:cxn ang="0">
                    <a:pos x="23" y="35"/>
                  </a:cxn>
                  <a:cxn ang="0">
                    <a:pos x="17" y="30"/>
                  </a:cxn>
                  <a:cxn ang="0">
                    <a:pos x="13" y="24"/>
                  </a:cxn>
                  <a:cxn ang="0">
                    <a:pos x="9" y="14"/>
                  </a:cxn>
                  <a:cxn ang="0">
                    <a:pos x="4" y="21"/>
                  </a:cxn>
                  <a:cxn ang="0">
                    <a:pos x="1" y="13"/>
                  </a:cxn>
                  <a:cxn ang="0">
                    <a:pos x="1" y="13"/>
                  </a:cxn>
                  <a:cxn ang="0">
                    <a:pos x="9" y="11"/>
                  </a:cxn>
                  <a:cxn ang="0">
                    <a:pos x="12" y="13"/>
                  </a:cxn>
                  <a:cxn ang="0">
                    <a:pos x="15" y="13"/>
                  </a:cxn>
                  <a:cxn ang="0">
                    <a:pos x="18" y="8"/>
                  </a:cxn>
                  <a:cxn ang="0">
                    <a:pos x="17" y="5"/>
                  </a:cxn>
                  <a:cxn ang="0">
                    <a:pos x="23" y="2"/>
                  </a:cxn>
                  <a:cxn ang="0">
                    <a:pos x="23" y="0"/>
                  </a:cxn>
                  <a:cxn ang="0">
                    <a:pos x="24" y="0"/>
                  </a:cxn>
                  <a:cxn ang="0">
                    <a:pos x="32" y="7"/>
                  </a:cxn>
                  <a:cxn ang="0">
                    <a:pos x="39" y="10"/>
                  </a:cxn>
                  <a:cxn ang="0">
                    <a:pos x="42" y="8"/>
                  </a:cxn>
                  <a:cxn ang="0">
                    <a:pos x="44" y="14"/>
                  </a:cxn>
                  <a:cxn ang="0">
                    <a:pos x="47" y="16"/>
                  </a:cxn>
                  <a:cxn ang="0">
                    <a:pos x="44" y="19"/>
                  </a:cxn>
                </a:cxnLst>
                <a:rect l="0" t="0" r="r" b="b"/>
                <a:pathLst>
                  <a:path w="49" h="48">
                    <a:moveTo>
                      <a:pt x="44" y="19"/>
                    </a:moveTo>
                    <a:cubicBezTo>
                      <a:pt x="41" y="21"/>
                      <a:pt x="42" y="16"/>
                      <a:pt x="41" y="17"/>
                    </a:cubicBezTo>
                    <a:cubicBezTo>
                      <a:pt x="39" y="17"/>
                      <a:pt x="38" y="16"/>
                      <a:pt x="36" y="17"/>
                    </a:cubicBezTo>
                    <a:cubicBezTo>
                      <a:pt x="33" y="19"/>
                      <a:pt x="32" y="16"/>
                      <a:pt x="30" y="16"/>
                    </a:cubicBezTo>
                    <a:cubicBezTo>
                      <a:pt x="29" y="17"/>
                      <a:pt x="26" y="14"/>
                      <a:pt x="24" y="16"/>
                    </a:cubicBezTo>
                    <a:cubicBezTo>
                      <a:pt x="23" y="17"/>
                      <a:pt x="23" y="19"/>
                      <a:pt x="21" y="17"/>
                    </a:cubicBezTo>
                    <a:cubicBezTo>
                      <a:pt x="18" y="13"/>
                      <a:pt x="17" y="21"/>
                      <a:pt x="20" y="21"/>
                    </a:cubicBezTo>
                    <a:cubicBezTo>
                      <a:pt x="21" y="22"/>
                      <a:pt x="21" y="24"/>
                      <a:pt x="21" y="25"/>
                    </a:cubicBezTo>
                    <a:cubicBezTo>
                      <a:pt x="23" y="25"/>
                      <a:pt x="20" y="27"/>
                      <a:pt x="21" y="27"/>
                    </a:cubicBezTo>
                    <a:cubicBezTo>
                      <a:pt x="23" y="27"/>
                      <a:pt x="27" y="35"/>
                      <a:pt x="29" y="35"/>
                    </a:cubicBezTo>
                    <a:cubicBezTo>
                      <a:pt x="30" y="36"/>
                      <a:pt x="29" y="38"/>
                      <a:pt x="32" y="38"/>
                    </a:cubicBezTo>
                    <a:cubicBezTo>
                      <a:pt x="33" y="39"/>
                      <a:pt x="33" y="41"/>
                      <a:pt x="33" y="41"/>
                    </a:cubicBezTo>
                    <a:cubicBezTo>
                      <a:pt x="33" y="42"/>
                      <a:pt x="35" y="41"/>
                      <a:pt x="35" y="42"/>
                    </a:cubicBezTo>
                    <a:cubicBezTo>
                      <a:pt x="36" y="44"/>
                      <a:pt x="38" y="45"/>
                      <a:pt x="39" y="45"/>
                    </a:cubicBezTo>
                    <a:cubicBezTo>
                      <a:pt x="39" y="47"/>
                      <a:pt x="44" y="47"/>
                      <a:pt x="42" y="48"/>
                    </a:cubicBezTo>
                    <a:cubicBezTo>
                      <a:pt x="41" y="47"/>
                      <a:pt x="41" y="47"/>
                      <a:pt x="39" y="47"/>
                    </a:cubicBezTo>
                    <a:cubicBezTo>
                      <a:pt x="38" y="48"/>
                      <a:pt x="39" y="45"/>
                      <a:pt x="33" y="44"/>
                    </a:cubicBezTo>
                    <a:cubicBezTo>
                      <a:pt x="27" y="41"/>
                      <a:pt x="27" y="39"/>
                      <a:pt x="32" y="41"/>
                    </a:cubicBezTo>
                    <a:cubicBezTo>
                      <a:pt x="29" y="38"/>
                      <a:pt x="26" y="35"/>
                      <a:pt x="23" y="35"/>
                    </a:cubicBezTo>
                    <a:cubicBezTo>
                      <a:pt x="18" y="36"/>
                      <a:pt x="23" y="35"/>
                      <a:pt x="17" y="30"/>
                    </a:cubicBezTo>
                    <a:cubicBezTo>
                      <a:pt x="10" y="25"/>
                      <a:pt x="17" y="28"/>
                      <a:pt x="13" y="24"/>
                    </a:cubicBezTo>
                    <a:cubicBezTo>
                      <a:pt x="9" y="21"/>
                      <a:pt x="13" y="19"/>
                      <a:pt x="9" y="14"/>
                    </a:cubicBezTo>
                    <a:cubicBezTo>
                      <a:pt x="6" y="13"/>
                      <a:pt x="6" y="17"/>
                      <a:pt x="4" y="21"/>
                    </a:cubicBezTo>
                    <a:cubicBezTo>
                      <a:pt x="4" y="24"/>
                      <a:pt x="0" y="14"/>
                      <a:pt x="1" y="13"/>
                    </a:cubicBezTo>
                    <a:cubicBezTo>
                      <a:pt x="1" y="13"/>
                      <a:pt x="1" y="13"/>
                      <a:pt x="1" y="13"/>
                    </a:cubicBezTo>
                    <a:cubicBezTo>
                      <a:pt x="10" y="13"/>
                      <a:pt x="7" y="10"/>
                      <a:pt x="9" y="11"/>
                    </a:cubicBezTo>
                    <a:cubicBezTo>
                      <a:pt x="12" y="14"/>
                      <a:pt x="10" y="11"/>
                      <a:pt x="12" y="13"/>
                    </a:cubicBezTo>
                    <a:cubicBezTo>
                      <a:pt x="13" y="13"/>
                      <a:pt x="15" y="14"/>
                      <a:pt x="15" y="13"/>
                    </a:cubicBezTo>
                    <a:cubicBezTo>
                      <a:pt x="15" y="10"/>
                      <a:pt x="18" y="10"/>
                      <a:pt x="18" y="8"/>
                    </a:cubicBezTo>
                    <a:cubicBezTo>
                      <a:pt x="18" y="7"/>
                      <a:pt x="17" y="5"/>
                      <a:pt x="17" y="5"/>
                    </a:cubicBezTo>
                    <a:cubicBezTo>
                      <a:pt x="18" y="4"/>
                      <a:pt x="21" y="4"/>
                      <a:pt x="23" y="2"/>
                    </a:cubicBezTo>
                    <a:cubicBezTo>
                      <a:pt x="23" y="2"/>
                      <a:pt x="21" y="0"/>
                      <a:pt x="23" y="0"/>
                    </a:cubicBezTo>
                    <a:cubicBezTo>
                      <a:pt x="24" y="0"/>
                      <a:pt x="24" y="0"/>
                      <a:pt x="24" y="0"/>
                    </a:cubicBezTo>
                    <a:cubicBezTo>
                      <a:pt x="32" y="5"/>
                      <a:pt x="30" y="7"/>
                      <a:pt x="32" y="7"/>
                    </a:cubicBezTo>
                    <a:cubicBezTo>
                      <a:pt x="33" y="7"/>
                      <a:pt x="36" y="10"/>
                      <a:pt x="39" y="10"/>
                    </a:cubicBezTo>
                    <a:cubicBezTo>
                      <a:pt x="41" y="10"/>
                      <a:pt x="41" y="7"/>
                      <a:pt x="42" y="8"/>
                    </a:cubicBezTo>
                    <a:cubicBezTo>
                      <a:pt x="44" y="10"/>
                      <a:pt x="44" y="13"/>
                      <a:pt x="44" y="14"/>
                    </a:cubicBezTo>
                    <a:cubicBezTo>
                      <a:pt x="47" y="16"/>
                      <a:pt x="49" y="14"/>
                      <a:pt x="47" y="16"/>
                    </a:cubicBezTo>
                    <a:cubicBezTo>
                      <a:pt x="47" y="17"/>
                      <a:pt x="46" y="16"/>
                      <a:pt x="44" y="19"/>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70" name="Freeform 182"/>
              <p:cNvSpPr>
                <a:spLocks/>
              </p:cNvSpPr>
              <p:nvPr/>
            </p:nvSpPr>
            <p:spPr bwMode="auto">
              <a:xfrm>
                <a:off x="2939" y="2162"/>
                <a:ext cx="66" cy="64"/>
              </a:xfrm>
              <a:custGeom>
                <a:avLst/>
                <a:gdLst/>
                <a:ahLst/>
                <a:cxnLst>
                  <a:cxn ang="0">
                    <a:pos x="29" y="22"/>
                  </a:cxn>
                  <a:cxn ang="0">
                    <a:pos x="33" y="22"/>
                  </a:cxn>
                  <a:cxn ang="0">
                    <a:pos x="29" y="18"/>
                  </a:cxn>
                  <a:cxn ang="0">
                    <a:pos x="33" y="18"/>
                  </a:cxn>
                  <a:cxn ang="0">
                    <a:pos x="29" y="11"/>
                  </a:cxn>
                  <a:cxn ang="0">
                    <a:pos x="28" y="7"/>
                  </a:cxn>
                  <a:cxn ang="0">
                    <a:pos x="25" y="5"/>
                  </a:cxn>
                  <a:cxn ang="0">
                    <a:pos x="20" y="5"/>
                  </a:cxn>
                  <a:cxn ang="0">
                    <a:pos x="14" y="4"/>
                  </a:cxn>
                  <a:cxn ang="0">
                    <a:pos x="8" y="4"/>
                  </a:cxn>
                  <a:cxn ang="0">
                    <a:pos x="5" y="5"/>
                  </a:cxn>
                  <a:cxn ang="0">
                    <a:pos x="3" y="8"/>
                  </a:cxn>
                  <a:cxn ang="0">
                    <a:pos x="5" y="13"/>
                  </a:cxn>
                  <a:cxn ang="0">
                    <a:pos x="5" y="15"/>
                  </a:cxn>
                  <a:cxn ang="0">
                    <a:pos x="13" y="22"/>
                  </a:cxn>
                  <a:cxn ang="0">
                    <a:pos x="16" y="26"/>
                  </a:cxn>
                  <a:cxn ang="0">
                    <a:pos x="17" y="29"/>
                  </a:cxn>
                  <a:cxn ang="0">
                    <a:pos x="19" y="30"/>
                  </a:cxn>
                  <a:cxn ang="0">
                    <a:pos x="23" y="33"/>
                  </a:cxn>
                  <a:cxn ang="0">
                    <a:pos x="25" y="29"/>
                  </a:cxn>
                  <a:cxn ang="0">
                    <a:pos x="26" y="26"/>
                  </a:cxn>
                  <a:cxn ang="0">
                    <a:pos x="28" y="26"/>
                  </a:cxn>
                  <a:cxn ang="0">
                    <a:pos x="29" y="22"/>
                  </a:cxn>
                </a:cxnLst>
                <a:rect l="0" t="0" r="r" b="b"/>
                <a:pathLst>
                  <a:path w="34" h="33">
                    <a:moveTo>
                      <a:pt x="29" y="22"/>
                    </a:moveTo>
                    <a:cubicBezTo>
                      <a:pt x="31" y="21"/>
                      <a:pt x="31" y="22"/>
                      <a:pt x="33" y="22"/>
                    </a:cubicBezTo>
                    <a:cubicBezTo>
                      <a:pt x="33" y="21"/>
                      <a:pt x="29" y="18"/>
                      <a:pt x="29" y="18"/>
                    </a:cubicBezTo>
                    <a:cubicBezTo>
                      <a:pt x="31" y="16"/>
                      <a:pt x="31" y="19"/>
                      <a:pt x="33" y="18"/>
                    </a:cubicBezTo>
                    <a:cubicBezTo>
                      <a:pt x="34" y="16"/>
                      <a:pt x="28" y="15"/>
                      <a:pt x="29" y="11"/>
                    </a:cubicBezTo>
                    <a:cubicBezTo>
                      <a:pt x="31" y="7"/>
                      <a:pt x="33" y="7"/>
                      <a:pt x="28" y="7"/>
                    </a:cubicBezTo>
                    <a:cubicBezTo>
                      <a:pt x="25" y="8"/>
                      <a:pt x="26" y="4"/>
                      <a:pt x="25" y="5"/>
                    </a:cubicBezTo>
                    <a:cubicBezTo>
                      <a:pt x="23" y="5"/>
                      <a:pt x="22" y="4"/>
                      <a:pt x="20" y="5"/>
                    </a:cubicBezTo>
                    <a:cubicBezTo>
                      <a:pt x="17" y="7"/>
                      <a:pt x="16" y="4"/>
                      <a:pt x="14" y="4"/>
                    </a:cubicBezTo>
                    <a:cubicBezTo>
                      <a:pt x="13" y="5"/>
                      <a:pt x="9" y="2"/>
                      <a:pt x="8" y="4"/>
                    </a:cubicBezTo>
                    <a:cubicBezTo>
                      <a:pt x="6" y="5"/>
                      <a:pt x="6" y="7"/>
                      <a:pt x="5" y="5"/>
                    </a:cubicBezTo>
                    <a:cubicBezTo>
                      <a:pt x="2" y="0"/>
                      <a:pt x="0" y="8"/>
                      <a:pt x="3" y="8"/>
                    </a:cubicBezTo>
                    <a:cubicBezTo>
                      <a:pt x="5" y="10"/>
                      <a:pt x="5" y="11"/>
                      <a:pt x="5" y="13"/>
                    </a:cubicBezTo>
                    <a:cubicBezTo>
                      <a:pt x="6" y="13"/>
                      <a:pt x="3" y="15"/>
                      <a:pt x="5" y="15"/>
                    </a:cubicBezTo>
                    <a:cubicBezTo>
                      <a:pt x="6" y="15"/>
                      <a:pt x="11" y="22"/>
                      <a:pt x="13" y="22"/>
                    </a:cubicBezTo>
                    <a:cubicBezTo>
                      <a:pt x="14" y="24"/>
                      <a:pt x="13" y="26"/>
                      <a:pt x="16" y="26"/>
                    </a:cubicBezTo>
                    <a:cubicBezTo>
                      <a:pt x="17" y="27"/>
                      <a:pt x="17" y="29"/>
                      <a:pt x="17" y="29"/>
                    </a:cubicBezTo>
                    <a:cubicBezTo>
                      <a:pt x="17" y="30"/>
                      <a:pt x="19" y="29"/>
                      <a:pt x="19" y="30"/>
                    </a:cubicBezTo>
                    <a:cubicBezTo>
                      <a:pt x="20" y="32"/>
                      <a:pt x="22" y="33"/>
                      <a:pt x="23" y="33"/>
                    </a:cubicBezTo>
                    <a:cubicBezTo>
                      <a:pt x="26" y="32"/>
                      <a:pt x="22" y="30"/>
                      <a:pt x="25" y="29"/>
                    </a:cubicBezTo>
                    <a:cubicBezTo>
                      <a:pt x="26" y="27"/>
                      <a:pt x="25" y="26"/>
                      <a:pt x="26" y="26"/>
                    </a:cubicBezTo>
                    <a:cubicBezTo>
                      <a:pt x="28" y="24"/>
                      <a:pt x="28" y="27"/>
                      <a:pt x="28" y="26"/>
                    </a:cubicBezTo>
                    <a:cubicBezTo>
                      <a:pt x="29" y="26"/>
                      <a:pt x="25" y="21"/>
                      <a:pt x="29" y="2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71" name="Freeform 183"/>
              <p:cNvSpPr>
                <a:spLocks/>
              </p:cNvSpPr>
              <p:nvPr/>
            </p:nvSpPr>
            <p:spPr bwMode="auto">
              <a:xfrm>
                <a:off x="2982" y="2202"/>
                <a:ext cx="33" cy="39"/>
              </a:xfrm>
              <a:custGeom>
                <a:avLst/>
                <a:gdLst/>
                <a:ahLst/>
                <a:cxnLst>
                  <a:cxn ang="0">
                    <a:pos x="7" y="1"/>
                  </a:cxn>
                  <a:cxn ang="0">
                    <a:pos x="17" y="9"/>
                  </a:cxn>
                  <a:cxn ang="0">
                    <a:pos x="14" y="11"/>
                  </a:cxn>
                  <a:cxn ang="0">
                    <a:pos x="15" y="12"/>
                  </a:cxn>
                  <a:cxn ang="0">
                    <a:pos x="12" y="12"/>
                  </a:cxn>
                  <a:cxn ang="0">
                    <a:pos x="9" y="15"/>
                  </a:cxn>
                  <a:cxn ang="0">
                    <a:pos x="9" y="20"/>
                  </a:cxn>
                  <a:cxn ang="0">
                    <a:pos x="6" y="17"/>
                  </a:cxn>
                  <a:cxn ang="0">
                    <a:pos x="4" y="15"/>
                  </a:cxn>
                  <a:cxn ang="0">
                    <a:pos x="1" y="12"/>
                  </a:cxn>
                  <a:cxn ang="0">
                    <a:pos x="3" y="8"/>
                  </a:cxn>
                  <a:cxn ang="0">
                    <a:pos x="4" y="5"/>
                  </a:cxn>
                  <a:cxn ang="0">
                    <a:pos x="6" y="5"/>
                  </a:cxn>
                  <a:cxn ang="0">
                    <a:pos x="7" y="1"/>
                  </a:cxn>
                </a:cxnLst>
                <a:rect l="0" t="0" r="r" b="b"/>
                <a:pathLst>
                  <a:path w="17" h="20">
                    <a:moveTo>
                      <a:pt x="7" y="1"/>
                    </a:moveTo>
                    <a:cubicBezTo>
                      <a:pt x="10" y="6"/>
                      <a:pt x="17" y="8"/>
                      <a:pt x="17" y="9"/>
                    </a:cubicBezTo>
                    <a:cubicBezTo>
                      <a:pt x="17" y="11"/>
                      <a:pt x="12" y="11"/>
                      <a:pt x="14" y="11"/>
                    </a:cubicBezTo>
                    <a:cubicBezTo>
                      <a:pt x="15" y="12"/>
                      <a:pt x="14" y="12"/>
                      <a:pt x="15" y="12"/>
                    </a:cubicBezTo>
                    <a:cubicBezTo>
                      <a:pt x="12" y="14"/>
                      <a:pt x="12" y="14"/>
                      <a:pt x="12" y="12"/>
                    </a:cubicBezTo>
                    <a:cubicBezTo>
                      <a:pt x="12" y="9"/>
                      <a:pt x="10" y="14"/>
                      <a:pt x="9" y="15"/>
                    </a:cubicBezTo>
                    <a:cubicBezTo>
                      <a:pt x="7" y="18"/>
                      <a:pt x="10" y="17"/>
                      <a:pt x="9" y="20"/>
                    </a:cubicBezTo>
                    <a:cubicBezTo>
                      <a:pt x="6" y="20"/>
                      <a:pt x="7" y="20"/>
                      <a:pt x="6" y="17"/>
                    </a:cubicBezTo>
                    <a:cubicBezTo>
                      <a:pt x="6" y="15"/>
                      <a:pt x="4" y="15"/>
                      <a:pt x="4" y="15"/>
                    </a:cubicBezTo>
                    <a:cubicBezTo>
                      <a:pt x="6" y="14"/>
                      <a:pt x="1" y="14"/>
                      <a:pt x="1" y="12"/>
                    </a:cubicBezTo>
                    <a:cubicBezTo>
                      <a:pt x="4" y="11"/>
                      <a:pt x="0" y="9"/>
                      <a:pt x="3" y="8"/>
                    </a:cubicBezTo>
                    <a:cubicBezTo>
                      <a:pt x="4" y="6"/>
                      <a:pt x="3" y="5"/>
                      <a:pt x="4" y="5"/>
                    </a:cubicBezTo>
                    <a:cubicBezTo>
                      <a:pt x="6" y="3"/>
                      <a:pt x="6" y="6"/>
                      <a:pt x="6" y="5"/>
                    </a:cubicBezTo>
                    <a:cubicBezTo>
                      <a:pt x="7" y="5"/>
                      <a:pt x="3" y="0"/>
                      <a:pt x="7"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72" name="Freeform 184"/>
              <p:cNvSpPr>
                <a:spLocks noEditPoints="1"/>
              </p:cNvSpPr>
              <p:nvPr/>
            </p:nvSpPr>
            <p:spPr bwMode="auto">
              <a:xfrm>
                <a:off x="2825" y="1873"/>
                <a:ext cx="112" cy="81"/>
              </a:xfrm>
              <a:custGeom>
                <a:avLst/>
                <a:gdLst/>
                <a:ahLst/>
                <a:cxnLst>
                  <a:cxn ang="0">
                    <a:pos x="4" y="33"/>
                  </a:cxn>
                  <a:cxn ang="0">
                    <a:pos x="1" y="30"/>
                  </a:cxn>
                  <a:cxn ang="0">
                    <a:pos x="0" y="19"/>
                  </a:cxn>
                  <a:cxn ang="0">
                    <a:pos x="16" y="3"/>
                  </a:cxn>
                  <a:cxn ang="0">
                    <a:pos x="20" y="5"/>
                  </a:cxn>
                  <a:cxn ang="0">
                    <a:pos x="18" y="11"/>
                  </a:cxn>
                  <a:cxn ang="0">
                    <a:pos x="20" y="17"/>
                  </a:cxn>
                  <a:cxn ang="0">
                    <a:pos x="21" y="21"/>
                  </a:cxn>
                  <a:cxn ang="0">
                    <a:pos x="18" y="19"/>
                  </a:cxn>
                  <a:cxn ang="0">
                    <a:pos x="15" y="25"/>
                  </a:cxn>
                  <a:cxn ang="0">
                    <a:pos x="12" y="30"/>
                  </a:cxn>
                  <a:cxn ang="0">
                    <a:pos x="12" y="35"/>
                  </a:cxn>
                  <a:cxn ang="0">
                    <a:pos x="15" y="38"/>
                  </a:cxn>
                  <a:cxn ang="0">
                    <a:pos x="10" y="38"/>
                  </a:cxn>
                  <a:cxn ang="0">
                    <a:pos x="4" y="38"/>
                  </a:cxn>
                  <a:cxn ang="0">
                    <a:pos x="53" y="31"/>
                  </a:cxn>
                  <a:cxn ang="0">
                    <a:pos x="53" y="31"/>
                  </a:cxn>
                  <a:cxn ang="0">
                    <a:pos x="24" y="7"/>
                  </a:cxn>
                  <a:cxn ang="0">
                    <a:pos x="21" y="30"/>
                  </a:cxn>
                  <a:cxn ang="0">
                    <a:pos x="18" y="28"/>
                  </a:cxn>
                  <a:cxn ang="0">
                    <a:pos x="13" y="30"/>
                  </a:cxn>
                  <a:cxn ang="0">
                    <a:pos x="16" y="33"/>
                  </a:cxn>
                  <a:cxn ang="0">
                    <a:pos x="21" y="35"/>
                  </a:cxn>
                  <a:cxn ang="0">
                    <a:pos x="20" y="27"/>
                  </a:cxn>
                  <a:cxn ang="0">
                    <a:pos x="20" y="27"/>
                  </a:cxn>
                  <a:cxn ang="0">
                    <a:pos x="21" y="36"/>
                  </a:cxn>
                  <a:cxn ang="0">
                    <a:pos x="23" y="35"/>
                  </a:cxn>
                  <a:cxn ang="0">
                    <a:pos x="30" y="39"/>
                  </a:cxn>
                  <a:cxn ang="0">
                    <a:pos x="26" y="36"/>
                  </a:cxn>
                  <a:cxn ang="0">
                    <a:pos x="29" y="41"/>
                  </a:cxn>
                  <a:cxn ang="0">
                    <a:pos x="32" y="38"/>
                  </a:cxn>
                  <a:cxn ang="0">
                    <a:pos x="32" y="35"/>
                  </a:cxn>
                  <a:cxn ang="0">
                    <a:pos x="33" y="31"/>
                  </a:cxn>
                  <a:cxn ang="0">
                    <a:pos x="36" y="24"/>
                  </a:cxn>
                  <a:cxn ang="0">
                    <a:pos x="30" y="24"/>
                  </a:cxn>
                  <a:cxn ang="0">
                    <a:pos x="29" y="25"/>
                  </a:cxn>
                  <a:cxn ang="0">
                    <a:pos x="26" y="24"/>
                  </a:cxn>
                  <a:cxn ang="0">
                    <a:pos x="23" y="27"/>
                  </a:cxn>
                  <a:cxn ang="0">
                    <a:pos x="24" y="31"/>
                  </a:cxn>
                  <a:cxn ang="0">
                    <a:pos x="27" y="33"/>
                  </a:cxn>
                  <a:cxn ang="0">
                    <a:pos x="29" y="35"/>
                  </a:cxn>
                  <a:cxn ang="0">
                    <a:pos x="30" y="38"/>
                  </a:cxn>
                  <a:cxn ang="0">
                    <a:pos x="32" y="39"/>
                  </a:cxn>
                  <a:cxn ang="0">
                    <a:pos x="35" y="36"/>
                  </a:cxn>
                </a:cxnLst>
                <a:rect l="0" t="0" r="r" b="b"/>
                <a:pathLst>
                  <a:path w="58" h="42">
                    <a:moveTo>
                      <a:pt x="3" y="35"/>
                    </a:moveTo>
                    <a:cubicBezTo>
                      <a:pt x="3" y="31"/>
                      <a:pt x="4" y="36"/>
                      <a:pt x="4" y="33"/>
                    </a:cubicBezTo>
                    <a:cubicBezTo>
                      <a:pt x="4" y="30"/>
                      <a:pt x="3" y="31"/>
                      <a:pt x="3" y="30"/>
                    </a:cubicBezTo>
                    <a:cubicBezTo>
                      <a:pt x="1" y="28"/>
                      <a:pt x="3" y="31"/>
                      <a:pt x="1" y="30"/>
                    </a:cubicBezTo>
                    <a:cubicBezTo>
                      <a:pt x="0" y="28"/>
                      <a:pt x="0" y="30"/>
                      <a:pt x="0" y="28"/>
                    </a:cubicBezTo>
                    <a:cubicBezTo>
                      <a:pt x="1" y="25"/>
                      <a:pt x="0" y="24"/>
                      <a:pt x="0" y="19"/>
                    </a:cubicBezTo>
                    <a:cubicBezTo>
                      <a:pt x="1" y="14"/>
                      <a:pt x="1" y="8"/>
                      <a:pt x="7" y="8"/>
                    </a:cubicBezTo>
                    <a:cubicBezTo>
                      <a:pt x="13" y="10"/>
                      <a:pt x="13" y="3"/>
                      <a:pt x="16" y="3"/>
                    </a:cubicBezTo>
                    <a:cubicBezTo>
                      <a:pt x="20" y="3"/>
                      <a:pt x="20" y="0"/>
                      <a:pt x="20" y="0"/>
                    </a:cubicBezTo>
                    <a:cubicBezTo>
                      <a:pt x="21" y="2"/>
                      <a:pt x="18" y="2"/>
                      <a:pt x="20" y="5"/>
                    </a:cubicBezTo>
                    <a:cubicBezTo>
                      <a:pt x="20" y="7"/>
                      <a:pt x="20" y="8"/>
                      <a:pt x="20" y="8"/>
                    </a:cubicBezTo>
                    <a:cubicBezTo>
                      <a:pt x="18" y="10"/>
                      <a:pt x="18" y="10"/>
                      <a:pt x="18" y="11"/>
                    </a:cubicBezTo>
                    <a:cubicBezTo>
                      <a:pt x="16" y="13"/>
                      <a:pt x="20" y="14"/>
                      <a:pt x="18" y="16"/>
                    </a:cubicBezTo>
                    <a:cubicBezTo>
                      <a:pt x="16" y="17"/>
                      <a:pt x="18" y="16"/>
                      <a:pt x="20" y="17"/>
                    </a:cubicBezTo>
                    <a:cubicBezTo>
                      <a:pt x="20" y="17"/>
                      <a:pt x="24" y="16"/>
                      <a:pt x="23" y="19"/>
                    </a:cubicBezTo>
                    <a:cubicBezTo>
                      <a:pt x="23" y="21"/>
                      <a:pt x="21" y="22"/>
                      <a:pt x="21" y="21"/>
                    </a:cubicBezTo>
                    <a:cubicBezTo>
                      <a:pt x="20" y="21"/>
                      <a:pt x="20" y="22"/>
                      <a:pt x="20" y="22"/>
                    </a:cubicBezTo>
                    <a:cubicBezTo>
                      <a:pt x="18" y="21"/>
                      <a:pt x="20" y="19"/>
                      <a:pt x="18" y="19"/>
                    </a:cubicBezTo>
                    <a:cubicBezTo>
                      <a:pt x="16" y="19"/>
                      <a:pt x="18" y="24"/>
                      <a:pt x="16" y="25"/>
                    </a:cubicBezTo>
                    <a:cubicBezTo>
                      <a:pt x="16" y="27"/>
                      <a:pt x="13" y="24"/>
                      <a:pt x="15" y="25"/>
                    </a:cubicBezTo>
                    <a:cubicBezTo>
                      <a:pt x="16" y="27"/>
                      <a:pt x="13" y="27"/>
                      <a:pt x="13" y="28"/>
                    </a:cubicBezTo>
                    <a:cubicBezTo>
                      <a:pt x="15" y="28"/>
                      <a:pt x="10" y="28"/>
                      <a:pt x="12" y="30"/>
                    </a:cubicBezTo>
                    <a:cubicBezTo>
                      <a:pt x="12" y="31"/>
                      <a:pt x="12" y="31"/>
                      <a:pt x="12" y="31"/>
                    </a:cubicBezTo>
                    <a:cubicBezTo>
                      <a:pt x="13" y="33"/>
                      <a:pt x="10" y="33"/>
                      <a:pt x="12" y="35"/>
                    </a:cubicBezTo>
                    <a:cubicBezTo>
                      <a:pt x="12" y="36"/>
                      <a:pt x="12" y="35"/>
                      <a:pt x="15" y="36"/>
                    </a:cubicBezTo>
                    <a:cubicBezTo>
                      <a:pt x="16" y="38"/>
                      <a:pt x="15" y="38"/>
                      <a:pt x="15" y="38"/>
                    </a:cubicBezTo>
                    <a:cubicBezTo>
                      <a:pt x="13" y="36"/>
                      <a:pt x="13" y="38"/>
                      <a:pt x="13" y="38"/>
                    </a:cubicBezTo>
                    <a:cubicBezTo>
                      <a:pt x="12" y="38"/>
                      <a:pt x="12" y="36"/>
                      <a:pt x="10" y="38"/>
                    </a:cubicBezTo>
                    <a:cubicBezTo>
                      <a:pt x="10" y="38"/>
                      <a:pt x="9" y="38"/>
                      <a:pt x="7" y="38"/>
                    </a:cubicBezTo>
                    <a:cubicBezTo>
                      <a:pt x="6" y="36"/>
                      <a:pt x="6" y="38"/>
                      <a:pt x="4" y="38"/>
                    </a:cubicBezTo>
                    <a:cubicBezTo>
                      <a:pt x="4" y="31"/>
                      <a:pt x="3" y="36"/>
                      <a:pt x="3" y="35"/>
                    </a:cubicBezTo>
                    <a:close/>
                    <a:moveTo>
                      <a:pt x="53" y="31"/>
                    </a:moveTo>
                    <a:cubicBezTo>
                      <a:pt x="55" y="31"/>
                      <a:pt x="58" y="35"/>
                      <a:pt x="56" y="36"/>
                    </a:cubicBezTo>
                    <a:cubicBezTo>
                      <a:pt x="53" y="36"/>
                      <a:pt x="52" y="33"/>
                      <a:pt x="53" y="31"/>
                    </a:cubicBezTo>
                    <a:close/>
                    <a:moveTo>
                      <a:pt x="23" y="7"/>
                    </a:moveTo>
                    <a:cubicBezTo>
                      <a:pt x="23" y="7"/>
                      <a:pt x="26" y="7"/>
                      <a:pt x="24" y="7"/>
                    </a:cubicBezTo>
                    <a:cubicBezTo>
                      <a:pt x="24" y="8"/>
                      <a:pt x="23" y="8"/>
                      <a:pt x="23" y="7"/>
                    </a:cubicBezTo>
                    <a:close/>
                    <a:moveTo>
                      <a:pt x="21" y="30"/>
                    </a:moveTo>
                    <a:cubicBezTo>
                      <a:pt x="20" y="28"/>
                      <a:pt x="20" y="28"/>
                      <a:pt x="20" y="28"/>
                    </a:cubicBezTo>
                    <a:cubicBezTo>
                      <a:pt x="20" y="30"/>
                      <a:pt x="20" y="30"/>
                      <a:pt x="18" y="28"/>
                    </a:cubicBezTo>
                    <a:cubicBezTo>
                      <a:pt x="18" y="28"/>
                      <a:pt x="15" y="30"/>
                      <a:pt x="13" y="30"/>
                    </a:cubicBezTo>
                    <a:cubicBezTo>
                      <a:pt x="13" y="28"/>
                      <a:pt x="12" y="30"/>
                      <a:pt x="13" y="30"/>
                    </a:cubicBezTo>
                    <a:cubicBezTo>
                      <a:pt x="15" y="31"/>
                      <a:pt x="15" y="31"/>
                      <a:pt x="15" y="33"/>
                    </a:cubicBezTo>
                    <a:cubicBezTo>
                      <a:pt x="15" y="35"/>
                      <a:pt x="15" y="33"/>
                      <a:pt x="16" y="33"/>
                    </a:cubicBezTo>
                    <a:cubicBezTo>
                      <a:pt x="16" y="35"/>
                      <a:pt x="15" y="35"/>
                      <a:pt x="16" y="35"/>
                    </a:cubicBezTo>
                    <a:cubicBezTo>
                      <a:pt x="20" y="35"/>
                      <a:pt x="20" y="36"/>
                      <a:pt x="21" y="35"/>
                    </a:cubicBezTo>
                    <a:cubicBezTo>
                      <a:pt x="23" y="33"/>
                      <a:pt x="21" y="31"/>
                      <a:pt x="21" y="30"/>
                    </a:cubicBezTo>
                    <a:close/>
                    <a:moveTo>
                      <a:pt x="20" y="27"/>
                    </a:moveTo>
                    <a:cubicBezTo>
                      <a:pt x="20" y="25"/>
                      <a:pt x="20" y="24"/>
                      <a:pt x="20" y="24"/>
                    </a:cubicBezTo>
                    <a:cubicBezTo>
                      <a:pt x="21" y="25"/>
                      <a:pt x="20" y="27"/>
                      <a:pt x="20" y="27"/>
                    </a:cubicBezTo>
                    <a:close/>
                    <a:moveTo>
                      <a:pt x="23" y="35"/>
                    </a:moveTo>
                    <a:cubicBezTo>
                      <a:pt x="23" y="35"/>
                      <a:pt x="21" y="35"/>
                      <a:pt x="21" y="36"/>
                    </a:cubicBezTo>
                    <a:cubicBezTo>
                      <a:pt x="21" y="36"/>
                      <a:pt x="20" y="38"/>
                      <a:pt x="20" y="39"/>
                    </a:cubicBezTo>
                    <a:cubicBezTo>
                      <a:pt x="21" y="41"/>
                      <a:pt x="21" y="36"/>
                      <a:pt x="23" y="35"/>
                    </a:cubicBezTo>
                    <a:close/>
                    <a:moveTo>
                      <a:pt x="29" y="41"/>
                    </a:moveTo>
                    <a:cubicBezTo>
                      <a:pt x="30" y="41"/>
                      <a:pt x="30" y="39"/>
                      <a:pt x="30" y="39"/>
                    </a:cubicBezTo>
                    <a:cubicBezTo>
                      <a:pt x="29" y="38"/>
                      <a:pt x="29" y="36"/>
                      <a:pt x="29" y="38"/>
                    </a:cubicBezTo>
                    <a:cubicBezTo>
                      <a:pt x="29" y="38"/>
                      <a:pt x="27" y="38"/>
                      <a:pt x="26" y="36"/>
                    </a:cubicBezTo>
                    <a:cubicBezTo>
                      <a:pt x="24" y="36"/>
                      <a:pt x="24" y="38"/>
                      <a:pt x="24" y="38"/>
                    </a:cubicBezTo>
                    <a:cubicBezTo>
                      <a:pt x="23" y="39"/>
                      <a:pt x="27" y="41"/>
                      <a:pt x="29" y="41"/>
                    </a:cubicBezTo>
                    <a:close/>
                    <a:moveTo>
                      <a:pt x="32" y="39"/>
                    </a:moveTo>
                    <a:cubicBezTo>
                      <a:pt x="33" y="38"/>
                      <a:pt x="32" y="38"/>
                      <a:pt x="32" y="38"/>
                    </a:cubicBezTo>
                    <a:cubicBezTo>
                      <a:pt x="30" y="36"/>
                      <a:pt x="30" y="36"/>
                      <a:pt x="32" y="36"/>
                    </a:cubicBezTo>
                    <a:cubicBezTo>
                      <a:pt x="32" y="36"/>
                      <a:pt x="33" y="36"/>
                      <a:pt x="32" y="35"/>
                    </a:cubicBezTo>
                    <a:cubicBezTo>
                      <a:pt x="32" y="33"/>
                      <a:pt x="32" y="33"/>
                      <a:pt x="33" y="33"/>
                    </a:cubicBezTo>
                    <a:cubicBezTo>
                      <a:pt x="35" y="33"/>
                      <a:pt x="35" y="31"/>
                      <a:pt x="33" y="31"/>
                    </a:cubicBezTo>
                    <a:cubicBezTo>
                      <a:pt x="32" y="30"/>
                      <a:pt x="33" y="28"/>
                      <a:pt x="35" y="28"/>
                    </a:cubicBezTo>
                    <a:cubicBezTo>
                      <a:pt x="36" y="28"/>
                      <a:pt x="35" y="25"/>
                      <a:pt x="36" y="24"/>
                    </a:cubicBezTo>
                    <a:cubicBezTo>
                      <a:pt x="36" y="22"/>
                      <a:pt x="35" y="22"/>
                      <a:pt x="33" y="22"/>
                    </a:cubicBezTo>
                    <a:cubicBezTo>
                      <a:pt x="32" y="21"/>
                      <a:pt x="30" y="24"/>
                      <a:pt x="30" y="24"/>
                    </a:cubicBezTo>
                    <a:cubicBezTo>
                      <a:pt x="30" y="25"/>
                      <a:pt x="30" y="25"/>
                      <a:pt x="30" y="27"/>
                    </a:cubicBezTo>
                    <a:cubicBezTo>
                      <a:pt x="30" y="28"/>
                      <a:pt x="29" y="27"/>
                      <a:pt x="29" y="25"/>
                    </a:cubicBezTo>
                    <a:cubicBezTo>
                      <a:pt x="29" y="25"/>
                      <a:pt x="30" y="24"/>
                      <a:pt x="29" y="24"/>
                    </a:cubicBezTo>
                    <a:cubicBezTo>
                      <a:pt x="27" y="25"/>
                      <a:pt x="26" y="24"/>
                      <a:pt x="26" y="24"/>
                    </a:cubicBezTo>
                    <a:cubicBezTo>
                      <a:pt x="24" y="24"/>
                      <a:pt x="29" y="24"/>
                      <a:pt x="26" y="27"/>
                    </a:cubicBezTo>
                    <a:cubicBezTo>
                      <a:pt x="24" y="27"/>
                      <a:pt x="23" y="27"/>
                      <a:pt x="23" y="27"/>
                    </a:cubicBezTo>
                    <a:cubicBezTo>
                      <a:pt x="21" y="27"/>
                      <a:pt x="24" y="28"/>
                      <a:pt x="24" y="28"/>
                    </a:cubicBezTo>
                    <a:cubicBezTo>
                      <a:pt x="24" y="30"/>
                      <a:pt x="26" y="30"/>
                      <a:pt x="24" y="31"/>
                    </a:cubicBezTo>
                    <a:cubicBezTo>
                      <a:pt x="23" y="31"/>
                      <a:pt x="26" y="31"/>
                      <a:pt x="26" y="33"/>
                    </a:cubicBezTo>
                    <a:cubicBezTo>
                      <a:pt x="26" y="35"/>
                      <a:pt x="26" y="33"/>
                      <a:pt x="27" y="33"/>
                    </a:cubicBezTo>
                    <a:cubicBezTo>
                      <a:pt x="29" y="35"/>
                      <a:pt x="29" y="33"/>
                      <a:pt x="29" y="35"/>
                    </a:cubicBezTo>
                    <a:cubicBezTo>
                      <a:pt x="29" y="36"/>
                      <a:pt x="29" y="35"/>
                      <a:pt x="29" y="35"/>
                    </a:cubicBezTo>
                    <a:cubicBezTo>
                      <a:pt x="27" y="36"/>
                      <a:pt x="30" y="36"/>
                      <a:pt x="29" y="36"/>
                    </a:cubicBezTo>
                    <a:cubicBezTo>
                      <a:pt x="29" y="36"/>
                      <a:pt x="29" y="38"/>
                      <a:pt x="30" y="38"/>
                    </a:cubicBezTo>
                    <a:cubicBezTo>
                      <a:pt x="30" y="39"/>
                      <a:pt x="30" y="41"/>
                      <a:pt x="32" y="41"/>
                    </a:cubicBezTo>
                    <a:cubicBezTo>
                      <a:pt x="32" y="42"/>
                      <a:pt x="32" y="39"/>
                      <a:pt x="32" y="39"/>
                    </a:cubicBezTo>
                    <a:close/>
                    <a:moveTo>
                      <a:pt x="33" y="36"/>
                    </a:moveTo>
                    <a:cubicBezTo>
                      <a:pt x="33" y="36"/>
                      <a:pt x="33" y="35"/>
                      <a:pt x="35" y="36"/>
                    </a:cubicBezTo>
                    <a:cubicBezTo>
                      <a:pt x="36" y="36"/>
                      <a:pt x="32" y="38"/>
                      <a:pt x="33" y="36"/>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73" name="Freeform 185"/>
              <p:cNvSpPr>
                <a:spLocks noEditPoints="1"/>
              </p:cNvSpPr>
              <p:nvPr/>
            </p:nvSpPr>
            <p:spPr bwMode="auto">
              <a:xfrm>
                <a:off x="2790" y="1943"/>
                <a:ext cx="143" cy="178"/>
              </a:xfrm>
              <a:custGeom>
                <a:avLst/>
                <a:gdLst/>
                <a:ahLst/>
                <a:cxnLst>
                  <a:cxn ang="0">
                    <a:pos x="56" y="81"/>
                  </a:cxn>
                  <a:cxn ang="0">
                    <a:pos x="57" y="90"/>
                  </a:cxn>
                  <a:cxn ang="0">
                    <a:pos x="51" y="87"/>
                  </a:cxn>
                  <a:cxn ang="0">
                    <a:pos x="41" y="90"/>
                  </a:cxn>
                  <a:cxn ang="0">
                    <a:pos x="36" y="92"/>
                  </a:cxn>
                  <a:cxn ang="0">
                    <a:pos x="26" y="89"/>
                  </a:cxn>
                  <a:cxn ang="0">
                    <a:pos x="20" y="89"/>
                  </a:cxn>
                  <a:cxn ang="0">
                    <a:pos x="18" y="73"/>
                  </a:cxn>
                  <a:cxn ang="0">
                    <a:pos x="9" y="70"/>
                  </a:cxn>
                  <a:cxn ang="0">
                    <a:pos x="6" y="62"/>
                  </a:cxn>
                  <a:cxn ang="0">
                    <a:pos x="4" y="55"/>
                  </a:cxn>
                  <a:cxn ang="0">
                    <a:pos x="1" y="48"/>
                  </a:cxn>
                  <a:cxn ang="0">
                    <a:pos x="3" y="42"/>
                  </a:cxn>
                  <a:cxn ang="0">
                    <a:pos x="7" y="36"/>
                  </a:cxn>
                  <a:cxn ang="0">
                    <a:pos x="7" y="30"/>
                  </a:cxn>
                  <a:cxn ang="0">
                    <a:pos x="12" y="22"/>
                  </a:cxn>
                  <a:cxn ang="0">
                    <a:pos x="15" y="16"/>
                  </a:cxn>
                  <a:cxn ang="0">
                    <a:pos x="21" y="17"/>
                  </a:cxn>
                  <a:cxn ang="0">
                    <a:pos x="23" y="14"/>
                  </a:cxn>
                  <a:cxn ang="0">
                    <a:pos x="26" y="13"/>
                  </a:cxn>
                  <a:cxn ang="0">
                    <a:pos x="24" y="10"/>
                  </a:cxn>
                  <a:cxn ang="0">
                    <a:pos x="26" y="5"/>
                  </a:cxn>
                  <a:cxn ang="0">
                    <a:pos x="26" y="2"/>
                  </a:cxn>
                  <a:cxn ang="0">
                    <a:pos x="32" y="2"/>
                  </a:cxn>
                  <a:cxn ang="0">
                    <a:pos x="33" y="7"/>
                  </a:cxn>
                  <a:cxn ang="0">
                    <a:pos x="41" y="8"/>
                  </a:cxn>
                  <a:cxn ang="0">
                    <a:pos x="39" y="13"/>
                  </a:cxn>
                  <a:cxn ang="0">
                    <a:pos x="48" y="10"/>
                  </a:cxn>
                  <a:cxn ang="0">
                    <a:pos x="56" y="7"/>
                  </a:cxn>
                  <a:cxn ang="0">
                    <a:pos x="64" y="11"/>
                  </a:cxn>
                  <a:cxn ang="0">
                    <a:pos x="67" y="16"/>
                  </a:cxn>
                  <a:cxn ang="0">
                    <a:pos x="68" y="28"/>
                  </a:cxn>
                  <a:cxn ang="0">
                    <a:pos x="70" y="41"/>
                  </a:cxn>
                  <a:cxn ang="0">
                    <a:pos x="68" y="48"/>
                  </a:cxn>
                  <a:cxn ang="0">
                    <a:pos x="54" y="56"/>
                  </a:cxn>
                  <a:cxn ang="0">
                    <a:pos x="56" y="67"/>
                  </a:cxn>
                  <a:cxn ang="0">
                    <a:pos x="61" y="80"/>
                  </a:cxn>
                  <a:cxn ang="0">
                    <a:pos x="64" y="11"/>
                  </a:cxn>
                  <a:cxn ang="0">
                    <a:pos x="64" y="14"/>
                  </a:cxn>
                  <a:cxn ang="0">
                    <a:pos x="67" y="13"/>
                  </a:cxn>
                  <a:cxn ang="0">
                    <a:pos x="44" y="7"/>
                  </a:cxn>
                  <a:cxn ang="0">
                    <a:pos x="61" y="10"/>
                  </a:cxn>
                  <a:cxn ang="0">
                    <a:pos x="62" y="8"/>
                  </a:cxn>
                  <a:cxn ang="0">
                    <a:pos x="59" y="3"/>
                  </a:cxn>
                  <a:cxn ang="0">
                    <a:pos x="59" y="5"/>
                  </a:cxn>
                  <a:cxn ang="0">
                    <a:pos x="59" y="10"/>
                  </a:cxn>
                </a:cxnLst>
                <a:rect l="0" t="0" r="r" b="b"/>
                <a:pathLst>
                  <a:path w="74" h="92">
                    <a:moveTo>
                      <a:pt x="61" y="80"/>
                    </a:moveTo>
                    <a:cubicBezTo>
                      <a:pt x="61" y="81"/>
                      <a:pt x="59" y="80"/>
                      <a:pt x="56" y="81"/>
                    </a:cubicBezTo>
                    <a:cubicBezTo>
                      <a:pt x="54" y="84"/>
                      <a:pt x="59" y="86"/>
                      <a:pt x="57" y="86"/>
                    </a:cubicBezTo>
                    <a:cubicBezTo>
                      <a:pt x="54" y="87"/>
                      <a:pt x="59" y="89"/>
                      <a:pt x="57" y="90"/>
                    </a:cubicBezTo>
                    <a:cubicBezTo>
                      <a:pt x="56" y="92"/>
                      <a:pt x="56" y="87"/>
                      <a:pt x="54" y="89"/>
                    </a:cubicBezTo>
                    <a:cubicBezTo>
                      <a:pt x="53" y="89"/>
                      <a:pt x="51" y="86"/>
                      <a:pt x="51" y="87"/>
                    </a:cubicBezTo>
                    <a:cubicBezTo>
                      <a:pt x="50" y="90"/>
                      <a:pt x="48" y="87"/>
                      <a:pt x="47" y="89"/>
                    </a:cubicBezTo>
                    <a:cubicBezTo>
                      <a:pt x="44" y="90"/>
                      <a:pt x="42" y="92"/>
                      <a:pt x="41" y="90"/>
                    </a:cubicBezTo>
                    <a:cubicBezTo>
                      <a:pt x="41" y="89"/>
                      <a:pt x="39" y="90"/>
                      <a:pt x="38" y="89"/>
                    </a:cubicBezTo>
                    <a:cubicBezTo>
                      <a:pt x="36" y="89"/>
                      <a:pt x="38" y="92"/>
                      <a:pt x="36" y="92"/>
                    </a:cubicBezTo>
                    <a:cubicBezTo>
                      <a:pt x="35" y="92"/>
                      <a:pt x="33" y="87"/>
                      <a:pt x="30" y="90"/>
                    </a:cubicBezTo>
                    <a:cubicBezTo>
                      <a:pt x="29" y="89"/>
                      <a:pt x="27" y="87"/>
                      <a:pt x="26" y="89"/>
                    </a:cubicBezTo>
                    <a:cubicBezTo>
                      <a:pt x="24" y="89"/>
                      <a:pt x="24" y="86"/>
                      <a:pt x="23" y="87"/>
                    </a:cubicBezTo>
                    <a:cubicBezTo>
                      <a:pt x="20" y="87"/>
                      <a:pt x="23" y="89"/>
                      <a:pt x="20" y="89"/>
                    </a:cubicBezTo>
                    <a:cubicBezTo>
                      <a:pt x="16" y="89"/>
                      <a:pt x="16" y="90"/>
                      <a:pt x="13" y="89"/>
                    </a:cubicBezTo>
                    <a:cubicBezTo>
                      <a:pt x="13" y="76"/>
                      <a:pt x="21" y="73"/>
                      <a:pt x="18" y="73"/>
                    </a:cubicBezTo>
                    <a:cubicBezTo>
                      <a:pt x="16" y="72"/>
                      <a:pt x="15" y="70"/>
                      <a:pt x="12" y="72"/>
                    </a:cubicBezTo>
                    <a:cubicBezTo>
                      <a:pt x="9" y="72"/>
                      <a:pt x="10" y="70"/>
                      <a:pt x="9" y="70"/>
                    </a:cubicBezTo>
                    <a:cubicBezTo>
                      <a:pt x="6" y="70"/>
                      <a:pt x="7" y="67"/>
                      <a:pt x="4" y="67"/>
                    </a:cubicBezTo>
                    <a:cubicBezTo>
                      <a:pt x="4" y="64"/>
                      <a:pt x="7" y="64"/>
                      <a:pt x="6" y="62"/>
                    </a:cubicBezTo>
                    <a:cubicBezTo>
                      <a:pt x="6" y="62"/>
                      <a:pt x="3" y="62"/>
                      <a:pt x="3" y="58"/>
                    </a:cubicBezTo>
                    <a:cubicBezTo>
                      <a:pt x="7" y="55"/>
                      <a:pt x="3" y="56"/>
                      <a:pt x="4" y="55"/>
                    </a:cubicBezTo>
                    <a:cubicBezTo>
                      <a:pt x="4" y="53"/>
                      <a:pt x="3" y="53"/>
                      <a:pt x="1" y="52"/>
                    </a:cubicBezTo>
                    <a:cubicBezTo>
                      <a:pt x="1" y="52"/>
                      <a:pt x="4" y="50"/>
                      <a:pt x="1" y="48"/>
                    </a:cubicBezTo>
                    <a:cubicBezTo>
                      <a:pt x="0" y="48"/>
                      <a:pt x="3" y="48"/>
                      <a:pt x="3" y="47"/>
                    </a:cubicBezTo>
                    <a:cubicBezTo>
                      <a:pt x="3" y="45"/>
                      <a:pt x="4" y="45"/>
                      <a:pt x="3" y="42"/>
                    </a:cubicBezTo>
                    <a:cubicBezTo>
                      <a:pt x="1" y="39"/>
                      <a:pt x="1" y="38"/>
                      <a:pt x="4" y="39"/>
                    </a:cubicBezTo>
                    <a:cubicBezTo>
                      <a:pt x="6" y="39"/>
                      <a:pt x="9" y="38"/>
                      <a:pt x="7" y="36"/>
                    </a:cubicBezTo>
                    <a:cubicBezTo>
                      <a:pt x="6" y="36"/>
                      <a:pt x="10" y="34"/>
                      <a:pt x="10" y="33"/>
                    </a:cubicBezTo>
                    <a:cubicBezTo>
                      <a:pt x="10" y="30"/>
                      <a:pt x="7" y="33"/>
                      <a:pt x="7" y="30"/>
                    </a:cubicBezTo>
                    <a:cubicBezTo>
                      <a:pt x="7" y="28"/>
                      <a:pt x="7" y="28"/>
                      <a:pt x="9" y="28"/>
                    </a:cubicBezTo>
                    <a:cubicBezTo>
                      <a:pt x="10" y="30"/>
                      <a:pt x="10" y="28"/>
                      <a:pt x="12" y="22"/>
                    </a:cubicBezTo>
                    <a:cubicBezTo>
                      <a:pt x="12" y="21"/>
                      <a:pt x="9" y="22"/>
                      <a:pt x="10" y="19"/>
                    </a:cubicBezTo>
                    <a:cubicBezTo>
                      <a:pt x="10" y="16"/>
                      <a:pt x="12" y="16"/>
                      <a:pt x="15" y="16"/>
                    </a:cubicBezTo>
                    <a:cubicBezTo>
                      <a:pt x="21" y="16"/>
                      <a:pt x="16" y="17"/>
                      <a:pt x="20" y="19"/>
                    </a:cubicBezTo>
                    <a:cubicBezTo>
                      <a:pt x="21" y="21"/>
                      <a:pt x="18" y="17"/>
                      <a:pt x="21" y="17"/>
                    </a:cubicBezTo>
                    <a:cubicBezTo>
                      <a:pt x="23" y="17"/>
                      <a:pt x="21" y="21"/>
                      <a:pt x="23" y="21"/>
                    </a:cubicBezTo>
                    <a:cubicBezTo>
                      <a:pt x="24" y="19"/>
                      <a:pt x="21" y="13"/>
                      <a:pt x="23" y="14"/>
                    </a:cubicBezTo>
                    <a:cubicBezTo>
                      <a:pt x="26" y="14"/>
                      <a:pt x="27" y="14"/>
                      <a:pt x="29" y="16"/>
                    </a:cubicBezTo>
                    <a:cubicBezTo>
                      <a:pt x="30" y="17"/>
                      <a:pt x="29" y="14"/>
                      <a:pt x="26" y="13"/>
                    </a:cubicBezTo>
                    <a:cubicBezTo>
                      <a:pt x="24" y="13"/>
                      <a:pt x="24" y="13"/>
                      <a:pt x="26" y="11"/>
                    </a:cubicBezTo>
                    <a:cubicBezTo>
                      <a:pt x="27" y="11"/>
                      <a:pt x="23" y="11"/>
                      <a:pt x="24" y="10"/>
                    </a:cubicBezTo>
                    <a:cubicBezTo>
                      <a:pt x="26" y="8"/>
                      <a:pt x="23" y="10"/>
                      <a:pt x="23" y="8"/>
                    </a:cubicBezTo>
                    <a:cubicBezTo>
                      <a:pt x="23" y="7"/>
                      <a:pt x="27" y="8"/>
                      <a:pt x="26" y="5"/>
                    </a:cubicBezTo>
                    <a:cubicBezTo>
                      <a:pt x="24" y="3"/>
                      <a:pt x="23" y="3"/>
                      <a:pt x="23" y="2"/>
                    </a:cubicBezTo>
                    <a:cubicBezTo>
                      <a:pt x="24" y="2"/>
                      <a:pt x="24" y="0"/>
                      <a:pt x="26" y="2"/>
                    </a:cubicBezTo>
                    <a:cubicBezTo>
                      <a:pt x="27" y="2"/>
                      <a:pt x="29" y="2"/>
                      <a:pt x="29" y="2"/>
                    </a:cubicBezTo>
                    <a:cubicBezTo>
                      <a:pt x="30" y="3"/>
                      <a:pt x="30" y="2"/>
                      <a:pt x="32" y="2"/>
                    </a:cubicBezTo>
                    <a:cubicBezTo>
                      <a:pt x="33" y="3"/>
                      <a:pt x="33" y="2"/>
                      <a:pt x="33" y="3"/>
                    </a:cubicBezTo>
                    <a:cubicBezTo>
                      <a:pt x="35" y="7"/>
                      <a:pt x="32" y="7"/>
                      <a:pt x="33" y="7"/>
                    </a:cubicBezTo>
                    <a:cubicBezTo>
                      <a:pt x="35" y="7"/>
                      <a:pt x="35" y="8"/>
                      <a:pt x="36" y="7"/>
                    </a:cubicBezTo>
                    <a:cubicBezTo>
                      <a:pt x="38" y="7"/>
                      <a:pt x="36" y="10"/>
                      <a:pt x="41" y="8"/>
                    </a:cubicBezTo>
                    <a:cubicBezTo>
                      <a:pt x="44" y="7"/>
                      <a:pt x="42" y="8"/>
                      <a:pt x="42" y="10"/>
                    </a:cubicBezTo>
                    <a:cubicBezTo>
                      <a:pt x="44" y="11"/>
                      <a:pt x="39" y="11"/>
                      <a:pt x="39" y="13"/>
                    </a:cubicBezTo>
                    <a:cubicBezTo>
                      <a:pt x="41" y="14"/>
                      <a:pt x="42" y="11"/>
                      <a:pt x="44" y="13"/>
                    </a:cubicBezTo>
                    <a:cubicBezTo>
                      <a:pt x="47" y="14"/>
                      <a:pt x="44" y="10"/>
                      <a:pt x="48" y="10"/>
                    </a:cubicBezTo>
                    <a:cubicBezTo>
                      <a:pt x="51" y="10"/>
                      <a:pt x="53" y="7"/>
                      <a:pt x="53" y="7"/>
                    </a:cubicBezTo>
                    <a:cubicBezTo>
                      <a:pt x="54" y="5"/>
                      <a:pt x="54" y="8"/>
                      <a:pt x="56" y="7"/>
                    </a:cubicBezTo>
                    <a:cubicBezTo>
                      <a:pt x="57" y="7"/>
                      <a:pt x="56" y="8"/>
                      <a:pt x="59" y="10"/>
                    </a:cubicBezTo>
                    <a:cubicBezTo>
                      <a:pt x="61" y="13"/>
                      <a:pt x="64" y="10"/>
                      <a:pt x="64" y="11"/>
                    </a:cubicBezTo>
                    <a:cubicBezTo>
                      <a:pt x="64" y="13"/>
                      <a:pt x="64" y="13"/>
                      <a:pt x="64" y="13"/>
                    </a:cubicBezTo>
                    <a:cubicBezTo>
                      <a:pt x="64" y="14"/>
                      <a:pt x="64" y="16"/>
                      <a:pt x="67" y="16"/>
                    </a:cubicBezTo>
                    <a:cubicBezTo>
                      <a:pt x="67" y="16"/>
                      <a:pt x="67" y="16"/>
                      <a:pt x="67" y="16"/>
                    </a:cubicBezTo>
                    <a:cubicBezTo>
                      <a:pt x="70" y="24"/>
                      <a:pt x="64" y="25"/>
                      <a:pt x="68" y="28"/>
                    </a:cubicBezTo>
                    <a:cubicBezTo>
                      <a:pt x="73" y="31"/>
                      <a:pt x="68" y="31"/>
                      <a:pt x="70" y="33"/>
                    </a:cubicBezTo>
                    <a:cubicBezTo>
                      <a:pt x="73" y="38"/>
                      <a:pt x="70" y="38"/>
                      <a:pt x="70" y="41"/>
                    </a:cubicBezTo>
                    <a:cubicBezTo>
                      <a:pt x="71" y="45"/>
                      <a:pt x="74" y="41"/>
                      <a:pt x="73" y="50"/>
                    </a:cubicBezTo>
                    <a:cubicBezTo>
                      <a:pt x="70" y="52"/>
                      <a:pt x="68" y="48"/>
                      <a:pt x="68" y="48"/>
                    </a:cubicBezTo>
                    <a:cubicBezTo>
                      <a:pt x="67" y="48"/>
                      <a:pt x="70" y="50"/>
                      <a:pt x="65" y="52"/>
                    </a:cubicBezTo>
                    <a:cubicBezTo>
                      <a:pt x="61" y="52"/>
                      <a:pt x="59" y="55"/>
                      <a:pt x="54" y="56"/>
                    </a:cubicBezTo>
                    <a:cubicBezTo>
                      <a:pt x="51" y="58"/>
                      <a:pt x="50" y="58"/>
                      <a:pt x="51" y="61"/>
                    </a:cubicBezTo>
                    <a:cubicBezTo>
                      <a:pt x="54" y="64"/>
                      <a:pt x="50" y="66"/>
                      <a:pt x="56" y="67"/>
                    </a:cubicBezTo>
                    <a:cubicBezTo>
                      <a:pt x="59" y="69"/>
                      <a:pt x="59" y="72"/>
                      <a:pt x="64" y="75"/>
                    </a:cubicBezTo>
                    <a:cubicBezTo>
                      <a:pt x="64" y="80"/>
                      <a:pt x="61" y="76"/>
                      <a:pt x="61" y="80"/>
                    </a:cubicBezTo>
                    <a:close/>
                    <a:moveTo>
                      <a:pt x="67" y="13"/>
                    </a:moveTo>
                    <a:cubicBezTo>
                      <a:pt x="65" y="13"/>
                      <a:pt x="65" y="11"/>
                      <a:pt x="64" y="11"/>
                    </a:cubicBezTo>
                    <a:cubicBezTo>
                      <a:pt x="64" y="10"/>
                      <a:pt x="64" y="13"/>
                      <a:pt x="65" y="13"/>
                    </a:cubicBezTo>
                    <a:cubicBezTo>
                      <a:pt x="65" y="14"/>
                      <a:pt x="64" y="14"/>
                      <a:pt x="64" y="14"/>
                    </a:cubicBezTo>
                    <a:cubicBezTo>
                      <a:pt x="65" y="14"/>
                      <a:pt x="67" y="14"/>
                      <a:pt x="67" y="14"/>
                    </a:cubicBezTo>
                    <a:cubicBezTo>
                      <a:pt x="67" y="13"/>
                      <a:pt x="67" y="13"/>
                      <a:pt x="67" y="13"/>
                    </a:cubicBezTo>
                    <a:close/>
                    <a:moveTo>
                      <a:pt x="42" y="7"/>
                    </a:moveTo>
                    <a:cubicBezTo>
                      <a:pt x="42" y="5"/>
                      <a:pt x="44" y="7"/>
                      <a:pt x="44" y="7"/>
                    </a:cubicBezTo>
                    <a:cubicBezTo>
                      <a:pt x="44" y="8"/>
                      <a:pt x="41" y="7"/>
                      <a:pt x="42" y="7"/>
                    </a:cubicBezTo>
                    <a:close/>
                    <a:moveTo>
                      <a:pt x="61" y="10"/>
                    </a:moveTo>
                    <a:cubicBezTo>
                      <a:pt x="61" y="8"/>
                      <a:pt x="61" y="7"/>
                      <a:pt x="62" y="8"/>
                    </a:cubicBezTo>
                    <a:cubicBezTo>
                      <a:pt x="64" y="10"/>
                      <a:pt x="64" y="8"/>
                      <a:pt x="62" y="8"/>
                    </a:cubicBezTo>
                    <a:cubicBezTo>
                      <a:pt x="61" y="7"/>
                      <a:pt x="64" y="5"/>
                      <a:pt x="62" y="5"/>
                    </a:cubicBezTo>
                    <a:cubicBezTo>
                      <a:pt x="61" y="5"/>
                      <a:pt x="61" y="3"/>
                      <a:pt x="59" y="3"/>
                    </a:cubicBezTo>
                    <a:cubicBezTo>
                      <a:pt x="57" y="5"/>
                      <a:pt x="61" y="5"/>
                      <a:pt x="61" y="7"/>
                    </a:cubicBezTo>
                    <a:cubicBezTo>
                      <a:pt x="59" y="5"/>
                      <a:pt x="59" y="5"/>
                      <a:pt x="59" y="5"/>
                    </a:cubicBezTo>
                    <a:cubicBezTo>
                      <a:pt x="57" y="5"/>
                      <a:pt x="59" y="7"/>
                      <a:pt x="59" y="8"/>
                    </a:cubicBezTo>
                    <a:cubicBezTo>
                      <a:pt x="57" y="8"/>
                      <a:pt x="59" y="8"/>
                      <a:pt x="59" y="10"/>
                    </a:cubicBezTo>
                    <a:cubicBezTo>
                      <a:pt x="61" y="10"/>
                      <a:pt x="61" y="10"/>
                      <a:pt x="61" y="10"/>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74" name="Freeform 186"/>
              <p:cNvSpPr>
                <a:spLocks/>
              </p:cNvSpPr>
              <p:nvPr/>
            </p:nvSpPr>
            <p:spPr bwMode="auto">
              <a:xfrm>
                <a:off x="2755" y="1979"/>
                <a:ext cx="58" cy="62"/>
              </a:xfrm>
              <a:custGeom>
                <a:avLst/>
                <a:gdLst/>
                <a:ahLst/>
                <a:cxnLst>
                  <a:cxn ang="0">
                    <a:pos x="27" y="9"/>
                  </a:cxn>
                  <a:cxn ang="0">
                    <a:pos x="25" y="11"/>
                  </a:cxn>
                  <a:cxn ang="0">
                    <a:pos x="28" y="14"/>
                  </a:cxn>
                  <a:cxn ang="0">
                    <a:pos x="25" y="17"/>
                  </a:cxn>
                  <a:cxn ang="0">
                    <a:pos x="22" y="20"/>
                  </a:cxn>
                  <a:cxn ang="0">
                    <a:pos x="21" y="23"/>
                  </a:cxn>
                  <a:cxn ang="0">
                    <a:pos x="21" y="28"/>
                  </a:cxn>
                  <a:cxn ang="0">
                    <a:pos x="19" y="29"/>
                  </a:cxn>
                  <a:cxn ang="0">
                    <a:pos x="19" y="32"/>
                  </a:cxn>
                  <a:cxn ang="0">
                    <a:pos x="16" y="26"/>
                  </a:cxn>
                  <a:cxn ang="0">
                    <a:pos x="12" y="25"/>
                  </a:cxn>
                  <a:cxn ang="0">
                    <a:pos x="9" y="25"/>
                  </a:cxn>
                  <a:cxn ang="0">
                    <a:pos x="7" y="25"/>
                  </a:cxn>
                  <a:cxn ang="0">
                    <a:pos x="4" y="26"/>
                  </a:cxn>
                  <a:cxn ang="0">
                    <a:pos x="1" y="26"/>
                  </a:cxn>
                  <a:cxn ang="0">
                    <a:pos x="0" y="25"/>
                  </a:cxn>
                  <a:cxn ang="0">
                    <a:pos x="1" y="26"/>
                  </a:cxn>
                  <a:cxn ang="0">
                    <a:pos x="4" y="25"/>
                  </a:cxn>
                  <a:cxn ang="0">
                    <a:pos x="4" y="25"/>
                  </a:cxn>
                  <a:cxn ang="0">
                    <a:pos x="0" y="23"/>
                  </a:cxn>
                  <a:cxn ang="0">
                    <a:pos x="4" y="23"/>
                  </a:cxn>
                  <a:cxn ang="0">
                    <a:pos x="1" y="22"/>
                  </a:cxn>
                  <a:cxn ang="0">
                    <a:pos x="4" y="18"/>
                  </a:cxn>
                  <a:cxn ang="0">
                    <a:pos x="7" y="14"/>
                  </a:cxn>
                  <a:cxn ang="0">
                    <a:pos x="10" y="6"/>
                  </a:cxn>
                  <a:cxn ang="0">
                    <a:pos x="12" y="8"/>
                  </a:cxn>
                  <a:cxn ang="0">
                    <a:pos x="13" y="9"/>
                  </a:cxn>
                  <a:cxn ang="0">
                    <a:pos x="13" y="14"/>
                  </a:cxn>
                  <a:cxn ang="0">
                    <a:pos x="16" y="11"/>
                  </a:cxn>
                  <a:cxn ang="0">
                    <a:pos x="16" y="8"/>
                  </a:cxn>
                  <a:cxn ang="0">
                    <a:pos x="15" y="5"/>
                  </a:cxn>
                  <a:cxn ang="0">
                    <a:pos x="19" y="0"/>
                  </a:cxn>
                  <a:cxn ang="0">
                    <a:pos x="27" y="1"/>
                  </a:cxn>
                  <a:cxn ang="0">
                    <a:pos x="30" y="3"/>
                  </a:cxn>
                  <a:cxn ang="0">
                    <a:pos x="27" y="9"/>
                  </a:cxn>
                </a:cxnLst>
                <a:rect l="0" t="0" r="r" b="b"/>
                <a:pathLst>
                  <a:path w="30" h="32">
                    <a:moveTo>
                      <a:pt x="27" y="9"/>
                    </a:moveTo>
                    <a:cubicBezTo>
                      <a:pt x="25" y="9"/>
                      <a:pt x="25" y="9"/>
                      <a:pt x="25" y="11"/>
                    </a:cubicBezTo>
                    <a:cubicBezTo>
                      <a:pt x="25" y="14"/>
                      <a:pt x="28" y="11"/>
                      <a:pt x="28" y="14"/>
                    </a:cubicBezTo>
                    <a:cubicBezTo>
                      <a:pt x="28" y="15"/>
                      <a:pt x="24" y="17"/>
                      <a:pt x="25" y="17"/>
                    </a:cubicBezTo>
                    <a:cubicBezTo>
                      <a:pt x="27" y="18"/>
                      <a:pt x="24" y="20"/>
                      <a:pt x="22" y="20"/>
                    </a:cubicBezTo>
                    <a:cubicBezTo>
                      <a:pt x="19" y="18"/>
                      <a:pt x="19" y="20"/>
                      <a:pt x="21" y="23"/>
                    </a:cubicBezTo>
                    <a:cubicBezTo>
                      <a:pt x="22" y="26"/>
                      <a:pt x="21" y="26"/>
                      <a:pt x="21" y="28"/>
                    </a:cubicBezTo>
                    <a:cubicBezTo>
                      <a:pt x="21" y="29"/>
                      <a:pt x="18" y="29"/>
                      <a:pt x="19" y="29"/>
                    </a:cubicBezTo>
                    <a:cubicBezTo>
                      <a:pt x="22" y="31"/>
                      <a:pt x="19" y="32"/>
                      <a:pt x="19" y="32"/>
                    </a:cubicBezTo>
                    <a:cubicBezTo>
                      <a:pt x="13" y="32"/>
                      <a:pt x="22" y="28"/>
                      <a:pt x="16" y="26"/>
                    </a:cubicBezTo>
                    <a:cubicBezTo>
                      <a:pt x="12" y="26"/>
                      <a:pt x="13" y="23"/>
                      <a:pt x="12" y="25"/>
                    </a:cubicBezTo>
                    <a:cubicBezTo>
                      <a:pt x="10" y="25"/>
                      <a:pt x="12" y="23"/>
                      <a:pt x="9" y="25"/>
                    </a:cubicBezTo>
                    <a:cubicBezTo>
                      <a:pt x="7" y="25"/>
                      <a:pt x="9" y="23"/>
                      <a:pt x="7" y="25"/>
                    </a:cubicBezTo>
                    <a:cubicBezTo>
                      <a:pt x="7" y="26"/>
                      <a:pt x="6" y="25"/>
                      <a:pt x="4" y="26"/>
                    </a:cubicBezTo>
                    <a:cubicBezTo>
                      <a:pt x="3" y="28"/>
                      <a:pt x="1" y="26"/>
                      <a:pt x="1" y="26"/>
                    </a:cubicBezTo>
                    <a:cubicBezTo>
                      <a:pt x="0" y="26"/>
                      <a:pt x="0" y="26"/>
                      <a:pt x="0" y="25"/>
                    </a:cubicBezTo>
                    <a:cubicBezTo>
                      <a:pt x="1" y="25"/>
                      <a:pt x="1" y="25"/>
                      <a:pt x="1" y="26"/>
                    </a:cubicBezTo>
                    <a:cubicBezTo>
                      <a:pt x="3" y="26"/>
                      <a:pt x="4" y="25"/>
                      <a:pt x="4" y="25"/>
                    </a:cubicBezTo>
                    <a:cubicBezTo>
                      <a:pt x="6" y="25"/>
                      <a:pt x="4" y="23"/>
                      <a:pt x="4" y="25"/>
                    </a:cubicBezTo>
                    <a:cubicBezTo>
                      <a:pt x="3" y="25"/>
                      <a:pt x="0" y="23"/>
                      <a:pt x="0" y="23"/>
                    </a:cubicBezTo>
                    <a:cubicBezTo>
                      <a:pt x="1" y="22"/>
                      <a:pt x="1" y="23"/>
                      <a:pt x="4" y="23"/>
                    </a:cubicBezTo>
                    <a:cubicBezTo>
                      <a:pt x="9" y="22"/>
                      <a:pt x="3" y="22"/>
                      <a:pt x="1" y="22"/>
                    </a:cubicBezTo>
                    <a:cubicBezTo>
                      <a:pt x="1" y="20"/>
                      <a:pt x="6" y="20"/>
                      <a:pt x="4" y="18"/>
                    </a:cubicBezTo>
                    <a:cubicBezTo>
                      <a:pt x="4" y="17"/>
                      <a:pt x="6" y="20"/>
                      <a:pt x="7" y="14"/>
                    </a:cubicBezTo>
                    <a:cubicBezTo>
                      <a:pt x="10" y="9"/>
                      <a:pt x="9" y="5"/>
                      <a:pt x="10" y="6"/>
                    </a:cubicBezTo>
                    <a:cubicBezTo>
                      <a:pt x="15" y="5"/>
                      <a:pt x="12" y="6"/>
                      <a:pt x="12" y="8"/>
                    </a:cubicBezTo>
                    <a:cubicBezTo>
                      <a:pt x="12" y="9"/>
                      <a:pt x="15" y="9"/>
                      <a:pt x="13" y="9"/>
                    </a:cubicBezTo>
                    <a:cubicBezTo>
                      <a:pt x="12" y="11"/>
                      <a:pt x="12" y="12"/>
                      <a:pt x="13" y="14"/>
                    </a:cubicBezTo>
                    <a:cubicBezTo>
                      <a:pt x="16" y="15"/>
                      <a:pt x="19" y="11"/>
                      <a:pt x="16" y="11"/>
                    </a:cubicBezTo>
                    <a:cubicBezTo>
                      <a:pt x="15" y="9"/>
                      <a:pt x="18" y="8"/>
                      <a:pt x="16" y="8"/>
                    </a:cubicBezTo>
                    <a:cubicBezTo>
                      <a:pt x="15" y="8"/>
                      <a:pt x="16" y="5"/>
                      <a:pt x="15" y="5"/>
                    </a:cubicBezTo>
                    <a:cubicBezTo>
                      <a:pt x="13" y="5"/>
                      <a:pt x="15" y="1"/>
                      <a:pt x="19" y="0"/>
                    </a:cubicBezTo>
                    <a:cubicBezTo>
                      <a:pt x="24" y="0"/>
                      <a:pt x="25" y="0"/>
                      <a:pt x="27" y="1"/>
                    </a:cubicBezTo>
                    <a:cubicBezTo>
                      <a:pt x="28" y="1"/>
                      <a:pt x="28" y="3"/>
                      <a:pt x="30" y="3"/>
                    </a:cubicBezTo>
                    <a:cubicBezTo>
                      <a:pt x="28" y="9"/>
                      <a:pt x="28" y="11"/>
                      <a:pt x="27" y="9"/>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75" name="Freeform 187"/>
              <p:cNvSpPr>
                <a:spLocks/>
              </p:cNvSpPr>
              <p:nvPr/>
            </p:nvSpPr>
            <p:spPr bwMode="auto">
              <a:xfrm>
                <a:off x="2739" y="2024"/>
                <a:ext cx="66" cy="49"/>
              </a:xfrm>
              <a:custGeom>
                <a:avLst/>
                <a:gdLst/>
                <a:ahLst/>
                <a:cxnLst>
                  <a:cxn ang="0">
                    <a:pos x="31" y="13"/>
                  </a:cxn>
                  <a:cxn ang="0">
                    <a:pos x="29" y="16"/>
                  </a:cxn>
                  <a:cxn ang="0">
                    <a:pos x="26" y="25"/>
                  </a:cxn>
                  <a:cxn ang="0">
                    <a:pos x="21" y="22"/>
                  </a:cxn>
                  <a:cxn ang="0">
                    <a:pos x="18" y="18"/>
                  </a:cxn>
                  <a:cxn ang="0">
                    <a:pos x="14" y="18"/>
                  </a:cxn>
                  <a:cxn ang="0">
                    <a:pos x="9" y="14"/>
                  </a:cxn>
                  <a:cxn ang="0">
                    <a:pos x="6" y="11"/>
                  </a:cxn>
                  <a:cxn ang="0">
                    <a:pos x="0" y="7"/>
                  </a:cxn>
                  <a:cxn ang="0">
                    <a:pos x="8" y="2"/>
                  </a:cxn>
                  <a:cxn ang="0">
                    <a:pos x="9" y="4"/>
                  </a:cxn>
                  <a:cxn ang="0">
                    <a:pos x="12" y="4"/>
                  </a:cxn>
                  <a:cxn ang="0">
                    <a:pos x="15" y="2"/>
                  </a:cxn>
                  <a:cxn ang="0">
                    <a:pos x="17" y="2"/>
                  </a:cxn>
                  <a:cxn ang="0">
                    <a:pos x="20" y="2"/>
                  </a:cxn>
                  <a:cxn ang="0">
                    <a:pos x="24" y="4"/>
                  </a:cxn>
                  <a:cxn ang="0">
                    <a:pos x="28" y="10"/>
                  </a:cxn>
                  <a:cxn ang="0">
                    <a:pos x="31" y="13"/>
                  </a:cxn>
                </a:cxnLst>
                <a:rect l="0" t="0" r="r" b="b"/>
                <a:pathLst>
                  <a:path w="34" h="25">
                    <a:moveTo>
                      <a:pt x="31" y="13"/>
                    </a:moveTo>
                    <a:cubicBezTo>
                      <a:pt x="29" y="14"/>
                      <a:pt x="34" y="13"/>
                      <a:pt x="29" y="16"/>
                    </a:cubicBezTo>
                    <a:cubicBezTo>
                      <a:pt x="24" y="19"/>
                      <a:pt x="26" y="24"/>
                      <a:pt x="26" y="25"/>
                    </a:cubicBezTo>
                    <a:cubicBezTo>
                      <a:pt x="23" y="25"/>
                      <a:pt x="23" y="22"/>
                      <a:pt x="21" y="22"/>
                    </a:cubicBezTo>
                    <a:cubicBezTo>
                      <a:pt x="17" y="21"/>
                      <a:pt x="20" y="18"/>
                      <a:pt x="18" y="18"/>
                    </a:cubicBezTo>
                    <a:cubicBezTo>
                      <a:pt x="17" y="16"/>
                      <a:pt x="15" y="22"/>
                      <a:pt x="14" y="18"/>
                    </a:cubicBezTo>
                    <a:cubicBezTo>
                      <a:pt x="14" y="14"/>
                      <a:pt x="11" y="16"/>
                      <a:pt x="9" y="14"/>
                    </a:cubicBezTo>
                    <a:cubicBezTo>
                      <a:pt x="8" y="11"/>
                      <a:pt x="8" y="14"/>
                      <a:pt x="6" y="11"/>
                    </a:cubicBezTo>
                    <a:cubicBezTo>
                      <a:pt x="4" y="8"/>
                      <a:pt x="3" y="13"/>
                      <a:pt x="0" y="7"/>
                    </a:cubicBezTo>
                    <a:cubicBezTo>
                      <a:pt x="3" y="5"/>
                      <a:pt x="4" y="4"/>
                      <a:pt x="8" y="2"/>
                    </a:cubicBezTo>
                    <a:cubicBezTo>
                      <a:pt x="8" y="4"/>
                      <a:pt x="8" y="4"/>
                      <a:pt x="9" y="4"/>
                    </a:cubicBezTo>
                    <a:cubicBezTo>
                      <a:pt x="9" y="4"/>
                      <a:pt x="11" y="5"/>
                      <a:pt x="12" y="4"/>
                    </a:cubicBezTo>
                    <a:cubicBezTo>
                      <a:pt x="14" y="2"/>
                      <a:pt x="15" y="4"/>
                      <a:pt x="15" y="2"/>
                    </a:cubicBezTo>
                    <a:cubicBezTo>
                      <a:pt x="17" y="0"/>
                      <a:pt x="15" y="2"/>
                      <a:pt x="17" y="2"/>
                    </a:cubicBezTo>
                    <a:cubicBezTo>
                      <a:pt x="20" y="0"/>
                      <a:pt x="18" y="2"/>
                      <a:pt x="20" y="2"/>
                    </a:cubicBezTo>
                    <a:cubicBezTo>
                      <a:pt x="21" y="0"/>
                      <a:pt x="20" y="4"/>
                      <a:pt x="24" y="4"/>
                    </a:cubicBezTo>
                    <a:cubicBezTo>
                      <a:pt x="31" y="5"/>
                      <a:pt x="21" y="10"/>
                      <a:pt x="28" y="10"/>
                    </a:cubicBezTo>
                    <a:cubicBezTo>
                      <a:pt x="29" y="11"/>
                      <a:pt x="31" y="11"/>
                      <a:pt x="31" y="1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76" name="Freeform 188"/>
              <p:cNvSpPr>
                <a:spLocks/>
              </p:cNvSpPr>
              <p:nvPr/>
            </p:nvSpPr>
            <p:spPr bwMode="auto">
              <a:xfrm>
                <a:off x="2786" y="2053"/>
                <a:ext cx="19" cy="20"/>
              </a:xfrm>
              <a:custGeom>
                <a:avLst/>
                <a:gdLst/>
                <a:ahLst/>
                <a:cxnLst>
                  <a:cxn ang="0">
                    <a:pos x="7" y="10"/>
                  </a:cxn>
                  <a:cxn ang="0">
                    <a:pos x="8" y="5"/>
                  </a:cxn>
                  <a:cxn ang="0">
                    <a:pos x="5" y="0"/>
                  </a:cxn>
                  <a:cxn ang="0">
                    <a:pos x="2" y="10"/>
                  </a:cxn>
                  <a:cxn ang="0">
                    <a:pos x="7" y="10"/>
                  </a:cxn>
                </a:cxnLst>
                <a:rect l="0" t="0" r="r" b="b"/>
                <a:pathLst>
                  <a:path w="10" h="10">
                    <a:moveTo>
                      <a:pt x="7" y="10"/>
                    </a:moveTo>
                    <a:cubicBezTo>
                      <a:pt x="7" y="7"/>
                      <a:pt x="10" y="7"/>
                      <a:pt x="8" y="5"/>
                    </a:cubicBezTo>
                    <a:cubicBezTo>
                      <a:pt x="8" y="5"/>
                      <a:pt x="5" y="5"/>
                      <a:pt x="5" y="0"/>
                    </a:cubicBezTo>
                    <a:cubicBezTo>
                      <a:pt x="0" y="4"/>
                      <a:pt x="2" y="9"/>
                      <a:pt x="2" y="10"/>
                    </a:cubicBezTo>
                    <a:cubicBezTo>
                      <a:pt x="5" y="10"/>
                      <a:pt x="5" y="10"/>
                      <a:pt x="7" y="1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77" name="Freeform 189"/>
              <p:cNvSpPr>
                <a:spLocks/>
              </p:cNvSpPr>
              <p:nvPr/>
            </p:nvSpPr>
            <p:spPr bwMode="auto">
              <a:xfrm>
                <a:off x="3034" y="1851"/>
                <a:ext cx="27" cy="18"/>
              </a:xfrm>
              <a:custGeom>
                <a:avLst/>
                <a:gdLst/>
                <a:ahLst/>
                <a:cxnLst>
                  <a:cxn ang="0">
                    <a:pos x="3" y="9"/>
                  </a:cxn>
                  <a:cxn ang="0">
                    <a:pos x="3" y="8"/>
                  </a:cxn>
                  <a:cxn ang="0">
                    <a:pos x="3" y="6"/>
                  </a:cxn>
                  <a:cxn ang="0">
                    <a:pos x="1" y="5"/>
                  </a:cxn>
                  <a:cxn ang="0">
                    <a:pos x="1" y="2"/>
                  </a:cxn>
                  <a:cxn ang="0">
                    <a:pos x="3" y="2"/>
                  </a:cxn>
                  <a:cxn ang="0">
                    <a:pos x="7" y="0"/>
                  </a:cxn>
                  <a:cxn ang="0">
                    <a:pos x="11" y="2"/>
                  </a:cxn>
                  <a:cxn ang="0">
                    <a:pos x="12" y="3"/>
                  </a:cxn>
                  <a:cxn ang="0">
                    <a:pos x="11" y="3"/>
                  </a:cxn>
                  <a:cxn ang="0">
                    <a:pos x="6" y="6"/>
                  </a:cxn>
                  <a:cxn ang="0">
                    <a:pos x="4" y="8"/>
                  </a:cxn>
                  <a:cxn ang="0">
                    <a:pos x="3" y="9"/>
                  </a:cxn>
                </a:cxnLst>
                <a:rect l="0" t="0" r="r" b="b"/>
                <a:pathLst>
                  <a:path w="14" h="9">
                    <a:moveTo>
                      <a:pt x="3" y="9"/>
                    </a:moveTo>
                    <a:cubicBezTo>
                      <a:pt x="1" y="9"/>
                      <a:pt x="1" y="8"/>
                      <a:pt x="3" y="8"/>
                    </a:cubicBezTo>
                    <a:cubicBezTo>
                      <a:pt x="4" y="8"/>
                      <a:pt x="4" y="6"/>
                      <a:pt x="3" y="6"/>
                    </a:cubicBezTo>
                    <a:cubicBezTo>
                      <a:pt x="0" y="5"/>
                      <a:pt x="1" y="5"/>
                      <a:pt x="1" y="5"/>
                    </a:cubicBezTo>
                    <a:cubicBezTo>
                      <a:pt x="3" y="3"/>
                      <a:pt x="0" y="2"/>
                      <a:pt x="1" y="2"/>
                    </a:cubicBezTo>
                    <a:cubicBezTo>
                      <a:pt x="3" y="2"/>
                      <a:pt x="3" y="3"/>
                      <a:pt x="3" y="2"/>
                    </a:cubicBezTo>
                    <a:cubicBezTo>
                      <a:pt x="4" y="0"/>
                      <a:pt x="7" y="0"/>
                      <a:pt x="7" y="0"/>
                    </a:cubicBezTo>
                    <a:cubicBezTo>
                      <a:pt x="7" y="2"/>
                      <a:pt x="9" y="0"/>
                      <a:pt x="11" y="2"/>
                    </a:cubicBezTo>
                    <a:cubicBezTo>
                      <a:pt x="14" y="3"/>
                      <a:pt x="14" y="3"/>
                      <a:pt x="12" y="3"/>
                    </a:cubicBezTo>
                    <a:cubicBezTo>
                      <a:pt x="12" y="3"/>
                      <a:pt x="12" y="2"/>
                      <a:pt x="11" y="3"/>
                    </a:cubicBezTo>
                    <a:cubicBezTo>
                      <a:pt x="11" y="5"/>
                      <a:pt x="7" y="6"/>
                      <a:pt x="6" y="6"/>
                    </a:cubicBezTo>
                    <a:cubicBezTo>
                      <a:pt x="6" y="5"/>
                      <a:pt x="4" y="8"/>
                      <a:pt x="4" y="8"/>
                    </a:cubicBezTo>
                    <a:cubicBezTo>
                      <a:pt x="4" y="9"/>
                      <a:pt x="3" y="9"/>
                      <a:pt x="3" y="9"/>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78" name="Freeform 190"/>
              <p:cNvSpPr>
                <a:spLocks/>
              </p:cNvSpPr>
              <p:nvPr/>
            </p:nvSpPr>
            <p:spPr bwMode="auto">
              <a:xfrm>
                <a:off x="3040" y="1840"/>
                <a:ext cx="17" cy="11"/>
              </a:xfrm>
              <a:custGeom>
                <a:avLst/>
                <a:gdLst/>
                <a:ahLst/>
                <a:cxnLst>
                  <a:cxn ang="0">
                    <a:pos x="5" y="6"/>
                  </a:cxn>
                  <a:cxn ang="0">
                    <a:pos x="2" y="3"/>
                  </a:cxn>
                  <a:cxn ang="0">
                    <a:pos x="0" y="3"/>
                  </a:cxn>
                  <a:cxn ang="0">
                    <a:pos x="5" y="2"/>
                  </a:cxn>
                  <a:cxn ang="0">
                    <a:pos x="6" y="3"/>
                  </a:cxn>
                  <a:cxn ang="0">
                    <a:pos x="8" y="5"/>
                  </a:cxn>
                  <a:cxn ang="0">
                    <a:pos x="6" y="5"/>
                  </a:cxn>
                  <a:cxn ang="0">
                    <a:pos x="5" y="6"/>
                  </a:cxn>
                </a:cxnLst>
                <a:rect l="0" t="0" r="r" b="b"/>
                <a:pathLst>
                  <a:path w="9" h="6">
                    <a:moveTo>
                      <a:pt x="5" y="6"/>
                    </a:moveTo>
                    <a:cubicBezTo>
                      <a:pt x="3" y="6"/>
                      <a:pt x="3" y="3"/>
                      <a:pt x="2" y="3"/>
                    </a:cubicBezTo>
                    <a:cubicBezTo>
                      <a:pt x="0" y="3"/>
                      <a:pt x="0" y="3"/>
                      <a:pt x="0" y="3"/>
                    </a:cubicBezTo>
                    <a:cubicBezTo>
                      <a:pt x="2" y="2"/>
                      <a:pt x="3" y="3"/>
                      <a:pt x="5" y="2"/>
                    </a:cubicBezTo>
                    <a:cubicBezTo>
                      <a:pt x="5" y="0"/>
                      <a:pt x="5" y="2"/>
                      <a:pt x="6" y="3"/>
                    </a:cubicBezTo>
                    <a:cubicBezTo>
                      <a:pt x="9" y="3"/>
                      <a:pt x="8" y="5"/>
                      <a:pt x="8" y="5"/>
                    </a:cubicBezTo>
                    <a:cubicBezTo>
                      <a:pt x="6" y="5"/>
                      <a:pt x="6" y="5"/>
                      <a:pt x="6" y="5"/>
                    </a:cubicBezTo>
                    <a:cubicBezTo>
                      <a:pt x="5" y="5"/>
                      <a:pt x="5" y="6"/>
                      <a:pt x="5" y="6"/>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79" name="Freeform 191"/>
              <p:cNvSpPr>
                <a:spLocks/>
              </p:cNvSpPr>
              <p:nvPr/>
            </p:nvSpPr>
            <p:spPr bwMode="auto">
              <a:xfrm>
                <a:off x="3055" y="1849"/>
                <a:ext cx="6" cy="8"/>
              </a:xfrm>
              <a:custGeom>
                <a:avLst/>
                <a:gdLst/>
                <a:ahLst/>
                <a:cxnLst>
                  <a:cxn ang="0">
                    <a:pos x="0" y="1"/>
                  </a:cxn>
                  <a:cxn ang="0">
                    <a:pos x="3" y="3"/>
                  </a:cxn>
                  <a:cxn ang="0">
                    <a:pos x="0" y="1"/>
                  </a:cxn>
                </a:cxnLst>
                <a:rect l="0" t="0" r="r" b="b"/>
                <a:pathLst>
                  <a:path w="3" h="4">
                    <a:moveTo>
                      <a:pt x="0" y="1"/>
                    </a:moveTo>
                    <a:cubicBezTo>
                      <a:pt x="1" y="0"/>
                      <a:pt x="3" y="1"/>
                      <a:pt x="3" y="3"/>
                    </a:cubicBezTo>
                    <a:cubicBezTo>
                      <a:pt x="1" y="4"/>
                      <a:pt x="0" y="3"/>
                      <a:pt x="0"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80" name="Freeform 192"/>
              <p:cNvSpPr>
                <a:spLocks/>
              </p:cNvSpPr>
              <p:nvPr/>
            </p:nvSpPr>
            <p:spPr bwMode="auto">
              <a:xfrm>
                <a:off x="3055" y="1844"/>
                <a:ext cx="6" cy="2"/>
              </a:xfrm>
              <a:custGeom>
                <a:avLst/>
                <a:gdLst/>
                <a:ahLst/>
                <a:cxnLst>
                  <a:cxn ang="0">
                    <a:pos x="1" y="0"/>
                  </a:cxn>
                  <a:cxn ang="0">
                    <a:pos x="3" y="0"/>
                  </a:cxn>
                  <a:cxn ang="0">
                    <a:pos x="1" y="0"/>
                  </a:cxn>
                </a:cxnLst>
                <a:rect l="0" t="0" r="r" b="b"/>
                <a:pathLst>
                  <a:path w="3" h="1">
                    <a:moveTo>
                      <a:pt x="1" y="0"/>
                    </a:moveTo>
                    <a:cubicBezTo>
                      <a:pt x="0" y="0"/>
                      <a:pt x="3" y="0"/>
                      <a:pt x="3" y="0"/>
                    </a:cubicBezTo>
                    <a:cubicBezTo>
                      <a:pt x="3" y="1"/>
                      <a:pt x="1" y="0"/>
                      <a:pt x="1"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81" name="Freeform 193"/>
              <p:cNvSpPr>
                <a:spLocks noEditPoints="1"/>
              </p:cNvSpPr>
              <p:nvPr/>
            </p:nvSpPr>
            <p:spPr bwMode="auto">
              <a:xfrm>
                <a:off x="2871" y="1578"/>
                <a:ext cx="202" cy="359"/>
              </a:xfrm>
              <a:custGeom>
                <a:avLst/>
                <a:gdLst/>
                <a:ahLst/>
                <a:cxnLst>
                  <a:cxn ang="0">
                    <a:pos x="3" y="138"/>
                  </a:cxn>
                  <a:cxn ang="0">
                    <a:pos x="6" y="127"/>
                  </a:cxn>
                  <a:cxn ang="0">
                    <a:pos x="11" y="120"/>
                  </a:cxn>
                  <a:cxn ang="0">
                    <a:pos x="12" y="109"/>
                  </a:cxn>
                  <a:cxn ang="0">
                    <a:pos x="9" y="92"/>
                  </a:cxn>
                  <a:cxn ang="0">
                    <a:pos x="8" y="82"/>
                  </a:cxn>
                  <a:cxn ang="0">
                    <a:pos x="15" y="70"/>
                  </a:cxn>
                  <a:cxn ang="0">
                    <a:pos x="22" y="64"/>
                  </a:cxn>
                  <a:cxn ang="0">
                    <a:pos x="28" y="51"/>
                  </a:cxn>
                  <a:cxn ang="0">
                    <a:pos x="34" y="39"/>
                  </a:cxn>
                  <a:cxn ang="0">
                    <a:pos x="41" y="28"/>
                  </a:cxn>
                  <a:cxn ang="0">
                    <a:pos x="44" y="18"/>
                  </a:cxn>
                  <a:cxn ang="0">
                    <a:pos x="55" y="15"/>
                  </a:cxn>
                  <a:cxn ang="0">
                    <a:pos x="72" y="9"/>
                  </a:cxn>
                  <a:cxn ang="0">
                    <a:pos x="76" y="0"/>
                  </a:cxn>
                  <a:cxn ang="0">
                    <a:pos x="90" y="9"/>
                  </a:cxn>
                  <a:cxn ang="0">
                    <a:pos x="98" y="14"/>
                  </a:cxn>
                  <a:cxn ang="0">
                    <a:pos x="98" y="23"/>
                  </a:cxn>
                  <a:cxn ang="0">
                    <a:pos x="99" y="28"/>
                  </a:cxn>
                  <a:cxn ang="0">
                    <a:pos x="101" y="37"/>
                  </a:cxn>
                  <a:cxn ang="0">
                    <a:pos x="96" y="46"/>
                  </a:cxn>
                  <a:cxn ang="0">
                    <a:pos x="87" y="51"/>
                  </a:cxn>
                  <a:cxn ang="0">
                    <a:pos x="81" y="60"/>
                  </a:cxn>
                  <a:cxn ang="0">
                    <a:pos x="75" y="74"/>
                  </a:cxn>
                  <a:cxn ang="0">
                    <a:pos x="67" y="78"/>
                  </a:cxn>
                  <a:cxn ang="0">
                    <a:pos x="55" y="87"/>
                  </a:cxn>
                  <a:cxn ang="0">
                    <a:pos x="49" y="92"/>
                  </a:cxn>
                  <a:cxn ang="0">
                    <a:pos x="50" y="102"/>
                  </a:cxn>
                  <a:cxn ang="0">
                    <a:pos x="53" y="116"/>
                  </a:cxn>
                  <a:cxn ang="0">
                    <a:pos x="60" y="123"/>
                  </a:cxn>
                  <a:cxn ang="0">
                    <a:pos x="55" y="132"/>
                  </a:cxn>
                  <a:cxn ang="0">
                    <a:pos x="41" y="130"/>
                  </a:cxn>
                  <a:cxn ang="0">
                    <a:pos x="60" y="132"/>
                  </a:cxn>
                  <a:cxn ang="0">
                    <a:pos x="55" y="138"/>
                  </a:cxn>
                  <a:cxn ang="0">
                    <a:pos x="46" y="143"/>
                  </a:cxn>
                  <a:cxn ang="0">
                    <a:pos x="44" y="151"/>
                  </a:cxn>
                  <a:cxn ang="0">
                    <a:pos x="43" y="162"/>
                  </a:cxn>
                  <a:cxn ang="0">
                    <a:pos x="32" y="172"/>
                  </a:cxn>
                  <a:cxn ang="0">
                    <a:pos x="25" y="183"/>
                  </a:cxn>
                  <a:cxn ang="0">
                    <a:pos x="12" y="172"/>
                  </a:cxn>
                  <a:cxn ang="0">
                    <a:pos x="14" y="168"/>
                  </a:cxn>
                  <a:cxn ang="0">
                    <a:pos x="6" y="146"/>
                  </a:cxn>
                  <a:cxn ang="0">
                    <a:pos x="0" y="138"/>
                  </a:cxn>
                  <a:cxn ang="0">
                    <a:pos x="61" y="158"/>
                  </a:cxn>
                  <a:cxn ang="0">
                    <a:pos x="63" y="151"/>
                  </a:cxn>
                  <a:cxn ang="0">
                    <a:pos x="56" y="160"/>
                  </a:cxn>
                  <a:cxn ang="0">
                    <a:pos x="61" y="158"/>
                  </a:cxn>
                  <a:cxn ang="0">
                    <a:pos x="44" y="163"/>
                  </a:cxn>
                  <a:cxn ang="0">
                    <a:pos x="47" y="158"/>
                  </a:cxn>
                  <a:cxn ang="0">
                    <a:pos x="58" y="116"/>
                  </a:cxn>
                </a:cxnLst>
                <a:rect l="0" t="0" r="r" b="b"/>
                <a:pathLst>
                  <a:path w="104" h="185">
                    <a:moveTo>
                      <a:pt x="2" y="135"/>
                    </a:moveTo>
                    <a:cubicBezTo>
                      <a:pt x="2" y="135"/>
                      <a:pt x="2" y="137"/>
                      <a:pt x="3" y="138"/>
                    </a:cubicBezTo>
                    <a:cubicBezTo>
                      <a:pt x="3" y="140"/>
                      <a:pt x="6" y="137"/>
                      <a:pt x="5" y="132"/>
                    </a:cubicBezTo>
                    <a:cubicBezTo>
                      <a:pt x="3" y="129"/>
                      <a:pt x="6" y="129"/>
                      <a:pt x="6" y="127"/>
                    </a:cubicBezTo>
                    <a:cubicBezTo>
                      <a:pt x="5" y="124"/>
                      <a:pt x="8" y="127"/>
                      <a:pt x="9" y="124"/>
                    </a:cubicBezTo>
                    <a:cubicBezTo>
                      <a:pt x="12" y="121"/>
                      <a:pt x="9" y="121"/>
                      <a:pt x="11" y="120"/>
                    </a:cubicBezTo>
                    <a:cubicBezTo>
                      <a:pt x="14" y="118"/>
                      <a:pt x="8" y="112"/>
                      <a:pt x="9" y="110"/>
                    </a:cubicBezTo>
                    <a:cubicBezTo>
                      <a:pt x="9" y="109"/>
                      <a:pt x="12" y="112"/>
                      <a:pt x="12" y="109"/>
                    </a:cubicBezTo>
                    <a:cubicBezTo>
                      <a:pt x="14" y="107"/>
                      <a:pt x="15" y="106"/>
                      <a:pt x="11" y="104"/>
                    </a:cubicBezTo>
                    <a:cubicBezTo>
                      <a:pt x="5" y="101"/>
                      <a:pt x="11" y="96"/>
                      <a:pt x="9" y="92"/>
                    </a:cubicBezTo>
                    <a:cubicBezTo>
                      <a:pt x="6" y="88"/>
                      <a:pt x="9" y="88"/>
                      <a:pt x="8" y="87"/>
                    </a:cubicBezTo>
                    <a:cubicBezTo>
                      <a:pt x="6" y="85"/>
                      <a:pt x="9" y="85"/>
                      <a:pt x="8" y="82"/>
                    </a:cubicBezTo>
                    <a:cubicBezTo>
                      <a:pt x="5" y="79"/>
                      <a:pt x="9" y="79"/>
                      <a:pt x="8" y="78"/>
                    </a:cubicBezTo>
                    <a:cubicBezTo>
                      <a:pt x="8" y="74"/>
                      <a:pt x="14" y="71"/>
                      <a:pt x="15" y="70"/>
                    </a:cubicBezTo>
                    <a:cubicBezTo>
                      <a:pt x="18" y="68"/>
                      <a:pt x="23" y="73"/>
                      <a:pt x="25" y="67"/>
                    </a:cubicBezTo>
                    <a:cubicBezTo>
                      <a:pt x="26" y="64"/>
                      <a:pt x="23" y="65"/>
                      <a:pt x="22" y="64"/>
                    </a:cubicBezTo>
                    <a:cubicBezTo>
                      <a:pt x="18" y="62"/>
                      <a:pt x="26" y="57"/>
                      <a:pt x="26" y="56"/>
                    </a:cubicBezTo>
                    <a:cubicBezTo>
                      <a:pt x="26" y="53"/>
                      <a:pt x="28" y="54"/>
                      <a:pt x="28" y="51"/>
                    </a:cubicBezTo>
                    <a:cubicBezTo>
                      <a:pt x="26" y="46"/>
                      <a:pt x="29" y="48"/>
                      <a:pt x="26" y="42"/>
                    </a:cubicBezTo>
                    <a:cubicBezTo>
                      <a:pt x="26" y="40"/>
                      <a:pt x="37" y="42"/>
                      <a:pt x="34" y="39"/>
                    </a:cubicBezTo>
                    <a:cubicBezTo>
                      <a:pt x="32" y="36"/>
                      <a:pt x="35" y="37"/>
                      <a:pt x="37" y="32"/>
                    </a:cubicBezTo>
                    <a:cubicBezTo>
                      <a:pt x="40" y="29"/>
                      <a:pt x="41" y="31"/>
                      <a:pt x="41" y="28"/>
                    </a:cubicBezTo>
                    <a:cubicBezTo>
                      <a:pt x="43" y="26"/>
                      <a:pt x="40" y="25"/>
                      <a:pt x="40" y="23"/>
                    </a:cubicBezTo>
                    <a:cubicBezTo>
                      <a:pt x="40" y="22"/>
                      <a:pt x="41" y="23"/>
                      <a:pt x="44" y="18"/>
                    </a:cubicBezTo>
                    <a:cubicBezTo>
                      <a:pt x="44" y="15"/>
                      <a:pt x="47" y="15"/>
                      <a:pt x="49" y="14"/>
                    </a:cubicBezTo>
                    <a:cubicBezTo>
                      <a:pt x="50" y="14"/>
                      <a:pt x="52" y="17"/>
                      <a:pt x="55" y="15"/>
                    </a:cubicBezTo>
                    <a:cubicBezTo>
                      <a:pt x="58" y="14"/>
                      <a:pt x="53" y="9"/>
                      <a:pt x="55" y="8"/>
                    </a:cubicBezTo>
                    <a:cubicBezTo>
                      <a:pt x="60" y="4"/>
                      <a:pt x="67" y="12"/>
                      <a:pt x="72" y="9"/>
                    </a:cubicBezTo>
                    <a:cubicBezTo>
                      <a:pt x="75" y="8"/>
                      <a:pt x="67" y="9"/>
                      <a:pt x="72" y="6"/>
                    </a:cubicBezTo>
                    <a:cubicBezTo>
                      <a:pt x="76" y="1"/>
                      <a:pt x="67" y="0"/>
                      <a:pt x="76" y="0"/>
                    </a:cubicBezTo>
                    <a:cubicBezTo>
                      <a:pt x="79" y="1"/>
                      <a:pt x="75" y="1"/>
                      <a:pt x="79" y="3"/>
                    </a:cubicBezTo>
                    <a:cubicBezTo>
                      <a:pt x="82" y="6"/>
                      <a:pt x="87" y="9"/>
                      <a:pt x="90" y="9"/>
                    </a:cubicBezTo>
                    <a:cubicBezTo>
                      <a:pt x="93" y="9"/>
                      <a:pt x="96" y="11"/>
                      <a:pt x="96" y="12"/>
                    </a:cubicBezTo>
                    <a:cubicBezTo>
                      <a:pt x="96" y="14"/>
                      <a:pt x="94" y="12"/>
                      <a:pt x="98" y="14"/>
                    </a:cubicBezTo>
                    <a:cubicBezTo>
                      <a:pt x="102" y="18"/>
                      <a:pt x="98" y="15"/>
                      <a:pt x="98" y="18"/>
                    </a:cubicBezTo>
                    <a:cubicBezTo>
                      <a:pt x="99" y="23"/>
                      <a:pt x="98" y="22"/>
                      <a:pt x="98" y="23"/>
                    </a:cubicBezTo>
                    <a:cubicBezTo>
                      <a:pt x="98" y="25"/>
                      <a:pt x="101" y="22"/>
                      <a:pt x="101" y="23"/>
                    </a:cubicBezTo>
                    <a:cubicBezTo>
                      <a:pt x="101" y="25"/>
                      <a:pt x="99" y="25"/>
                      <a:pt x="99" y="28"/>
                    </a:cubicBezTo>
                    <a:cubicBezTo>
                      <a:pt x="99" y="29"/>
                      <a:pt x="104" y="31"/>
                      <a:pt x="102" y="32"/>
                    </a:cubicBezTo>
                    <a:cubicBezTo>
                      <a:pt x="101" y="34"/>
                      <a:pt x="102" y="34"/>
                      <a:pt x="101" y="37"/>
                    </a:cubicBezTo>
                    <a:cubicBezTo>
                      <a:pt x="98" y="40"/>
                      <a:pt x="104" y="42"/>
                      <a:pt x="104" y="46"/>
                    </a:cubicBezTo>
                    <a:cubicBezTo>
                      <a:pt x="101" y="48"/>
                      <a:pt x="99" y="45"/>
                      <a:pt x="96" y="46"/>
                    </a:cubicBezTo>
                    <a:cubicBezTo>
                      <a:pt x="93" y="48"/>
                      <a:pt x="94" y="45"/>
                      <a:pt x="91" y="46"/>
                    </a:cubicBezTo>
                    <a:cubicBezTo>
                      <a:pt x="90" y="48"/>
                      <a:pt x="87" y="50"/>
                      <a:pt x="87" y="51"/>
                    </a:cubicBezTo>
                    <a:cubicBezTo>
                      <a:pt x="87" y="53"/>
                      <a:pt x="84" y="51"/>
                      <a:pt x="82" y="54"/>
                    </a:cubicBezTo>
                    <a:cubicBezTo>
                      <a:pt x="82" y="59"/>
                      <a:pt x="79" y="57"/>
                      <a:pt x="81" y="60"/>
                    </a:cubicBezTo>
                    <a:cubicBezTo>
                      <a:pt x="81" y="64"/>
                      <a:pt x="85" y="64"/>
                      <a:pt x="81" y="67"/>
                    </a:cubicBezTo>
                    <a:cubicBezTo>
                      <a:pt x="76" y="70"/>
                      <a:pt x="78" y="74"/>
                      <a:pt x="75" y="74"/>
                    </a:cubicBezTo>
                    <a:cubicBezTo>
                      <a:pt x="72" y="74"/>
                      <a:pt x="73" y="76"/>
                      <a:pt x="72" y="76"/>
                    </a:cubicBezTo>
                    <a:cubicBezTo>
                      <a:pt x="69" y="76"/>
                      <a:pt x="70" y="79"/>
                      <a:pt x="67" y="78"/>
                    </a:cubicBezTo>
                    <a:cubicBezTo>
                      <a:pt x="63" y="78"/>
                      <a:pt x="66" y="84"/>
                      <a:pt x="63" y="82"/>
                    </a:cubicBezTo>
                    <a:cubicBezTo>
                      <a:pt x="60" y="81"/>
                      <a:pt x="61" y="87"/>
                      <a:pt x="55" y="87"/>
                    </a:cubicBezTo>
                    <a:cubicBezTo>
                      <a:pt x="50" y="88"/>
                      <a:pt x="58" y="88"/>
                      <a:pt x="53" y="92"/>
                    </a:cubicBezTo>
                    <a:cubicBezTo>
                      <a:pt x="49" y="93"/>
                      <a:pt x="50" y="88"/>
                      <a:pt x="49" y="92"/>
                    </a:cubicBezTo>
                    <a:cubicBezTo>
                      <a:pt x="49" y="95"/>
                      <a:pt x="53" y="92"/>
                      <a:pt x="50" y="96"/>
                    </a:cubicBezTo>
                    <a:cubicBezTo>
                      <a:pt x="49" y="99"/>
                      <a:pt x="52" y="102"/>
                      <a:pt x="50" y="102"/>
                    </a:cubicBezTo>
                    <a:cubicBezTo>
                      <a:pt x="47" y="102"/>
                      <a:pt x="47" y="116"/>
                      <a:pt x="50" y="116"/>
                    </a:cubicBezTo>
                    <a:cubicBezTo>
                      <a:pt x="53" y="116"/>
                      <a:pt x="50" y="118"/>
                      <a:pt x="53" y="116"/>
                    </a:cubicBezTo>
                    <a:cubicBezTo>
                      <a:pt x="56" y="116"/>
                      <a:pt x="56" y="120"/>
                      <a:pt x="58" y="120"/>
                    </a:cubicBezTo>
                    <a:cubicBezTo>
                      <a:pt x="61" y="120"/>
                      <a:pt x="56" y="123"/>
                      <a:pt x="60" y="123"/>
                    </a:cubicBezTo>
                    <a:cubicBezTo>
                      <a:pt x="61" y="123"/>
                      <a:pt x="63" y="124"/>
                      <a:pt x="64" y="126"/>
                    </a:cubicBezTo>
                    <a:cubicBezTo>
                      <a:pt x="64" y="127"/>
                      <a:pt x="58" y="130"/>
                      <a:pt x="55" y="132"/>
                    </a:cubicBezTo>
                    <a:cubicBezTo>
                      <a:pt x="53" y="134"/>
                      <a:pt x="52" y="129"/>
                      <a:pt x="50" y="130"/>
                    </a:cubicBezTo>
                    <a:cubicBezTo>
                      <a:pt x="49" y="130"/>
                      <a:pt x="46" y="127"/>
                      <a:pt x="41" y="130"/>
                    </a:cubicBezTo>
                    <a:cubicBezTo>
                      <a:pt x="38" y="134"/>
                      <a:pt x="46" y="129"/>
                      <a:pt x="49" y="132"/>
                    </a:cubicBezTo>
                    <a:cubicBezTo>
                      <a:pt x="53" y="137"/>
                      <a:pt x="58" y="130"/>
                      <a:pt x="60" y="132"/>
                    </a:cubicBezTo>
                    <a:cubicBezTo>
                      <a:pt x="61" y="135"/>
                      <a:pt x="58" y="134"/>
                      <a:pt x="58" y="135"/>
                    </a:cubicBezTo>
                    <a:cubicBezTo>
                      <a:pt x="58" y="137"/>
                      <a:pt x="56" y="135"/>
                      <a:pt x="55" y="138"/>
                    </a:cubicBezTo>
                    <a:cubicBezTo>
                      <a:pt x="53" y="140"/>
                      <a:pt x="52" y="135"/>
                      <a:pt x="52" y="138"/>
                    </a:cubicBezTo>
                    <a:cubicBezTo>
                      <a:pt x="50" y="141"/>
                      <a:pt x="44" y="141"/>
                      <a:pt x="46" y="143"/>
                    </a:cubicBezTo>
                    <a:cubicBezTo>
                      <a:pt x="46" y="144"/>
                      <a:pt x="43" y="143"/>
                      <a:pt x="44" y="146"/>
                    </a:cubicBezTo>
                    <a:cubicBezTo>
                      <a:pt x="46" y="148"/>
                      <a:pt x="44" y="148"/>
                      <a:pt x="44" y="151"/>
                    </a:cubicBezTo>
                    <a:cubicBezTo>
                      <a:pt x="46" y="152"/>
                      <a:pt x="43" y="154"/>
                      <a:pt x="44" y="155"/>
                    </a:cubicBezTo>
                    <a:cubicBezTo>
                      <a:pt x="44" y="157"/>
                      <a:pt x="43" y="160"/>
                      <a:pt x="43" y="162"/>
                    </a:cubicBezTo>
                    <a:cubicBezTo>
                      <a:pt x="43" y="165"/>
                      <a:pt x="41" y="166"/>
                      <a:pt x="40" y="171"/>
                    </a:cubicBezTo>
                    <a:cubicBezTo>
                      <a:pt x="38" y="177"/>
                      <a:pt x="38" y="172"/>
                      <a:pt x="32" y="172"/>
                    </a:cubicBezTo>
                    <a:cubicBezTo>
                      <a:pt x="26" y="174"/>
                      <a:pt x="31" y="176"/>
                      <a:pt x="28" y="176"/>
                    </a:cubicBezTo>
                    <a:cubicBezTo>
                      <a:pt x="25" y="174"/>
                      <a:pt x="28" y="183"/>
                      <a:pt x="25" y="183"/>
                    </a:cubicBezTo>
                    <a:cubicBezTo>
                      <a:pt x="20" y="182"/>
                      <a:pt x="12" y="185"/>
                      <a:pt x="14" y="182"/>
                    </a:cubicBezTo>
                    <a:cubicBezTo>
                      <a:pt x="17" y="177"/>
                      <a:pt x="8" y="169"/>
                      <a:pt x="12" y="172"/>
                    </a:cubicBezTo>
                    <a:cubicBezTo>
                      <a:pt x="15" y="174"/>
                      <a:pt x="11" y="169"/>
                      <a:pt x="12" y="169"/>
                    </a:cubicBezTo>
                    <a:cubicBezTo>
                      <a:pt x="15" y="169"/>
                      <a:pt x="15" y="166"/>
                      <a:pt x="14" y="168"/>
                    </a:cubicBezTo>
                    <a:cubicBezTo>
                      <a:pt x="11" y="168"/>
                      <a:pt x="8" y="158"/>
                      <a:pt x="6" y="154"/>
                    </a:cubicBezTo>
                    <a:cubicBezTo>
                      <a:pt x="5" y="149"/>
                      <a:pt x="8" y="149"/>
                      <a:pt x="6" y="146"/>
                    </a:cubicBezTo>
                    <a:cubicBezTo>
                      <a:pt x="5" y="144"/>
                      <a:pt x="3" y="149"/>
                      <a:pt x="2" y="146"/>
                    </a:cubicBezTo>
                    <a:cubicBezTo>
                      <a:pt x="0" y="143"/>
                      <a:pt x="2" y="141"/>
                      <a:pt x="0" y="138"/>
                    </a:cubicBezTo>
                    <a:cubicBezTo>
                      <a:pt x="0" y="137"/>
                      <a:pt x="2" y="137"/>
                      <a:pt x="2" y="135"/>
                    </a:cubicBezTo>
                    <a:close/>
                    <a:moveTo>
                      <a:pt x="61" y="158"/>
                    </a:moveTo>
                    <a:cubicBezTo>
                      <a:pt x="64" y="155"/>
                      <a:pt x="60" y="155"/>
                      <a:pt x="63" y="152"/>
                    </a:cubicBezTo>
                    <a:cubicBezTo>
                      <a:pt x="66" y="151"/>
                      <a:pt x="66" y="149"/>
                      <a:pt x="63" y="151"/>
                    </a:cubicBezTo>
                    <a:cubicBezTo>
                      <a:pt x="60" y="154"/>
                      <a:pt x="61" y="149"/>
                      <a:pt x="58" y="152"/>
                    </a:cubicBezTo>
                    <a:cubicBezTo>
                      <a:pt x="55" y="155"/>
                      <a:pt x="55" y="158"/>
                      <a:pt x="56" y="160"/>
                    </a:cubicBezTo>
                    <a:cubicBezTo>
                      <a:pt x="56" y="162"/>
                      <a:pt x="55" y="165"/>
                      <a:pt x="56" y="163"/>
                    </a:cubicBezTo>
                    <a:cubicBezTo>
                      <a:pt x="58" y="163"/>
                      <a:pt x="58" y="162"/>
                      <a:pt x="61" y="158"/>
                    </a:cubicBezTo>
                    <a:close/>
                    <a:moveTo>
                      <a:pt x="47" y="158"/>
                    </a:moveTo>
                    <a:cubicBezTo>
                      <a:pt x="46" y="158"/>
                      <a:pt x="46" y="162"/>
                      <a:pt x="44" y="163"/>
                    </a:cubicBezTo>
                    <a:cubicBezTo>
                      <a:pt x="43" y="165"/>
                      <a:pt x="41" y="171"/>
                      <a:pt x="43" y="172"/>
                    </a:cubicBezTo>
                    <a:cubicBezTo>
                      <a:pt x="43" y="172"/>
                      <a:pt x="49" y="158"/>
                      <a:pt x="47" y="158"/>
                    </a:cubicBezTo>
                    <a:close/>
                    <a:moveTo>
                      <a:pt x="60" y="120"/>
                    </a:moveTo>
                    <a:cubicBezTo>
                      <a:pt x="58" y="120"/>
                      <a:pt x="58" y="118"/>
                      <a:pt x="58" y="116"/>
                    </a:cubicBezTo>
                    <a:cubicBezTo>
                      <a:pt x="60" y="120"/>
                      <a:pt x="60" y="120"/>
                      <a:pt x="60" y="120"/>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82" name="Freeform 194"/>
              <p:cNvSpPr>
                <a:spLocks/>
              </p:cNvSpPr>
              <p:nvPr/>
            </p:nvSpPr>
            <p:spPr bwMode="auto">
              <a:xfrm>
                <a:off x="3395" y="2237"/>
                <a:ext cx="81" cy="82"/>
              </a:xfrm>
              <a:custGeom>
                <a:avLst/>
                <a:gdLst/>
                <a:ahLst/>
                <a:cxnLst>
                  <a:cxn ang="0">
                    <a:pos x="30" y="41"/>
                  </a:cxn>
                  <a:cxn ang="0">
                    <a:pos x="26" y="38"/>
                  </a:cxn>
                  <a:cxn ang="0">
                    <a:pos x="26" y="39"/>
                  </a:cxn>
                  <a:cxn ang="0">
                    <a:pos x="24" y="38"/>
                  </a:cxn>
                  <a:cxn ang="0">
                    <a:pos x="23" y="36"/>
                  </a:cxn>
                  <a:cxn ang="0">
                    <a:pos x="23" y="35"/>
                  </a:cxn>
                  <a:cxn ang="0">
                    <a:pos x="26" y="33"/>
                  </a:cxn>
                  <a:cxn ang="0">
                    <a:pos x="24" y="32"/>
                  </a:cxn>
                  <a:cxn ang="0">
                    <a:pos x="26" y="30"/>
                  </a:cxn>
                  <a:cxn ang="0">
                    <a:pos x="23" y="27"/>
                  </a:cxn>
                  <a:cxn ang="0">
                    <a:pos x="18" y="30"/>
                  </a:cxn>
                  <a:cxn ang="0">
                    <a:pos x="15" y="32"/>
                  </a:cxn>
                  <a:cxn ang="0">
                    <a:pos x="14" y="33"/>
                  </a:cxn>
                  <a:cxn ang="0">
                    <a:pos x="12" y="35"/>
                  </a:cxn>
                  <a:cxn ang="0">
                    <a:pos x="11" y="36"/>
                  </a:cxn>
                  <a:cxn ang="0">
                    <a:pos x="11" y="33"/>
                  </a:cxn>
                  <a:cxn ang="0">
                    <a:pos x="11" y="33"/>
                  </a:cxn>
                  <a:cxn ang="0">
                    <a:pos x="12" y="32"/>
                  </a:cxn>
                  <a:cxn ang="0">
                    <a:pos x="11" y="30"/>
                  </a:cxn>
                  <a:cxn ang="0">
                    <a:pos x="12" y="28"/>
                  </a:cxn>
                  <a:cxn ang="0">
                    <a:pos x="9" y="27"/>
                  </a:cxn>
                  <a:cxn ang="0">
                    <a:pos x="6" y="24"/>
                  </a:cxn>
                  <a:cxn ang="0">
                    <a:pos x="4" y="24"/>
                  </a:cxn>
                  <a:cxn ang="0">
                    <a:pos x="6" y="24"/>
                  </a:cxn>
                  <a:cxn ang="0">
                    <a:pos x="8" y="21"/>
                  </a:cxn>
                  <a:cxn ang="0">
                    <a:pos x="3" y="18"/>
                  </a:cxn>
                  <a:cxn ang="0">
                    <a:pos x="4" y="14"/>
                  </a:cxn>
                  <a:cxn ang="0">
                    <a:pos x="0" y="8"/>
                  </a:cxn>
                  <a:cxn ang="0">
                    <a:pos x="1" y="7"/>
                  </a:cxn>
                  <a:cxn ang="0">
                    <a:pos x="4" y="8"/>
                  </a:cxn>
                  <a:cxn ang="0">
                    <a:pos x="6" y="10"/>
                  </a:cxn>
                  <a:cxn ang="0">
                    <a:pos x="9" y="10"/>
                  </a:cxn>
                  <a:cxn ang="0">
                    <a:pos x="12" y="10"/>
                  </a:cxn>
                  <a:cxn ang="0">
                    <a:pos x="9" y="7"/>
                  </a:cxn>
                  <a:cxn ang="0">
                    <a:pos x="9" y="5"/>
                  </a:cxn>
                  <a:cxn ang="0">
                    <a:pos x="11" y="2"/>
                  </a:cxn>
                  <a:cxn ang="0">
                    <a:pos x="14" y="4"/>
                  </a:cxn>
                  <a:cxn ang="0">
                    <a:pos x="17" y="7"/>
                  </a:cxn>
                  <a:cxn ang="0">
                    <a:pos x="23" y="8"/>
                  </a:cxn>
                  <a:cxn ang="0">
                    <a:pos x="27" y="4"/>
                  </a:cxn>
                  <a:cxn ang="0">
                    <a:pos x="32" y="11"/>
                  </a:cxn>
                  <a:cxn ang="0">
                    <a:pos x="35" y="16"/>
                  </a:cxn>
                  <a:cxn ang="0">
                    <a:pos x="42" y="19"/>
                  </a:cxn>
                  <a:cxn ang="0">
                    <a:pos x="36" y="19"/>
                  </a:cxn>
                  <a:cxn ang="0">
                    <a:pos x="33" y="27"/>
                  </a:cxn>
                  <a:cxn ang="0">
                    <a:pos x="33" y="32"/>
                  </a:cxn>
                  <a:cxn ang="0">
                    <a:pos x="32" y="35"/>
                  </a:cxn>
                  <a:cxn ang="0">
                    <a:pos x="30" y="35"/>
                  </a:cxn>
                  <a:cxn ang="0">
                    <a:pos x="30" y="41"/>
                  </a:cxn>
                </a:cxnLst>
                <a:rect l="0" t="0" r="r" b="b"/>
                <a:pathLst>
                  <a:path w="42" h="42">
                    <a:moveTo>
                      <a:pt x="30" y="41"/>
                    </a:moveTo>
                    <a:cubicBezTo>
                      <a:pt x="26" y="42"/>
                      <a:pt x="27" y="39"/>
                      <a:pt x="26" y="38"/>
                    </a:cubicBezTo>
                    <a:cubicBezTo>
                      <a:pt x="26" y="39"/>
                      <a:pt x="26" y="39"/>
                      <a:pt x="26" y="39"/>
                    </a:cubicBezTo>
                    <a:cubicBezTo>
                      <a:pt x="24" y="39"/>
                      <a:pt x="24" y="38"/>
                      <a:pt x="24" y="38"/>
                    </a:cubicBezTo>
                    <a:cubicBezTo>
                      <a:pt x="24" y="36"/>
                      <a:pt x="24" y="36"/>
                      <a:pt x="23" y="36"/>
                    </a:cubicBezTo>
                    <a:cubicBezTo>
                      <a:pt x="23" y="36"/>
                      <a:pt x="23" y="36"/>
                      <a:pt x="23" y="35"/>
                    </a:cubicBezTo>
                    <a:cubicBezTo>
                      <a:pt x="23" y="35"/>
                      <a:pt x="26" y="35"/>
                      <a:pt x="26" y="33"/>
                    </a:cubicBezTo>
                    <a:cubicBezTo>
                      <a:pt x="26" y="33"/>
                      <a:pt x="24" y="33"/>
                      <a:pt x="24" y="32"/>
                    </a:cubicBezTo>
                    <a:cubicBezTo>
                      <a:pt x="24" y="30"/>
                      <a:pt x="26" y="30"/>
                      <a:pt x="26" y="30"/>
                    </a:cubicBezTo>
                    <a:cubicBezTo>
                      <a:pt x="23" y="27"/>
                      <a:pt x="23" y="27"/>
                      <a:pt x="23" y="27"/>
                    </a:cubicBezTo>
                    <a:cubicBezTo>
                      <a:pt x="21" y="25"/>
                      <a:pt x="18" y="28"/>
                      <a:pt x="18" y="30"/>
                    </a:cubicBezTo>
                    <a:cubicBezTo>
                      <a:pt x="17" y="30"/>
                      <a:pt x="15" y="32"/>
                      <a:pt x="15" y="32"/>
                    </a:cubicBezTo>
                    <a:cubicBezTo>
                      <a:pt x="14" y="33"/>
                      <a:pt x="14" y="33"/>
                      <a:pt x="14" y="33"/>
                    </a:cubicBezTo>
                    <a:cubicBezTo>
                      <a:pt x="12" y="35"/>
                      <a:pt x="12" y="35"/>
                      <a:pt x="12" y="35"/>
                    </a:cubicBezTo>
                    <a:cubicBezTo>
                      <a:pt x="12" y="36"/>
                      <a:pt x="12" y="36"/>
                      <a:pt x="11" y="36"/>
                    </a:cubicBezTo>
                    <a:cubicBezTo>
                      <a:pt x="11" y="35"/>
                      <a:pt x="11" y="35"/>
                      <a:pt x="11" y="33"/>
                    </a:cubicBezTo>
                    <a:cubicBezTo>
                      <a:pt x="11" y="33"/>
                      <a:pt x="11" y="33"/>
                      <a:pt x="11" y="33"/>
                    </a:cubicBezTo>
                    <a:cubicBezTo>
                      <a:pt x="9" y="32"/>
                      <a:pt x="12" y="32"/>
                      <a:pt x="12" y="32"/>
                    </a:cubicBezTo>
                    <a:cubicBezTo>
                      <a:pt x="12" y="32"/>
                      <a:pt x="9" y="30"/>
                      <a:pt x="11" y="30"/>
                    </a:cubicBezTo>
                    <a:cubicBezTo>
                      <a:pt x="11" y="28"/>
                      <a:pt x="12" y="30"/>
                      <a:pt x="12" y="28"/>
                    </a:cubicBezTo>
                    <a:cubicBezTo>
                      <a:pt x="12" y="27"/>
                      <a:pt x="9" y="28"/>
                      <a:pt x="9" y="27"/>
                    </a:cubicBezTo>
                    <a:cubicBezTo>
                      <a:pt x="8" y="27"/>
                      <a:pt x="6" y="25"/>
                      <a:pt x="6" y="24"/>
                    </a:cubicBezTo>
                    <a:cubicBezTo>
                      <a:pt x="4" y="24"/>
                      <a:pt x="4" y="24"/>
                      <a:pt x="4" y="24"/>
                    </a:cubicBezTo>
                    <a:cubicBezTo>
                      <a:pt x="3" y="22"/>
                      <a:pt x="6" y="24"/>
                      <a:pt x="6" y="24"/>
                    </a:cubicBezTo>
                    <a:cubicBezTo>
                      <a:pt x="6" y="22"/>
                      <a:pt x="8" y="21"/>
                      <a:pt x="8" y="21"/>
                    </a:cubicBezTo>
                    <a:cubicBezTo>
                      <a:pt x="3" y="18"/>
                      <a:pt x="3" y="18"/>
                      <a:pt x="3" y="18"/>
                    </a:cubicBezTo>
                    <a:cubicBezTo>
                      <a:pt x="1" y="14"/>
                      <a:pt x="4" y="14"/>
                      <a:pt x="4" y="14"/>
                    </a:cubicBezTo>
                    <a:cubicBezTo>
                      <a:pt x="4" y="13"/>
                      <a:pt x="0" y="10"/>
                      <a:pt x="0" y="8"/>
                    </a:cubicBezTo>
                    <a:cubicBezTo>
                      <a:pt x="1" y="7"/>
                      <a:pt x="1" y="7"/>
                      <a:pt x="1" y="7"/>
                    </a:cubicBezTo>
                    <a:cubicBezTo>
                      <a:pt x="4" y="8"/>
                      <a:pt x="4" y="8"/>
                      <a:pt x="4" y="8"/>
                    </a:cubicBezTo>
                    <a:cubicBezTo>
                      <a:pt x="6" y="8"/>
                      <a:pt x="4" y="10"/>
                      <a:pt x="6" y="10"/>
                    </a:cubicBezTo>
                    <a:cubicBezTo>
                      <a:pt x="8" y="10"/>
                      <a:pt x="8" y="10"/>
                      <a:pt x="9" y="10"/>
                    </a:cubicBezTo>
                    <a:cubicBezTo>
                      <a:pt x="11" y="10"/>
                      <a:pt x="11" y="13"/>
                      <a:pt x="12" y="10"/>
                    </a:cubicBezTo>
                    <a:cubicBezTo>
                      <a:pt x="14" y="8"/>
                      <a:pt x="9" y="7"/>
                      <a:pt x="9" y="7"/>
                    </a:cubicBezTo>
                    <a:cubicBezTo>
                      <a:pt x="9" y="5"/>
                      <a:pt x="9" y="5"/>
                      <a:pt x="9" y="5"/>
                    </a:cubicBezTo>
                    <a:cubicBezTo>
                      <a:pt x="9" y="4"/>
                      <a:pt x="11" y="2"/>
                      <a:pt x="11" y="2"/>
                    </a:cubicBezTo>
                    <a:cubicBezTo>
                      <a:pt x="12" y="5"/>
                      <a:pt x="14" y="0"/>
                      <a:pt x="14" y="4"/>
                    </a:cubicBezTo>
                    <a:cubicBezTo>
                      <a:pt x="15" y="7"/>
                      <a:pt x="17" y="4"/>
                      <a:pt x="17" y="7"/>
                    </a:cubicBezTo>
                    <a:cubicBezTo>
                      <a:pt x="18" y="11"/>
                      <a:pt x="23" y="10"/>
                      <a:pt x="23" y="8"/>
                    </a:cubicBezTo>
                    <a:cubicBezTo>
                      <a:pt x="24" y="7"/>
                      <a:pt x="26" y="5"/>
                      <a:pt x="27" y="4"/>
                    </a:cubicBezTo>
                    <a:cubicBezTo>
                      <a:pt x="29" y="4"/>
                      <a:pt x="32" y="10"/>
                      <a:pt x="32" y="11"/>
                    </a:cubicBezTo>
                    <a:cubicBezTo>
                      <a:pt x="33" y="13"/>
                      <a:pt x="35" y="13"/>
                      <a:pt x="35" y="16"/>
                    </a:cubicBezTo>
                    <a:cubicBezTo>
                      <a:pt x="35" y="18"/>
                      <a:pt x="41" y="16"/>
                      <a:pt x="42" y="19"/>
                    </a:cubicBezTo>
                    <a:cubicBezTo>
                      <a:pt x="42" y="22"/>
                      <a:pt x="41" y="18"/>
                      <a:pt x="36" y="19"/>
                    </a:cubicBezTo>
                    <a:cubicBezTo>
                      <a:pt x="33" y="22"/>
                      <a:pt x="36" y="25"/>
                      <a:pt x="33" y="27"/>
                    </a:cubicBezTo>
                    <a:cubicBezTo>
                      <a:pt x="32" y="28"/>
                      <a:pt x="35" y="30"/>
                      <a:pt x="33" y="32"/>
                    </a:cubicBezTo>
                    <a:cubicBezTo>
                      <a:pt x="32" y="32"/>
                      <a:pt x="33" y="33"/>
                      <a:pt x="32" y="35"/>
                    </a:cubicBezTo>
                    <a:cubicBezTo>
                      <a:pt x="32" y="35"/>
                      <a:pt x="32" y="28"/>
                      <a:pt x="30" y="35"/>
                    </a:cubicBezTo>
                    <a:cubicBezTo>
                      <a:pt x="29" y="38"/>
                      <a:pt x="29" y="39"/>
                      <a:pt x="30" y="4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83" name="Freeform 195"/>
              <p:cNvSpPr>
                <a:spLocks/>
              </p:cNvSpPr>
              <p:nvPr/>
            </p:nvSpPr>
            <p:spPr bwMode="auto">
              <a:xfrm>
                <a:off x="3389" y="2286"/>
                <a:ext cx="23" cy="21"/>
              </a:xfrm>
              <a:custGeom>
                <a:avLst/>
                <a:gdLst/>
                <a:ahLst/>
                <a:cxnLst>
                  <a:cxn ang="0">
                    <a:pos x="0" y="2"/>
                  </a:cxn>
                  <a:cxn ang="0">
                    <a:pos x="3" y="0"/>
                  </a:cxn>
                  <a:cxn ang="0">
                    <a:pos x="4" y="3"/>
                  </a:cxn>
                  <a:cxn ang="0">
                    <a:pos x="6" y="3"/>
                  </a:cxn>
                  <a:cxn ang="0">
                    <a:pos x="7" y="3"/>
                  </a:cxn>
                  <a:cxn ang="0">
                    <a:pos x="9" y="5"/>
                  </a:cxn>
                  <a:cxn ang="0">
                    <a:pos x="10" y="6"/>
                  </a:cxn>
                  <a:cxn ang="0">
                    <a:pos x="12" y="11"/>
                  </a:cxn>
                  <a:cxn ang="0">
                    <a:pos x="9" y="11"/>
                  </a:cxn>
                  <a:cxn ang="0">
                    <a:pos x="0" y="2"/>
                  </a:cxn>
                </a:cxnLst>
                <a:rect l="0" t="0" r="r" b="b"/>
                <a:pathLst>
                  <a:path w="12" h="11">
                    <a:moveTo>
                      <a:pt x="0" y="2"/>
                    </a:moveTo>
                    <a:cubicBezTo>
                      <a:pt x="1" y="2"/>
                      <a:pt x="1" y="0"/>
                      <a:pt x="3" y="0"/>
                    </a:cubicBezTo>
                    <a:cubicBezTo>
                      <a:pt x="4" y="2"/>
                      <a:pt x="3" y="3"/>
                      <a:pt x="4" y="3"/>
                    </a:cubicBezTo>
                    <a:cubicBezTo>
                      <a:pt x="6" y="2"/>
                      <a:pt x="4" y="3"/>
                      <a:pt x="6" y="3"/>
                    </a:cubicBezTo>
                    <a:cubicBezTo>
                      <a:pt x="7" y="3"/>
                      <a:pt x="7" y="3"/>
                      <a:pt x="7" y="3"/>
                    </a:cubicBezTo>
                    <a:cubicBezTo>
                      <a:pt x="9" y="3"/>
                      <a:pt x="7" y="5"/>
                      <a:pt x="9" y="5"/>
                    </a:cubicBezTo>
                    <a:cubicBezTo>
                      <a:pt x="10" y="6"/>
                      <a:pt x="10" y="6"/>
                      <a:pt x="10" y="6"/>
                    </a:cubicBezTo>
                    <a:cubicBezTo>
                      <a:pt x="10" y="8"/>
                      <a:pt x="10" y="9"/>
                      <a:pt x="12" y="11"/>
                    </a:cubicBezTo>
                    <a:cubicBezTo>
                      <a:pt x="10" y="11"/>
                      <a:pt x="10" y="11"/>
                      <a:pt x="9" y="11"/>
                    </a:cubicBezTo>
                    <a:cubicBezTo>
                      <a:pt x="4" y="9"/>
                      <a:pt x="3" y="5"/>
                      <a:pt x="0"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84" name="Freeform 196"/>
              <p:cNvSpPr>
                <a:spLocks/>
              </p:cNvSpPr>
              <p:nvPr/>
            </p:nvSpPr>
            <p:spPr bwMode="auto">
              <a:xfrm>
                <a:off x="3368" y="2253"/>
                <a:ext cx="50" cy="54"/>
              </a:xfrm>
              <a:custGeom>
                <a:avLst/>
                <a:gdLst/>
                <a:ahLst/>
                <a:cxnLst>
                  <a:cxn ang="0">
                    <a:pos x="24" y="28"/>
                  </a:cxn>
                  <a:cxn ang="0">
                    <a:pos x="24" y="25"/>
                  </a:cxn>
                  <a:cxn ang="0">
                    <a:pos x="24" y="25"/>
                  </a:cxn>
                  <a:cxn ang="0">
                    <a:pos x="26" y="23"/>
                  </a:cxn>
                  <a:cxn ang="0">
                    <a:pos x="24" y="22"/>
                  </a:cxn>
                  <a:cxn ang="0">
                    <a:pos x="26" y="20"/>
                  </a:cxn>
                  <a:cxn ang="0">
                    <a:pos x="23" y="19"/>
                  </a:cxn>
                  <a:cxn ang="0">
                    <a:pos x="20" y="16"/>
                  </a:cxn>
                  <a:cxn ang="0">
                    <a:pos x="18" y="16"/>
                  </a:cxn>
                  <a:cxn ang="0">
                    <a:pos x="20" y="16"/>
                  </a:cxn>
                  <a:cxn ang="0">
                    <a:pos x="21" y="12"/>
                  </a:cxn>
                  <a:cxn ang="0">
                    <a:pos x="17" y="9"/>
                  </a:cxn>
                  <a:cxn ang="0">
                    <a:pos x="18" y="6"/>
                  </a:cxn>
                  <a:cxn ang="0">
                    <a:pos x="14" y="0"/>
                  </a:cxn>
                  <a:cxn ang="0">
                    <a:pos x="12" y="2"/>
                  </a:cxn>
                  <a:cxn ang="0">
                    <a:pos x="8" y="2"/>
                  </a:cxn>
                  <a:cxn ang="0">
                    <a:pos x="6" y="2"/>
                  </a:cxn>
                  <a:cxn ang="0">
                    <a:pos x="1" y="3"/>
                  </a:cxn>
                  <a:cxn ang="0">
                    <a:pos x="1" y="3"/>
                  </a:cxn>
                  <a:cxn ang="0">
                    <a:pos x="1" y="3"/>
                  </a:cxn>
                  <a:cxn ang="0">
                    <a:pos x="3" y="8"/>
                  </a:cxn>
                  <a:cxn ang="0">
                    <a:pos x="1" y="11"/>
                  </a:cxn>
                  <a:cxn ang="0">
                    <a:pos x="3" y="12"/>
                  </a:cxn>
                  <a:cxn ang="0">
                    <a:pos x="1" y="14"/>
                  </a:cxn>
                  <a:cxn ang="0">
                    <a:pos x="9" y="16"/>
                  </a:cxn>
                  <a:cxn ang="0">
                    <a:pos x="11" y="19"/>
                  </a:cxn>
                  <a:cxn ang="0">
                    <a:pos x="14" y="17"/>
                  </a:cxn>
                  <a:cxn ang="0">
                    <a:pos x="15" y="20"/>
                  </a:cxn>
                  <a:cxn ang="0">
                    <a:pos x="17" y="20"/>
                  </a:cxn>
                  <a:cxn ang="0">
                    <a:pos x="18" y="20"/>
                  </a:cxn>
                  <a:cxn ang="0">
                    <a:pos x="20" y="22"/>
                  </a:cxn>
                  <a:cxn ang="0">
                    <a:pos x="21" y="23"/>
                  </a:cxn>
                  <a:cxn ang="0">
                    <a:pos x="23" y="28"/>
                  </a:cxn>
                  <a:cxn ang="0">
                    <a:pos x="24" y="26"/>
                  </a:cxn>
                  <a:cxn ang="0">
                    <a:pos x="24" y="28"/>
                  </a:cxn>
                </a:cxnLst>
                <a:rect l="0" t="0" r="r" b="b"/>
                <a:pathLst>
                  <a:path w="26" h="28">
                    <a:moveTo>
                      <a:pt x="24" y="28"/>
                    </a:moveTo>
                    <a:cubicBezTo>
                      <a:pt x="24" y="26"/>
                      <a:pt x="24" y="26"/>
                      <a:pt x="24" y="25"/>
                    </a:cubicBezTo>
                    <a:cubicBezTo>
                      <a:pt x="24" y="25"/>
                      <a:pt x="24" y="25"/>
                      <a:pt x="24" y="25"/>
                    </a:cubicBezTo>
                    <a:cubicBezTo>
                      <a:pt x="23" y="23"/>
                      <a:pt x="26" y="23"/>
                      <a:pt x="26" y="23"/>
                    </a:cubicBezTo>
                    <a:cubicBezTo>
                      <a:pt x="26" y="23"/>
                      <a:pt x="23" y="22"/>
                      <a:pt x="24" y="22"/>
                    </a:cubicBezTo>
                    <a:cubicBezTo>
                      <a:pt x="24" y="20"/>
                      <a:pt x="26" y="22"/>
                      <a:pt x="26" y="20"/>
                    </a:cubicBezTo>
                    <a:cubicBezTo>
                      <a:pt x="26" y="19"/>
                      <a:pt x="23" y="20"/>
                      <a:pt x="23" y="19"/>
                    </a:cubicBezTo>
                    <a:cubicBezTo>
                      <a:pt x="21" y="19"/>
                      <a:pt x="20" y="17"/>
                      <a:pt x="20" y="16"/>
                    </a:cubicBezTo>
                    <a:cubicBezTo>
                      <a:pt x="18" y="16"/>
                      <a:pt x="18" y="16"/>
                      <a:pt x="18" y="16"/>
                    </a:cubicBezTo>
                    <a:cubicBezTo>
                      <a:pt x="17" y="14"/>
                      <a:pt x="20" y="16"/>
                      <a:pt x="20" y="16"/>
                    </a:cubicBezTo>
                    <a:cubicBezTo>
                      <a:pt x="20" y="14"/>
                      <a:pt x="21" y="12"/>
                      <a:pt x="21" y="12"/>
                    </a:cubicBezTo>
                    <a:cubicBezTo>
                      <a:pt x="17" y="9"/>
                      <a:pt x="17" y="9"/>
                      <a:pt x="17" y="9"/>
                    </a:cubicBezTo>
                    <a:cubicBezTo>
                      <a:pt x="15" y="6"/>
                      <a:pt x="18" y="6"/>
                      <a:pt x="18" y="6"/>
                    </a:cubicBezTo>
                    <a:cubicBezTo>
                      <a:pt x="18" y="5"/>
                      <a:pt x="14" y="2"/>
                      <a:pt x="14" y="0"/>
                    </a:cubicBezTo>
                    <a:cubicBezTo>
                      <a:pt x="12" y="0"/>
                      <a:pt x="12" y="2"/>
                      <a:pt x="12" y="2"/>
                    </a:cubicBezTo>
                    <a:cubicBezTo>
                      <a:pt x="8" y="2"/>
                      <a:pt x="8" y="2"/>
                      <a:pt x="8" y="2"/>
                    </a:cubicBezTo>
                    <a:cubicBezTo>
                      <a:pt x="8" y="2"/>
                      <a:pt x="8" y="2"/>
                      <a:pt x="6" y="2"/>
                    </a:cubicBezTo>
                    <a:cubicBezTo>
                      <a:pt x="5" y="2"/>
                      <a:pt x="3" y="3"/>
                      <a:pt x="1" y="3"/>
                    </a:cubicBezTo>
                    <a:cubicBezTo>
                      <a:pt x="1" y="3"/>
                      <a:pt x="1" y="3"/>
                      <a:pt x="1" y="3"/>
                    </a:cubicBezTo>
                    <a:cubicBezTo>
                      <a:pt x="1" y="3"/>
                      <a:pt x="0" y="3"/>
                      <a:pt x="1" y="3"/>
                    </a:cubicBezTo>
                    <a:cubicBezTo>
                      <a:pt x="1" y="5"/>
                      <a:pt x="3" y="6"/>
                      <a:pt x="3" y="8"/>
                    </a:cubicBezTo>
                    <a:cubicBezTo>
                      <a:pt x="3" y="9"/>
                      <a:pt x="1" y="9"/>
                      <a:pt x="1" y="11"/>
                    </a:cubicBezTo>
                    <a:cubicBezTo>
                      <a:pt x="1" y="12"/>
                      <a:pt x="3" y="12"/>
                      <a:pt x="3" y="12"/>
                    </a:cubicBezTo>
                    <a:cubicBezTo>
                      <a:pt x="3" y="14"/>
                      <a:pt x="1" y="14"/>
                      <a:pt x="1" y="14"/>
                    </a:cubicBezTo>
                    <a:cubicBezTo>
                      <a:pt x="5" y="16"/>
                      <a:pt x="8" y="14"/>
                      <a:pt x="9" y="16"/>
                    </a:cubicBezTo>
                    <a:cubicBezTo>
                      <a:pt x="11" y="17"/>
                      <a:pt x="11" y="17"/>
                      <a:pt x="11" y="19"/>
                    </a:cubicBezTo>
                    <a:cubicBezTo>
                      <a:pt x="12" y="19"/>
                      <a:pt x="12" y="17"/>
                      <a:pt x="14" y="17"/>
                    </a:cubicBezTo>
                    <a:cubicBezTo>
                      <a:pt x="15" y="19"/>
                      <a:pt x="14" y="20"/>
                      <a:pt x="15" y="20"/>
                    </a:cubicBezTo>
                    <a:cubicBezTo>
                      <a:pt x="17" y="19"/>
                      <a:pt x="15" y="20"/>
                      <a:pt x="17" y="20"/>
                    </a:cubicBezTo>
                    <a:cubicBezTo>
                      <a:pt x="18" y="20"/>
                      <a:pt x="18" y="20"/>
                      <a:pt x="18" y="20"/>
                    </a:cubicBezTo>
                    <a:cubicBezTo>
                      <a:pt x="20" y="20"/>
                      <a:pt x="18" y="22"/>
                      <a:pt x="20" y="22"/>
                    </a:cubicBezTo>
                    <a:cubicBezTo>
                      <a:pt x="21" y="23"/>
                      <a:pt x="21" y="23"/>
                      <a:pt x="21" y="23"/>
                    </a:cubicBezTo>
                    <a:cubicBezTo>
                      <a:pt x="21" y="25"/>
                      <a:pt x="21" y="26"/>
                      <a:pt x="23" y="28"/>
                    </a:cubicBezTo>
                    <a:cubicBezTo>
                      <a:pt x="23" y="28"/>
                      <a:pt x="23" y="26"/>
                      <a:pt x="24" y="26"/>
                    </a:cubicBezTo>
                    <a:cubicBezTo>
                      <a:pt x="24" y="28"/>
                      <a:pt x="24" y="28"/>
                      <a:pt x="24" y="28"/>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85" name="Freeform 197"/>
              <p:cNvSpPr>
                <a:spLocks/>
              </p:cNvSpPr>
              <p:nvPr/>
            </p:nvSpPr>
            <p:spPr bwMode="auto">
              <a:xfrm>
                <a:off x="3313" y="2204"/>
                <a:ext cx="109" cy="57"/>
              </a:xfrm>
              <a:custGeom>
                <a:avLst/>
                <a:gdLst/>
                <a:ahLst/>
                <a:cxnLst>
                  <a:cxn ang="0">
                    <a:pos x="30" y="28"/>
                  </a:cxn>
                  <a:cxn ang="0">
                    <a:pos x="34" y="26"/>
                  </a:cxn>
                  <a:cxn ang="0">
                    <a:pos x="36" y="26"/>
                  </a:cxn>
                  <a:cxn ang="0">
                    <a:pos x="41" y="26"/>
                  </a:cxn>
                  <a:cxn ang="0">
                    <a:pos x="42" y="25"/>
                  </a:cxn>
                  <a:cxn ang="0">
                    <a:pos x="44" y="23"/>
                  </a:cxn>
                  <a:cxn ang="0">
                    <a:pos x="47" y="25"/>
                  </a:cxn>
                  <a:cxn ang="0">
                    <a:pos x="48" y="26"/>
                  </a:cxn>
                  <a:cxn ang="0">
                    <a:pos x="51" y="26"/>
                  </a:cxn>
                  <a:cxn ang="0">
                    <a:pos x="54" y="26"/>
                  </a:cxn>
                  <a:cxn ang="0">
                    <a:pos x="51" y="23"/>
                  </a:cxn>
                  <a:cxn ang="0">
                    <a:pos x="51" y="22"/>
                  </a:cxn>
                  <a:cxn ang="0">
                    <a:pos x="53" y="19"/>
                  </a:cxn>
                  <a:cxn ang="0">
                    <a:pos x="47" y="16"/>
                  </a:cxn>
                  <a:cxn ang="0">
                    <a:pos x="47" y="11"/>
                  </a:cxn>
                  <a:cxn ang="0">
                    <a:pos x="42" y="10"/>
                  </a:cxn>
                  <a:cxn ang="0">
                    <a:pos x="37" y="10"/>
                  </a:cxn>
                  <a:cxn ang="0">
                    <a:pos x="31" y="11"/>
                  </a:cxn>
                  <a:cxn ang="0">
                    <a:pos x="30" y="8"/>
                  </a:cxn>
                  <a:cxn ang="0">
                    <a:pos x="24" y="5"/>
                  </a:cxn>
                  <a:cxn ang="0">
                    <a:pos x="17" y="4"/>
                  </a:cxn>
                  <a:cxn ang="0">
                    <a:pos x="11" y="4"/>
                  </a:cxn>
                  <a:cxn ang="0">
                    <a:pos x="7" y="0"/>
                  </a:cxn>
                  <a:cxn ang="0">
                    <a:pos x="0" y="2"/>
                  </a:cxn>
                  <a:cxn ang="0">
                    <a:pos x="10" y="8"/>
                  </a:cxn>
                  <a:cxn ang="0">
                    <a:pos x="14" y="14"/>
                  </a:cxn>
                  <a:cxn ang="0">
                    <a:pos x="13" y="23"/>
                  </a:cxn>
                  <a:cxn ang="0">
                    <a:pos x="17" y="23"/>
                  </a:cxn>
                  <a:cxn ang="0">
                    <a:pos x="21" y="23"/>
                  </a:cxn>
                  <a:cxn ang="0">
                    <a:pos x="22" y="22"/>
                  </a:cxn>
                  <a:cxn ang="0">
                    <a:pos x="27" y="25"/>
                  </a:cxn>
                  <a:cxn ang="0">
                    <a:pos x="27" y="25"/>
                  </a:cxn>
                  <a:cxn ang="0">
                    <a:pos x="27" y="26"/>
                  </a:cxn>
                  <a:cxn ang="0">
                    <a:pos x="30" y="26"/>
                  </a:cxn>
                  <a:cxn ang="0">
                    <a:pos x="30" y="28"/>
                  </a:cxn>
                </a:cxnLst>
                <a:rect l="0" t="0" r="r" b="b"/>
                <a:pathLst>
                  <a:path w="56" h="29">
                    <a:moveTo>
                      <a:pt x="30" y="28"/>
                    </a:moveTo>
                    <a:cubicBezTo>
                      <a:pt x="31" y="28"/>
                      <a:pt x="33" y="26"/>
                      <a:pt x="34" y="26"/>
                    </a:cubicBezTo>
                    <a:cubicBezTo>
                      <a:pt x="36" y="26"/>
                      <a:pt x="36" y="26"/>
                      <a:pt x="36" y="26"/>
                    </a:cubicBezTo>
                    <a:cubicBezTo>
                      <a:pt x="41" y="26"/>
                      <a:pt x="41" y="26"/>
                      <a:pt x="41" y="26"/>
                    </a:cubicBezTo>
                    <a:cubicBezTo>
                      <a:pt x="41" y="26"/>
                      <a:pt x="41" y="25"/>
                      <a:pt x="42" y="25"/>
                    </a:cubicBezTo>
                    <a:cubicBezTo>
                      <a:pt x="44" y="23"/>
                      <a:pt x="44" y="23"/>
                      <a:pt x="44" y="23"/>
                    </a:cubicBezTo>
                    <a:cubicBezTo>
                      <a:pt x="47" y="25"/>
                      <a:pt x="47" y="25"/>
                      <a:pt x="47" y="25"/>
                    </a:cubicBezTo>
                    <a:cubicBezTo>
                      <a:pt x="48" y="25"/>
                      <a:pt x="47" y="26"/>
                      <a:pt x="48" y="26"/>
                    </a:cubicBezTo>
                    <a:cubicBezTo>
                      <a:pt x="50" y="26"/>
                      <a:pt x="50" y="26"/>
                      <a:pt x="51" y="26"/>
                    </a:cubicBezTo>
                    <a:cubicBezTo>
                      <a:pt x="53" y="26"/>
                      <a:pt x="53" y="29"/>
                      <a:pt x="54" y="26"/>
                    </a:cubicBezTo>
                    <a:cubicBezTo>
                      <a:pt x="56" y="25"/>
                      <a:pt x="51" y="23"/>
                      <a:pt x="51" y="23"/>
                    </a:cubicBezTo>
                    <a:cubicBezTo>
                      <a:pt x="51" y="22"/>
                      <a:pt x="51" y="22"/>
                      <a:pt x="51" y="22"/>
                    </a:cubicBezTo>
                    <a:cubicBezTo>
                      <a:pt x="51" y="20"/>
                      <a:pt x="53" y="19"/>
                      <a:pt x="53" y="19"/>
                    </a:cubicBezTo>
                    <a:cubicBezTo>
                      <a:pt x="48" y="17"/>
                      <a:pt x="48" y="17"/>
                      <a:pt x="47" y="16"/>
                    </a:cubicBezTo>
                    <a:cubicBezTo>
                      <a:pt x="45" y="14"/>
                      <a:pt x="50" y="11"/>
                      <a:pt x="47" y="11"/>
                    </a:cubicBezTo>
                    <a:cubicBezTo>
                      <a:pt x="44" y="11"/>
                      <a:pt x="44" y="10"/>
                      <a:pt x="42" y="10"/>
                    </a:cubicBezTo>
                    <a:cubicBezTo>
                      <a:pt x="41" y="8"/>
                      <a:pt x="41" y="11"/>
                      <a:pt x="37" y="10"/>
                    </a:cubicBezTo>
                    <a:cubicBezTo>
                      <a:pt x="36" y="8"/>
                      <a:pt x="34" y="13"/>
                      <a:pt x="31" y="11"/>
                    </a:cubicBezTo>
                    <a:cubicBezTo>
                      <a:pt x="30" y="10"/>
                      <a:pt x="34" y="10"/>
                      <a:pt x="30" y="8"/>
                    </a:cubicBezTo>
                    <a:cubicBezTo>
                      <a:pt x="25" y="7"/>
                      <a:pt x="25" y="5"/>
                      <a:pt x="24" y="5"/>
                    </a:cubicBezTo>
                    <a:cubicBezTo>
                      <a:pt x="22" y="5"/>
                      <a:pt x="21" y="2"/>
                      <a:pt x="17" y="4"/>
                    </a:cubicBezTo>
                    <a:cubicBezTo>
                      <a:pt x="13" y="7"/>
                      <a:pt x="14" y="4"/>
                      <a:pt x="11" y="4"/>
                    </a:cubicBezTo>
                    <a:cubicBezTo>
                      <a:pt x="8" y="4"/>
                      <a:pt x="8" y="0"/>
                      <a:pt x="7" y="0"/>
                    </a:cubicBezTo>
                    <a:cubicBezTo>
                      <a:pt x="5" y="0"/>
                      <a:pt x="2" y="0"/>
                      <a:pt x="0" y="2"/>
                    </a:cubicBezTo>
                    <a:cubicBezTo>
                      <a:pt x="7" y="7"/>
                      <a:pt x="8" y="5"/>
                      <a:pt x="10" y="8"/>
                    </a:cubicBezTo>
                    <a:cubicBezTo>
                      <a:pt x="11" y="11"/>
                      <a:pt x="13" y="7"/>
                      <a:pt x="14" y="14"/>
                    </a:cubicBezTo>
                    <a:cubicBezTo>
                      <a:pt x="16" y="22"/>
                      <a:pt x="14" y="22"/>
                      <a:pt x="13" y="23"/>
                    </a:cubicBezTo>
                    <a:cubicBezTo>
                      <a:pt x="16" y="25"/>
                      <a:pt x="14" y="23"/>
                      <a:pt x="17" y="23"/>
                    </a:cubicBezTo>
                    <a:cubicBezTo>
                      <a:pt x="17" y="23"/>
                      <a:pt x="21" y="25"/>
                      <a:pt x="21" y="23"/>
                    </a:cubicBezTo>
                    <a:cubicBezTo>
                      <a:pt x="22" y="22"/>
                      <a:pt x="22" y="22"/>
                      <a:pt x="22" y="22"/>
                    </a:cubicBezTo>
                    <a:cubicBezTo>
                      <a:pt x="22" y="22"/>
                      <a:pt x="24" y="22"/>
                      <a:pt x="27" y="25"/>
                    </a:cubicBezTo>
                    <a:cubicBezTo>
                      <a:pt x="27" y="25"/>
                      <a:pt x="27" y="25"/>
                      <a:pt x="27" y="25"/>
                    </a:cubicBezTo>
                    <a:cubicBezTo>
                      <a:pt x="27" y="26"/>
                      <a:pt x="27" y="26"/>
                      <a:pt x="27" y="26"/>
                    </a:cubicBezTo>
                    <a:cubicBezTo>
                      <a:pt x="28" y="28"/>
                      <a:pt x="28" y="26"/>
                      <a:pt x="30" y="26"/>
                    </a:cubicBezTo>
                    <a:cubicBezTo>
                      <a:pt x="30" y="28"/>
                      <a:pt x="30" y="28"/>
                      <a:pt x="30" y="28"/>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86" name="Freeform 198"/>
              <p:cNvSpPr>
                <a:spLocks/>
              </p:cNvSpPr>
              <p:nvPr/>
            </p:nvSpPr>
            <p:spPr bwMode="auto">
              <a:xfrm>
                <a:off x="3408" y="1925"/>
                <a:ext cx="637" cy="347"/>
              </a:xfrm>
              <a:custGeom>
                <a:avLst/>
                <a:gdLst/>
                <a:ahLst/>
                <a:cxnLst>
                  <a:cxn ang="0">
                    <a:pos x="197" y="160"/>
                  </a:cxn>
                  <a:cxn ang="0">
                    <a:pos x="194" y="162"/>
                  </a:cxn>
                  <a:cxn ang="0">
                    <a:pos x="185" y="168"/>
                  </a:cxn>
                  <a:cxn ang="0">
                    <a:pos x="179" y="176"/>
                  </a:cxn>
                  <a:cxn ang="0">
                    <a:pos x="174" y="176"/>
                  </a:cxn>
                  <a:cxn ang="0">
                    <a:pos x="174" y="173"/>
                  </a:cxn>
                  <a:cxn ang="0">
                    <a:pos x="163" y="168"/>
                  </a:cxn>
                  <a:cxn ang="0">
                    <a:pos x="159" y="162"/>
                  </a:cxn>
                  <a:cxn ang="0">
                    <a:pos x="159" y="153"/>
                  </a:cxn>
                  <a:cxn ang="0">
                    <a:pos x="148" y="143"/>
                  </a:cxn>
                  <a:cxn ang="0">
                    <a:pos x="124" y="143"/>
                  </a:cxn>
                  <a:cxn ang="0">
                    <a:pos x="121" y="135"/>
                  </a:cxn>
                  <a:cxn ang="0">
                    <a:pos x="122" y="124"/>
                  </a:cxn>
                  <a:cxn ang="0">
                    <a:pos x="122" y="114"/>
                  </a:cxn>
                  <a:cxn ang="0">
                    <a:pos x="121" y="109"/>
                  </a:cxn>
                  <a:cxn ang="0">
                    <a:pos x="112" y="109"/>
                  </a:cxn>
                  <a:cxn ang="0">
                    <a:pos x="107" y="114"/>
                  </a:cxn>
                  <a:cxn ang="0">
                    <a:pos x="99" y="121"/>
                  </a:cxn>
                  <a:cxn ang="0">
                    <a:pos x="80" y="132"/>
                  </a:cxn>
                  <a:cxn ang="0">
                    <a:pos x="75" y="170"/>
                  </a:cxn>
                  <a:cxn ang="0">
                    <a:pos x="63" y="159"/>
                  </a:cxn>
                  <a:cxn ang="0">
                    <a:pos x="51" y="165"/>
                  </a:cxn>
                  <a:cxn ang="0">
                    <a:pos x="46" y="151"/>
                  </a:cxn>
                  <a:cxn ang="0">
                    <a:pos x="37" y="137"/>
                  </a:cxn>
                  <a:cxn ang="0">
                    <a:pos x="43" y="134"/>
                  </a:cxn>
                  <a:cxn ang="0">
                    <a:pos x="43" y="124"/>
                  </a:cxn>
                  <a:cxn ang="0">
                    <a:pos x="55" y="123"/>
                  </a:cxn>
                  <a:cxn ang="0">
                    <a:pos x="57" y="107"/>
                  </a:cxn>
                  <a:cxn ang="0">
                    <a:pos x="45" y="106"/>
                  </a:cxn>
                  <a:cxn ang="0">
                    <a:pos x="25" y="112"/>
                  </a:cxn>
                  <a:cxn ang="0">
                    <a:pos x="23" y="112"/>
                  </a:cxn>
                  <a:cxn ang="0">
                    <a:pos x="11" y="96"/>
                  </a:cxn>
                  <a:cxn ang="0">
                    <a:pos x="7" y="76"/>
                  </a:cxn>
                  <a:cxn ang="0">
                    <a:pos x="22" y="65"/>
                  </a:cxn>
                  <a:cxn ang="0">
                    <a:pos x="46" y="50"/>
                  </a:cxn>
                  <a:cxn ang="0">
                    <a:pos x="80" y="62"/>
                  </a:cxn>
                  <a:cxn ang="0">
                    <a:pos x="103" y="61"/>
                  </a:cxn>
                  <a:cxn ang="0">
                    <a:pos x="119" y="51"/>
                  </a:cxn>
                  <a:cxn ang="0">
                    <a:pos x="125" y="31"/>
                  </a:cxn>
                  <a:cxn ang="0">
                    <a:pos x="171" y="9"/>
                  </a:cxn>
                  <a:cxn ang="0">
                    <a:pos x="199" y="11"/>
                  </a:cxn>
                  <a:cxn ang="0">
                    <a:pos x="218" y="23"/>
                  </a:cxn>
                  <a:cxn ang="0">
                    <a:pos x="243" y="20"/>
                  </a:cxn>
                  <a:cxn ang="0">
                    <a:pos x="279" y="56"/>
                  </a:cxn>
                  <a:cxn ang="0">
                    <a:pos x="321" y="73"/>
                  </a:cxn>
                  <a:cxn ang="0">
                    <a:pos x="321" y="87"/>
                  </a:cxn>
                  <a:cxn ang="0">
                    <a:pos x="310" y="106"/>
                  </a:cxn>
                  <a:cxn ang="0">
                    <a:pos x="293" y="104"/>
                  </a:cxn>
                  <a:cxn ang="0">
                    <a:pos x="292" y="124"/>
                  </a:cxn>
                  <a:cxn ang="0">
                    <a:pos x="272" y="128"/>
                  </a:cxn>
                  <a:cxn ang="0">
                    <a:pos x="275" y="149"/>
                  </a:cxn>
                  <a:cxn ang="0">
                    <a:pos x="272" y="160"/>
                  </a:cxn>
                  <a:cxn ang="0">
                    <a:pos x="247" y="153"/>
                  </a:cxn>
                  <a:cxn ang="0">
                    <a:pos x="221" y="149"/>
                  </a:cxn>
                  <a:cxn ang="0">
                    <a:pos x="203" y="153"/>
                  </a:cxn>
                </a:cxnLst>
                <a:rect l="0" t="0" r="r" b="b"/>
                <a:pathLst>
                  <a:path w="328" h="179">
                    <a:moveTo>
                      <a:pt x="199" y="159"/>
                    </a:moveTo>
                    <a:cubicBezTo>
                      <a:pt x="197" y="160"/>
                      <a:pt x="197" y="160"/>
                      <a:pt x="197" y="160"/>
                    </a:cubicBezTo>
                    <a:cubicBezTo>
                      <a:pt x="196" y="160"/>
                      <a:pt x="197" y="162"/>
                      <a:pt x="196" y="162"/>
                    </a:cubicBezTo>
                    <a:cubicBezTo>
                      <a:pt x="194" y="162"/>
                      <a:pt x="196" y="160"/>
                      <a:pt x="194" y="162"/>
                    </a:cubicBezTo>
                    <a:cubicBezTo>
                      <a:pt x="191" y="163"/>
                      <a:pt x="189" y="165"/>
                      <a:pt x="188" y="166"/>
                    </a:cubicBezTo>
                    <a:cubicBezTo>
                      <a:pt x="186" y="168"/>
                      <a:pt x="186" y="168"/>
                      <a:pt x="185" y="168"/>
                    </a:cubicBezTo>
                    <a:cubicBezTo>
                      <a:pt x="182" y="170"/>
                      <a:pt x="183" y="171"/>
                      <a:pt x="182" y="171"/>
                    </a:cubicBezTo>
                    <a:cubicBezTo>
                      <a:pt x="180" y="173"/>
                      <a:pt x="179" y="174"/>
                      <a:pt x="179" y="176"/>
                    </a:cubicBezTo>
                    <a:cubicBezTo>
                      <a:pt x="180" y="177"/>
                      <a:pt x="179" y="179"/>
                      <a:pt x="177" y="177"/>
                    </a:cubicBezTo>
                    <a:cubicBezTo>
                      <a:pt x="174" y="176"/>
                      <a:pt x="174" y="176"/>
                      <a:pt x="174" y="176"/>
                    </a:cubicBezTo>
                    <a:cubicBezTo>
                      <a:pt x="176" y="173"/>
                      <a:pt x="176" y="173"/>
                      <a:pt x="176" y="173"/>
                    </a:cubicBezTo>
                    <a:cubicBezTo>
                      <a:pt x="176" y="173"/>
                      <a:pt x="176" y="174"/>
                      <a:pt x="174" y="173"/>
                    </a:cubicBezTo>
                    <a:cubicBezTo>
                      <a:pt x="174" y="171"/>
                      <a:pt x="174" y="171"/>
                      <a:pt x="168" y="171"/>
                    </a:cubicBezTo>
                    <a:cubicBezTo>
                      <a:pt x="163" y="173"/>
                      <a:pt x="163" y="171"/>
                      <a:pt x="163" y="168"/>
                    </a:cubicBezTo>
                    <a:cubicBezTo>
                      <a:pt x="163" y="165"/>
                      <a:pt x="163" y="162"/>
                      <a:pt x="162" y="162"/>
                    </a:cubicBezTo>
                    <a:cubicBezTo>
                      <a:pt x="159" y="162"/>
                      <a:pt x="159" y="162"/>
                      <a:pt x="159" y="162"/>
                    </a:cubicBezTo>
                    <a:cubicBezTo>
                      <a:pt x="159" y="162"/>
                      <a:pt x="159" y="160"/>
                      <a:pt x="159" y="157"/>
                    </a:cubicBezTo>
                    <a:cubicBezTo>
                      <a:pt x="160" y="153"/>
                      <a:pt x="160" y="149"/>
                      <a:pt x="159" y="153"/>
                    </a:cubicBezTo>
                    <a:cubicBezTo>
                      <a:pt x="156" y="154"/>
                      <a:pt x="157" y="148"/>
                      <a:pt x="154" y="146"/>
                    </a:cubicBezTo>
                    <a:cubicBezTo>
                      <a:pt x="151" y="145"/>
                      <a:pt x="151" y="142"/>
                      <a:pt x="148" y="143"/>
                    </a:cubicBezTo>
                    <a:cubicBezTo>
                      <a:pt x="144" y="146"/>
                      <a:pt x="141" y="143"/>
                      <a:pt x="133" y="145"/>
                    </a:cubicBezTo>
                    <a:cubicBezTo>
                      <a:pt x="127" y="146"/>
                      <a:pt x="127" y="146"/>
                      <a:pt x="124" y="143"/>
                    </a:cubicBezTo>
                    <a:cubicBezTo>
                      <a:pt x="122" y="140"/>
                      <a:pt x="121" y="139"/>
                      <a:pt x="121" y="137"/>
                    </a:cubicBezTo>
                    <a:cubicBezTo>
                      <a:pt x="119" y="137"/>
                      <a:pt x="121" y="135"/>
                      <a:pt x="121" y="135"/>
                    </a:cubicBezTo>
                    <a:cubicBezTo>
                      <a:pt x="119" y="131"/>
                      <a:pt x="121" y="135"/>
                      <a:pt x="127" y="128"/>
                    </a:cubicBezTo>
                    <a:cubicBezTo>
                      <a:pt x="125" y="123"/>
                      <a:pt x="122" y="129"/>
                      <a:pt x="122" y="124"/>
                    </a:cubicBezTo>
                    <a:cubicBezTo>
                      <a:pt x="122" y="120"/>
                      <a:pt x="121" y="121"/>
                      <a:pt x="119" y="117"/>
                    </a:cubicBezTo>
                    <a:cubicBezTo>
                      <a:pt x="118" y="112"/>
                      <a:pt x="122" y="117"/>
                      <a:pt x="122" y="114"/>
                    </a:cubicBezTo>
                    <a:cubicBezTo>
                      <a:pt x="122" y="110"/>
                      <a:pt x="124" y="114"/>
                      <a:pt x="124" y="107"/>
                    </a:cubicBezTo>
                    <a:cubicBezTo>
                      <a:pt x="124" y="106"/>
                      <a:pt x="121" y="107"/>
                      <a:pt x="121" y="109"/>
                    </a:cubicBezTo>
                    <a:cubicBezTo>
                      <a:pt x="119" y="112"/>
                      <a:pt x="116" y="112"/>
                      <a:pt x="118" y="109"/>
                    </a:cubicBezTo>
                    <a:cubicBezTo>
                      <a:pt x="119" y="106"/>
                      <a:pt x="116" y="107"/>
                      <a:pt x="112" y="109"/>
                    </a:cubicBezTo>
                    <a:cubicBezTo>
                      <a:pt x="107" y="112"/>
                      <a:pt x="113" y="110"/>
                      <a:pt x="112" y="114"/>
                    </a:cubicBezTo>
                    <a:cubicBezTo>
                      <a:pt x="110" y="117"/>
                      <a:pt x="109" y="112"/>
                      <a:pt x="107" y="114"/>
                    </a:cubicBezTo>
                    <a:cubicBezTo>
                      <a:pt x="106" y="114"/>
                      <a:pt x="109" y="115"/>
                      <a:pt x="107" y="117"/>
                    </a:cubicBezTo>
                    <a:cubicBezTo>
                      <a:pt x="104" y="118"/>
                      <a:pt x="103" y="114"/>
                      <a:pt x="99" y="121"/>
                    </a:cubicBezTo>
                    <a:cubicBezTo>
                      <a:pt x="98" y="121"/>
                      <a:pt x="84" y="126"/>
                      <a:pt x="81" y="128"/>
                    </a:cubicBezTo>
                    <a:cubicBezTo>
                      <a:pt x="78" y="128"/>
                      <a:pt x="80" y="128"/>
                      <a:pt x="80" y="132"/>
                    </a:cubicBezTo>
                    <a:cubicBezTo>
                      <a:pt x="80" y="135"/>
                      <a:pt x="80" y="170"/>
                      <a:pt x="80" y="170"/>
                    </a:cubicBezTo>
                    <a:cubicBezTo>
                      <a:pt x="77" y="170"/>
                      <a:pt x="75" y="171"/>
                      <a:pt x="75" y="170"/>
                    </a:cubicBezTo>
                    <a:cubicBezTo>
                      <a:pt x="71" y="163"/>
                      <a:pt x="72" y="163"/>
                      <a:pt x="69" y="162"/>
                    </a:cubicBezTo>
                    <a:cubicBezTo>
                      <a:pt x="67" y="160"/>
                      <a:pt x="66" y="157"/>
                      <a:pt x="63" y="159"/>
                    </a:cubicBezTo>
                    <a:cubicBezTo>
                      <a:pt x="60" y="159"/>
                      <a:pt x="57" y="160"/>
                      <a:pt x="55" y="162"/>
                    </a:cubicBezTo>
                    <a:cubicBezTo>
                      <a:pt x="52" y="163"/>
                      <a:pt x="51" y="165"/>
                      <a:pt x="51" y="165"/>
                    </a:cubicBezTo>
                    <a:cubicBezTo>
                      <a:pt x="49" y="157"/>
                      <a:pt x="57" y="157"/>
                      <a:pt x="52" y="154"/>
                    </a:cubicBezTo>
                    <a:cubicBezTo>
                      <a:pt x="49" y="149"/>
                      <a:pt x="48" y="154"/>
                      <a:pt x="46" y="151"/>
                    </a:cubicBezTo>
                    <a:cubicBezTo>
                      <a:pt x="45" y="148"/>
                      <a:pt x="42" y="151"/>
                      <a:pt x="42" y="148"/>
                    </a:cubicBezTo>
                    <a:cubicBezTo>
                      <a:pt x="42" y="148"/>
                      <a:pt x="40" y="137"/>
                      <a:pt x="37" y="137"/>
                    </a:cubicBezTo>
                    <a:cubicBezTo>
                      <a:pt x="32" y="137"/>
                      <a:pt x="31" y="134"/>
                      <a:pt x="35" y="132"/>
                    </a:cubicBezTo>
                    <a:cubicBezTo>
                      <a:pt x="42" y="132"/>
                      <a:pt x="37" y="135"/>
                      <a:pt x="43" y="134"/>
                    </a:cubicBezTo>
                    <a:cubicBezTo>
                      <a:pt x="48" y="134"/>
                      <a:pt x="35" y="129"/>
                      <a:pt x="40" y="128"/>
                    </a:cubicBezTo>
                    <a:cubicBezTo>
                      <a:pt x="45" y="126"/>
                      <a:pt x="40" y="126"/>
                      <a:pt x="43" y="124"/>
                    </a:cubicBezTo>
                    <a:cubicBezTo>
                      <a:pt x="46" y="121"/>
                      <a:pt x="45" y="124"/>
                      <a:pt x="49" y="124"/>
                    </a:cubicBezTo>
                    <a:cubicBezTo>
                      <a:pt x="52" y="123"/>
                      <a:pt x="60" y="126"/>
                      <a:pt x="55" y="123"/>
                    </a:cubicBezTo>
                    <a:cubicBezTo>
                      <a:pt x="52" y="120"/>
                      <a:pt x="58" y="115"/>
                      <a:pt x="57" y="112"/>
                    </a:cubicBezTo>
                    <a:cubicBezTo>
                      <a:pt x="55" y="110"/>
                      <a:pt x="57" y="109"/>
                      <a:pt x="57" y="107"/>
                    </a:cubicBezTo>
                    <a:cubicBezTo>
                      <a:pt x="55" y="106"/>
                      <a:pt x="52" y="104"/>
                      <a:pt x="51" y="106"/>
                    </a:cubicBezTo>
                    <a:cubicBezTo>
                      <a:pt x="49" y="109"/>
                      <a:pt x="49" y="107"/>
                      <a:pt x="45" y="106"/>
                    </a:cubicBezTo>
                    <a:cubicBezTo>
                      <a:pt x="42" y="103"/>
                      <a:pt x="39" y="104"/>
                      <a:pt x="32" y="109"/>
                    </a:cubicBezTo>
                    <a:cubicBezTo>
                      <a:pt x="28" y="114"/>
                      <a:pt x="28" y="109"/>
                      <a:pt x="25" y="112"/>
                    </a:cubicBezTo>
                    <a:cubicBezTo>
                      <a:pt x="23" y="117"/>
                      <a:pt x="22" y="115"/>
                      <a:pt x="22" y="117"/>
                    </a:cubicBezTo>
                    <a:cubicBezTo>
                      <a:pt x="22" y="115"/>
                      <a:pt x="22" y="117"/>
                      <a:pt x="23" y="112"/>
                    </a:cubicBezTo>
                    <a:cubicBezTo>
                      <a:pt x="16" y="107"/>
                      <a:pt x="28" y="110"/>
                      <a:pt x="20" y="103"/>
                    </a:cubicBezTo>
                    <a:cubicBezTo>
                      <a:pt x="14" y="95"/>
                      <a:pt x="14" y="95"/>
                      <a:pt x="11" y="96"/>
                    </a:cubicBezTo>
                    <a:cubicBezTo>
                      <a:pt x="8" y="96"/>
                      <a:pt x="11" y="92"/>
                      <a:pt x="7" y="89"/>
                    </a:cubicBezTo>
                    <a:cubicBezTo>
                      <a:pt x="0" y="87"/>
                      <a:pt x="10" y="81"/>
                      <a:pt x="7" y="76"/>
                    </a:cubicBezTo>
                    <a:cubicBezTo>
                      <a:pt x="3" y="73"/>
                      <a:pt x="11" y="62"/>
                      <a:pt x="14" y="65"/>
                    </a:cubicBezTo>
                    <a:cubicBezTo>
                      <a:pt x="20" y="75"/>
                      <a:pt x="22" y="72"/>
                      <a:pt x="22" y="65"/>
                    </a:cubicBezTo>
                    <a:cubicBezTo>
                      <a:pt x="22" y="59"/>
                      <a:pt x="32" y="56"/>
                      <a:pt x="37" y="51"/>
                    </a:cubicBezTo>
                    <a:cubicBezTo>
                      <a:pt x="40" y="45"/>
                      <a:pt x="42" y="54"/>
                      <a:pt x="46" y="50"/>
                    </a:cubicBezTo>
                    <a:cubicBezTo>
                      <a:pt x="52" y="47"/>
                      <a:pt x="51" y="51"/>
                      <a:pt x="58" y="53"/>
                    </a:cubicBezTo>
                    <a:cubicBezTo>
                      <a:pt x="66" y="53"/>
                      <a:pt x="74" y="67"/>
                      <a:pt x="80" y="62"/>
                    </a:cubicBezTo>
                    <a:cubicBezTo>
                      <a:pt x="83" y="57"/>
                      <a:pt x="84" y="54"/>
                      <a:pt x="89" y="57"/>
                    </a:cubicBezTo>
                    <a:cubicBezTo>
                      <a:pt x="93" y="61"/>
                      <a:pt x="93" y="53"/>
                      <a:pt x="103" y="61"/>
                    </a:cubicBezTo>
                    <a:cubicBezTo>
                      <a:pt x="112" y="67"/>
                      <a:pt x="107" y="56"/>
                      <a:pt x="113" y="61"/>
                    </a:cubicBezTo>
                    <a:cubicBezTo>
                      <a:pt x="121" y="65"/>
                      <a:pt x="128" y="54"/>
                      <a:pt x="119" y="51"/>
                    </a:cubicBezTo>
                    <a:cubicBezTo>
                      <a:pt x="103" y="44"/>
                      <a:pt x="124" y="45"/>
                      <a:pt x="118" y="39"/>
                    </a:cubicBezTo>
                    <a:cubicBezTo>
                      <a:pt x="112" y="34"/>
                      <a:pt x="133" y="34"/>
                      <a:pt x="125" y="31"/>
                    </a:cubicBezTo>
                    <a:cubicBezTo>
                      <a:pt x="118" y="28"/>
                      <a:pt x="115" y="20"/>
                      <a:pt x="124" y="20"/>
                    </a:cubicBezTo>
                    <a:cubicBezTo>
                      <a:pt x="133" y="20"/>
                      <a:pt x="163" y="14"/>
                      <a:pt x="171" y="9"/>
                    </a:cubicBezTo>
                    <a:cubicBezTo>
                      <a:pt x="180" y="6"/>
                      <a:pt x="182" y="0"/>
                      <a:pt x="188" y="5"/>
                    </a:cubicBezTo>
                    <a:cubicBezTo>
                      <a:pt x="193" y="8"/>
                      <a:pt x="196" y="0"/>
                      <a:pt x="199" y="11"/>
                    </a:cubicBezTo>
                    <a:cubicBezTo>
                      <a:pt x="202" y="23"/>
                      <a:pt x="206" y="15"/>
                      <a:pt x="212" y="19"/>
                    </a:cubicBezTo>
                    <a:cubicBezTo>
                      <a:pt x="218" y="22"/>
                      <a:pt x="223" y="19"/>
                      <a:pt x="218" y="23"/>
                    </a:cubicBezTo>
                    <a:cubicBezTo>
                      <a:pt x="214" y="28"/>
                      <a:pt x="223" y="28"/>
                      <a:pt x="235" y="20"/>
                    </a:cubicBezTo>
                    <a:cubicBezTo>
                      <a:pt x="247" y="11"/>
                      <a:pt x="246" y="17"/>
                      <a:pt x="243" y="20"/>
                    </a:cubicBezTo>
                    <a:cubicBezTo>
                      <a:pt x="240" y="23"/>
                      <a:pt x="252" y="25"/>
                      <a:pt x="263" y="45"/>
                    </a:cubicBezTo>
                    <a:cubicBezTo>
                      <a:pt x="276" y="75"/>
                      <a:pt x="270" y="48"/>
                      <a:pt x="279" y="56"/>
                    </a:cubicBezTo>
                    <a:cubicBezTo>
                      <a:pt x="290" y="65"/>
                      <a:pt x="295" y="53"/>
                      <a:pt x="304" y="62"/>
                    </a:cubicBezTo>
                    <a:cubicBezTo>
                      <a:pt x="311" y="73"/>
                      <a:pt x="314" y="79"/>
                      <a:pt x="321" y="73"/>
                    </a:cubicBezTo>
                    <a:cubicBezTo>
                      <a:pt x="328" y="68"/>
                      <a:pt x="321" y="75"/>
                      <a:pt x="328" y="81"/>
                    </a:cubicBezTo>
                    <a:cubicBezTo>
                      <a:pt x="319" y="79"/>
                      <a:pt x="328" y="86"/>
                      <a:pt x="321" y="87"/>
                    </a:cubicBezTo>
                    <a:cubicBezTo>
                      <a:pt x="311" y="90"/>
                      <a:pt x="313" y="96"/>
                      <a:pt x="314" y="100"/>
                    </a:cubicBezTo>
                    <a:cubicBezTo>
                      <a:pt x="316" y="103"/>
                      <a:pt x="314" y="104"/>
                      <a:pt x="310" y="106"/>
                    </a:cubicBezTo>
                    <a:cubicBezTo>
                      <a:pt x="307" y="107"/>
                      <a:pt x="308" y="104"/>
                      <a:pt x="304" y="106"/>
                    </a:cubicBezTo>
                    <a:cubicBezTo>
                      <a:pt x="299" y="106"/>
                      <a:pt x="295" y="100"/>
                      <a:pt x="293" y="104"/>
                    </a:cubicBezTo>
                    <a:cubicBezTo>
                      <a:pt x="293" y="107"/>
                      <a:pt x="292" y="117"/>
                      <a:pt x="289" y="120"/>
                    </a:cubicBezTo>
                    <a:cubicBezTo>
                      <a:pt x="287" y="123"/>
                      <a:pt x="292" y="121"/>
                      <a:pt x="292" y="124"/>
                    </a:cubicBezTo>
                    <a:cubicBezTo>
                      <a:pt x="290" y="128"/>
                      <a:pt x="287" y="126"/>
                      <a:pt x="284" y="124"/>
                    </a:cubicBezTo>
                    <a:cubicBezTo>
                      <a:pt x="282" y="124"/>
                      <a:pt x="276" y="126"/>
                      <a:pt x="272" y="128"/>
                    </a:cubicBezTo>
                    <a:cubicBezTo>
                      <a:pt x="264" y="129"/>
                      <a:pt x="275" y="129"/>
                      <a:pt x="273" y="132"/>
                    </a:cubicBezTo>
                    <a:cubicBezTo>
                      <a:pt x="272" y="135"/>
                      <a:pt x="279" y="148"/>
                      <a:pt x="275" y="149"/>
                    </a:cubicBezTo>
                    <a:cubicBezTo>
                      <a:pt x="272" y="151"/>
                      <a:pt x="276" y="153"/>
                      <a:pt x="273" y="153"/>
                    </a:cubicBezTo>
                    <a:cubicBezTo>
                      <a:pt x="270" y="154"/>
                      <a:pt x="273" y="159"/>
                      <a:pt x="272" y="160"/>
                    </a:cubicBezTo>
                    <a:cubicBezTo>
                      <a:pt x="269" y="156"/>
                      <a:pt x="266" y="159"/>
                      <a:pt x="264" y="156"/>
                    </a:cubicBezTo>
                    <a:cubicBezTo>
                      <a:pt x="264" y="153"/>
                      <a:pt x="258" y="153"/>
                      <a:pt x="247" y="153"/>
                    </a:cubicBezTo>
                    <a:cubicBezTo>
                      <a:pt x="235" y="151"/>
                      <a:pt x="235" y="154"/>
                      <a:pt x="232" y="153"/>
                    </a:cubicBezTo>
                    <a:cubicBezTo>
                      <a:pt x="231" y="151"/>
                      <a:pt x="226" y="148"/>
                      <a:pt x="221" y="149"/>
                    </a:cubicBezTo>
                    <a:cubicBezTo>
                      <a:pt x="215" y="151"/>
                      <a:pt x="220" y="159"/>
                      <a:pt x="217" y="157"/>
                    </a:cubicBezTo>
                    <a:cubicBezTo>
                      <a:pt x="214" y="156"/>
                      <a:pt x="208" y="153"/>
                      <a:pt x="203" y="153"/>
                    </a:cubicBezTo>
                    <a:cubicBezTo>
                      <a:pt x="199" y="154"/>
                      <a:pt x="199" y="157"/>
                      <a:pt x="199" y="159"/>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87" name="Freeform 199"/>
              <p:cNvSpPr>
                <a:spLocks noEditPoints="1"/>
              </p:cNvSpPr>
              <p:nvPr/>
            </p:nvSpPr>
            <p:spPr bwMode="auto">
              <a:xfrm>
                <a:off x="3003" y="1547"/>
                <a:ext cx="186" cy="279"/>
              </a:xfrm>
              <a:custGeom>
                <a:avLst/>
                <a:gdLst/>
                <a:ahLst/>
                <a:cxnLst>
                  <a:cxn ang="0">
                    <a:pos x="12" y="13"/>
                  </a:cxn>
                  <a:cxn ang="0">
                    <a:pos x="24" y="21"/>
                  </a:cxn>
                  <a:cxn ang="0">
                    <a:pos x="35" y="19"/>
                  </a:cxn>
                  <a:cxn ang="0">
                    <a:pos x="44" y="21"/>
                  </a:cxn>
                  <a:cxn ang="0">
                    <a:pos x="50" y="10"/>
                  </a:cxn>
                  <a:cxn ang="0">
                    <a:pos x="62" y="2"/>
                  </a:cxn>
                  <a:cxn ang="0">
                    <a:pos x="77" y="10"/>
                  </a:cxn>
                  <a:cxn ang="0">
                    <a:pos x="73" y="19"/>
                  </a:cxn>
                  <a:cxn ang="0">
                    <a:pos x="79" y="31"/>
                  </a:cxn>
                  <a:cxn ang="0">
                    <a:pos x="76" y="49"/>
                  </a:cxn>
                  <a:cxn ang="0">
                    <a:pos x="80" y="66"/>
                  </a:cxn>
                  <a:cxn ang="0">
                    <a:pos x="80" y="70"/>
                  </a:cxn>
                  <a:cxn ang="0">
                    <a:pos x="83" y="78"/>
                  </a:cxn>
                  <a:cxn ang="0">
                    <a:pos x="88" y="86"/>
                  </a:cxn>
                  <a:cxn ang="0">
                    <a:pos x="93" y="99"/>
                  </a:cxn>
                  <a:cxn ang="0">
                    <a:pos x="79" y="120"/>
                  </a:cxn>
                  <a:cxn ang="0">
                    <a:pos x="56" y="134"/>
                  </a:cxn>
                  <a:cxn ang="0">
                    <a:pos x="44" y="138"/>
                  </a:cxn>
                  <a:cxn ang="0">
                    <a:pos x="27" y="141"/>
                  </a:cxn>
                  <a:cxn ang="0">
                    <a:pos x="22" y="138"/>
                  </a:cxn>
                  <a:cxn ang="0">
                    <a:pos x="13" y="128"/>
                  </a:cxn>
                  <a:cxn ang="0">
                    <a:pos x="15" y="117"/>
                  </a:cxn>
                  <a:cxn ang="0">
                    <a:pos x="15" y="99"/>
                  </a:cxn>
                  <a:cxn ang="0">
                    <a:pos x="21" y="94"/>
                  </a:cxn>
                  <a:cxn ang="0">
                    <a:pos x="29" y="88"/>
                  </a:cxn>
                  <a:cxn ang="0">
                    <a:pos x="41" y="75"/>
                  </a:cxn>
                  <a:cxn ang="0">
                    <a:pos x="45" y="70"/>
                  </a:cxn>
                  <a:cxn ang="0">
                    <a:pos x="36" y="63"/>
                  </a:cxn>
                  <a:cxn ang="0">
                    <a:pos x="35" y="49"/>
                  </a:cxn>
                  <a:cxn ang="0">
                    <a:pos x="33" y="39"/>
                  </a:cxn>
                  <a:cxn ang="0">
                    <a:pos x="30" y="35"/>
                  </a:cxn>
                  <a:cxn ang="0">
                    <a:pos x="29" y="28"/>
                  </a:cxn>
                  <a:cxn ang="0">
                    <a:pos x="12" y="19"/>
                  </a:cxn>
                  <a:cxn ang="0">
                    <a:pos x="12" y="16"/>
                  </a:cxn>
                  <a:cxn ang="0">
                    <a:pos x="21" y="138"/>
                  </a:cxn>
                  <a:cxn ang="0">
                    <a:pos x="18" y="136"/>
                  </a:cxn>
                  <a:cxn ang="0">
                    <a:pos x="18" y="136"/>
                  </a:cxn>
                  <a:cxn ang="0">
                    <a:pos x="16" y="139"/>
                  </a:cxn>
                  <a:cxn ang="0">
                    <a:pos x="18" y="139"/>
                  </a:cxn>
                  <a:cxn ang="0">
                    <a:pos x="18" y="139"/>
                  </a:cxn>
                  <a:cxn ang="0">
                    <a:pos x="18" y="138"/>
                  </a:cxn>
                  <a:cxn ang="0">
                    <a:pos x="4" y="141"/>
                  </a:cxn>
                  <a:cxn ang="0">
                    <a:pos x="4" y="141"/>
                  </a:cxn>
                  <a:cxn ang="0">
                    <a:pos x="4" y="138"/>
                  </a:cxn>
                  <a:cxn ang="0">
                    <a:pos x="3" y="136"/>
                  </a:cxn>
                  <a:cxn ang="0">
                    <a:pos x="1" y="136"/>
                  </a:cxn>
                  <a:cxn ang="0">
                    <a:pos x="0" y="138"/>
                  </a:cxn>
                  <a:cxn ang="0">
                    <a:pos x="3" y="139"/>
                  </a:cxn>
                  <a:cxn ang="0">
                    <a:pos x="41" y="72"/>
                  </a:cxn>
                  <a:cxn ang="0">
                    <a:pos x="44" y="74"/>
                  </a:cxn>
                  <a:cxn ang="0">
                    <a:pos x="13" y="97"/>
                  </a:cxn>
                  <a:cxn ang="0">
                    <a:pos x="15" y="97"/>
                  </a:cxn>
                </a:cxnLst>
                <a:rect l="0" t="0" r="r" b="b"/>
                <a:pathLst>
                  <a:path w="96" h="144">
                    <a:moveTo>
                      <a:pt x="12" y="16"/>
                    </a:moveTo>
                    <a:cubicBezTo>
                      <a:pt x="12" y="16"/>
                      <a:pt x="10" y="14"/>
                      <a:pt x="12" y="13"/>
                    </a:cubicBezTo>
                    <a:cubicBezTo>
                      <a:pt x="15" y="11"/>
                      <a:pt x="18" y="14"/>
                      <a:pt x="21" y="17"/>
                    </a:cubicBezTo>
                    <a:cubicBezTo>
                      <a:pt x="24" y="21"/>
                      <a:pt x="19" y="21"/>
                      <a:pt x="24" y="21"/>
                    </a:cubicBezTo>
                    <a:cubicBezTo>
                      <a:pt x="30" y="21"/>
                      <a:pt x="27" y="22"/>
                      <a:pt x="30" y="22"/>
                    </a:cubicBezTo>
                    <a:cubicBezTo>
                      <a:pt x="35" y="21"/>
                      <a:pt x="33" y="19"/>
                      <a:pt x="35" y="19"/>
                    </a:cubicBezTo>
                    <a:cubicBezTo>
                      <a:pt x="36" y="21"/>
                      <a:pt x="39" y="21"/>
                      <a:pt x="42" y="24"/>
                    </a:cubicBezTo>
                    <a:cubicBezTo>
                      <a:pt x="42" y="22"/>
                      <a:pt x="44" y="24"/>
                      <a:pt x="44" y="21"/>
                    </a:cubicBezTo>
                    <a:cubicBezTo>
                      <a:pt x="45" y="17"/>
                      <a:pt x="51" y="19"/>
                      <a:pt x="48" y="16"/>
                    </a:cubicBezTo>
                    <a:cubicBezTo>
                      <a:pt x="47" y="13"/>
                      <a:pt x="50" y="13"/>
                      <a:pt x="50" y="10"/>
                    </a:cubicBezTo>
                    <a:cubicBezTo>
                      <a:pt x="50" y="8"/>
                      <a:pt x="51" y="5"/>
                      <a:pt x="54" y="3"/>
                    </a:cubicBezTo>
                    <a:cubicBezTo>
                      <a:pt x="58" y="2"/>
                      <a:pt x="56" y="5"/>
                      <a:pt x="62" y="2"/>
                    </a:cubicBezTo>
                    <a:cubicBezTo>
                      <a:pt x="65" y="0"/>
                      <a:pt x="65" y="0"/>
                      <a:pt x="67" y="3"/>
                    </a:cubicBezTo>
                    <a:cubicBezTo>
                      <a:pt x="68" y="5"/>
                      <a:pt x="76" y="6"/>
                      <a:pt x="77" y="10"/>
                    </a:cubicBezTo>
                    <a:cubicBezTo>
                      <a:pt x="77" y="11"/>
                      <a:pt x="70" y="14"/>
                      <a:pt x="74" y="16"/>
                    </a:cubicBezTo>
                    <a:cubicBezTo>
                      <a:pt x="67" y="21"/>
                      <a:pt x="73" y="17"/>
                      <a:pt x="73" y="19"/>
                    </a:cubicBezTo>
                    <a:cubicBezTo>
                      <a:pt x="74" y="22"/>
                      <a:pt x="70" y="21"/>
                      <a:pt x="71" y="25"/>
                    </a:cubicBezTo>
                    <a:cubicBezTo>
                      <a:pt x="73" y="33"/>
                      <a:pt x="76" y="27"/>
                      <a:pt x="79" y="31"/>
                    </a:cubicBezTo>
                    <a:cubicBezTo>
                      <a:pt x="82" y="36"/>
                      <a:pt x="85" y="35"/>
                      <a:pt x="82" y="38"/>
                    </a:cubicBezTo>
                    <a:cubicBezTo>
                      <a:pt x="79" y="41"/>
                      <a:pt x="73" y="46"/>
                      <a:pt x="76" y="49"/>
                    </a:cubicBezTo>
                    <a:cubicBezTo>
                      <a:pt x="79" y="50"/>
                      <a:pt x="85" y="64"/>
                      <a:pt x="83" y="64"/>
                    </a:cubicBezTo>
                    <a:cubicBezTo>
                      <a:pt x="80" y="64"/>
                      <a:pt x="80" y="64"/>
                      <a:pt x="80" y="66"/>
                    </a:cubicBezTo>
                    <a:cubicBezTo>
                      <a:pt x="82" y="66"/>
                      <a:pt x="80" y="66"/>
                      <a:pt x="80" y="67"/>
                    </a:cubicBezTo>
                    <a:cubicBezTo>
                      <a:pt x="80" y="70"/>
                      <a:pt x="79" y="69"/>
                      <a:pt x="80" y="70"/>
                    </a:cubicBezTo>
                    <a:cubicBezTo>
                      <a:pt x="83" y="72"/>
                      <a:pt x="79" y="72"/>
                      <a:pt x="79" y="74"/>
                    </a:cubicBezTo>
                    <a:cubicBezTo>
                      <a:pt x="80" y="77"/>
                      <a:pt x="86" y="77"/>
                      <a:pt x="83" y="78"/>
                    </a:cubicBezTo>
                    <a:cubicBezTo>
                      <a:pt x="82" y="80"/>
                      <a:pt x="83" y="80"/>
                      <a:pt x="83" y="81"/>
                    </a:cubicBezTo>
                    <a:cubicBezTo>
                      <a:pt x="82" y="83"/>
                      <a:pt x="88" y="83"/>
                      <a:pt x="88" y="86"/>
                    </a:cubicBezTo>
                    <a:cubicBezTo>
                      <a:pt x="86" y="89"/>
                      <a:pt x="80" y="89"/>
                      <a:pt x="83" y="92"/>
                    </a:cubicBezTo>
                    <a:cubicBezTo>
                      <a:pt x="86" y="94"/>
                      <a:pt x="91" y="95"/>
                      <a:pt x="93" y="99"/>
                    </a:cubicBezTo>
                    <a:cubicBezTo>
                      <a:pt x="94" y="102"/>
                      <a:pt x="96" y="100"/>
                      <a:pt x="94" y="103"/>
                    </a:cubicBezTo>
                    <a:cubicBezTo>
                      <a:pt x="93" y="106"/>
                      <a:pt x="88" y="113"/>
                      <a:pt x="79" y="120"/>
                    </a:cubicBezTo>
                    <a:cubicBezTo>
                      <a:pt x="71" y="128"/>
                      <a:pt x="68" y="130"/>
                      <a:pt x="65" y="133"/>
                    </a:cubicBezTo>
                    <a:cubicBezTo>
                      <a:pt x="61" y="136"/>
                      <a:pt x="61" y="133"/>
                      <a:pt x="56" y="134"/>
                    </a:cubicBezTo>
                    <a:cubicBezTo>
                      <a:pt x="51" y="138"/>
                      <a:pt x="53" y="133"/>
                      <a:pt x="51" y="136"/>
                    </a:cubicBezTo>
                    <a:cubicBezTo>
                      <a:pt x="48" y="139"/>
                      <a:pt x="50" y="134"/>
                      <a:pt x="44" y="138"/>
                    </a:cubicBezTo>
                    <a:cubicBezTo>
                      <a:pt x="35" y="142"/>
                      <a:pt x="33" y="141"/>
                      <a:pt x="30" y="142"/>
                    </a:cubicBezTo>
                    <a:cubicBezTo>
                      <a:pt x="25" y="144"/>
                      <a:pt x="25" y="144"/>
                      <a:pt x="27" y="141"/>
                    </a:cubicBezTo>
                    <a:cubicBezTo>
                      <a:pt x="29" y="139"/>
                      <a:pt x="27" y="138"/>
                      <a:pt x="25" y="141"/>
                    </a:cubicBezTo>
                    <a:cubicBezTo>
                      <a:pt x="22" y="142"/>
                      <a:pt x="22" y="139"/>
                      <a:pt x="22" y="138"/>
                    </a:cubicBezTo>
                    <a:cubicBezTo>
                      <a:pt x="24" y="134"/>
                      <a:pt x="21" y="134"/>
                      <a:pt x="16" y="134"/>
                    </a:cubicBezTo>
                    <a:cubicBezTo>
                      <a:pt x="12" y="133"/>
                      <a:pt x="13" y="133"/>
                      <a:pt x="13" y="128"/>
                    </a:cubicBezTo>
                    <a:cubicBezTo>
                      <a:pt x="15" y="125"/>
                      <a:pt x="15" y="124"/>
                      <a:pt x="15" y="122"/>
                    </a:cubicBezTo>
                    <a:cubicBezTo>
                      <a:pt x="13" y="119"/>
                      <a:pt x="18" y="120"/>
                      <a:pt x="15" y="117"/>
                    </a:cubicBezTo>
                    <a:cubicBezTo>
                      <a:pt x="10" y="111"/>
                      <a:pt x="16" y="114"/>
                      <a:pt x="13" y="110"/>
                    </a:cubicBezTo>
                    <a:cubicBezTo>
                      <a:pt x="10" y="103"/>
                      <a:pt x="15" y="102"/>
                      <a:pt x="15" y="99"/>
                    </a:cubicBezTo>
                    <a:cubicBezTo>
                      <a:pt x="15" y="97"/>
                      <a:pt x="18" y="100"/>
                      <a:pt x="19" y="99"/>
                    </a:cubicBezTo>
                    <a:cubicBezTo>
                      <a:pt x="22" y="97"/>
                      <a:pt x="19" y="94"/>
                      <a:pt x="21" y="94"/>
                    </a:cubicBezTo>
                    <a:cubicBezTo>
                      <a:pt x="22" y="94"/>
                      <a:pt x="22" y="91"/>
                      <a:pt x="25" y="92"/>
                    </a:cubicBezTo>
                    <a:cubicBezTo>
                      <a:pt x="27" y="92"/>
                      <a:pt x="25" y="89"/>
                      <a:pt x="29" y="88"/>
                    </a:cubicBezTo>
                    <a:cubicBezTo>
                      <a:pt x="32" y="88"/>
                      <a:pt x="27" y="88"/>
                      <a:pt x="33" y="85"/>
                    </a:cubicBezTo>
                    <a:cubicBezTo>
                      <a:pt x="39" y="80"/>
                      <a:pt x="38" y="77"/>
                      <a:pt x="41" y="75"/>
                    </a:cubicBezTo>
                    <a:cubicBezTo>
                      <a:pt x="45" y="74"/>
                      <a:pt x="45" y="75"/>
                      <a:pt x="45" y="74"/>
                    </a:cubicBezTo>
                    <a:cubicBezTo>
                      <a:pt x="47" y="72"/>
                      <a:pt x="44" y="74"/>
                      <a:pt x="45" y="70"/>
                    </a:cubicBezTo>
                    <a:cubicBezTo>
                      <a:pt x="45" y="67"/>
                      <a:pt x="47" y="66"/>
                      <a:pt x="42" y="64"/>
                    </a:cubicBezTo>
                    <a:cubicBezTo>
                      <a:pt x="38" y="64"/>
                      <a:pt x="41" y="63"/>
                      <a:pt x="36" y="63"/>
                    </a:cubicBezTo>
                    <a:cubicBezTo>
                      <a:pt x="36" y="58"/>
                      <a:pt x="30" y="56"/>
                      <a:pt x="33" y="53"/>
                    </a:cubicBezTo>
                    <a:cubicBezTo>
                      <a:pt x="35" y="50"/>
                      <a:pt x="33" y="50"/>
                      <a:pt x="35" y="49"/>
                    </a:cubicBezTo>
                    <a:cubicBezTo>
                      <a:pt x="36" y="47"/>
                      <a:pt x="32" y="46"/>
                      <a:pt x="32" y="44"/>
                    </a:cubicBezTo>
                    <a:cubicBezTo>
                      <a:pt x="32" y="41"/>
                      <a:pt x="33" y="41"/>
                      <a:pt x="33" y="39"/>
                    </a:cubicBezTo>
                    <a:cubicBezTo>
                      <a:pt x="33" y="38"/>
                      <a:pt x="30" y="41"/>
                      <a:pt x="30" y="39"/>
                    </a:cubicBezTo>
                    <a:cubicBezTo>
                      <a:pt x="30" y="38"/>
                      <a:pt x="32" y="39"/>
                      <a:pt x="30" y="35"/>
                    </a:cubicBezTo>
                    <a:cubicBezTo>
                      <a:pt x="30" y="31"/>
                      <a:pt x="35" y="35"/>
                      <a:pt x="30" y="30"/>
                    </a:cubicBezTo>
                    <a:cubicBezTo>
                      <a:pt x="27" y="28"/>
                      <a:pt x="29" y="30"/>
                      <a:pt x="29" y="28"/>
                    </a:cubicBezTo>
                    <a:cubicBezTo>
                      <a:pt x="29" y="27"/>
                      <a:pt x="25" y="25"/>
                      <a:pt x="22" y="25"/>
                    </a:cubicBezTo>
                    <a:cubicBezTo>
                      <a:pt x="19" y="25"/>
                      <a:pt x="15" y="22"/>
                      <a:pt x="12" y="19"/>
                    </a:cubicBezTo>
                    <a:cubicBezTo>
                      <a:pt x="7" y="17"/>
                      <a:pt x="12" y="17"/>
                      <a:pt x="9" y="16"/>
                    </a:cubicBezTo>
                    <a:cubicBezTo>
                      <a:pt x="9" y="14"/>
                      <a:pt x="12" y="17"/>
                      <a:pt x="12" y="16"/>
                    </a:cubicBezTo>
                    <a:close/>
                    <a:moveTo>
                      <a:pt x="19" y="136"/>
                    </a:moveTo>
                    <a:cubicBezTo>
                      <a:pt x="19" y="136"/>
                      <a:pt x="21" y="136"/>
                      <a:pt x="21" y="138"/>
                    </a:cubicBezTo>
                    <a:cubicBezTo>
                      <a:pt x="21" y="138"/>
                      <a:pt x="19" y="138"/>
                      <a:pt x="19" y="136"/>
                    </a:cubicBezTo>
                    <a:close/>
                    <a:moveTo>
                      <a:pt x="18" y="136"/>
                    </a:moveTo>
                    <a:cubicBezTo>
                      <a:pt x="18" y="136"/>
                      <a:pt x="16" y="134"/>
                      <a:pt x="18" y="134"/>
                    </a:cubicBezTo>
                    <a:cubicBezTo>
                      <a:pt x="18" y="134"/>
                      <a:pt x="19" y="136"/>
                      <a:pt x="18" y="136"/>
                    </a:cubicBezTo>
                    <a:close/>
                    <a:moveTo>
                      <a:pt x="15" y="139"/>
                    </a:moveTo>
                    <a:cubicBezTo>
                      <a:pt x="15" y="138"/>
                      <a:pt x="16" y="138"/>
                      <a:pt x="16" y="139"/>
                    </a:cubicBezTo>
                    <a:cubicBezTo>
                      <a:pt x="15" y="139"/>
                      <a:pt x="15" y="139"/>
                      <a:pt x="15" y="139"/>
                    </a:cubicBezTo>
                    <a:close/>
                    <a:moveTo>
                      <a:pt x="18" y="139"/>
                    </a:moveTo>
                    <a:cubicBezTo>
                      <a:pt x="18" y="138"/>
                      <a:pt x="19" y="138"/>
                      <a:pt x="19" y="138"/>
                    </a:cubicBezTo>
                    <a:cubicBezTo>
                      <a:pt x="19" y="139"/>
                      <a:pt x="19" y="139"/>
                      <a:pt x="18" y="139"/>
                    </a:cubicBezTo>
                    <a:close/>
                    <a:moveTo>
                      <a:pt x="16" y="139"/>
                    </a:moveTo>
                    <a:cubicBezTo>
                      <a:pt x="16" y="138"/>
                      <a:pt x="18" y="138"/>
                      <a:pt x="18" y="138"/>
                    </a:cubicBezTo>
                    <a:cubicBezTo>
                      <a:pt x="18" y="139"/>
                      <a:pt x="16" y="139"/>
                      <a:pt x="16" y="139"/>
                    </a:cubicBezTo>
                    <a:close/>
                    <a:moveTo>
                      <a:pt x="4" y="141"/>
                    </a:moveTo>
                    <a:cubicBezTo>
                      <a:pt x="4" y="141"/>
                      <a:pt x="3" y="139"/>
                      <a:pt x="4" y="139"/>
                    </a:cubicBezTo>
                    <a:cubicBezTo>
                      <a:pt x="4" y="139"/>
                      <a:pt x="6" y="141"/>
                      <a:pt x="4" y="141"/>
                    </a:cubicBezTo>
                    <a:close/>
                    <a:moveTo>
                      <a:pt x="3" y="139"/>
                    </a:moveTo>
                    <a:cubicBezTo>
                      <a:pt x="4" y="139"/>
                      <a:pt x="3" y="138"/>
                      <a:pt x="4" y="138"/>
                    </a:cubicBezTo>
                    <a:cubicBezTo>
                      <a:pt x="4" y="138"/>
                      <a:pt x="4" y="139"/>
                      <a:pt x="6" y="138"/>
                    </a:cubicBezTo>
                    <a:cubicBezTo>
                      <a:pt x="6" y="136"/>
                      <a:pt x="6" y="136"/>
                      <a:pt x="3" y="136"/>
                    </a:cubicBezTo>
                    <a:cubicBezTo>
                      <a:pt x="0" y="134"/>
                      <a:pt x="3" y="136"/>
                      <a:pt x="3" y="138"/>
                    </a:cubicBezTo>
                    <a:cubicBezTo>
                      <a:pt x="1" y="139"/>
                      <a:pt x="1" y="136"/>
                      <a:pt x="1" y="136"/>
                    </a:cubicBezTo>
                    <a:cubicBezTo>
                      <a:pt x="1" y="138"/>
                      <a:pt x="0" y="138"/>
                      <a:pt x="0" y="138"/>
                    </a:cubicBezTo>
                    <a:cubicBezTo>
                      <a:pt x="0" y="139"/>
                      <a:pt x="0" y="138"/>
                      <a:pt x="0" y="138"/>
                    </a:cubicBezTo>
                    <a:cubicBezTo>
                      <a:pt x="1" y="139"/>
                      <a:pt x="1" y="139"/>
                      <a:pt x="1" y="139"/>
                    </a:cubicBezTo>
                    <a:cubicBezTo>
                      <a:pt x="3" y="139"/>
                      <a:pt x="3" y="141"/>
                      <a:pt x="3" y="139"/>
                    </a:cubicBezTo>
                    <a:close/>
                    <a:moveTo>
                      <a:pt x="44" y="74"/>
                    </a:moveTo>
                    <a:cubicBezTo>
                      <a:pt x="45" y="72"/>
                      <a:pt x="44" y="72"/>
                      <a:pt x="41" y="72"/>
                    </a:cubicBezTo>
                    <a:cubicBezTo>
                      <a:pt x="39" y="72"/>
                      <a:pt x="39" y="74"/>
                      <a:pt x="41" y="74"/>
                    </a:cubicBezTo>
                    <a:cubicBezTo>
                      <a:pt x="42" y="74"/>
                      <a:pt x="42" y="74"/>
                      <a:pt x="44" y="74"/>
                    </a:cubicBezTo>
                    <a:close/>
                    <a:moveTo>
                      <a:pt x="15" y="97"/>
                    </a:moveTo>
                    <a:cubicBezTo>
                      <a:pt x="13" y="97"/>
                      <a:pt x="13" y="97"/>
                      <a:pt x="13" y="97"/>
                    </a:cubicBezTo>
                    <a:cubicBezTo>
                      <a:pt x="13" y="97"/>
                      <a:pt x="12" y="97"/>
                      <a:pt x="13" y="99"/>
                    </a:cubicBezTo>
                    <a:cubicBezTo>
                      <a:pt x="13" y="99"/>
                      <a:pt x="15" y="99"/>
                      <a:pt x="15" y="97"/>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88" name="Freeform 200"/>
              <p:cNvSpPr>
                <a:spLocks noEditPoints="1"/>
              </p:cNvSpPr>
              <p:nvPr/>
            </p:nvSpPr>
            <p:spPr bwMode="auto">
              <a:xfrm>
                <a:off x="2772" y="1225"/>
                <a:ext cx="411" cy="644"/>
              </a:xfrm>
              <a:custGeom>
                <a:avLst/>
                <a:gdLst/>
                <a:ahLst/>
                <a:cxnLst>
                  <a:cxn ang="0">
                    <a:pos x="58" y="30"/>
                  </a:cxn>
                  <a:cxn ang="0">
                    <a:pos x="93" y="31"/>
                  </a:cxn>
                  <a:cxn ang="0">
                    <a:pos x="111" y="45"/>
                  </a:cxn>
                  <a:cxn ang="0">
                    <a:pos x="56" y="40"/>
                  </a:cxn>
                  <a:cxn ang="0">
                    <a:pos x="149" y="42"/>
                  </a:cxn>
                  <a:cxn ang="0">
                    <a:pos x="172" y="9"/>
                  </a:cxn>
                  <a:cxn ang="0">
                    <a:pos x="108" y="13"/>
                  </a:cxn>
                  <a:cxn ang="0">
                    <a:pos x="201" y="172"/>
                  </a:cxn>
                  <a:cxn ang="0">
                    <a:pos x="198" y="159"/>
                  </a:cxn>
                  <a:cxn ang="0">
                    <a:pos x="184" y="152"/>
                  </a:cxn>
                  <a:cxn ang="0">
                    <a:pos x="167" y="162"/>
                  </a:cxn>
                  <a:cxn ang="0">
                    <a:pos x="160" y="154"/>
                  </a:cxn>
                  <a:cxn ang="0">
                    <a:pos x="146" y="166"/>
                  </a:cxn>
                  <a:cxn ang="0">
                    <a:pos x="135" y="169"/>
                  </a:cxn>
                  <a:cxn ang="0">
                    <a:pos x="120" y="172"/>
                  </a:cxn>
                  <a:cxn ang="0">
                    <a:pos x="106" y="180"/>
                  </a:cxn>
                  <a:cxn ang="0">
                    <a:pos x="91" y="194"/>
                  </a:cxn>
                  <a:cxn ang="0">
                    <a:pos x="80" y="200"/>
                  </a:cxn>
                  <a:cxn ang="0">
                    <a:pos x="87" y="210"/>
                  </a:cxn>
                  <a:cxn ang="0">
                    <a:pos x="67" y="219"/>
                  </a:cxn>
                  <a:cxn ang="0">
                    <a:pos x="64" y="233"/>
                  </a:cxn>
                  <a:cxn ang="0">
                    <a:pos x="56" y="245"/>
                  </a:cxn>
                  <a:cxn ang="0">
                    <a:pos x="50" y="256"/>
                  </a:cxn>
                  <a:cxn ang="0">
                    <a:pos x="38" y="258"/>
                  </a:cxn>
                  <a:cxn ang="0">
                    <a:pos x="15" y="272"/>
                  </a:cxn>
                  <a:cxn ang="0">
                    <a:pos x="4" y="283"/>
                  </a:cxn>
                  <a:cxn ang="0">
                    <a:pos x="6" y="292"/>
                  </a:cxn>
                  <a:cxn ang="0">
                    <a:pos x="12" y="303"/>
                  </a:cxn>
                  <a:cxn ang="0">
                    <a:pos x="7" y="320"/>
                  </a:cxn>
                  <a:cxn ang="0">
                    <a:pos x="36" y="323"/>
                  </a:cxn>
                  <a:cxn ang="0">
                    <a:pos x="50" y="317"/>
                  </a:cxn>
                  <a:cxn ang="0">
                    <a:pos x="62" y="286"/>
                  </a:cxn>
                  <a:cxn ang="0">
                    <a:pos x="79" y="233"/>
                  </a:cxn>
                  <a:cxn ang="0">
                    <a:pos x="106" y="190"/>
                  </a:cxn>
                  <a:cxn ang="0">
                    <a:pos x="154" y="185"/>
                  </a:cxn>
                  <a:cxn ang="0">
                    <a:pos x="193" y="182"/>
                  </a:cxn>
                  <a:cxn ang="0">
                    <a:pos x="149" y="163"/>
                  </a:cxn>
                  <a:cxn ang="0">
                    <a:pos x="143" y="159"/>
                  </a:cxn>
                  <a:cxn ang="0">
                    <a:pos x="120" y="165"/>
                  </a:cxn>
                  <a:cxn ang="0">
                    <a:pos x="129" y="168"/>
                  </a:cxn>
                  <a:cxn ang="0">
                    <a:pos x="116" y="168"/>
                  </a:cxn>
                  <a:cxn ang="0">
                    <a:pos x="112" y="168"/>
                  </a:cxn>
                  <a:cxn ang="0">
                    <a:pos x="112" y="174"/>
                  </a:cxn>
                  <a:cxn ang="0">
                    <a:pos x="99" y="177"/>
                  </a:cxn>
                  <a:cxn ang="0">
                    <a:pos x="102" y="183"/>
                  </a:cxn>
                  <a:cxn ang="0">
                    <a:pos x="82" y="191"/>
                  </a:cxn>
                  <a:cxn ang="0">
                    <a:pos x="82" y="185"/>
                  </a:cxn>
                  <a:cxn ang="0">
                    <a:pos x="88" y="183"/>
                  </a:cxn>
                  <a:cxn ang="0">
                    <a:pos x="90" y="188"/>
                  </a:cxn>
                  <a:cxn ang="0">
                    <a:pos x="93" y="190"/>
                  </a:cxn>
                  <a:cxn ang="0">
                    <a:pos x="74" y="193"/>
                  </a:cxn>
                  <a:cxn ang="0">
                    <a:pos x="70" y="196"/>
                  </a:cxn>
                  <a:cxn ang="0">
                    <a:pos x="87" y="197"/>
                  </a:cxn>
                  <a:cxn ang="0">
                    <a:pos x="62" y="227"/>
                  </a:cxn>
                  <a:cxn ang="0">
                    <a:pos x="59" y="230"/>
                  </a:cxn>
                  <a:cxn ang="0">
                    <a:pos x="53" y="245"/>
                  </a:cxn>
                  <a:cxn ang="0">
                    <a:pos x="50" y="244"/>
                  </a:cxn>
                  <a:cxn ang="0">
                    <a:pos x="29" y="258"/>
                  </a:cxn>
                  <a:cxn ang="0">
                    <a:pos x="29" y="264"/>
                  </a:cxn>
                  <a:cxn ang="0">
                    <a:pos x="10" y="273"/>
                  </a:cxn>
                  <a:cxn ang="0">
                    <a:pos x="1" y="292"/>
                  </a:cxn>
                  <a:cxn ang="0">
                    <a:pos x="4" y="317"/>
                  </a:cxn>
                  <a:cxn ang="0">
                    <a:pos x="3" y="300"/>
                  </a:cxn>
                </a:cxnLst>
                <a:rect l="0" t="0" r="r" b="b"/>
                <a:pathLst>
                  <a:path w="212" h="332">
                    <a:moveTo>
                      <a:pt x="94" y="68"/>
                    </a:moveTo>
                    <a:cubicBezTo>
                      <a:pt x="84" y="65"/>
                      <a:pt x="88" y="62"/>
                      <a:pt x="80" y="59"/>
                    </a:cubicBezTo>
                    <a:cubicBezTo>
                      <a:pt x="71" y="56"/>
                      <a:pt x="73" y="54"/>
                      <a:pt x="80" y="53"/>
                    </a:cubicBezTo>
                    <a:cubicBezTo>
                      <a:pt x="90" y="51"/>
                      <a:pt x="99" y="47"/>
                      <a:pt x="84" y="48"/>
                    </a:cubicBezTo>
                    <a:cubicBezTo>
                      <a:pt x="68" y="50"/>
                      <a:pt x="67" y="48"/>
                      <a:pt x="80" y="44"/>
                    </a:cubicBezTo>
                    <a:cubicBezTo>
                      <a:pt x="93" y="40"/>
                      <a:pt x="102" y="37"/>
                      <a:pt x="91" y="37"/>
                    </a:cubicBezTo>
                    <a:cubicBezTo>
                      <a:pt x="80" y="37"/>
                      <a:pt x="90" y="33"/>
                      <a:pt x="80" y="37"/>
                    </a:cubicBezTo>
                    <a:cubicBezTo>
                      <a:pt x="73" y="42"/>
                      <a:pt x="70" y="47"/>
                      <a:pt x="62" y="39"/>
                    </a:cubicBezTo>
                    <a:cubicBezTo>
                      <a:pt x="55" y="30"/>
                      <a:pt x="52" y="31"/>
                      <a:pt x="58" y="30"/>
                    </a:cubicBezTo>
                    <a:cubicBezTo>
                      <a:pt x="62" y="30"/>
                      <a:pt x="56" y="30"/>
                      <a:pt x="58" y="27"/>
                    </a:cubicBezTo>
                    <a:cubicBezTo>
                      <a:pt x="59" y="22"/>
                      <a:pt x="55" y="31"/>
                      <a:pt x="52" y="27"/>
                    </a:cubicBezTo>
                    <a:cubicBezTo>
                      <a:pt x="49" y="22"/>
                      <a:pt x="45" y="22"/>
                      <a:pt x="52" y="17"/>
                    </a:cubicBezTo>
                    <a:cubicBezTo>
                      <a:pt x="59" y="13"/>
                      <a:pt x="56" y="19"/>
                      <a:pt x="61" y="17"/>
                    </a:cubicBezTo>
                    <a:cubicBezTo>
                      <a:pt x="64" y="14"/>
                      <a:pt x="62" y="19"/>
                      <a:pt x="68" y="16"/>
                    </a:cubicBezTo>
                    <a:cubicBezTo>
                      <a:pt x="76" y="14"/>
                      <a:pt x="76" y="17"/>
                      <a:pt x="70" y="19"/>
                    </a:cubicBezTo>
                    <a:cubicBezTo>
                      <a:pt x="64" y="20"/>
                      <a:pt x="71" y="19"/>
                      <a:pt x="73" y="25"/>
                    </a:cubicBezTo>
                    <a:cubicBezTo>
                      <a:pt x="76" y="30"/>
                      <a:pt x="73" y="19"/>
                      <a:pt x="77" y="17"/>
                    </a:cubicBezTo>
                    <a:cubicBezTo>
                      <a:pt x="84" y="16"/>
                      <a:pt x="90" y="31"/>
                      <a:pt x="93" y="31"/>
                    </a:cubicBezTo>
                    <a:cubicBezTo>
                      <a:pt x="97" y="31"/>
                      <a:pt x="84" y="17"/>
                      <a:pt x="90" y="14"/>
                    </a:cubicBezTo>
                    <a:cubicBezTo>
                      <a:pt x="94" y="9"/>
                      <a:pt x="93" y="14"/>
                      <a:pt x="99" y="14"/>
                    </a:cubicBezTo>
                    <a:cubicBezTo>
                      <a:pt x="103" y="14"/>
                      <a:pt x="103" y="16"/>
                      <a:pt x="106" y="17"/>
                    </a:cubicBezTo>
                    <a:cubicBezTo>
                      <a:pt x="108" y="17"/>
                      <a:pt x="103" y="19"/>
                      <a:pt x="105" y="23"/>
                    </a:cubicBezTo>
                    <a:cubicBezTo>
                      <a:pt x="106" y="27"/>
                      <a:pt x="105" y="17"/>
                      <a:pt x="111" y="20"/>
                    </a:cubicBezTo>
                    <a:cubicBezTo>
                      <a:pt x="116" y="23"/>
                      <a:pt x="109" y="28"/>
                      <a:pt x="117" y="27"/>
                    </a:cubicBezTo>
                    <a:cubicBezTo>
                      <a:pt x="123" y="27"/>
                      <a:pt x="119" y="28"/>
                      <a:pt x="128" y="31"/>
                    </a:cubicBezTo>
                    <a:cubicBezTo>
                      <a:pt x="137" y="33"/>
                      <a:pt x="137" y="34"/>
                      <a:pt x="123" y="36"/>
                    </a:cubicBezTo>
                    <a:cubicBezTo>
                      <a:pt x="109" y="36"/>
                      <a:pt x="120" y="44"/>
                      <a:pt x="111" y="45"/>
                    </a:cubicBezTo>
                    <a:cubicBezTo>
                      <a:pt x="103" y="48"/>
                      <a:pt x="116" y="51"/>
                      <a:pt x="106" y="54"/>
                    </a:cubicBezTo>
                    <a:cubicBezTo>
                      <a:pt x="96" y="58"/>
                      <a:pt x="105" y="72"/>
                      <a:pt x="94" y="68"/>
                    </a:cubicBezTo>
                    <a:close/>
                    <a:moveTo>
                      <a:pt x="131" y="42"/>
                    </a:moveTo>
                    <a:cubicBezTo>
                      <a:pt x="135" y="40"/>
                      <a:pt x="140" y="42"/>
                      <a:pt x="140" y="39"/>
                    </a:cubicBezTo>
                    <a:cubicBezTo>
                      <a:pt x="138" y="36"/>
                      <a:pt x="134" y="36"/>
                      <a:pt x="129" y="37"/>
                    </a:cubicBezTo>
                    <a:cubicBezTo>
                      <a:pt x="125" y="39"/>
                      <a:pt x="122" y="37"/>
                      <a:pt x="126" y="40"/>
                    </a:cubicBezTo>
                    <a:cubicBezTo>
                      <a:pt x="129" y="42"/>
                      <a:pt x="126" y="44"/>
                      <a:pt x="131" y="42"/>
                    </a:cubicBezTo>
                    <a:close/>
                    <a:moveTo>
                      <a:pt x="50" y="37"/>
                    </a:moveTo>
                    <a:cubicBezTo>
                      <a:pt x="52" y="42"/>
                      <a:pt x="50" y="36"/>
                      <a:pt x="56" y="40"/>
                    </a:cubicBezTo>
                    <a:cubicBezTo>
                      <a:pt x="64" y="45"/>
                      <a:pt x="58" y="37"/>
                      <a:pt x="55" y="37"/>
                    </a:cubicBezTo>
                    <a:cubicBezTo>
                      <a:pt x="52" y="37"/>
                      <a:pt x="52" y="30"/>
                      <a:pt x="47" y="31"/>
                    </a:cubicBezTo>
                    <a:cubicBezTo>
                      <a:pt x="45" y="31"/>
                      <a:pt x="47" y="33"/>
                      <a:pt x="50" y="37"/>
                    </a:cubicBezTo>
                    <a:close/>
                    <a:moveTo>
                      <a:pt x="131" y="51"/>
                    </a:moveTo>
                    <a:cubicBezTo>
                      <a:pt x="126" y="56"/>
                      <a:pt x="131" y="54"/>
                      <a:pt x="138" y="54"/>
                    </a:cubicBezTo>
                    <a:cubicBezTo>
                      <a:pt x="146" y="53"/>
                      <a:pt x="135" y="61"/>
                      <a:pt x="146" y="56"/>
                    </a:cubicBezTo>
                    <a:cubicBezTo>
                      <a:pt x="152" y="54"/>
                      <a:pt x="163" y="50"/>
                      <a:pt x="158" y="48"/>
                    </a:cubicBezTo>
                    <a:cubicBezTo>
                      <a:pt x="155" y="47"/>
                      <a:pt x="155" y="50"/>
                      <a:pt x="149" y="47"/>
                    </a:cubicBezTo>
                    <a:cubicBezTo>
                      <a:pt x="143" y="44"/>
                      <a:pt x="154" y="44"/>
                      <a:pt x="149" y="42"/>
                    </a:cubicBezTo>
                    <a:cubicBezTo>
                      <a:pt x="144" y="40"/>
                      <a:pt x="122" y="42"/>
                      <a:pt x="134" y="47"/>
                    </a:cubicBezTo>
                    <a:cubicBezTo>
                      <a:pt x="135" y="48"/>
                      <a:pt x="135" y="48"/>
                      <a:pt x="131" y="51"/>
                    </a:cubicBezTo>
                    <a:close/>
                    <a:moveTo>
                      <a:pt x="131" y="16"/>
                    </a:moveTo>
                    <a:cubicBezTo>
                      <a:pt x="140" y="16"/>
                      <a:pt x="135" y="17"/>
                      <a:pt x="123" y="19"/>
                    </a:cubicBezTo>
                    <a:cubicBezTo>
                      <a:pt x="111" y="22"/>
                      <a:pt x="129" y="23"/>
                      <a:pt x="138" y="23"/>
                    </a:cubicBezTo>
                    <a:cubicBezTo>
                      <a:pt x="146" y="23"/>
                      <a:pt x="151" y="31"/>
                      <a:pt x="157" y="25"/>
                    </a:cubicBezTo>
                    <a:cubicBezTo>
                      <a:pt x="163" y="20"/>
                      <a:pt x="161" y="25"/>
                      <a:pt x="167" y="23"/>
                    </a:cubicBezTo>
                    <a:cubicBezTo>
                      <a:pt x="173" y="22"/>
                      <a:pt x="164" y="20"/>
                      <a:pt x="177" y="16"/>
                    </a:cubicBezTo>
                    <a:cubicBezTo>
                      <a:pt x="184" y="14"/>
                      <a:pt x="177" y="9"/>
                      <a:pt x="172" y="9"/>
                    </a:cubicBezTo>
                    <a:cubicBezTo>
                      <a:pt x="169" y="11"/>
                      <a:pt x="164" y="8"/>
                      <a:pt x="157" y="6"/>
                    </a:cubicBezTo>
                    <a:cubicBezTo>
                      <a:pt x="149" y="6"/>
                      <a:pt x="154" y="11"/>
                      <a:pt x="149" y="9"/>
                    </a:cubicBezTo>
                    <a:cubicBezTo>
                      <a:pt x="144" y="9"/>
                      <a:pt x="151" y="6"/>
                      <a:pt x="148" y="5"/>
                    </a:cubicBezTo>
                    <a:cubicBezTo>
                      <a:pt x="146" y="3"/>
                      <a:pt x="141" y="3"/>
                      <a:pt x="141" y="9"/>
                    </a:cubicBezTo>
                    <a:cubicBezTo>
                      <a:pt x="141" y="14"/>
                      <a:pt x="140" y="14"/>
                      <a:pt x="137" y="9"/>
                    </a:cubicBezTo>
                    <a:cubicBezTo>
                      <a:pt x="134" y="5"/>
                      <a:pt x="135" y="11"/>
                      <a:pt x="123" y="6"/>
                    </a:cubicBezTo>
                    <a:cubicBezTo>
                      <a:pt x="111" y="0"/>
                      <a:pt x="126" y="13"/>
                      <a:pt x="117" y="8"/>
                    </a:cubicBezTo>
                    <a:cubicBezTo>
                      <a:pt x="106" y="3"/>
                      <a:pt x="120" y="13"/>
                      <a:pt x="112" y="9"/>
                    </a:cubicBezTo>
                    <a:cubicBezTo>
                      <a:pt x="105" y="8"/>
                      <a:pt x="103" y="11"/>
                      <a:pt x="108" y="13"/>
                    </a:cubicBezTo>
                    <a:cubicBezTo>
                      <a:pt x="112" y="16"/>
                      <a:pt x="105" y="13"/>
                      <a:pt x="112" y="17"/>
                    </a:cubicBezTo>
                    <a:cubicBezTo>
                      <a:pt x="117" y="20"/>
                      <a:pt x="120" y="16"/>
                      <a:pt x="131" y="16"/>
                    </a:cubicBezTo>
                    <a:close/>
                    <a:moveTo>
                      <a:pt x="196" y="179"/>
                    </a:moveTo>
                    <a:cubicBezTo>
                      <a:pt x="196" y="177"/>
                      <a:pt x="201" y="177"/>
                      <a:pt x="202" y="176"/>
                    </a:cubicBezTo>
                    <a:cubicBezTo>
                      <a:pt x="204" y="174"/>
                      <a:pt x="202" y="174"/>
                      <a:pt x="205" y="174"/>
                    </a:cubicBezTo>
                    <a:cubicBezTo>
                      <a:pt x="207" y="176"/>
                      <a:pt x="210" y="176"/>
                      <a:pt x="209" y="172"/>
                    </a:cubicBezTo>
                    <a:cubicBezTo>
                      <a:pt x="209" y="172"/>
                      <a:pt x="209" y="172"/>
                      <a:pt x="209" y="171"/>
                    </a:cubicBezTo>
                    <a:cubicBezTo>
                      <a:pt x="205" y="171"/>
                      <a:pt x="205" y="172"/>
                      <a:pt x="204" y="171"/>
                    </a:cubicBezTo>
                    <a:cubicBezTo>
                      <a:pt x="202" y="169"/>
                      <a:pt x="202" y="172"/>
                      <a:pt x="201" y="172"/>
                    </a:cubicBezTo>
                    <a:cubicBezTo>
                      <a:pt x="199" y="172"/>
                      <a:pt x="198" y="172"/>
                      <a:pt x="199" y="172"/>
                    </a:cubicBezTo>
                    <a:cubicBezTo>
                      <a:pt x="199" y="171"/>
                      <a:pt x="201" y="169"/>
                      <a:pt x="196" y="168"/>
                    </a:cubicBezTo>
                    <a:cubicBezTo>
                      <a:pt x="193" y="168"/>
                      <a:pt x="193" y="166"/>
                      <a:pt x="192" y="166"/>
                    </a:cubicBezTo>
                    <a:cubicBezTo>
                      <a:pt x="189" y="166"/>
                      <a:pt x="190" y="165"/>
                      <a:pt x="198" y="168"/>
                    </a:cubicBezTo>
                    <a:cubicBezTo>
                      <a:pt x="204" y="169"/>
                      <a:pt x="204" y="165"/>
                      <a:pt x="207" y="165"/>
                    </a:cubicBezTo>
                    <a:cubicBezTo>
                      <a:pt x="210" y="165"/>
                      <a:pt x="212" y="162"/>
                      <a:pt x="209" y="162"/>
                    </a:cubicBezTo>
                    <a:cubicBezTo>
                      <a:pt x="205" y="162"/>
                      <a:pt x="207" y="160"/>
                      <a:pt x="205" y="160"/>
                    </a:cubicBezTo>
                    <a:cubicBezTo>
                      <a:pt x="202" y="160"/>
                      <a:pt x="204" y="157"/>
                      <a:pt x="201" y="159"/>
                    </a:cubicBezTo>
                    <a:cubicBezTo>
                      <a:pt x="199" y="160"/>
                      <a:pt x="201" y="157"/>
                      <a:pt x="198" y="159"/>
                    </a:cubicBezTo>
                    <a:cubicBezTo>
                      <a:pt x="195" y="159"/>
                      <a:pt x="198" y="157"/>
                      <a:pt x="195" y="155"/>
                    </a:cubicBezTo>
                    <a:cubicBezTo>
                      <a:pt x="190" y="155"/>
                      <a:pt x="189" y="159"/>
                      <a:pt x="189" y="162"/>
                    </a:cubicBezTo>
                    <a:cubicBezTo>
                      <a:pt x="190" y="163"/>
                      <a:pt x="189" y="160"/>
                      <a:pt x="187" y="162"/>
                    </a:cubicBezTo>
                    <a:cubicBezTo>
                      <a:pt x="186" y="162"/>
                      <a:pt x="184" y="162"/>
                      <a:pt x="186" y="160"/>
                    </a:cubicBezTo>
                    <a:cubicBezTo>
                      <a:pt x="189" y="159"/>
                      <a:pt x="189" y="157"/>
                      <a:pt x="187" y="159"/>
                    </a:cubicBezTo>
                    <a:cubicBezTo>
                      <a:pt x="186" y="159"/>
                      <a:pt x="186" y="159"/>
                      <a:pt x="186" y="157"/>
                    </a:cubicBezTo>
                    <a:cubicBezTo>
                      <a:pt x="187" y="157"/>
                      <a:pt x="190" y="155"/>
                      <a:pt x="190" y="154"/>
                    </a:cubicBezTo>
                    <a:cubicBezTo>
                      <a:pt x="190" y="152"/>
                      <a:pt x="187" y="155"/>
                      <a:pt x="187" y="154"/>
                    </a:cubicBezTo>
                    <a:cubicBezTo>
                      <a:pt x="187" y="152"/>
                      <a:pt x="186" y="154"/>
                      <a:pt x="184" y="152"/>
                    </a:cubicBezTo>
                    <a:cubicBezTo>
                      <a:pt x="181" y="151"/>
                      <a:pt x="183" y="154"/>
                      <a:pt x="181" y="154"/>
                    </a:cubicBezTo>
                    <a:cubicBezTo>
                      <a:pt x="180" y="152"/>
                      <a:pt x="178" y="155"/>
                      <a:pt x="180" y="155"/>
                    </a:cubicBezTo>
                    <a:cubicBezTo>
                      <a:pt x="183" y="155"/>
                      <a:pt x="180" y="157"/>
                      <a:pt x="180" y="157"/>
                    </a:cubicBezTo>
                    <a:cubicBezTo>
                      <a:pt x="181" y="157"/>
                      <a:pt x="178" y="157"/>
                      <a:pt x="178" y="159"/>
                    </a:cubicBezTo>
                    <a:cubicBezTo>
                      <a:pt x="178" y="160"/>
                      <a:pt x="177" y="159"/>
                      <a:pt x="178" y="160"/>
                    </a:cubicBezTo>
                    <a:cubicBezTo>
                      <a:pt x="178" y="162"/>
                      <a:pt x="178" y="162"/>
                      <a:pt x="175" y="163"/>
                    </a:cubicBezTo>
                    <a:cubicBezTo>
                      <a:pt x="172" y="165"/>
                      <a:pt x="175" y="160"/>
                      <a:pt x="175" y="159"/>
                    </a:cubicBezTo>
                    <a:cubicBezTo>
                      <a:pt x="175" y="159"/>
                      <a:pt x="177" y="155"/>
                      <a:pt x="175" y="155"/>
                    </a:cubicBezTo>
                    <a:cubicBezTo>
                      <a:pt x="173" y="154"/>
                      <a:pt x="169" y="159"/>
                      <a:pt x="167" y="162"/>
                    </a:cubicBezTo>
                    <a:cubicBezTo>
                      <a:pt x="164" y="165"/>
                      <a:pt x="167" y="163"/>
                      <a:pt x="164" y="166"/>
                    </a:cubicBezTo>
                    <a:cubicBezTo>
                      <a:pt x="163" y="168"/>
                      <a:pt x="163" y="166"/>
                      <a:pt x="163" y="166"/>
                    </a:cubicBezTo>
                    <a:cubicBezTo>
                      <a:pt x="161" y="168"/>
                      <a:pt x="160" y="166"/>
                      <a:pt x="161" y="165"/>
                    </a:cubicBezTo>
                    <a:cubicBezTo>
                      <a:pt x="164" y="163"/>
                      <a:pt x="163" y="163"/>
                      <a:pt x="163" y="163"/>
                    </a:cubicBezTo>
                    <a:cubicBezTo>
                      <a:pt x="166" y="160"/>
                      <a:pt x="161" y="162"/>
                      <a:pt x="166" y="159"/>
                    </a:cubicBezTo>
                    <a:cubicBezTo>
                      <a:pt x="169" y="155"/>
                      <a:pt x="170" y="155"/>
                      <a:pt x="167" y="155"/>
                    </a:cubicBezTo>
                    <a:cubicBezTo>
                      <a:pt x="164" y="155"/>
                      <a:pt x="164" y="152"/>
                      <a:pt x="164" y="155"/>
                    </a:cubicBezTo>
                    <a:cubicBezTo>
                      <a:pt x="164" y="159"/>
                      <a:pt x="164" y="155"/>
                      <a:pt x="163" y="155"/>
                    </a:cubicBezTo>
                    <a:cubicBezTo>
                      <a:pt x="161" y="154"/>
                      <a:pt x="161" y="155"/>
                      <a:pt x="160" y="154"/>
                    </a:cubicBezTo>
                    <a:cubicBezTo>
                      <a:pt x="160" y="154"/>
                      <a:pt x="158" y="154"/>
                      <a:pt x="158" y="155"/>
                    </a:cubicBezTo>
                    <a:cubicBezTo>
                      <a:pt x="160" y="155"/>
                      <a:pt x="160" y="157"/>
                      <a:pt x="158" y="157"/>
                    </a:cubicBezTo>
                    <a:cubicBezTo>
                      <a:pt x="155" y="155"/>
                      <a:pt x="155" y="157"/>
                      <a:pt x="158" y="157"/>
                    </a:cubicBezTo>
                    <a:cubicBezTo>
                      <a:pt x="161" y="159"/>
                      <a:pt x="161" y="160"/>
                      <a:pt x="158" y="159"/>
                    </a:cubicBezTo>
                    <a:cubicBezTo>
                      <a:pt x="155" y="157"/>
                      <a:pt x="158" y="159"/>
                      <a:pt x="154" y="162"/>
                    </a:cubicBezTo>
                    <a:cubicBezTo>
                      <a:pt x="148" y="163"/>
                      <a:pt x="152" y="163"/>
                      <a:pt x="149" y="165"/>
                    </a:cubicBezTo>
                    <a:cubicBezTo>
                      <a:pt x="146" y="166"/>
                      <a:pt x="151" y="166"/>
                      <a:pt x="148" y="166"/>
                    </a:cubicBezTo>
                    <a:cubicBezTo>
                      <a:pt x="146" y="168"/>
                      <a:pt x="151" y="168"/>
                      <a:pt x="149" y="169"/>
                    </a:cubicBezTo>
                    <a:cubicBezTo>
                      <a:pt x="149" y="169"/>
                      <a:pt x="144" y="169"/>
                      <a:pt x="146" y="166"/>
                    </a:cubicBezTo>
                    <a:cubicBezTo>
                      <a:pt x="148" y="165"/>
                      <a:pt x="143" y="165"/>
                      <a:pt x="141" y="165"/>
                    </a:cubicBezTo>
                    <a:cubicBezTo>
                      <a:pt x="140" y="165"/>
                      <a:pt x="140" y="163"/>
                      <a:pt x="140" y="165"/>
                    </a:cubicBezTo>
                    <a:cubicBezTo>
                      <a:pt x="138" y="165"/>
                      <a:pt x="137" y="162"/>
                      <a:pt x="137" y="165"/>
                    </a:cubicBezTo>
                    <a:cubicBezTo>
                      <a:pt x="137" y="168"/>
                      <a:pt x="135" y="163"/>
                      <a:pt x="134" y="165"/>
                    </a:cubicBezTo>
                    <a:cubicBezTo>
                      <a:pt x="131" y="166"/>
                      <a:pt x="134" y="166"/>
                      <a:pt x="134" y="166"/>
                    </a:cubicBezTo>
                    <a:cubicBezTo>
                      <a:pt x="134" y="168"/>
                      <a:pt x="135" y="166"/>
                      <a:pt x="137" y="168"/>
                    </a:cubicBezTo>
                    <a:cubicBezTo>
                      <a:pt x="137" y="168"/>
                      <a:pt x="138" y="168"/>
                      <a:pt x="138" y="169"/>
                    </a:cubicBezTo>
                    <a:cubicBezTo>
                      <a:pt x="137" y="169"/>
                      <a:pt x="137" y="169"/>
                      <a:pt x="138" y="171"/>
                    </a:cubicBezTo>
                    <a:cubicBezTo>
                      <a:pt x="140" y="172"/>
                      <a:pt x="138" y="172"/>
                      <a:pt x="135" y="169"/>
                    </a:cubicBezTo>
                    <a:cubicBezTo>
                      <a:pt x="132" y="168"/>
                      <a:pt x="131" y="168"/>
                      <a:pt x="132" y="169"/>
                    </a:cubicBezTo>
                    <a:cubicBezTo>
                      <a:pt x="132" y="169"/>
                      <a:pt x="131" y="171"/>
                      <a:pt x="131" y="169"/>
                    </a:cubicBezTo>
                    <a:cubicBezTo>
                      <a:pt x="131" y="168"/>
                      <a:pt x="128" y="171"/>
                      <a:pt x="126" y="171"/>
                    </a:cubicBezTo>
                    <a:cubicBezTo>
                      <a:pt x="126" y="172"/>
                      <a:pt x="128" y="176"/>
                      <a:pt x="122" y="179"/>
                    </a:cubicBezTo>
                    <a:cubicBezTo>
                      <a:pt x="125" y="176"/>
                      <a:pt x="125" y="172"/>
                      <a:pt x="125" y="169"/>
                    </a:cubicBezTo>
                    <a:cubicBezTo>
                      <a:pt x="125" y="168"/>
                      <a:pt x="125" y="171"/>
                      <a:pt x="123" y="169"/>
                    </a:cubicBezTo>
                    <a:cubicBezTo>
                      <a:pt x="123" y="169"/>
                      <a:pt x="123" y="169"/>
                      <a:pt x="122" y="171"/>
                    </a:cubicBezTo>
                    <a:cubicBezTo>
                      <a:pt x="120" y="174"/>
                      <a:pt x="122" y="172"/>
                      <a:pt x="120" y="174"/>
                    </a:cubicBezTo>
                    <a:cubicBezTo>
                      <a:pt x="119" y="176"/>
                      <a:pt x="119" y="174"/>
                      <a:pt x="120" y="172"/>
                    </a:cubicBezTo>
                    <a:cubicBezTo>
                      <a:pt x="122" y="169"/>
                      <a:pt x="117" y="171"/>
                      <a:pt x="116" y="172"/>
                    </a:cubicBezTo>
                    <a:cubicBezTo>
                      <a:pt x="111" y="176"/>
                      <a:pt x="114" y="174"/>
                      <a:pt x="114" y="176"/>
                    </a:cubicBezTo>
                    <a:cubicBezTo>
                      <a:pt x="114" y="177"/>
                      <a:pt x="119" y="176"/>
                      <a:pt x="119" y="180"/>
                    </a:cubicBezTo>
                    <a:cubicBezTo>
                      <a:pt x="114" y="179"/>
                      <a:pt x="119" y="179"/>
                      <a:pt x="116" y="177"/>
                    </a:cubicBezTo>
                    <a:cubicBezTo>
                      <a:pt x="112" y="177"/>
                      <a:pt x="114" y="174"/>
                      <a:pt x="111" y="176"/>
                    </a:cubicBezTo>
                    <a:cubicBezTo>
                      <a:pt x="108" y="176"/>
                      <a:pt x="109" y="176"/>
                      <a:pt x="111" y="177"/>
                    </a:cubicBezTo>
                    <a:cubicBezTo>
                      <a:pt x="112" y="179"/>
                      <a:pt x="111" y="180"/>
                      <a:pt x="109" y="177"/>
                    </a:cubicBezTo>
                    <a:cubicBezTo>
                      <a:pt x="109" y="176"/>
                      <a:pt x="106" y="174"/>
                      <a:pt x="108" y="177"/>
                    </a:cubicBezTo>
                    <a:cubicBezTo>
                      <a:pt x="108" y="179"/>
                      <a:pt x="105" y="177"/>
                      <a:pt x="106" y="180"/>
                    </a:cubicBezTo>
                    <a:cubicBezTo>
                      <a:pt x="108" y="182"/>
                      <a:pt x="105" y="180"/>
                      <a:pt x="103" y="183"/>
                    </a:cubicBezTo>
                    <a:cubicBezTo>
                      <a:pt x="100" y="185"/>
                      <a:pt x="106" y="183"/>
                      <a:pt x="103" y="185"/>
                    </a:cubicBezTo>
                    <a:cubicBezTo>
                      <a:pt x="100" y="186"/>
                      <a:pt x="102" y="186"/>
                      <a:pt x="100" y="186"/>
                    </a:cubicBezTo>
                    <a:cubicBezTo>
                      <a:pt x="97" y="188"/>
                      <a:pt x="97" y="186"/>
                      <a:pt x="94" y="190"/>
                    </a:cubicBezTo>
                    <a:cubicBezTo>
                      <a:pt x="93" y="193"/>
                      <a:pt x="99" y="190"/>
                      <a:pt x="99" y="190"/>
                    </a:cubicBezTo>
                    <a:cubicBezTo>
                      <a:pt x="99" y="191"/>
                      <a:pt x="99" y="191"/>
                      <a:pt x="102" y="190"/>
                    </a:cubicBezTo>
                    <a:cubicBezTo>
                      <a:pt x="105" y="188"/>
                      <a:pt x="102" y="191"/>
                      <a:pt x="99" y="193"/>
                    </a:cubicBezTo>
                    <a:cubicBezTo>
                      <a:pt x="96" y="193"/>
                      <a:pt x="97" y="191"/>
                      <a:pt x="94" y="191"/>
                    </a:cubicBezTo>
                    <a:cubicBezTo>
                      <a:pt x="91" y="193"/>
                      <a:pt x="90" y="193"/>
                      <a:pt x="91" y="194"/>
                    </a:cubicBezTo>
                    <a:cubicBezTo>
                      <a:pt x="93" y="194"/>
                      <a:pt x="91" y="194"/>
                      <a:pt x="93" y="194"/>
                    </a:cubicBezTo>
                    <a:cubicBezTo>
                      <a:pt x="96" y="194"/>
                      <a:pt x="93" y="196"/>
                      <a:pt x="93" y="197"/>
                    </a:cubicBezTo>
                    <a:cubicBezTo>
                      <a:pt x="93" y="200"/>
                      <a:pt x="91" y="197"/>
                      <a:pt x="91" y="196"/>
                    </a:cubicBezTo>
                    <a:cubicBezTo>
                      <a:pt x="91" y="194"/>
                      <a:pt x="90" y="193"/>
                      <a:pt x="90" y="194"/>
                    </a:cubicBezTo>
                    <a:cubicBezTo>
                      <a:pt x="88" y="196"/>
                      <a:pt x="88" y="196"/>
                      <a:pt x="88" y="196"/>
                    </a:cubicBezTo>
                    <a:cubicBezTo>
                      <a:pt x="88" y="194"/>
                      <a:pt x="85" y="196"/>
                      <a:pt x="85" y="197"/>
                    </a:cubicBezTo>
                    <a:cubicBezTo>
                      <a:pt x="85" y="197"/>
                      <a:pt x="85" y="196"/>
                      <a:pt x="88" y="197"/>
                    </a:cubicBezTo>
                    <a:cubicBezTo>
                      <a:pt x="90" y="197"/>
                      <a:pt x="90" y="197"/>
                      <a:pt x="90" y="197"/>
                    </a:cubicBezTo>
                    <a:cubicBezTo>
                      <a:pt x="88" y="197"/>
                      <a:pt x="79" y="199"/>
                      <a:pt x="80" y="200"/>
                    </a:cubicBezTo>
                    <a:cubicBezTo>
                      <a:pt x="82" y="202"/>
                      <a:pt x="79" y="202"/>
                      <a:pt x="80" y="202"/>
                    </a:cubicBezTo>
                    <a:cubicBezTo>
                      <a:pt x="84" y="203"/>
                      <a:pt x="84" y="199"/>
                      <a:pt x="88" y="200"/>
                    </a:cubicBezTo>
                    <a:cubicBezTo>
                      <a:pt x="91" y="202"/>
                      <a:pt x="88" y="200"/>
                      <a:pt x="85" y="202"/>
                    </a:cubicBezTo>
                    <a:cubicBezTo>
                      <a:pt x="82" y="202"/>
                      <a:pt x="87" y="203"/>
                      <a:pt x="82" y="203"/>
                    </a:cubicBezTo>
                    <a:cubicBezTo>
                      <a:pt x="77" y="203"/>
                      <a:pt x="82" y="205"/>
                      <a:pt x="82" y="207"/>
                    </a:cubicBezTo>
                    <a:cubicBezTo>
                      <a:pt x="80" y="207"/>
                      <a:pt x="80" y="205"/>
                      <a:pt x="79" y="207"/>
                    </a:cubicBezTo>
                    <a:cubicBezTo>
                      <a:pt x="77" y="207"/>
                      <a:pt x="77" y="208"/>
                      <a:pt x="79" y="208"/>
                    </a:cubicBezTo>
                    <a:cubicBezTo>
                      <a:pt x="79" y="208"/>
                      <a:pt x="80" y="207"/>
                      <a:pt x="84" y="208"/>
                    </a:cubicBezTo>
                    <a:cubicBezTo>
                      <a:pt x="90" y="208"/>
                      <a:pt x="85" y="207"/>
                      <a:pt x="87" y="210"/>
                    </a:cubicBezTo>
                    <a:cubicBezTo>
                      <a:pt x="87" y="211"/>
                      <a:pt x="85" y="208"/>
                      <a:pt x="82" y="208"/>
                    </a:cubicBezTo>
                    <a:cubicBezTo>
                      <a:pt x="80" y="208"/>
                      <a:pt x="79" y="210"/>
                      <a:pt x="77" y="210"/>
                    </a:cubicBezTo>
                    <a:cubicBezTo>
                      <a:pt x="76" y="208"/>
                      <a:pt x="77" y="210"/>
                      <a:pt x="74" y="210"/>
                    </a:cubicBezTo>
                    <a:cubicBezTo>
                      <a:pt x="73" y="210"/>
                      <a:pt x="76" y="211"/>
                      <a:pt x="73" y="211"/>
                    </a:cubicBezTo>
                    <a:cubicBezTo>
                      <a:pt x="68" y="211"/>
                      <a:pt x="73" y="213"/>
                      <a:pt x="71" y="214"/>
                    </a:cubicBezTo>
                    <a:cubicBezTo>
                      <a:pt x="70" y="216"/>
                      <a:pt x="70" y="214"/>
                      <a:pt x="68" y="216"/>
                    </a:cubicBezTo>
                    <a:cubicBezTo>
                      <a:pt x="67" y="217"/>
                      <a:pt x="70" y="216"/>
                      <a:pt x="68" y="217"/>
                    </a:cubicBezTo>
                    <a:cubicBezTo>
                      <a:pt x="67" y="217"/>
                      <a:pt x="68" y="219"/>
                      <a:pt x="68" y="217"/>
                    </a:cubicBezTo>
                    <a:cubicBezTo>
                      <a:pt x="67" y="217"/>
                      <a:pt x="65" y="217"/>
                      <a:pt x="67" y="219"/>
                    </a:cubicBezTo>
                    <a:cubicBezTo>
                      <a:pt x="68" y="219"/>
                      <a:pt x="65" y="221"/>
                      <a:pt x="68" y="221"/>
                    </a:cubicBezTo>
                    <a:cubicBezTo>
                      <a:pt x="71" y="221"/>
                      <a:pt x="65" y="222"/>
                      <a:pt x="67" y="222"/>
                    </a:cubicBezTo>
                    <a:cubicBezTo>
                      <a:pt x="67" y="222"/>
                      <a:pt x="73" y="221"/>
                      <a:pt x="74" y="221"/>
                    </a:cubicBezTo>
                    <a:cubicBezTo>
                      <a:pt x="77" y="221"/>
                      <a:pt x="74" y="222"/>
                      <a:pt x="71" y="222"/>
                    </a:cubicBezTo>
                    <a:cubicBezTo>
                      <a:pt x="68" y="224"/>
                      <a:pt x="67" y="222"/>
                      <a:pt x="65" y="224"/>
                    </a:cubicBezTo>
                    <a:cubicBezTo>
                      <a:pt x="62" y="225"/>
                      <a:pt x="67" y="224"/>
                      <a:pt x="67" y="225"/>
                    </a:cubicBezTo>
                    <a:cubicBezTo>
                      <a:pt x="67" y="227"/>
                      <a:pt x="64" y="225"/>
                      <a:pt x="64" y="228"/>
                    </a:cubicBezTo>
                    <a:cubicBezTo>
                      <a:pt x="62" y="230"/>
                      <a:pt x="61" y="228"/>
                      <a:pt x="61" y="230"/>
                    </a:cubicBezTo>
                    <a:cubicBezTo>
                      <a:pt x="62" y="233"/>
                      <a:pt x="62" y="231"/>
                      <a:pt x="64" y="233"/>
                    </a:cubicBezTo>
                    <a:cubicBezTo>
                      <a:pt x="64" y="235"/>
                      <a:pt x="61" y="235"/>
                      <a:pt x="61" y="236"/>
                    </a:cubicBezTo>
                    <a:cubicBezTo>
                      <a:pt x="62" y="236"/>
                      <a:pt x="62" y="238"/>
                      <a:pt x="59" y="238"/>
                    </a:cubicBezTo>
                    <a:cubicBezTo>
                      <a:pt x="58" y="238"/>
                      <a:pt x="58" y="239"/>
                      <a:pt x="56" y="239"/>
                    </a:cubicBezTo>
                    <a:cubicBezTo>
                      <a:pt x="55" y="239"/>
                      <a:pt x="55" y="241"/>
                      <a:pt x="53" y="241"/>
                    </a:cubicBezTo>
                    <a:cubicBezTo>
                      <a:pt x="52" y="241"/>
                      <a:pt x="50" y="241"/>
                      <a:pt x="50" y="241"/>
                    </a:cubicBezTo>
                    <a:cubicBezTo>
                      <a:pt x="50" y="242"/>
                      <a:pt x="50" y="241"/>
                      <a:pt x="53" y="241"/>
                    </a:cubicBezTo>
                    <a:cubicBezTo>
                      <a:pt x="55" y="242"/>
                      <a:pt x="52" y="244"/>
                      <a:pt x="55" y="242"/>
                    </a:cubicBezTo>
                    <a:cubicBezTo>
                      <a:pt x="56" y="241"/>
                      <a:pt x="56" y="242"/>
                      <a:pt x="55" y="242"/>
                    </a:cubicBezTo>
                    <a:cubicBezTo>
                      <a:pt x="53" y="244"/>
                      <a:pt x="56" y="244"/>
                      <a:pt x="56" y="245"/>
                    </a:cubicBezTo>
                    <a:cubicBezTo>
                      <a:pt x="55" y="247"/>
                      <a:pt x="55" y="247"/>
                      <a:pt x="53" y="247"/>
                    </a:cubicBezTo>
                    <a:cubicBezTo>
                      <a:pt x="52" y="247"/>
                      <a:pt x="52" y="244"/>
                      <a:pt x="50" y="244"/>
                    </a:cubicBezTo>
                    <a:cubicBezTo>
                      <a:pt x="49" y="245"/>
                      <a:pt x="50" y="245"/>
                      <a:pt x="50" y="245"/>
                    </a:cubicBezTo>
                    <a:cubicBezTo>
                      <a:pt x="47" y="245"/>
                      <a:pt x="47" y="247"/>
                      <a:pt x="47" y="249"/>
                    </a:cubicBezTo>
                    <a:cubicBezTo>
                      <a:pt x="47" y="250"/>
                      <a:pt x="44" y="249"/>
                      <a:pt x="44" y="250"/>
                    </a:cubicBezTo>
                    <a:cubicBezTo>
                      <a:pt x="42" y="255"/>
                      <a:pt x="39" y="253"/>
                      <a:pt x="39" y="256"/>
                    </a:cubicBezTo>
                    <a:cubicBezTo>
                      <a:pt x="38" y="258"/>
                      <a:pt x="41" y="256"/>
                      <a:pt x="41" y="256"/>
                    </a:cubicBezTo>
                    <a:cubicBezTo>
                      <a:pt x="41" y="258"/>
                      <a:pt x="42" y="258"/>
                      <a:pt x="42" y="258"/>
                    </a:cubicBezTo>
                    <a:cubicBezTo>
                      <a:pt x="42" y="259"/>
                      <a:pt x="45" y="259"/>
                      <a:pt x="50" y="256"/>
                    </a:cubicBezTo>
                    <a:cubicBezTo>
                      <a:pt x="55" y="253"/>
                      <a:pt x="47" y="255"/>
                      <a:pt x="50" y="253"/>
                    </a:cubicBezTo>
                    <a:cubicBezTo>
                      <a:pt x="53" y="252"/>
                      <a:pt x="52" y="252"/>
                      <a:pt x="53" y="252"/>
                    </a:cubicBezTo>
                    <a:cubicBezTo>
                      <a:pt x="56" y="253"/>
                      <a:pt x="49" y="253"/>
                      <a:pt x="53" y="255"/>
                    </a:cubicBezTo>
                    <a:cubicBezTo>
                      <a:pt x="56" y="255"/>
                      <a:pt x="53" y="256"/>
                      <a:pt x="50" y="258"/>
                    </a:cubicBezTo>
                    <a:cubicBezTo>
                      <a:pt x="47" y="259"/>
                      <a:pt x="50" y="258"/>
                      <a:pt x="49" y="259"/>
                    </a:cubicBezTo>
                    <a:cubicBezTo>
                      <a:pt x="49" y="259"/>
                      <a:pt x="52" y="259"/>
                      <a:pt x="50" y="261"/>
                    </a:cubicBezTo>
                    <a:cubicBezTo>
                      <a:pt x="49" y="261"/>
                      <a:pt x="45" y="259"/>
                      <a:pt x="42" y="261"/>
                    </a:cubicBezTo>
                    <a:cubicBezTo>
                      <a:pt x="41" y="262"/>
                      <a:pt x="42" y="261"/>
                      <a:pt x="41" y="259"/>
                    </a:cubicBezTo>
                    <a:cubicBezTo>
                      <a:pt x="39" y="256"/>
                      <a:pt x="39" y="258"/>
                      <a:pt x="38" y="258"/>
                    </a:cubicBezTo>
                    <a:cubicBezTo>
                      <a:pt x="35" y="259"/>
                      <a:pt x="36" y="261"/>
                      <a:pt x="36" y="259"/>
                    </a:cubicBezTo>
                    <a:cubicBezTo>
                      <a:pt x="35" y="259"/>
                      <a:pt x="33" y="261"/>
                      <a:pt x="30" y="261"/>
                    </a:cubicBezTo>
                    <a:cubicBezTo>
                      <a:pt x="27" y="262"/>
                      <a:pt x="35" y="264"/>
                      <a:pt x="30" y="264"/>
                    </a:cubicBezTo>
                    <a:cubicBezTo>
                      <a:pt x="26" y="264"/>
                      <a:pt x="32" y="266"/>
                      <a:pt x="27" y="266"/>
                    </a:cubicBezTo>
                    <a:cubicBezTo>
                      <a:pt x="23" y="264"/>
                      <a:pt x="29" y="266"/>
                      <a:pt x="26" y="267"/>
                    </a:cubicBezTo>
                    <a:cubicBezTo>
                      <a:pt x="23" y="267"/>
                      <a:pt x="20" y="266"/>
                      <a:pt x="18" y="267"/>
                    </a:cubicBezTo>
                    <a:cubicBezTo>
                      <a:pt x="18" y="267"/>
                      <a:pt x="18" y="270"/>
                      <a:pt x="21" y="269"/>
                    </a:cubicBezTo>
                    <a:cubicBezTo>
                      <a:pt x="26" y="269"/>
                      <a:pt x="21" y="269"/>
                      <a:pt x="23" y="272"/>
                    </a:cubicBezTo>
                    <a:cubicBezTo>
                      <a:pt x="24" y="273"/>
                      <a:pt x="21" y="270"/>
                      <a:pt x="15" y="272"/>
                    </a:cubicBezTo>
                    <a:cubicBezTo>
                      <a:pt x="10" y="273"/>
                      <a:pt x="18" y="272"/>
                      <a:pt x="18" y="273"/>
                    </a:cubicBezTo>
                    <a:cubicBezTo>
                      <a:pt x="20" y="276"/>
                      <a:pt x="18" y="272"/>
                      <a:pt x="13" y="275"/>
                    </a:cubicBezTo>
                    <a:cubicBezTo>
                      <a:pt x="9" y="276"/>
                      <a:pt x="12" y="278"/>
                      <a:pt x="10" y="276"/>
                    </a:cubicBezTo>
                    <a:cubicBezTo>
                      <a:pt x="7" y="276"/>
                      <a:pt x="10" y="278"/>
                      <a:pt x="7" y="278"/>
                    </a:cubicBezTo>
                    <a:cubicBezTo>
                      <a:pt x="4" y="276"/>
                      <a:pt x="3" y="276"/>
                      <a:pt x="4" y="278"/>
                    </a:cubicBezTo>
                    <a:cubicBezTo>
                      <a:pt x="6" y="280"/>
                      <a:pt x="1" y="278"/>
                      <a:pt x="3" y="280"/>
                    </a:cubicBezTo>
                    <a:cubicBezTo>
                      <a:pt x="4" y="281"/>
                      <a:pt x="9" y="280"/>
                      <a:pt x="13" y="281"/>
                    </a:cubicBezTo>
                    <a:cubicBezTo>
                      <a:pt x="17" y="283"/>
                      <a:pt x="12" y="281"/>
                      <a:pt x="10" y="283"/>
                    </a:cubicBezTo>
                    <a:cubicBezTo>
                      <a:pt x="10" y="283"/>
                      <a:pt x="9" y="280"/>
                      <a:pt x="4" y="283"/>
                    </a:cubicBezTo>
                    <a:cubicBezTo>
                      <a:pt x="0" y="284"/>
                      <a:pt x="7" y="286"/>
                      <a:pt x="4" y="287"/>
                    </a:cubicBezTo>
                    <a:cubicBezTo>
                      <a:pt x="0" y="287"/>
                      <a:pt x="4" y="287"/>
                      <a:pt x="3" y="289"/>
                    </a:cubicBezTo>
                    <a:cubicBezTo>
                      <a:pt x="3" y="290"/>
                      <a:pt x="4" y="292"/>
                      <a:pt x="7" y="290"/>
                    </a:cubicBezTo>
                    <a:cubicBezTo>
                      <a:pt x="10" y="289"/>
                      <a:pt x="13" y="292"/>
                      <a:pt x="15" y="290"/>
                    </a:cubicBezTo>
                    <a:cubicBezTo>
                      <a:pt x="15" y="287"/>
                      <a:pt x="17" y="290"/>
                      <a:pt x="20" y="290"/>
                    </a:cubicBezTo>
                    <a:cubicBezTo>
                      <a:pt x="23" y="289"/>
                      <a:pt x="24" y="290"/>
                      <a:pt x="21" y="290"/>
                    </a:cubicBezTo>
                    <a:cubicBezTo>
                      <a:pt x="17" y="292"/>
                      <a:pt x="23" y="295"/>
                      <a:pt x="18" y="292"/>
                    </a:cubicBezTo>
                    <a:cubicBezTo>
                      <a:pt x="15" y="289"/>
                      <a:pt x="15" y="294"/>
                      <a:pt x="13" y="292"/>
                    </a:cubicBezTo>
                    <a:cubicBezTo>
                      <a:pt x="10" y="290"/>
                      <a:pt x="7" y="294"/>
                      <a:pt x="6" y="292"/>
                    </a:cubicBezTo>
                    <a:cubicBezTo>
                      <a:pt x="3" y="292"/>
                      <a:pt x="3" y="292"/>
                      <a:pt x="3" y="294"/>
                    </a:cubicBezTo>
                    <a:cubicBezTo>
                      <a:pt x="3" y="297"/>
                      <a:pt x="6" y="294"/>
                      <a:pt x="6" y="297"/>
                    </a:cubicBezTo>
                    <a:cubicBezTo>
                      <a:pt x="6" y="298"/>
                      <a:pt x="3" y="294"/>
                      <a:pt x="3" y="297"/>
                    </a:cubicBezTo>
                    <a:cubicBezTo>
                      <a:pt x="4" y="300"/>
                      <a:pt x="6" y="297"/>
                      <a:pt x="6" y="298"/>
                    </a:cubicBezTo>
                    <a:cubicBezTo>
                      <a:pt x="6" y="301"/>
                      <a:pt x="3" y="301"/>
                      <a:pt x="3" y="301"/>
                    </a:cubicBezTo>
                    <a:cubicBezTo>
                      <a:pt x="6" y="303"/>
                      <a:pt x="6" y="304"/>
                      <a:pt x="7" y="303"/>
                    </a:cubicBezTo>
                    <a:cubicBezTo>
                      <a:pt x="7" y="301"/>
                      <a:pt x="7" y="304"/>
                      <a:pt x="9" y="304"/>
                    </a:cubicBezTo>
                    <a:cubicBezTo>
                      <a:pt x="9" y="303"/>
                      <a:pt x="7" y="306"/>
                      <a:pt x="9" y="306"/>
                    </a:cubicBezTo>
                    <a:cubicBezTo>
                      <a:pt x="10" y="306"/>
                      <a:pt x="9" y="303"/>
                      <a:pt x="12" y="303"/>
                    </a:cubicBezTo>
                    <a:cubicBezTo>
                      <a:pt x="13" y="301"/>
                      <a:pt x="10" y="306"/>
                      <a:pt x="9" y="308"/>
                    </a:cubicBezTo>
                    <a:cubicBezTo>
                      <a:pt x="6" y="308"/>
                      <a:pt x="10" y="308"/>
                      <a:pt x="9" y="309"/>
                    </a:cubicBezTo>
                    <a:cubicBezTo>
                      <a:pt x="7" y="311"/>
                      <a:pt x="9" y="308"/>
                      <a:pt x="6" y="311"/>
                    </a:cubicBezTo>
                    <a:cubicBezTo>
                      <a:pt x="3" y="314"/>
                      <a:pt x="6" y="317"/>
                      <a:pt x="7" y="315"/>
                    </a:cubicBezTo>
                    <a:cubicBezTo>
                      <a:pt x="7" y="314"/>
                      <a:pt x="9" y="315"/>
                      <a:pt x="9" y="314"/>
                    </a:cubicBezTo>
                    <a:cubicBezTo>
                      <a:pt x="10" y="312"/>
                      <a:pt x="12" y="314"/>
                      <a:pt x="10" y="315"/>
                    </a:cubicBezTo>
                    <a:cubicBezTo>
                      <a:pt x="9" y="315"/>
                      <a:pt x="12" y="315"/>
                      <a:pt x="10" y="317"/>
                    </a:cubicBezTo>
                    <a:cubicBezTo>
                      <a:pt x="9" y="318"/>
                      <a:pt x="12" y="318"/>
                      <a:pt x="10" y="320"/>
                    </a:cubicBezTo>
                    <a:cubicBezTo>
                      <a:pt x="7" y="320"/>
                      <a:pt x="7" y="317"/>
                      <a:pt x="7" y="320"/>
                    </a:cubicBezTo>
                    <a:cubicBezTo>
                      <a:pt x="6" y="323"/>
                      <a:pt x="6" y="323"/>
                      <a:pt x="7" y="323"/>
                    </a:cubicBezTo>
                    <a:cubicBezTo>
                      <a:pt x="9" y="326"/>
                      <a:pt x="10" y="325"/>
                      <a:pt x="10" y="326"/>
                    </a:cubicBezTo>
                    <a:cubicBezTo>
                      <a:pt x="12" y="328"/>
                      <a:pt x="13" y="328"/>
                      <a:pt x="15" y="329"/>
                    </a:cubicBezTo>
                    <a:cubicBezTo>
                      <a:pt x="17" y="329"/>
                      <a:pt x="15" y="329"/>
                      <a:pt x="17" y="331"/>
                    </a:cubicBezTo>
                    <a:cubicBezTo>
                      <a:pt x="17" y="332"/>
                      <a:pt x="17" y="329"/>
                      <a:pt x="18" y="331"/>
                    </a:cubicBezTo>
                    <a:cubicBezTo>
                      <a:pt x="20" y="331"/>
                      <a:pt x="18" y="332"/>
                      <a:pt x="20" y="331"/>
                    </a:cubicBezTo>
                    <a:cubicBezTo>
                      <a:pt x="23" y="331"/>
                      <a:pt x="27" y="331"/>
                      <a:pt x="29" y="329"/>
                    </a:cubicBezTo>
                    <a:cubicBezTo>
                      <a:pt x="30" y="329"/>
                      <a:pt x="32" y="328"/>
                      <a:pt x="33" y="325"/>
                    </a:cubicBezTo>
                    <a:cubicBezTo>
                      <a:pt x="35" y="323"/>
                      <a:pt x="36" y="325"/>
                      <a:pt x="36" y="323"/>
                    </a:cubicBezTo>
                    <a:cubicBezTo>
                      <a:pt x="36" y="321"/>
                      <a:pt x="39" y="323"/>
                      <a:pt x="38" y="321"/>
                    </a:cubicBezTo>
                    <a:cubicBezTo>
                      <a:pt x="36" y="320"/>
                      <a:pt x="41" y="321"/>
                      <a:pt x="39" y="318"/>
                    </a:cubicBezTo>
                    <a:cubicBezTo>
                      <a:pt x="39" y="317"/>
                      <a:pt x="41" y="320"/>
                      <a:pt x="42" y="318"/>
                    </a:cubicBezTo>
                    <a:cubicBezTo>
                      <a:pt x="44" y="318"/>
                      <a:pt x="45" y="320"/>
                      <a:pt x="45" y="317"/>
                    </a:cubicBezTo>
                    <a:cubicBezTo>
                      <a:pt x="45" y="314"/>
                      <a:pt x="49" y="315"/>
                      <a:pt x="45" y="314"/>
                    </a:cubicBezTo>
                    <a:cubicBezTo>
                      <a:pt x="45" y="312"/>
                      <a:pt x="44" y="311"/>
                      <a:pt x="47" y="312"/>
                    </a:cubicBezTo>
                    <a:cubicBezTo>
                      <a:pt x="49" y="314"/>
                      <a:pt x="47" y="309"/>
                      <a:pt x="49" y="311"/>
                    </a:cubicBezTo>
                    <a:cubicBezTo>
                      <a:pt x="49" y="314"/>
                      <a:pt x="47" y="312"/>
                      <a:pt x="49" y="314"/>
                    </a:cubicBezTo>
                    <a:cubicBezTo>
                      <a:pt x="49" y="315"/>
                      <a:pt x="47" y="317"/>
                      <a:pt x="50" y="317"/>
                    </a:cubicBezTo>
                    <a:cubicBezTo>
                      <a:pt x="52" y="317"/>
                      <a:pt x="50" y="317"/>
                      <a:pt x="53" y="317"/>
                    </a:cubicBezTo>
                    <a:cubicBezTo>
                      <a:pt x="53" y="317"/>
                      <a:pt x="53" y="318"/>
                      <a:pt x="55" y="320"/>
                    </a:cubicBezTo>
                    <a:cubicBezTo>
                      <a:pt x="55" y="321"/>
                      <a:pt x="58" y="318"/>
                      <a:pt x="56" y="314"/>
                    </a:cubicBezTo>
                    <a:cubicBezTo>
                      <a:pt x="55" y="311"/>
                      <a:pt x="58" y="311"/>
                      <a:pt x="58" y="309"/>
                    </a:cubicBezTo>
                    <a:cubicBezTo>
                      <a:pt x="56" y="306"/>
                      <a:pt x="59" y="309"/>
                      <a:pt x="61" y="306"/>
                    </a:cubicBezTo>
                    <a:cubicBezTo>
                      <a:pt x="64" y="303"/>
                      <a:pt x="61" y="303"/>
                      <a:pt x="62" y="301"/>
                    </a:cubicBezTo>
                    <a:cubicBezTo>
                      <a:pt x="65" y="300"/>
                      <a:pt x="59" y="294"/>
                      <a:pt x="61" y="292"/>
                    </a:cubicBezTo>
                    <a:cubicBezTo>
                      <a:pt x="61" y="290"/>
                      <a:pt x="64" y="294"/>
                      <a:pt x="64" y="290"/>
                    </a:cubicBezTo>
                    <a:cubicBezTo>
                      <a:pt x="65" y="289"/>
                      <a:pt x="67" y="287"/>
                      <a:pt x="62" y="286"/>
                    </a:cubicBezTo>
                    <a:cubicBezTo>
                      <a:pt x="56" y="283"/>
                      <a:pt x="62" y="278"/>
                      <a:pt x="61" y="273"/>
                    </a:cubicBezTo>
                    <a:cubicBezTo>
                      <a:pt x="58" y="270"/>
                      <a:pt x="61" y="270"/>
                      <a:pt x="59" y="269"/>
                    </a:cubicBezTo>
                    <a:cubicBezTo>
                      <a:pt x="58" y="267"/>
                      <a:pt x="61" y="267"/>
                      <a:pt x="59" y="264"/>
                    </a:cubicBezTo>
                    <a:cubicBezTo>
                      <a:pt x="56" y="261"/>
                      <a:pt x="61" y="261"/>
                      <a:pt x="59" y="259"/>
                    </a:cubicBezTo>
                    <a:cubicBezTo>
                      <a:pt x="59" y="256"/>
                      <a:pt x="65" y="253"/>
                      <a:pt x="67" y="252"/>
                    </a:cubicBezTo>
                    <a:cubicBezTo>
                      <a:pt x="70" y="250"/>
                      <a:pt x="74" y="255"/>
                      <a:pt x="76" y="249"/>
                    </a:cubicBezTo>
                    <a:cubicBezTo>
                      <a:pt x="77" y="245"/>
                      <a:pt x="74" y="247"/>
                      <a:pt x="73" y="245"/>
                    </a:cubicBezTo>
                    <a:cubicBezTo>
                      <a:pt x="70" y="244"/>
                      <a:pt x="77" y="239"/>
                      <a:pt x="77" y="238"/>
                    </a:cubicBezTo>
                    <a:cubicBezTo>
                      <a:pt x="77" y="235"/>
                      <a:pt x="79" y="236"/>
                      <a:pt x="79" y="233"/>
                    </a:cubicBezTo>
                    <a:cubicBezTo>
                      <a:pt x="77" y="228"/>
                      <a:pt x="80" y="230"/>
                      <a:pt x="77" y="224"/>
                    </a:cubicBezTo>
                    <a:cubicBezTo>
                      <a:pt x="77" y="222"/>
                      <a:pt x="88" y="224"/>
                      <a:pt x="85" y="221"/>
                    </a:cubicBezTo>
                    <a:cubicBezTo>
                      <a:pt x="84" y="217"/>
                      <a:pt x="87" y="219"/>
                      <a:pt x="88" y="214"/>
                    </a:cubicBezTo>
                    <a:cubicBezTo>
                      <a:pt x="91" y="211"/>
                      <a:pt x="93" y="213"/>
                      <a:pt x="93" y="210"/>
                    </a:cubicBezTo>
                    <a:cubicBezTo>
                      <a:pt x="94" y="208"/>
                      <a:pt x="91" y="207"/>
                      <a:pt x="91" y="205"/>
                    </a:cubicBezTo>
                    <a:cubicBezTo>
                      <a:pt x="91" y="203"/>
                      <a:pt x="93" y="205"/>
                      <a:pt x="96" y="200"/>
                    </a:cubicBezTo>
                    <a:cubicBezTo>
                      <a:pt x="96" y="197"/>
                      <a:pt x="99" y="197"/>
                      <a:pt x="100" y="196"/>
                    </a:cubicBezTo>
                    <a:cubicBezTo>
                      <a:pt x="102" y="196"/>
                      <a:pt x="103" y="199"/>
                      <a:pt x="106" y="197"/>
                    </a:cubicBezTo>
                    <a:cubicBezTo>
                      <a:pt x="109" y="196"/>
                      <a:pt x="105" y="191"/>
                      <a:pt x="106" y="190"/>
                    </a:cubicBezTo>
                    <a:cubicBezTo>
                      <a:pt x="111" y="186"/>
                      <a:pt x="119" y="194"/>
                      <a:pt x="123" y="191"/>
                    </a:cubicBezTo>
                    <a:cubicBezTo>
                      <a:pt x="126" y="190"/>
                      <a:pt x="119" y="191"/>
                      <a:pt x="123" y="188"/>
                    </a:cubicBezTo>
                    <a:cubicBezTo>
                      <a:pt x="128" y="183"/>
                      <a:pt x="119" y="182"/>
                      <a:pt x="128" y="182"/>
                    </a:cubicBezTo>
                    <a:cubicBezTo>
                      <a:pt x="128" y="180"/>
                      <a:pt x="131" y="183"/>
                      <a:pt x="131" y="182"/>
                    </a:cubicBezTo>
                    <a:cubicBezTo>
                      <a:pt x="131" y="182"/>
                      <a:pt x="129" y="180"/>
                      <a:pt x="131" y="179"/>
                    </a:cubicBezTo>
                    <a:cubicBezTo>
                      <a:pt x="134" y="177"/>
                      <a:pt x="137" y="180"/>
                      <a:pt x="140" y="183"/>
                    </a:cubicBezTo>
                    <a:cubicBezTo>
                      <a:pt x="143" y="186"/>
                      <a:pt x="138" y="186"/>
                      <a:pt x="143" y="186"/>
                    </a:cubicBezTo>
                    <a:cubicBezTo>
                      <a:pt x="149" y="186"/>
                      <a:pt x="146" y="188"/>
                      <a:pt x="149" y="188"/>
                    </a:cubicBezTo>
                    <a:cubicBezTo>
                      <a:pt x="154" y="186"/>
                      <a:pt x="152" y="185"/>
                      <a:pt x="154" y="185"/>
                    </a:cubicBezTo>
                    <a:cubicBezTo>
                      <a:pt x="155" y="186"/>
                      <a:pt x="158" y="186"/>
                      <a:pt x="161" y="190"/>
                    </a:cubicBezTo>
                    <a:cubicBezTo>
                      <a:pt x="161" y="188"/>
                      <a:pt x="163" y="190"/>
                      <a:pt x="163" y="186"/>
                    </a:cubicBezTo>
                    <a:cubicBezTo>
                      <a:pt x="164" y="183"/>
                      <a:pt x="170" y="185"/>
                      <a:pt x="167" y="182"/>
                    </a:cubicBezTo>
                    <a:cubicBezTo>
                      <a:pt x="166" y="179"/>
                      <a:pt x="169" y="179"/>
                      <a:pt x="169" y="176"/>
                    </a:cubicBezTo>
                    <a:cubicBezTo>
                      <a:pt x="169" y="174"/>
                      <a:pt x="170" y="171"/>
                      <a:pt x="173" y="169"/>
                    </a:cubicBezTo>
                    <a:cubicBezTo>
                      <a:pt x="177" y="168"/>
                      <a:pt x="175" y="171"/>
                      <a:pt x="181" y="168"/>
                    </a:cubicBezTo>
                    <a:cubicBezTo>
                      <a:pt x="184" y="166"/>
                      <a:pt x="184" y="166"/>
                      <a:pt x="186" y="169"/>
                    </a:cubicBezTo>
                    <a:cubicBezTo>
                      <a:pt x="187" y="171"/>
                      <a:pt x="195" y="172"/>
                      <a:pt x="196" y="176"/>
                    </a:cubicBezTo>
                    <a:cubicBezTo>
                      <a:pt x="196" y="177"/>
                      <a:pt x="189" y="180"/>
                      <a:pt x="193" y="182"/>
                    </a:cubicBezTo>
                    <a:cubicBezTo>
                      <a:pt x="195" y="183"/>
                      <a:pt x="195" y="182"/>
                      <a:pt x="196" y="179"/>
                    </a:cubicBezTo>
                    <a:close/>
                    <a:moveTo>
                      <a:pt x="154" y="157"/>
                    </a:moveTo>
                    <a:cubicBezTo>
                      <a:pt x="157" y="159"/>
                      <a:pt x="155" y="160"/>
                      <a:pt x="154" y="160"/>
                    </a:cubicBezTo>
                    <a:cubicBezTo>
                      <a:pt x="152" y="162"/>
                      <a:pt x="151" y="157"/>
                      <a:pt x="154" y="157"/>
                    </a:cubicBezTo>
                    <a:close/>
                    <a:moveTo>
                      <a:pt x="149" y="163"/>
                    </a:moveTo>
                    <a:cubicBezTo>
                      <a:pt x="151" y="162"/>
                      <a:pt x="154" y="160"/>
                      <a:pt x="151" y="159"/>
                    </a:cubicBezTo>
                    <a:cubicBezTo>
                      <a:pt x="149" y="159"/>
                      <a:pt x="151" y="160"/>
                      <a:pt x="149" y="160"/>
                    </a:cubicBezTo>
                    <a:cubicBezTo>
                      <a:pt x="146" y="162"/>
                      <a:pt x="144" y="162"/>
                      <a:pt x="148" y="163"/>
                    </a:cubicBezTo>
                    <a:cubicBezTo>
                      <a:pt x="148" y="163"/>
                      <a:pt x="149" y="165"/>
                      <a:pt x="149" y="163"/>
                    </a:cubicBezTo>
                    <a:close/>
                    <a:moveTo>
                      <a:pt x="141" y="163"/>
                    </a:moveTo>
                    <a:cubicBezTo>
                      <a:pt x="144" y="162"/>
                      <a:pt x="146" y="163"/>
                      <a:pt x="146" y="163"/>
                    </a:cubicBezTo>
                    <a:cubicBezTo>
                      <a:pt x="148" y="165"/>
                      <a:pt x="140" y="165"/>
                      <a:pt x="141" y="163"/>
                    </a:cubicBezTo>
                    <a:close/>
                    <a:moveTo>
                      <a:pt x="144" y="160"/>
                    </a:moveTo>
                    <a:cubicBezTo>
                      <a:pt x="146" y="160"/>
                      <a:pt x="146" y="160"/>
                      <a:pt x="149" y="159"/>
                    </a:cubicBezTo>
                    <a:cubicBezTo>
                      <a:pt x="152" y="155"/>
                      <a:pt x="151" y="155"/>
                      <a:pt x="148" y="155"/>
                    </a:cubicBezTo>
                    <a:cubicBezTo>
                      <a:pt x="146" y="157"/>
                      <a:pt x="149" y="157"/>
                      <a:pt x="148" y="157"/>
                    </a:cubicBezTo>
                    <a:cubicBezTo>
                      <a:pt x="146" y="159"/>
                      <a:pt x="144" y="157"/>
                      <a:pt x="144" y="159"/>
                    </a:cubicBezTo>
                    <a:cubicBezTo>
                      <a:pt x="144" y="160"/>
                      <a:pt x="144" y="157"/>
                      <a:pt x="143" y="159"/>
                    </a:cubicBezTo>
                    <a:cubicBezTo>
                      <a:pt x="140" y="159"/>
                      <a:pt x="137" y="160"/>
                      <a:pt x="140" y="160"/>
                    </a:cubicBezTo>
                    <a:cubicBezTo>
                      <a:pt x="141" y="160"/>
                      <a:pt x="138" y="162"/>
                      <a:pt x="141" y="162"/>
                    </a:cubicBezTo>
                    <a:cubicBezTo>
                      <a:pt x="143" y="160"/>
                      <a:pt x="143" y="160"/>
                      <a:pt x="144" y="160"/>
                    </a:cubicBezTo>
                    <a:close/>
                    <a:moveTo>
                      <a:pt x="128" y="168"/>
                    </a:moveTo>
                    <a:cubicBezTo>
                      <a:pt x="129" y="168"/>
                      <a:pt x="129" y="168"/>
                      <a:pt x="129" y="166"/>
                    </a:cubicBezTo>
                    <a:cubicBezTo>
                      <a:pt x="129" y="165"/>
                      <a:pt x="129" y="163"/>
                      <a:pt x="126" y="165"/>
                    </a:cubicBezTo>
                    <a:cubicBezTo>
                      <a:pt x="125" y="166"/>
                      <a:pt x="125" y="166"/>
                      <a:pt x="128" y="168"/>
                    </a:cubicBezTo>
                    <a:close/>
                    <a:moveTo>
                      <a:pt x="122" y="165"/>
                    </a:moveTo>
                    <a:cubicBezTo>
                      <a:pt x="120" y="165"/>
                      <a:pt x="120" y="163"/>
                      <a:pt x="120" y="165"/>
                    </a:cubicBezTo>
                    <a:cubicBezTo>
                      <a:pt x="119" y="166"/>
                      <a:pt x="122" y="168"/>
                      <a:pt x="123" y="166"/>
                    </a:cubicBezTo>
                    <a:cubicBezTo>
                      <a:pt x="125" y="166"/>
                      <a:pt x="123" y="166"/>
                      <a:pt x="122" y="165"/>
                    </a:cubicBezTo>
                    <a:close/>
                    <a:moveTo>
                      <a:pt x="154" y="154"/>
                    </a:moveTo>
                    <a:cubicBezTo>
                      <a:pt x="155" y="154"/>
                      <a:pt x="155" y="154"/>
                      <a:pt x="155" y="154"/>
                    </a:cubicBezTo>
                    <a:cubicBezTo>
                      <a:pt x="157" y="155"/>
                      <a:pt x="155" y="155"/>
                      <a:pt x="154" y="154"/>
                    </a:cubicBezTo>
                    <a:close/>
                    <a:moveTo>
                      <a:pt x="128" y="169"/>
                    </a:moveTo>
                    <a:cubicBezTo>
                      <a:pt x="129" y="169"/>
                      <a:pt x="128" y="171"/>
                      <a:pt x="128" y="171"/>
                    </a:cubicBezTo>
                    <a:cubicBezTo>
                      <a:pt x="126" y="171"/>
                      <a:pt x="128" y="168"/>
                      <a:pt x="128" y="169"/>
                    </a:cubicBezTo>
                    <a:close/>
                    <a:moveTo>
                      <a:pt x="129" y="168"/>
                    </a:moveTo>
                    <a:cubicBezTo>
                      <a:pt x="129" y="166"/>
                      <a:pt x="132" y="168"/>
                      <a:pt x="131" y="169"/>
                    </a:cubicBezTo>
                    <a:cubicBezTo>
                      <a:pt x="129" y="169"/>
                      <a:pt x="129" y="169"/>
                      <a:pt x="129" y="168"/>
                    </a:cubicBezTo>
                    <a:close/>
                    <a:moveTo>
                      <a:pt x="119" y="169"/>
                    </a:moveTo>
                    <a:cubicBezTo>
                      <a:pt x="120" y="168"/>
                      <a:pt x="122" y="168"/>
                      <a:pt x="122" y="168"/>
                    </a:cubicBezTo>
                    <a:cubicBezTo>
                      <a:pt x="122" y="169"/>
                      <a:pt x="119" y="171"/>
                      <a:pt x="119" y="169"/>
                    </a:cubicBezTo>
                    <a:close/>
                    <a:moveTo>
                      <a:pt x="119" y="169"/>
                    </a:moveTo>
                    <a:cubicBezTo>
                      <a:pt x="120" y="168"/>
                      <a:pt x="120" y="168"/>
                      <a:pt x="120" y="168"/>
                    </a:cubicBezTo>
                    <a:cubicBezTo>
                      <a:pt x="119" y="168"/>
                      <a:pt x="119" y="168"/>
                      <a:pt x="117" y="168"/>
                    </a:cubicBezTo>
                    <a:cubicBezTo>
                      <a:pt x="116" y="166"/>
                      <a:pt x="116" y="168"/>
                      <a:pt x="116" y="168"/>
                    </a:cubicBezTo>
                    <a:cubicBezTo>
                      <a:pt x="114" y="168"/>
                      <a:pt x="114" y="168"/>
                      <a:pt x="112" y="169"/>
                    </a:cubicBezTo>
                    <a:cubicBezTo>
                      <a:pt x="112" y="169"/>
                      <a:pt x="114" y="169"/>
                      <a:pt x="116" y="171"/>
                    </a:cubicBezTo>
                    <a:cubicBezTo>
                      <a:pt x="117" y="171"/>
                      <a:pt x="117" y="171"/>
                      <a:pt x="119" y="169"/>
                    </a:cubicBezTo>
                    <a:close/>
                    <a:moveTo>
                      <a:pt x="116" y="166"/>
                    </a:moveTo>
                    <a:cubicBezTo>
                      <a:pt x="114" y="166"/>
                      <a:pt x="116" y="165"/>
                      <a:pt x="117" y="165"/>
                    </a:cubicBezTo>
                    <a:cubicBezTo>
                      <a:pt x="117" y="165"/>
                      <a:pt x="117" y="166"/>
                      <a:pt x="116" y="166"/>
                    </a:cubicBezTo>
                    <a:close/>
                    <a:moveTo>
                      <a:pt x="114" y="166"/>
                    </a:moveTo>
                    <a:cubicBezTo>
                      <a:pt x="114" y="166"/>
                      <a:pt x="114" y="166"/>
                      <a:pt x="112" y="166"/>
                    </a:cubicBezTo>
                    <a:cubicBezTo>
                      <a:pt x="112" y="166"/>
                      <a:pt x="112" y="166"/>
                      <a:pt x="112" y="168"/>
                    </a:cubicBezTo>
                    <a:cubicBezTo>
                      <a:pt x="112" y="169"/>
                      <a:pt x="114" y="166"/>
                      <a:pt x="114" y="166"/>
                    </a:cubicBezTo>
                    <a:close/>
                    <a:moveTo>
                      <a:pt x="112" y="174"/>
                    </a:moveTo>
                    <a:cubicBezTo>
                      <a:pt x="112" y="172"/>
                      <a:pt x="117" y="172"/>
                      <a:pt x="114" y="171"/>
                    </a:cubicBezTo>
                    <a:cubicBezTo>
                      <a:pt x="111" y="169"/>
                      <a:pt x="112" y="171"/>
                      <a:pt x="112" y="171"/>
                    </a:cubicBezTo>
                    <a:cubicBezTo>
                      <a:pt x="111" y="171"/>
                      <a:pt x="111" y="172"/>
                      <a:pt x="111" y="171"/>
                    </a:cubicBezTo>
                    <a:cubicBezTo>
                      <a:pt x="109" y="171"/>
                      <a:pt x="109" y="171"/>
                      <a:pt x="109" y="172"/>
                    </a:cubicBezTo>
                    <a:cubicBezTo>
                      <a:pt x="108" y="174"/>
                      <a:pt x="108" y="172"/>
                      <a:pt x="106" y="174"/>
                    </a:cubicBezTo>
                    <a:cubicBezTo>
                      <a:pt x="106" y="174"/>
                      <a:pt x="106" y="174"/>
                      <a:pt x="111" y="174"/>
                    </a:cubicBezTo>
                    <a:cubicBezTo>
                      <a:pt x="112" y="174"/>
                      <a:pt x="112" y="174"/>
                      <a:pt x="112" y="174"/>
                    </a:cubicBezTo>
                    <a:close/>
                    <a:moveTo>
                      <a:pt x="106" y="179"/>
                    </a:moveTo>
                    <a:cubicBezTo>
                      <a:pt x="105" y="177"/>
                      <a:pt x="106" y="177"/>
                      <a:pt x="106" y="177"/>
                    </a:cubicBezTo>
                    <a:cubicBezTo>
                      <a:pt x="106" y="176"/>
                      <a:pt x="108" y="174"/>
                      <a:pt x="106" y="176"/>
                    </a:cubicBezTo>
                    <a:cubicBezTo>
                      <a:pt x="106" y="176"/>
                      <a:pt x="106" y="174"/>
                      <a:pt x="105" y="174"/>
                    </a:cubicBezTo>
                    <a:cubicBezTo>
                      <a:pt x="105" y="176"/>
                      <a:pt x="105" y="172"/>
                      <a:pt x="103" y="174"/>
                    </a:cubicBezTo>
                    <a:cubicBezTo>
                      <a:pt x="103" y="176"/>
                      <a:pt x="102" y="174"/>
                      <a:pt x="102" y="174"/>
                    </a:cubicBezTo>
                    <a:cubicBezTo>
                      <a:pt x="102" y="176"/>
                      <a:pt x="102" y="174"/>
                      <a:pt x="100" y="176"/>
                    </a:cubicBezTo>
                    <a:cubicBezTo>
                      <a:pt x="99" y="176"/>
                      <a:pt x="102" y="176"/>
                      <a:pt x="102" y="177"/>
                    </a:cubicBezTo>
                    <a:cubicBezTo>
                      <a:pt x="102" y="177"/>
                      <a:pt x="97" y="177"/>
                      <a:pt x="99" y="177"/>
                    </a:cubicBezTo>
                    <a:cubicBezTo>
                      <a:pt x="100" y="179"/>
                      <a:pt x="97" y="177"/>
                      <a:pt x="99" y="179"/>
                    </a:cubicBezTo>
                    <a:cubicBezTo>
                      <a:pt x="99" y="179"/>
                      <a:pt x="97" y="179"/>
                      <a:pt x="99" y="180"/>
                    </a:cubicBezTo>
                    <a:cubicBezTo>
                      <a:pt x="99" y="180"/>
                      <a:pt x="96" y="182"/>
                      <a:pt x="99" y="182"/>
                    </a:cubicBezTo>
                    <a:cubicBezTo>
                      <a:pt x="100" y="182"/>
                      <a:pt x="99" y="183"/>
                      <a:pt x="100" y="182"/>
                    </a:cubicBezTo>
                    <a:cubicBezTo>
                      <a:pt x="102" y="182"/>
                      <a:pt x="102" y="180"/>
                      <a:pt x="102" y="180"/>
                    </a:cubicBezTo>
                    <a:cubicBezTo>
                      <a:pt x="103" y="180"/>
                      <a:pt x="102" y="182"/>
                      <a:pt x="105" y="180"/>
                    </a:cubicBezTo>
                    <a:cubicBezTo>
                      <a:pt x="106" y="180"/>
                      <a:pt x="106" y="180"/>
                      <a:pt x="106" y="179"/>
                    </a:cubicBezTo>
                    <a:close/>
                    <a:moveTo>
                      <a:pt x="100" y="185"/>
                    </a:moveTo>
                    <a:cubicBezTo>
                      <a:pt x="99" y="183"/>
                      <a:pt x="100" y="183"/>
                      <a:pt x="102" y="183"/>
                    </a:cubicBezTo>
                    <a:cubicBezTo>
                      <a:pt x="102" y="185"/>
                      <a:pt x="100" y="185"/>
                      <a:pt x="100" y="185"/>
                    </a:cubicBezTo>
                    <a:close/>
                    <a:moveTo>
                      <a:pt x="97" y="186"/>
                    </a:moveTo>
                    <a:cubicBezTo>
                      <a:pt x="97" y="185"/>
                      <a:pt x="100" y="186"/>
                      <a:pt x="99" y="186"/>
                    </a:cubicBezTo>
                    <a:cubicBezTo>
                      <a:pt x="97" y="186"/>
                      <a:pt x="96" y="186"/>
                      <a:pt x="97" y="186"/>
                    </a:cubicBezTo>
                    <a:close/>
                    <a:moveTo>
                      <a:pt x="82" y="199"/>
                    </a:moveTo>
                    <a:cubicBezTo>
                      <a:pt x="82" y="199"/>
                      <a:pt x="82" y="197"/>
                      <a:pt x="84" y="197"/>
                    </a:cubicBezTo>
                    <a:cubicBezTo>
                      <a:pt x="84" y="197"/>
                      <a:pt x="84" y="197"/>
                      <a:pt x="82" y="199"/>
                    </a:cubicBezTo>
                    <a:close/>
                    <a:moveTo>
                      <a:pt x="82" y="193"/>
                    </a:moveTo>
                    <a:cubicBezTo>
                      <a:pt x="84" y="191"/>
                      <a:pt x="82" y="191"/>
                      <a:pt x="82" y="191"/>
                    </a:cubicBezTo>
                    <a:cubicBezTo>
                      <a:pt x="82" y="191"/>
                      <a:pt x="80" y="191"/>
                      <a:pt x="79" y="191"/>
                    </a:cubicBezTo>
                    <a:cubicBezTo>
                      <a:pt x="77" y="191"/>
                      <a:pt x="79" y="193"/>
                      <a:pt x="77" y="193"/>
                    </a:cubicBezTo>
                    <a:cubicBezTo>
                      <a:pt x="76" y="193"/>
                      <a:pt x="77" y="193"/>
                      <a:pt x="76" y="194"/>
                    </a:cubicBezTo>
                    <a:cubicBezTo>
                      <a:pt x="76" y="194"/>
                      <a:pt x="76" y="196"/>
                      <a:pt x="79" y="194"/>
                    </a:cubicBezTo>
                    <a:cubicBezTo>
                      <a:pt x="79" y="194"/>
                      <a:pt x="80" y="194"/>
                      <a:pt x="82" y="193"/>
                    </a:cubicBezTo>
                    <a:close/>
                    <a:moveTo>
                      <a:pt x="85" y="188"/>
                    </a:moveTo>
                    <a:cubicBezTo>
                      <a:pt x="87" y="188"/>
                      <a:pt x="84" y="186"/>
                      <a:pt x="85" y="186"/>
                    </a:cubicBezTo>
                    <a:cubicBezTo>
                      <a:pt x="87" y="185"/>
                      <a:pt x="84" y="182"/>
                      <a:pt x="84" y="183"/>
                    </a:cubicBezTo>
                    <a:cubicBezTo>
                      <a:pt x="82" y="183"/>
                      <a:pt x="84" y="185"/>
                      <a:pt x="82" y="185"/>
                    </a:cubicBezTo>
                    <a:cubicBezTo>
                      <a:pt x="80" y="185"/>
                      <a:pt x="82" y="186"/>
                      <a:pt x="80" y="186"/>
                    </a:cubicBezTo>
                    <a:cubicBezTo>
                      <a:pt x="79" y="186"/>
                      <a:pt x="80" y="185"/>
                      <a:pt x="79" y="185"/>
                    </a:cubicBezTo>
                    <a:cubicBezTo>
                      <a:pt x="79" y="186"/>
                      <a:pt x="77" y="185"/>
                      <a:pt x="77" y="186"/>
                    </a:cubicBezTo>
                    <a:cubicBezTo>
                      <a:pt x="77" y="186"/>
                      <a:pt x="76" y="188"/>
                      <a:pt x="77" y="188"/>
                    </a:cubicBezTo>
                    <a:cubicBezTo>
                      <a:pt x="79" y="190"/>
                      <a:pt x="79" y="188"/>
                      <a:pt x="82" y="186"/>
                    </a:cubicBezTo>
                    <a:cubicBezTo>
                      <a:pt x="85" y="186"/>
                      <a:pt x="79" y="188"/>
                      <a:pt x="80" y="190"/>
                    </a:cubicBezTo>
                    <a:cubicBezTo>
                      <a:pt x="82" y="190"/>
                      <a:pt x="84" y="188"/>
                      <a:pt x="85" y="188"/>
                    </a:cubicBezTo>
                    <a:close/>
                    <a:moveTo>
                      <a:pt x="87" y="185"/>
                    </a:moveTo>
                    <a:cubicBezTo>
                      <a:pt x="87" y="185"/>
                      <a:pt x="87" y="183"/>
                      <a:pt x="88" y="183"/>
                    </a:cubicBezTo>
                    <a:cubicBezTo>
                      <a:pt x="90" y="183"/>
                      <a:pt x="90" y="182"/>
                      <a:pt x="91" y="180"/>
                    </a:cubicBezTo>
                    <a:cubicBezTo>
                      <a:pt x="91" y="179"/>
                      <a:pt x="91" y="177"/>
                      <a:pt x="90" y="179"/>
                    </a:cubicBezTo>
                    <a:cubicBezTo>
                      <a:pt x="88" y="180"/>
                      <a:pt x="87" y="180"/>
                      <a:pt x="87" y="183"/>
                    </a:cubicBezTo>
                    <a:cubicBezTo>
                      <a:pt x="85" y="183"/>
                      <a:pt x="85" y="183"/>
                      <a:pt x="87" y="185"/>
                    </a:cubicBezTo>
                    <a:close/>
                    <a:moveTo>
                      <a:pt x="93" y="183"/>
                    </a:moveTo>
                    <a:cubicBezTo>
                      <a:pt x="96" y="183"/>
                      <a:pt x="96" y="183"/>
                      <a:pt x="96" y="183"/>
                    </a:cubicBezTo>
                    <a:cubicBezTo>
                      <a:pt x="94" y="185"/>
                      <a:pt x="93" y="183"/>
                      <a:pt x="93" y="183"/>
                    </a:cubicBezTo>
                    <a:close/>
                    <a:moveTo>
                      <a:pt x="91" y="185"/>
                    </a:moveTo>
                    <a:cubicBezTo>
                      <a:pt x="91" y="185"/>
                      <a:pt x="93" y="186"/>
                      <a:pt x="90" y="188"/>
                    </a:cubicBezTo>
                    <a:cubicBezTo>
                      <a:pt x="88" y="190"/>
                      <a:pt x="91" y="186"/>
                      <a:pt x="90" y="186"/>
                    </a:cubicBezTo>
                    <a:cubicBezTo>
                      <a:pt x="88" y="186"/>
                      <a:pt x="91" y="185"/>
                      <a:pt x="90" y="183"/>
                    </a:cubicBezTo>
                    <a:cubicBezTo>
                      <a:pt x="88" y="183"/>
                      <a:pt x="87" y="185"/>
                      <a:pt x="87" y="186"/>
                    </a:cubicBezTo>
                    <a:cubicBezTo>
                      <a:pt x="85" y="188"/>
                      <a:pt x="88" y="190"/>
                      <a:pt x="85" y="190"/>
                    </a:cubicBezTo>
                    <a:cubicBezTo>
                      <a:pt x="84" y="190"/>
                      <a:pt x="85" y="190"/>
                      <a:pt x="84" y="193"/>
                    </a:cubicBezTo>
                    <a:cubicBezTo>
                      <a:pt x="82" y="194"/>
                      <a:pt x="85" y="191"/>
                      <a:pt x="87" y="193"/>
                    </a:cubicBezTo>
                    <a:cubicBezTo>
                      <a:pt x="88" y="194"/>
                      <a:pt x="88" y="191"/>
                      <a:pt x="88" y="191"/>
                    </a:cubicBezTo>
                    <a:cubicBezTo>
                      <a:pt x="90" y="193"/>
                      <a:pt x="90" y="193"/>
                      <a:pt x="90" y="191"/>
                    </a:cubicBezTo>
                    <a:cubicBezTo>
                      <a:pt x="91" y="190"/>
                      <a:pt x="91" y="190"/>
                      <a:pt x="93" y="190"/>
                    </a:cubicBezTo>
                    <a:cubicBezTo>
                      <a:pt x="96" y="188"/>
                      <a:pt x="94" y="185"/>
                      <a:pt x="93" y="185"/>
                    </a:cubicBezTo>
                    <a:cubicBezTo>
                      <a:pt x="93" y="183"/>
                      <a:pt x="93" y="183"/>
                      <a:pt x="91" y="185"/>
                    </a:cubicBezTo>
                    <a:close/>
                    <a:moveTo>
                      <a:pt x="91" y="191"/>
                    </a:moveTo>
                    <a:cubicBezTo>
                      <a:pt x="93" y="190"/>
                      <a:pt x="94" y="190"/>
                      <a:pt x="94" y="190"/>
                    </a:cubicBezTo>
                    <a:cubicBezTo>
                      <a:pt x="93" y="191"/>
                      <a:pt x="91" y="193"/>
                      <a:pt x="91" y="191"/>
                    </a:cubicBezTo>
                    <a:close/>
                    <a:moveTo>
                      <a:pt x="117" y="166"/>
                    </a:moveTo>
                    <a:cubicBezTo>
                      <a:pt x="119" y="165"/>
                      <a:pt x="120" y="166"/>
                      <a:pt x="120" y="166"/>
                    </a:cubicBezTo>
                    <a:cubicBezTo>
                      <a:pt x="119" y="166"/>
                      <a:pt x="117" y="166"/>
                      <a:pt x="117" y="166"/>
                    </a:cubicBezTo>
                    <a:close/>
                    <a:moveTo>
                      <a:pt x="74" y="193"/>
                    </a:moveTo>
                    <a:cubicBezTo>
                      <a:pt x="76" y="193"/>
                      <a:pt x="76" y="193"/>
                      <a:pt x="76" y="193"/>
                    </a:cubicBezTo>
                    <a:cubicBezTo>
                      <a:pt x="76" y="194"/>
                      <a:pt x="74" y="193"/>
                      <a:pt x="74" y="193"/>
                    </a:cubicBezTo>
                    <a:close/>
                    <a:moveTo>
                      <a:pt x="70" y="196"/>
                    </a:moveTo>
                    <a:cubicBezTo>
                      <a:pt x="70" y="196"/>
                      <a:pt x="70" y="197"/>
                      <a:pt x="71" y="196"/>
                    </a:cubicBezTo>
                    <a:cubicBezTo>
                      <a:pt x="71" y="196"/>
                      <a:pt x="71" y="196"/>
                      <a:pt x="73" y="196"/>
                    </a:cubicBezTo>
                    <a:cubicBezTo>
                      <a:pt x="73" y="196"/>
                      <a:pt x="73" y="194"/>
                      <a:pt x="74" y="194"/>
                    </a:cubicBezTo>
                    <a:cubicBezTo>
                      <a:pt x="76" y="194"/>
                      <a:pt x="74" y="194"/>
                      <a:pt x="73" y="193"/>
                    </a:cubicBezTo>
                    <a:cubicBezTo>
                      <a:pt x="71" y="193"/>
                      <a:pt x="71" y="193"/>
                      <a:pt x="70" y="194"/>
                    </a:cubicBezTo>
                    <a:cubicBezTo>
                      <a:pt x="70" y="196"/>
                      <a:pt x="71" y="196"/>
                      <a:pt x="70" y="196"/>
                    </a:cubicBezTo>
                    <a:close/>
                    <a:moveTo>
                      <a:pt x="70" y="196"/>
                    </a:moveTo>
                    <a:cubicBezTo>
                      <a:pt x="71" y="196"/>
                      <a:pt x="68" y="194"/>
                      <a:pt x="68" y="196"/>
                    </a:cubicBezTo>
                    <a:cubicBezTo>
                      <a:pt x="68" y="197"/>
                      <a:pt x="68" y="196"/>
                      <a:pt x="68" y="197"/>
                    </a:cubicBezTo>
                    <a:cubicBezTo>
                      <a:pt x="68" y="197"/>
                      <a:pt x="68" y="197"/>
                      <a:pt x="70" y="196"/>
                    </a:cubicBezTo>
                    <a:close/>
                    <a:moveTo>
                      <a:pt x="65" y="197"/>
                    </a:moveTo>
                    <a:cubicBezTo>
                      <a:pt x="65" y="200"/>
                      <a:pt x="65" y="200"/>
                      <a:pt x="67" y="199"/>
                    </a:cubicBezTo>
                    <a:cubicBezTo>
                      <a:pt x="67" y="197"/>
                      <a:pt x="67" y="197"/>
                      <a:pt x="67" y="196"/>
                    </a:cubicBezTo>
                    <a:cubicBezTo>
                      <a:pt x="67" y="196"/>
                      <a:pt x="67" y="196"/>
                      <a:pt x="65" y="197"/>
                    </a:cubicBezTo>
                    <a:close/>
                    <a:moveTo>
                      <a:pt x="87" y="197"/>
                    </a:moveTo>
                    <a:cubicBezTo>
                      <a:pt x="88" y="197"/>
                      <a:pt x="88" y="197"/>
                      <a:pt x="88" y="197"/>
                    </a:cubicBezTo>
                    <a:cubicBezTo>
                      <a:pt x="90" y="197"/>
                      <a:pt x="87" y="197"/>
                      <a:pt x="87" y="197"/>
                    </a:cubicBezTo>
                    <a:close/>
                    <a:moveTo>
                      <a:pt x="64" y="224"/>
                    </a:moveTo>
                    <a:cubicBezTo>
                      <a:pt x="64" y="222"/>
                      <a:pt x="62" y="222"/>
                      <a:pt x="62" y="222"/>
                    </a:cubicBezTo>
                    <a:cubicBezTo>
                      <a:pt x="62" y="224"/>
                      <a:pt x="61" y="225"/>
                      <a:pt x="62" y="225"/>
                    </a:cubicBezTo>
                    <a:cubicBezTo>
                      <a:pt x="62" y="224"/>
                      <a:pt x="64" y="225"/>
                      <a:pt x="64" y="224"/>
                    </a:cubicBezTo>
                    <a:close/>
                    <a:moveTo>
                      <a:pt x="64" y="227"/>
                    </a:moveTo>
                    <a:cubicBezTo>
                      <a:pt x="65" y="225"/>
                      <a:pt x="65" y="225"/>
                      <a:pt x="64" y="225"/>
                    </a:cubicBezTo>
                    <a:cubicBezTo>
                      <a:pt x="64" y="225"/>
                      <a:pt x="62" y="225"/>
                      <a:pt x="62" y="227"/>
                    </a:cubicBezTo>
                    <a:cubicBezTo>
                      <a:pt x="62" y="227"/>
                      <a:pt x="62" y="227"/>
                      <a:pt x="64" y="227"/>
                    </a:cubicBezTo>
                    <a:close/>
                    <a:moveTo>
                      <a:pt x="59" y="235"/>
                    </a:moveTo>
                    <a:cubicBezTo>
                      <a:pt x="59" y="236"/>
                      <a:pt x="58" y="236"/>
                      <a:pt x="59" y="236"/>
                    </a:cubicBezTo>
                    <a:cubicBezTo>
                      <a:pt x="61" y="236"/>
                      <a:pt x="59" y="235"/>
                      <a:pt x="61" y="235"/>
                    </a:cubicBezTo>
                    <a:cubicBezTo>
                      <a:pt x="62" y="235"/>
                      <a:pt x="62" y="235"/>
                      <a:pt x="62" y="233"/>
                    </a:cubicBezTo>
                    <a:cubicBezTo>
                      <a:pt x="61" y="231"/>
                      <a:pt x="61" y="231"/>
                      <a:pt x="61" y="233"/>
                    </a:cubicBezTo>
                    <a:cubicBezTo>
                      <a:pt x="61" y="233"/>
                      <a:pt x="59" y="233"/>
                      <a:pt x="59" y="235"/>
                    </a:cubicBezTo>
                    <a:close/>
                    <a:moveTo>
                      <a:pt x="56" y="230"/>
                    </a:moveTo>
                    <a:cubicBezTo>
                      <a:pt x="56" y="230"/>
                      <a:pt x="58" y="228"/>
                      <a:pt x="59" y="230"/>
                    </a:cubicBezTo>
                    <a:cubicBezTo>
                      <a:pt x="59" y="230"/>
                      <a:pt x="56" y="231"/>
                      <a:pt x="56" y="230"/>
                    </a:cubicBezTo>
                    <a:close/>
                    <a:moveTo>
                      <a:pt x="59" y="238"/>
                    </a:moveTo>
                    <a:cubicBezTo>
                      <a:pt x="58" y="238"/>
                      <a:pt x="59" y="238"/>
                      <a:pt x="61" y="238"/>
                    </a:cubicBezTo>
                    <a:cubicBezTo>
                      <a:pt x="62" y="236"/>
                      <a:pt x="61" y="236"/>
                      <a:pt x="59" y="236"/>
                    </a:cubicBezTo>
                    <a:cubicBezTo>
                      <a:pt x="59" y="238"/>
                      <a:pt x="59" y="236"/>
                      <a:pt x="59" y="238"/>
                    </a:cubicBezTo>
                    <a:close/>
                    <a:moveTo>
                      <a:pt x="55" y="238"/>
                    </a:moveTo>
                    <a:cubicBezTo>
                      <a:pt x="56" y="238"/>
                      <a:pt x="58" y="238"/>
                      <a:pt x="58" y="238"/>
                    </a:cubicBezTo>
                    <a:cubicBezTo>
                      <a:pt x="56" y="238"/>
                      <a:pt x="55" y="238"/>
                      <a:pt x="55" y="238"/>
                    </a:cubicBezTo>
                    <a:close/>
                    <a:moveTo>
                      <a:pt x="53" y="245"/>
                    </a:moveTo>
                    <a:cubicBezTo>
                      <a:pt x="55" y="245"/>
                      <a:pt x="55" y="245"/>
                      <a:pt x="53" y="245"/>
                    </a:cubicBezTo>
                    <a:cubicBezTo>
                      <a:pt x="53" y="245"/>
                      <a:pt x="53" y="244"/>
                      <a:pt x="52" y="244"/>
                    </a:cubicBezTo>
                    <a:cubicBezTo>
                      <a:pt x="52" y="245"/>
                      <a:pt x="52" y="245"/>
                      <a:pt x="53" y="245"/>
                    </a:cubicBezTo>
                    <a:close/>
                    <a:moveTo>
                      <a:pt x="53" y="244"/>
                    </a:moveTo>
                    <a:cubicBezTo>
                      <a:pt x="53" y="244"/>
                      <a:pt x="55" y="244"/>
                      <a:pt x="53" y="244"/>
                    </a:cubicBezTo>
                    <a:cubicBezTo>
                      <a:pt x="53" y="244"/>
                      <a:pt x="52" y="242"/>
                      <a:pt x="53" y="244"/>
                    </a:cubicBezTo>
                    <a:close/>
                    <a:moveTo>
                      <a:pt x="50" y="244"/>
                    </a:moveTo>
                    <a:cubicBezTo>
                      <a:pt x="52" y="242"/>
                      <a:pt x="52" y="244"/>
                      <a:pt x="52" y="244"/>
                    </a:cubicBezTo>
                    <a:cubicBezTo>
                      <a:pt x="50" y="244"/>
                      <a:pt x="50" y="244"/>
                      <a:pt x="50" y="244"/>
                    </a:cubicBezTo>
                    <a:close/>
                    <a:moveTo>
                      <a:pt x="64" y="222"/>
                    </a:moveTo>
                    <a:cubicBezTo>
                      <a:pt x="65" y="221"/>
                      <a:pt x="65" y="221"/>
                      <a:pt x="65" y="221"/>
                    </a:cubicBezTo>
                    <a:cubicBezTo>
                      <a:pt x="67" y="222"/>
                      <a:pt x="65" y="222"/>
                      <a:pt x="64" y="222"/>
                    </a:cubicBezTo>
                    <a:close/>
                    <a:moveTo>
                      <a:pt x="26" y="261"/>
                    </a:moveTo>
                    <a:cubicBezTo>
                      <a:pt x="24" y="261"/>
                      <a:pt x="29" y="259"/>
                      <a:pt x="29" y="261"/>
                    </a:cubicBezTo>
                    <a:cubicBezTo>
                      <a:pt x="29" y="261"/>
                      <a:pt x="27" y="262"/>
                      <a:pt x="26" y="261"/>
                    </a:cubicBezTo>
                    <a:close/>
                    <a:moveTo>
                      <a:pt x="33" y="256"/>
                    </a:moveTo>
                    <a:cubicBezTo>
                      <a:pt x="35" y="256"/>
                      <a:pt x="33" y="255"/>
                      <a:pt x="33" y="255"/>
                    </a:cubicBezTo>
                    <a:cubicBezTo>
                      <a:pt x="32" y="256"/>
                      <a:pt x="29" y="256"/>
                      <a:pt x="29" y="258"/>
                    </a:cubicBezTo>
                    <a:cubicBezTo>
                      <a:pt x="30" y="258"/>
                      <a:pt x="32" y="258"/>
                      <a:pt x="33" y="256"/>
                    </a:cubicBezTo>
                    <a:close/>
                    <a:moveTo>
                      <a:pt x="32" y="259"/>
                    </a:moveTo>
                    <a:cubicBezTo>
                      <a:pt x="35" y="259"/>
                      <a:pt x="36" y="259"/>
                      <a:pt x="36" y="259"/>
                    </a:cubicBezTo>
                    <a:cubicBezTo>
                      <a:pt x="36" y="258"/>
                      <a:pt x="35" y="259"/>
                      <a:pt x="35" y="258"/>
                    </a:cubicBezTo>
                    <a:cubicBezTo>
                      <a:pt x="35" y="256"/>
                      <a:pt x="32" y="258"/>
                      <a:pt x="32" y="258"/>
                    </a:cubicBezTo>
                    <a:cubicBezTo>
                      <a:pt x="30" y="259"/>
                      <a:pt x="29" y="259"/>
                      <a:pt x="29" y="259"/>
                    </a:cubicBezTo>
                    <a:cubicBezTo>
                      <a:pt x="29" y="261"/>
                      <a:pt x="30" y="261"/>
                      <a:pt x="32" y="259"/>
                    </a:cubicBezTo>
                    <a:close/>
                    <a:moveTo>
                      <a:pt x="27" y="264"/>
                    </a:moveTo>
                    <a:cubicBezTo>
                      <a:pt x="26" y="262"/>
                      <a:pt x="27" y="262"/>
                      <a:pt x="29" y="264"/>
                    </a:cubicBezTo>
                    <a:cubicBezTo>
                      <a:pt x="27" y="264"/>
                      <a:pt x="27" y="264"/>
                      <a:pt x="27" y="264"/>
                    </a:cubicBezTo>
                    <a:close/>
                    <a:moveTo>
                      <a:pt x="24" y="266"/>
                    </a:moveTo>
                    <a:cubicBezTo>
                      <a:pt x="26" y="266"/>
                      <a:pt x="24" y="264"/>
                      <a:pt x="24" y="266"/>
                    </a:cubicBezTo>
                    <a:cubicBezTo>
                      <a:pt x="23" y="266"/>
                      <a:pt x="23" y="264"/>
                      <a:pt x="23" y="266"/>
                    </a:cubicBezTo>
                    <a:cubicBezTo>
                      <a:pt x="21" y="267"/>
                      <a:pt x="24" y="267"/>
                      <a:pt x="24" y="266"/>
                    </a:cubicBezTo>
                    <a:close/>
                    <a:moveTo>
                      <a:pt x="17" y="270"/>
                    </a:moveTo>
                    <a:cubicBezTo>
                      <a:pt x="15" y="270"/>
                      <a:pt x="18" y="269"/>
                      <a:pt x="18" y="270"/>
                    </a:cubicBezTo>
                    <a:cubicBezTo>
                      <a:pt x="17" y="270"/>
                      <a:pt x="17" y="270"/>
                      <a:pt x="17" y="270"/>
                    </a:cubicBezTo>
                    <a:close/>
                    <a:moveTo>
                      <a:pt x="10" y="273"/>
                    </a:moveTo>
                    <a:cubicBezTo>
                      <a:pt x="12" y="275"/>
                      <a:pt x="10" y="276"/>
                      <a:pt x="9" y="276"/>
                    </a:cubicBezTo>
                    <a:cubicBezTo>
                      <a:pt x="9" y="275"/>
                      <a:pt x="10" y="273"/>
                      <a:pt x="10" y="273"/>
                    </a:cubicBezTo>
                    <a:close/>
                    <a:moveTo>
                      <a:pt x="7" y="276"/>
                    </a:moveTo>
                    <a:cubicBezTo>
                      <a:pt x="7" y="275"/>
                      <a:pt x="9" y="275"/>
                      <a:pt x="9" y="276"/>
                    </a:cubicBezTo>
                    <a:cubicBezTo>
                      <a:pt x="7" y="276"/>
                      <a:pt x="7" y="276"/>
                      <a:pt x="7" y="276"/>
                    </a:cubicBezTo>
                    <a:close/>
                    <a:moveTo>
                      <a:pt x="1" y="283"/>
                    </a:moveTo>
                    <a:cubicBezTo>
                      <a:pt x="1" y="281"/>
                      <a:pt x="3" y="281"/>
                      <a:pt x="4" y="281"/>
                    </a:cubicBezTo>
                    <a:cubicBezTo>
                      <a:pt x="4" y="281"/>
                      <a:pt x="3" y="283"/>
                      <a:pt x="1" y="283"/>
                    </a:cubicBezTo>
                    <a:close/>
                    <a:moveTo>
                      <a:pt x="1" y="292"/>
                    </a:moveTo>
                    <a:cubicBezTo>
                      <a:pt x="1" y="292"/>
                      <a:pt x="1" y="290"/>
                      <a:pt x="3" y="290"/>
                    </a:cubicBezTo>
                    <a:cubicBezTo>
                      <a:pt x="3" y="290"/>
                      <a:pt x="3" y="292"/>
                      <a:pt x="1" y="292"/>
                    </a:cubicBezTo>
                    <a:close/>
                    <a:moveTo>
                      <a:pt x="6" y="308"/>
                    </a:moveTo>
                    <a:cubicBezTo>
                      <a:pt x="6" y="306"/>
                      <a:pt x="6" y="306"/>
                      <a:pt x="7" y="308"/>
                    </a:cubicBezTo>
                    <a:cubicBezTo>
                      <a:pt x="7" y="308"/>
                      <a:pt x="7" y="306"/>
                      <a:pt x="9" y="306"/>
                    </a:cubicBezTo>
                    <a:cubicBezTo>
                      <a:pt x="9" y="304"/>
                      <a:pt x="6" y="304"/>
                      <a:pt x="6" y="306"/>
                    </a:cubicBezTo>
                    <a:cubicBezTo>
                      <a:pt x="4" y="308"/>
                      <a:pt x="6" y="309"/>
                      <a:pt x="7" y="309"/>
                    </a:cubicBezTo>
                    <a:cubicBezTo>
                      <a:pt x="7" y="309"/>
                      <a:pt x="7" y="308"/>
                      <a:pt x="6" y="308"/>
                    </a:cubicBezTo>
                    <a:close/>
                    <a:moveTo>
                      <a:pt x="4" y="317"/>
                    </a:moveTo>
                    <a:cubicBezTo>
                      <a:pt x="6" y="317"/>
                      <a:pt x="4" y="312"/>
                      <a:pt x="4" y="314"/>
                    </a:cubicBezTo>
                    <a:cubicBezTo>
                      <a:pt x="4" y="315"/>
                      <a:pt x="3" y="317"/>
                      <a:pt x="4" y="317"/>
                    </a:cubicBezTo>
                    <a:close/>
                    <a:moveTo>
                      <a:pt x="4" y="311"/>
                    </a:moveTo>
                    <a:cubicBezTo>
                      <a:pt x="4" y="312"/>
                      <a:pt x="4" y="309"/>
                      <a:pt x="4" y="309"/>
                    </a:cubicBezTo>
                    <a:cubicBezTo>
                      <a:pt x="6" y="309"/>
                      <a:pt x="6" y="311"/>
                      <a:pt x="6" y="309"/>
                    </a:cubicBezTo>
                    <a:cubicBezTo>
                      <a:pt x="6" y="309"/>
                      <a:pt x="6" y="309"/>
                      <a:pt x="4" y="308"/>
                    </a:cubicBezTo>
                    <a:cubicBezTo>
                      <a:pt x="4" y="308"/>
                      <a:pt x="4" y="309"/>
                      <a:pt x="4" y="311"/>
                    </a:cubicBezTo>
                    <a:close/>
                    <a:moveTo>
                      <a:pt x="3" y="303"/>
                    </a:moveTo>
                    <a:cubicBezTo>
                      <a:pt x="3" y="300"/>
                      <a:pt x="3" y="300"/>
                      <a:pt x="3" y="300"/>
                    </a:cubicBezTo>
                    <a:cubicBezTo>
                      <a:pt x="3" y="301"/>
                      <a:pt x="4" y="304"/>
                      <a:pt x="3" y="303"/>
                    </a:cubicBezTo>
                    <a:close/>
                    <a:moveTo>
                      <a:pt x="4" y="300"/>
                    </a:moveTo>
                    <a:cubicBezTo>
                      <a:pt x="4" y="301"/>
                      <a:pt x="3" y="300"/>
                      <a:pt x="3" y="298"/>
                    </a:cubicBezTo>
                    <a:cubicBezTo>
                      <a:pt x="4" y="300"/>
                      <a:pt x="4" y="300"/>
                      <a:pt x="4" y="300"/>
                    </a:cubicBezTo>
                    <a:close/>
                    <a:moveTo>
                      <a:pt x="3" y="298"/>
                    </a:moveTo>
                    <a:cubicBezTo>
                      <a:pt x="4" y="298"/>
                      <a:pt x="3" y="297"/>
                      <a:pt x="3" y="297"/>
                    </a:cubicBezTo>
                    <a:cubicBezTo>
                      <a:pt x="1" y="295"/>
                      <a:pt x="1" y="297"/>
                      <a:pt x="3" y="298"/>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89" name="Freeform 201"/>
              <p:cNvSpPr>
                <a:spLocks noEditPoints="1"/>
              </p:cNvSpPr>
              <p:nvPr/>
            </p:nvSpPr>
            <p:spPr bwMode="auto">
              <a:xfrm>
                <a:off x="2570" y="1797"/>
                <a:ext cx="160" cy="262"/>
              </a:xfrm>
              <a:custGeom>
                <a:avLst/>
                <a:gdLst/>
                <a:ahLst/>
                <a:cxnLst>
                  <a:cxn ang="0">
                    <a:pos x="32" y="78"/>
                  </a:cxn>
                  <a:cxn ang="0">
                    <a:pos x="29" y="67"/>
                  </a:cxn>
                  <a:cxn ang="0">
                    <a:pos x="25" y="62"/>
                  </a:cxn>
                  <a:cxn ang="0">
                    <a:pos x="23" y="64"/>
                  </a:cxn>
                  <a:cxn ang="0">
                    <a:pos x="23" y="55"/>
                  </a:cxn>
                  <a:cxn ang="0">
                    <a:pos x="20" y="52"/>
                  </a:cxn>
                  <a:cxn ang="0">
                    <a:pos x="22" y="44"/>
                  </a:cxn>
                  <a:cxn ang="0">
                    <a:pos x="25" y="34"/>
                  </a:cxn>
                  <a:cxn ang="0">
                    <a:pos x="32" y="30"/>
                  </a:cxn>
                  <a:cxn ang="0">
                    <a:pos x="35" y="39"/>
                  </a:cxn>
                  <a:cxn ang="0">
                    <a:pos x="52" y="42"/>
                  </a:cxn>
                  <a:cxn ang="0">
                    <a:pos x="46" y="59"/>
                  </a:cxn>
                  <a:cxn ang="0">
                    <a:pos x="53" y="67"/>
                  </a:cxn>
                  <a:cxn ang="0">
                    <a:pos x="67" y="89"/>
                  </a:cxn>
                  <a:cxn ang="0">
                    <a:pos x="69" y="101"/>
                  </a:cxn>
                  <a:cxn ang="0">
                    <a:pos x="75" y="114"/>
                  </a:cxn>
                  <a:cxn ang="0">
                    <a:pos x="79" y="118"/>
                  </a:cxn>
                  <a:cxn ang="0">
                    <a:pos x="60" y="126"/>
                  </a:cxn>
                  <a:cxn ang="0">
                    <a:pos x="46" y="128"/>
                  </a:cxn>
                  <a:cxn ang="0">
                    <a:pos x="28" y="134"/>
                  </a:cxn>
                  <a:cxn ang="0">
                    <a:pos x="29" y="128"/>
                  </a:cxn>
                  <a:cxn ang="0">
                    <a:pos x="43" y="121"/>
                  </a:cxn>
                  <a:cxn ang="0">
                    <a:pos x="38" y="118"/>
                  </a:cxn>
                  <a:cxn ang="0">
                    <a:pos x="26" y="112"/>
                  </a:cxn>
                  <a:cxn ang="0">
                    <a:pos x="31" y="101"/>
                  </a:cxn>
                  <a:cxn ang="0">
                    <a:pos x="40" y="95"/>
                  </a:cxn>
                  <a:cxn ang="0">
                    <a:pos x="44" y="90"/>
                  </a:cxn>
                  <a:cxn ang="0">
                    <a:pos x="40" y="78"/>
                  </a:cxn>
                  <a:cxn ang="0">
                    <a:pos x="23" y="83"/>
                  </a:cxn>
                  <a:cxn ang="0">
                    <a:pos x="23" y="78"/>
                  </a:cxn>
                  <a:cxn ang="0">
                    <a:pos x="14" y="72"/>
                  </a:cxn>
                  <a:cxn ang="0">
                    <a:pos x="11" y="84"/>
                  </a:cxn>
                  <a:cxn ang="0">
                    <a:pos x="22" y="84"/>
                  </a:cxn>
                  <a:cxn ang="0">
                    <a:pos x="31" y="95"/>
                  </a:cxn>
                  <a:cxn ang="0">
                    <a:pos x="25" y="66"/>
                  </a:cxn>
                  <a:cxn ang="0">
                    <a:pos x="55" y="128"/>
                  </a:cxn>
                  <a:cxn ang="0">
                    <a:pos x="13" y="38"/>
                  </a:cxn>
                  <a:cxn ang="0">
                    <a:pos x="16" y="38"/>
                  </a:cxn>
                  <a:cxn ang="0">
                    <a:pos x="17" y="33"/>
                  </a:cxn>
                  <a:cxn ang="0">
                    <a:pos x="11" y="42"/>
                  </a:cxn>
                  <a:cxn ang="0">
                    <a:pos x="9" y="48"/>
                  </a:cxn>
                  <a:cxn ang="0">
                    <a:pos x="16" y="45"/>
                  </a:cxn>
                  <a:cxn ang="0">
                    <a:pos x="22" y="47"/>
                  </a:cxn>
                  <a:cxn ang="0">
                    <a:pos x="16" y="42"/>
                  </a:cxn>
                  <a:cxn ang="0">
                    <a:pos x="19" y="58"/>
                  </a:cxn>
                  <a:cxn ang="0">
                    <a:pos x="17" y="55"/>
                  </a:cxn>
                  <a:cxn ang="0">
                    <a:pos x="17" y="67"/>
                  </a:cxn>
                  <a:cxn ang="0">
                    <a:pos x="16" y="66"/>
                  </a:cxn>
                  <a:cxn ang="0">
                    <a:pos x="20" y="64"/>
                  </a:cxn>
                  <a:cxn ang="0">
                    <a:pos x="44" y="25"/>
                  </a:cxn>
                  <a:cxn ang="0">
                    <a:pos x="43" y="22"/>
                  </a:cxn>
                  <a:cxn ang="0">
                    <a:pos x="44" y="27"/>
                  </a:cxn>
                  <a:cxn ang="0">
                    <a:pos x="46" y="21"/>
                  </a:cxn>
                  <a:cxn ang="0">
                    <a:pos x="46" y="22"/>
                  </a:cxn>
                  <a:cxn ang="0">
                    <a:pos x="58" y="11"/>
                  </a:cxn>
                  <a:cxn ang="0">
                    <a:pos x="58" y="5"/>
                  </a:cxn>
                  <a:cxn ang="0">
                    <a:pos x="53" y="8"/>
                  </a:cxn>
                  <a:cxn ang="0">
                    <a:pos x="58" y="11"/>
                  </a:cxn>
                  <a:cxn ang="0">
                    <a:pos x="58" y="3"/>
                  </a:cxn>
                  <a:cxn ang="0">
                    <a:pos x="60" y="2"/>
                  </a:cxn>
                </a:cxnLst>
                <a:rect l="0" t="0" r="r" b="b"/>
                <a:pathLst>
                  <a:path w="82" h="135">
                    <a:moveTo>
                      <a:pt x="40" y="75"/>
                    </a:moveTo>
                    <a:cubicBezTo>
                      <a:pt x="38" y="78"/>
                      <a:pt x="38" y="75"/>
                      <a:pt x="37" y="76"/>
                    </a:cubicBezTo>
                    <a:cubicBezTo>
                      <a:pt x="35" y="80"/>
                      <a:pt x="32" y="75"/>
                      <a:pt x="32" y="76"/>
                    </a:cubicBezTo>
                    <a:cubicBezTo>
                      <a:pt x="34" y="78"/>
                      <a:pt x="32" y="80"/>
                      <a:pt x="32" y="78"/>
                    </a:cubicBezTo>
                    <a:cubicBezTo>
                      <a:pt x="31" y="76"/>
                      <a:pt x="28" y="75"/>
                      <a:pt x="28" y="78"/>
                    </a:cubicBezTo>
                    <a:cubicBezTo>
                      <a:pt x="29" y="81"/>
                      <a:pt x="26" y="76"/>
                      <a:pt x="26" y="75"/>
                    </a:cubicBezTo>
                    <a:cubicBezTo>
                      <a:pt x="28" y="73"/>
                      <a:pt x="28" y="76"/>
                      <a:pt x="28" y="73"/>
                    </a:cubicBezTo>
                    <a:cubicBezTo>
                      <a:pt x="28" y="70"/>
                      <a:pt x="32" y="70"/>
                      <a:pt x="29" y="67"/>
                    </a:cubicBezTo>
                    <a:cubicBezTo>
                      <a:pt x="28" y="64"/>
                      <a:pt x="29" y="64"/>
                      <a:pt x="31" y="62"/>
                    </a:cubicBezTo>
                    <a:cubicBezTo>
                      <a:pt x="28" y="59"/>
                      <a:pt x="29" y="64"/>
                      <a:pt x="28" y="64"/>
                    </a:cubicBezTo>
                    <a:cubicBezTo>
                      <a:pt x="26" y="62"/>
                      <a:pt x="28" y="64"/>
                      <a:pt x="26" y="64"/>
                    </a:cubicBezTo>
                    <a:cubicBezTo>
                      <a:pt x="25" y="62"/>
                      <a:pt x="26" y="61"/>
                      <a:pt x="25" y="62"/>
                    </a:cubicBezTo>
                    <a:cubicBezTo>
                      <a:pt x="23" y="62"/>
                      <a:pt x="26" y="64"/>
                      <a:pt x="25" y="66"/>
                    </a:cubicBezTo>
                    <a:cubicBezTo>
                      <a:pt x="23" y="67"/>
                      <a:pt x="23" y="72"/>
                      <a:pt x="22" y="72"/>
                    </a:cubicBezTo>
                    <a:cubicBezTo>
                      <a:pt x="20" y="70"/>
                      <a:pt x="25" y="64"/>
                      <a:pt x="23" y="66"/>
                    </a:cubicBezTo>
                    <a:cubicBezTo>
                      <a:pt x="23" y="66"/>
                      <a:pt x="23" y="66"/>
                      <a:pt x="23" y="64"/>
                    </a:cubicBezTo>
                    <a:cubicBezTo>
                      <a:pt x="23" y="62"/>
                      <a:pt x="22" y="62"/>
                      <a:pt x="23" y="61"/>
                    </a:cubicBezTo>
                    <a:cubicBezTo>
                      <a:pt x="23" y="59"/>
                      <a:pt x="22" y="59"/>
                      <a:pt x="23" y="58"/>
                    </a:cubicBezTo>
                    <a:cubicBezTo>
                      <a:pt x="25" y="58"/>
                      <a:pt x="23" y="56"/>
                      <a:pt x="25" y="55"/>
                    </a:cubicBezTo>
                    <a:cubicBezTo>
                      <a:pt x="26" y="53"/>
                      <a:pt x="26" y="53"/>
                      <a:pt x="23" y="55"/>
                    </a:cubicBezTo>
                    <a:cubicBezTo>
                      <a:pt x="22" y="56"/>
                      <a:pt x="23" y="55"/>
                      <a:pt x="22" y="55"/>
                    </a:cubicBezTo>
                    <a:cubicBezTo>
                      <a:pt x="20" y="55"/>
                      <a:pt x="19" y="55"/>
                      <a:pt x="20" y="55"/>
                    </a:cubicBezTo>
                    <a:cubicBezTo>
                      <a:pt x="22" y="53"/>
                      <a:pt x="23" y="53"/>
                      <a:pt x="20" y="53"/>
                    </a:cubicBezTo>
                    <a:cubicBezTo>
                      <a:pt x="17" y="53"/>
                      <a:pt x="19" y="52"/>
                      <a:pt x="20" y="52"/>
                    </a:cubicBezTo>
                    <a:cubicBezTo>
                      <a:pt x="20" y="53"/>
                      <a:pt x="22" y="52"/>
                      <a:pt x="22" y="52"/>
                    </a:cubicBezTo>
                    <a:cubicBezTo>
                      <a:pt x="19" y="50"/>
                      <a:pt x="23" y="50"/>
                      <a:pt x="22" y="48"/>
                    </a:cubicBezTo>
                    <a:cubicBezTo>
                      <a:pt x="22" y="48"/>
                      <a:pt x="22" y="48"/>
                      <a:pt x="23" y="47"/>
                    </a:cubicBezTo>
                    <a:cubicBezTo>
                      <a:pt x="23" y="45"/>
                      <a:pt x="22" y="47"/>
                      <a:pt x="22" y="44"/>
                    </a:cubicBezTo>
                    <a:cubicBezTo>
                      <a:pt x="20" y="41"/>
                      <a:pt x="23" y="42"/>
                      <a:pt x="22" y="39"/>
                    </a:cubicBezTo>
                    <a:cubicBezTo>
                      <a:pt x="20" y="38"/>
                      <a:pt x="23" y="38"/>
                      <a:pt x="25" y="39"/>
                    </a:cubicBezTo>
                    <a:cubicBezTo>
                      <a:pt x="25" y="39"/>
                      <a:pt x="25" y="38"/>
                      <a:pt x="25" y="36"/>
                    </a:cubicBezTo>
                    <a:cubicBezTo>
                      <a:pt x="23" y="34"/>
                      <a:pt x="28" y="36"/>
                      <a:pt x="25" y="34"/>
                    </a:cubicBezTo>
                    <a:cubicBezTo>
                      <a:pt x="23" y="31"/>
                      <a:pt x="29" y="36"/>
                      <a:pt x="26" y="33"/>
                    </a:cubicBezTo>
                    <a:cubicBezTo>
                      <a:pt x="25" y="31"/>
                      <a:pt x="28" y="33"/>
                      <a:pt x="28" y="30"/>
                    </a:cubicBezTo>
                    <a:cubicBezTo>
                      <a:pt x="26" y="28"/>
                      <a:pt x="28" y="28"/>
                      <a:pt x="29" y="30"/>
                    </a:cubicBezTo>
                    <a:cubicBezTo>
                      <a:pt x="31" y="30"/>
                      <a:pt x="31" y="28"/>
                      <a:pt x="32" y="30"/>
                    </a:cubicBezTo>
                    <a:cubicBezTo>
                      <a:pt x="34" y="30"/>
                      <a:pt x="37" y="28"/>
                      <a:pt x="40" y="28"/>
                    </a:cubicBezTo>
                    <a:cubicBezTo>
                      <a:pt x="41" y="30"/>
                      <a:pt x="38" y="28"/>
                      <a:pt x="41" y="28"/>
                    </a:cubicBezTo>
                    <a:cubicBezTo>
                      <a:pt x="44" y="28"/>
                      <a:pt x="43" y="30"/>
                      <a:pt x="43" y="30"/>
                    </a:cubicBezTo>
                    <a:cubicBezTo>
                      <a:pt x="44" y="31"/>
                      <a:pt x="37" y="38"/>
                      <a:pt x="35" y="39"/>
                    </a:cubicBezTo>
                    <a:cubicBezTo>
                      <a:pt x="34" y="39"/>
                      <a:pt x="38" y="38"/>
                      <a:pt x="37" y="39"/>
                    </a:cubicBezTo>
                    <a:cubicBezTo>
                      <a:pt x="35" y="41"/>
                      <a:pt x="34" y="42"/>
                      <a:pt x="35" y="42"/>
                    </a:cubicBezTo>
                    <a:cubicBezTo>
                      <a:pt x="38" y="42"/>
                      <a:pt x="38" y="39"/>
                      <a:pt x="43" y="41"/>
                    </a:cubicBezTo>
                    <a:cubicBezTo>
                      <a:pt x="49" y="41"/>
                      <a:pt x="52" y="39"/>
                      <a:pt x="52" y="42"/>
                    </a:cubicBezTo>
                    <a:cubicBezTo>
                      <a:pt x="53" y="44"/>
                      <a:pt x="52" y="44"/>
                      <a:pt x="50" y="50"/>
                    </a:cubicBezTo>
                    <a:cubicBezTo>
                      <a:pt x="47" y="56"/>
                      <a:pt x="46" y="56"/>
                      <a:pt x="44" y="56"/>
                    </a:cubicBezTo>
                    <a:cubicBezTo>
                      <a:pt x="43" y="56"/>
                      <a:pt x="46" y="56"/>
                      <a:pt x="44" y="58"/>
                    </a:cubicBezTo>
                    <a:cubicBezTo>
                      <a:pt x="44" y="58"/>
                      <a:pt x="49" y="58"/>
                      <a:pt x="46" y="59"/>
                    </a:cubicBezTo>
                    <a:cubicBezTo>
                      <a:pt x="44" y="61"/>
                      <a:pt x="44" y="59"/>
                      <a:pt x="43" y="61"/>
                    </a:cubicBezTo>
                    <a:cubicBezTo>
                      <a:pt x="43" y="62"/>
                      <a:pt x="38" y="62"/>
                      <a:pt x="41" y="62"/>
                    </a:cubicBezTo>
                    <a:cubicBezTo>
                      <a:pt x="46" y="64"/>
                      <a:pt x="43" y="59"/>
                      <a:pt x="47" y="62"/>
                    </a:cubicBezTo>
                    <a:cubicBezTo>
                      <a:pt x="52" y="64"/>
                      <a:pt x="50" y="66"/>
                      <a:pt x="53" y="67"/>
                    </a:cubicBezTo>
                    <a:cubicBezTo>
                      <a:pt x="55" y="69"/>
                      <a:pt x="53" y="70"/>
                      <a:pt x="57" y="75"/>
                    </a:cubicBezTo>
                    <a:cubicBezTo>
                      <a:pt x="58" y="81"/>
                      <a:pt x="58" y="80"/>
                      <a:pt x="61" y="80"/>
                    </a:cubicBezTo>
                    <a:cubicBezTo>
                      <a:pt x="64" y="81"/>
                      <a:pt x="63" y="84"/>
                      <a:pt x="66" y="84"/>
                    </a:cubicBezTo>
                    <a:cubicBezTo>
                      <a:pt x="67" y="86"/>
                      <a:pt x="64" y="86"/>
                      <a:pt x="67" y="89"/>
                    </a:cubicBezTo>
                    <a:cubicBezTo>
                      <a:pt x="70" y="92"/>
                      <a:pt x="69" y="92"/>
                      <a:pt x="66" y="90"/>
                    </a:cubicBezTo>
                    <a:cubicBezTo>
                      <a:pt x="64" y="89"/>
                      <a:pt x="64" y="90"/>
                      <a:pt x="67" y="92"/>
                    </a:cubicBezTo>
                    <a:cubicBezTo>
                      <a:pt x="69" y="94"/>
                      <a:pt x="72" y="98"/>
                      <a:pt x="70" y="98"/>
                    </a:cubicBezTo>
                    <a:cubicBezTo>
                      <a:pt x="69" y="100"/>
                      <a:pt x="67" y="101"/>
                      <a:pt x="69" y="101"/>
                    </a:cubicBezTo>
                    <a:cubicBezTo>
                      <a:pt x="70" y="101"/>
                      <a:pt x="70" y="103"/>
                      <a:pt x="72" y="100"/>
                    </a:cubicBezTo>
                    <a:cubicBezTo>
                      <a:pt x="72" y="98"/>
                      <a:pt x="81" y="100"/>
                      <a:pt x="81" y="104"/>
                    </a:cubicBezTo>
                    <a:cubicBezTo>
                      <a:pt x="82" y="112"/>
                      <a:pt x="76" y="112"/>
                      <a:pt x="78" y="114"/>
                    </a:cubicBezTo>
                    <a:cubicBezTo>
                      <a:pt x="79" y="114"/>
                      <a:pt x="76" y="112"/>
                      <a:pt x="75" y="114"/>
                    </a:cubicBezTo>
                    <a:cubicBezTo>
                      <a:pt x="73" y="115"/>
                      <a:pt x="76" y="114"/>
                      <a:pt x="75" y="117"/>
                    </a:cubicBezTo>
                    <a:cubicBezTo>
                      <a:pt x="75" y="117"/>
                      <a:pt x="70" y="117"/>
                      <a:pt x="72" y="117"/>
                    </a:cubicBezTo>
                    <a:cubicBezTo>
                      <a:pt x="73" y="118"/>
                      <a:pt x="72" y="118"/>
                      <a:pt x="73" y="118"/>
                    </a:cubicBezTo>
                    <a:cubicBezTo>
                      <a:pt x="75" y="120"/>
                      <a:pt x="79" y="117"/>
                      <a:pt x="79" y="118"/>
                    </a:cubicBezTo>
                    <a:cubicBezTo>
                      <a:pt x="78" y="120"/>
                      <a:pt x="79" y="121"/>
                      <a:pt x="76" y="123"/>
                    </a:cubicBezTo>
                    <a:cubicBezTo>
                      <a:pt x="73" y="123"/>
                      <a:pt x="76" y="125"/>
                      <a:pt x="73" y="125"/>
                    </a:cubicBezTo>
                    <a:cubicBezTo>
                      <a:pt x="72" y="125"/>
                      <a:pt x="70" y="128"/>
                      <a:pt x="67" y="126"/>
                    </a:cubicBezTo>
                    <a:cubicBezTo>
                      <a:pt x="64" y="125"/>
                      <a:pt x="61" y="128"/>
                      <a:pt x="60" y="126"/>
                    </a:cubicBezTo>
                    <a:cubicBezTo>
                      <a:pt x="60" y="125"/>
                      <a:pt x="60" y="126"/>
                      <a:pt x="58" y="126"/>
                    </a:cubicBezTo>
                    <a:cubicBezTo>
                      <a:pt x="55" y="125"/>
                      <a:pt x="58" y="126"/>
                      <a:pt x="53" y="126"/>
                    </a:cubicBezTo>
                    <a:cubicBezTo>
                      <a:pt x="50" y="128"/>
                      <a:pt x="53" y="129"/>
                      <a:pt x="50" y="128"/>
                    </a:cubicBezTo>
                    <a:cubicBezTo>
                      <a:pt x="47" y="128"/>
                      <a:pt x="49" y="131"/>
                      <a:pt x="46" y="128"/>
                    </a:cubicBezTo>
                    <a:cubicBezTo>
                      <a:pt x="44" y="125"/>
                      <a:pt x="41" y="129"/>
                      <a:pt x="40" y="128"/>
                    </a:cubicBezTo>
                    <a:cubicBezTo>
                      <a:pt x="40" y="128"/>
                      <a:pt x="40" y="134"/>
                      <a:pt x="37" y="132"/>
                    </a:cubicBezTo>
                    <a:cubicBezTo>
                      <a:pt x="35" y="131"/>
                      <a:pt x="35" y="131"/>
                      <a:pt x="32" y="131"/>
                    </a:cubicBezTo>
                    <a:cubicBezTo>
                      <a:pt x="29" y="131"/>
                      <a:pt x="29" y="132"/>
                      <a:pt x="28" y="134"/>
                    </a:cubicBezTo>
                    <a:cubicBezTo>
                      <a:pt x="26" y="134"/>
                      <a:pt x="28" y="135"/>
                      <a:pt x="26" y="135"/>
                    </a:cubicBezTo>
                    <a:cubicBezTo>
                      <a:pt x="25" y="135"/>
                      <a:pt x="25" y="134"/>
                      <a:pt x="23" y="134"/>
                    </a:cubicBezTo>
                    <a:cubicBezTo>
                      <a:pt x="22" y="135"/>
                      <a:pt x="22" y="132"/>
                      <a:pt x="25" y="132"/>
                    </a:cubicBezTo>
                    <a:cubicBezTo>
                      <a:pt x="26" y="132"/>
                      <a:pt x="26" y="129"/>
                      <a:pt x="29" y="128"/>
                    </a:cubicBezTo>
                    <a:cubicBezTo>
                      <a:pt x="31" y="128"/>
                      <a:pt x="29" y="128"/>
                      <a:pt x="31" y="126"/>
                    </a:cubicBezTo>
                    <a:cubicBezTo>
                      <a:pt x="32" y="125"/>
                      <a:pt x="29" y="123"/>
                      <a:pt x="32" y="123"/>
                    </a:cubicBezTo>
                    <a:cubicBezTo>
                      <a:pt x="35" y="123"/>
                      <a:pt x="32" y="120"/>
                      <a:pt x="35" y="120"/>
                    </a:cubicBezTo>
                    <a:cubicBezTo>
                      <a:pt x="40" y="120"/>
                      <a:pt x="38" y="121"/>
                      <a:pt x="43" y="121"/>
                    </a:cubicBezTo>
                    <a:cubicBezTo>
                      <a:pt x="46" y="120"/>
                      <a:pt x="41" y="120"/>
                      <a:pt x="47" y="117"/>
                    </a:cubicBezTo>
                    <a:cubicBezTo>
                      <a:pt x="47" y="115"/>
                      <a:pt x="47" y="115"/>
                      <a:pt x="49" y="114"/>
                    </a:cubicBezTo>
                    <a:cubicBezTo>
                      <a:pt x="46" y="115"/>
                      <a:pt x="46" y="117"/>
                      <a:pt x="44" y="117"/>
                    </a:cubicBezTo>
                    <a:cubicBezTo>
                      <a:pt x="43" y="117"/>
                      <a:pt x="41" y="121"/>
                      <a:pt x="38" y="118"/>
                    </a:cubicBezTo>
                    <a:cubicBezTo>
                      <a:pt x="35" y="115"/>
                      <a:pt x="32" y="118"/>
                      <a:pt x="34" y="117"/>
                    </a:cubicBezTo>
                    <a:cubicBezTo>
                      <a:pt x="34" y="115"/>
                      <a:pt x="32" y="114"/>
                      <a:pt x="29" y="115"/>
                    </a:cubicBezTo>
                    <a:cubicBezTo>
                      <a:pt x="28" y="117"/>
                      <a:pt x="26" y="115"/>
                      <a:pt x="26" y="114"/>
                    </a:cubicBezTo>
                    <a:cubicBezTo>
                      <a:pt x="28" y="112"/>
                      <a:pt x="25" y="114"/>
                      <a:pt x="26" y="112"/>
                    </a:cubicBezTo>
                    <a:cubicBezTo>
                      <a:pt x="28" y="109"/>
                      <a:pt x="28" y="112"/>
                      <a:pt x="32" y="109"/>
                    </a:cubicBezTo>
                    <a:cubicBezTo>
                      <a:pt x="37" y="106"/>
                      <a:pt x="34" y="104"/>
                      <a:pt x="35" y="103"/>
                    </a:cubicBezTo>
                    <a:cubicBezTo>
                      <a:pt x="37" y="101"/>
                      <a:pt x="34" y="103"/>
                      <a:pt x="35" y="101"/>
                    </a:cubicBezTo>
                    <a:cubicBezTo>
                      <a:pt x="35" y="98"/>
                      <a:pt x="32" y="103"/>
                      <a:pt x="31" y="101"/>
                    </a:cubicBezTo>
                    <a:cubicBezTo>
                      <a:pt x="31" y="101"/>
                      <a:pt x="29" y="103"/>
                      <a:pt x="31" y="101"/>
                    </a:cubicBezTo>
                    <a:cubicBezTo>
                      <a:pt x="31" y="100"/>
                      <a:pt x="32" y="100"/>
                      <a:pt x="34" y="97"/>
                    </a:cubicBezTo>
                    <a:cubicBezTo>
                      <a:pt x="35" y="95"/>
                      <a:pt x="35" y="97"/>
                      <a:pt x="37" y="95"/>
                    </a:cubicBezTo>
                    <a:cubicBezTo>
                      <a:pt x="37" y="95"/>
                      <a:pt x="37" y="97"/>
                      <a:pt x="40" y="95"/>
                    </a:cubicBezTo>
                    <a:cubicBezTo>
                      <a:pt x="41" y="94"/>
                      <a:pt x="43" y="97"/>
                      <a:pt x="43" y="95"/>
                    </a:cubicBezTo>
                    <a:cubicBezTo>
                      <a:pt x="41" y="94"/>
                      <a:pt x="43" y="94"/>
                      <a:pt x="44" y="95"/>
                    </a:cubicBezTo>
                    <a:cubicBezTo>
                      <a:pt x="44" y="97"/>
                      <a:pt x="44" y="95"/>
                      <a:pt x="44" y="94"/>
                    </a:cubicBezTo>
                    <a:cubicBezTo>
                      <a:pt x="41" y="90"/>
                      <a:pt x="44" y="90"/>
                      <a:pt x="44" y="90"/>
                    </a:cubicBezTo>
                    <a:cubicBezTo>
                      <a:pt x="41" y="89"/>
                      <a:pt x="46" y="87"/>
                      <a:pt x="44" y="87"/>
                    </a:cubicBezTo>
                    <a:cubicBezTo>
                      <a:pt x="44" y="86"/>
                      <a:pt x="46" y="84"/>
                      <a:pt x="44" y="84"/>
                    </a:cubicBezTo>
                    <a:cubicBezTo>
                      <a:pt x="43" y="84"/>
                      <a:pt x="43" y="87"/>
                      <a:pt x="41" y="86"/>
                    </a:cubicBezTo>
                    <a:cubicBezTo>
                      <a:pt x="40" y="83"/>
                      <a:pt x="37" y="83"/>
                      <a:pt x="40" y="78"/>
                    </a:cubicBezTo>
                    <a:cubicBezTo>
                      <a:pt x="43" y="73"/>
                      <a:pt x="40" y="78"/>
                      <a:pt x="41" y="75"/>
                    </a:cubicBezTo>
                    <a:cubicBezTo>
                      <a:pt x="43" y="75"/>
                      <a:pt x="40" y="75"/>
                      <a:pt x="40" y="75"/>
                    </a:cubicBezTo>
                    <a:close/>
                    <a:moveTo>
                      <a:pt x="22" y="84"/>
                    </a:moveTo>
                    <a:cubicBezTo>
                      <a:pt x="22" y="83"/>
                      <a:pt x="23" y="84"/>
                      <a:pt x="23" y="83"/>
                    </a:cubicBezTo>
                    <a:cubicBezTo>
                      <a:pt x="22" y="83"/>
                      <a:pt x="22" y="83"/>
                      <a:pt x="22" y="83"/>
                    </a:cubicBezTo>
                    <a:cubicBezTo>
                      <a:pt x="23" y="81"/>
                      <a:pt x="23" y="80"/>
                      <a:pt x="23" y="81"/>
                    </a:cubicBezTo>
                    <a:cubicBezTo>
                      <a:pt x="23" y="83"/>
                      <a:pt x="25" y="83"/>
                      <a:pt x="25" y="81"/>
                    </a:cubicBezTo>
                    <a:cubicBezTo>
                      <a:pt x="23" y="78"/>
                      <a:pt x="23" y="78"/>
                      <a:pt x="23" y="78"/>
                    </a:cubicBezTo>
                    <a:cubicBezTo>
                      <a:pt x="22" y="80"/>
                      <a:pt x="20" y="80"/>
                      <a:pt x="22" y="78"/>
                    </a:cubicBezTo>
                    <a:cubicBezTo>
                      <a:pt x="23" y="78"/>
                      <a:pt x="23" y="76"/>
                      <a:pt x="22" y="76"/>
                    </a:cubicBezTo>
                    <a:cubicBezTo>
                      <a:pt x="20" y="76"/>
                      <a:pt x="20" y="73"/>
                      <a:pt x="19" y="72"/>
                    </a:cubicBezTo>
                    <a:cubicBezTo>
                      <a:pt x="19" y="70"/>
                      <a:pt x="16" y="72"/>
                      <a:pt x="14" y="72"/>
                    </a:cubicBezTo>
                    <a:cubicBezTo>
                      <a:pt x="11" y="72"/>
                      <a:pt x="13" y="73"/>
                      <a:pt x="9" y="73"/>
                    </a:cubicBezTo>
                    <a:cubicBezTo>
                      <a:pt x="6" y="75"/>
                      <a:pt x="9" y="78"/>
                      <a:pt x="6" y="78"/>
                    </a:cubicBezTo>
                    <a:cubicBezTo>
                      <a:pt x="3" y="78"/>
                      <a:pt x="8" y="80"/>
                      <a:pt x="5" y="81"/>
                    </a:cubicBezTo>
                    <a:cubicBezTo>
                      <a:pt x="0" y="83"/>
                      <a:pt x="11" y="87"/>
                      <a:pt x="11" y="84"/>
                    </a:cubicBezTo>
                    <a:cubicBezTo>
                      <a:pt x="11" y="83"/>
                      <a:pt x="13" y="81"/>
                      <a:pt x="13" y="83"/>
                    </a:cubicBezTo>
                    <a:cubicBezTo>
                      <a:pt x="14" y="86"/>
                      <a:pt x="14" y="84"/>
                      <a:pt x="14" y="86"/>
                    </a:cubicBezTo>
                    <a:cubicBezTo>
                      <a:pt x="16" y="87"/>
                      <a:pt x="16" y="86"/>
                      <a:pt x="17" y="86"/>
                    </a:cubicBezTo>
                    <a:cubicBezTo>
                      <a:pt x="20" y="86"/>
                      <a:pt x="19" y="89"/>
                      <a:pt x="22" y="84"/>
                    </a:cubicBezTo>
                    <a:close/>
                    <a:moveTo>
                      <a:pt x="32" y="83"/>
                    </a:moveTo>
                    <a:cubicBezTo>
                      <a:pt x="34" y="83"/>
                      <a:pt x="32" y="87"/>
                      <a:pt x="31" y="86"/>
                    </a:cubicBezTo>
                    <a:cubicBezTo>
                      <a:pt x="28" y="86"/>
                      <a:pt x="32" y="81"/>
                      <a:pt x="32" y="83"/>
                    </a:cubicBezTo>
                    <a:close/>
                    <a:moveTo>
                      <a:pt x="31" y="95"/>
                    </a:moveTo>
                    <a:cubicBezTo>
                      <a:pt x="32" y="92"/>
                      <a:pt x="35" y="95"/>
                      <a:pt x="34" y="97"/>
                    </a:cubicBezTo>
                    <a:cubicBezTo>
                      <a:pt x="32" y="98"/>
                      <a:pt x="31" y="97"/>
                      <a:pt x="31" y="95"/>
                    </a:cubicBezTo>
                    <a:close/>
                    <a:moveTo>
                      <a:pt x="26" y="69"/>
                    </a:moveTo>
                    <a:cubicBezTo>
                      <a:pt x="25" y="69"/>
                      <a:pt x="25" y="67"/>
                      <a:pt x="25" y="66"/>
                    </a:cubicBezTo>
                    <a:cubicBezTo>
                      <a:pt x="26" y="64"/>
                      <a:pt x="28" y="69"/>
                      <a:pt x="26" y="69"/>
                    </a:cubicBezTo>
                    <a:close/>
                    <a:moveTo>
                      <a:pt x="55" y="128"/>
                    </a:moveTo>
                    <a:cubicBezTo>
                      <a:pt x="57" y="126"/>
                      <a:pt x="58" y="126"/>
                      <a:pt x="58" y="128"/>
                    </a:cubicBezTo>
                    <a:cubicBezTo>
                      <a:pt x="60" y="128"/>
                      <a:pt x="58" y="129"/>
                      <a:pt x="55" y="128"/>
                    </a:cubicBezTo>
                    <a:close/>
                    <a:moveTo>
                      <a:pt x="14" y="34"/>
                    </a:moveTo>
                    <a:cubicBezTo>
                      <a:pt x="13" y="36"/>
                      <a:pt x="13" y="33"/>
                      <a:pt x="13" y="34"/>
                    </a:cubicBezTo>
                    <a:cubicBezTo>
                      <a:pt x="11" y="34"/>
                      <a:pt x="11" y="36"/>
                      <a:pt x="11" y="36"/>
                    </a:cubicBezTo>
                    <a:cubicBezTo>
                      <a:pt x="13" y="38"/>
                      <a:pt x="9" y="36"/>
                      <a:pt x="13" y="38"/>
                    </a:cubicBezTo>
                    <a:cubicBezTo>
                      <a:pt x="14" y="38"/>
                      <a:pt x="9" y="38"/>
                      <a:pt x="11" y="39"/>
                    </a:cubicBezTo>
                    <a:cubicBezTo>
                      <a:pt x="13" y="41"/>
                      <a:pt x="13" y="39"/>
                      <a:pt x="14" y="39"/>
                    </a:cubicBezTo>
                    <a:cubicBezTo>
                      <a:pt x="14" y="39"/>
                      <a:pt x="14" y="39"/>
                      <a:pt x="14" y="38"/>
                    </a:cubicBezTo>
                    <a:cubicBezTo>
                      <a:pt x="16" y="38"/>
                      <a:pt x="17" y="38"/>
                      <a:pt x="16" y="38"/>
                    </a:cubicBezTo>
                    <a:cubicBezTo>
                      <a:pt x="16" y="36"/>
                      <a:pt x="17" y="36"/>
                      <a:pt x="17" y="36"/>
                    </a:cubicBezTo>
                    <a:cubicBezTo>
                      <a:pt x="16" y="36"/>
                      <a:pt x="17" y="36"/>
                      <a:pt x="17" y="34"/>
                    </a:cubicBezTo>
                    <a:cubicBezTo>
                      <a:pt x="17" y="33"/>
                      <a:pt x="17" y="34"/>
                      <a:pt x="19" y="34"/>
                    </a:cubicBezTo>
                    <a:cubicBezTo>
                      <a:pt x="20" y="33"/>
                      <a:pt x="17" y="34"/>
                      <a:pt x="17" y="33"/>
                    </a:cubicBezTo>
                    <a:cubicBezTo>
                      <a:pt x="19" y="33"/>
                      <a:pt x="19" y="31"/>
                      <a:pt x="19" y="30"/>
                    </a:cubicBezTo>
                    <a:cubicBezTo>
                      <a:pt x="19" y="30"/>
                      <a:pt x="16" y="31"/>
                      <a:pt x="14" y="33"/>
                    </a:cubicBezTo>
                    <a:cubicBezTo>
                      <a:pt x="13" y="33"/>
                      <a:pt x="14" y="34"/>
                      <a:pt x="14" y="34"/>
                    </a:cubicBezTo>
                    <a:close/>
                    <a:moveTo>
                      <a:pt x="11" y="42"/>
                    </a:moveTo>
                    <a:cubicBezTo>
                      <a:pt x="13" y="41"/>
                      <a:pt x="11" y="41"/>
                      <a:pt x="11" y="41"/>
                    </a:cubicBezTo>
                    <a:cubicBezTo>
                      <a:pt x="9" y="41"/>
                      <a:pt x="9" y="41"/>
                      <a:pt x="8" y="41"/>
                    </a:cubicBezTo>
                    <a:cubicBezTo>
                      <a:pt x="8" y="42"/>
                      <a:pt x="11" y="44"/>
                      <a:pt x="11" y="42"/>
                    </a:cubicBezTo>
                    <a:close/>
                    <a:moveTo>
                      <a:pt x="9" y="48"/>
                    </a:moveTo>
                    <a:cubicBezTo>
                      <a:pt x="11" y="48"/>
                      <a:pt x="9" y="47"/>
                      <a:pt x="9" y="47"/>
                    </a:cubicBezTo>
                    <a:cubicBezTo>
                      <a:pt x="11" y="45"/>
                      <a:pt x="11" y="45"/>
                      <a:pt x="9" y="45"/>
                    </a:cubicBezTo>
                    <a:cubicBezTo>
                      <a:pt x="8" y="44"/>
                      <a:pt x="8" y="48"/>
                      <a:pt x="9" y="48"/>
                    </a:cubicBezTo>
                    <a:close/>
                    <a:moveTo>
                      <a:pt x="16" y="45"/>
                    </a:moveTo>
                    <a:cubicBezTo>
                      <a:pt x="17" y="45"/>
                      <a:pt x="16" y="45"/>
                      <a:pt x="17" y="47"/>
                    </a:cubicBezTo>
                    <a:cubicBezTo>
                      <a:pt x="17" y="48"/>
                      <a:pt x="19" y="47"/>
                      <a:pt x="20" y="47"/>
                    </a:cubicBezTo>
                    <a:cubicBezTo>
                      <a:pt x="22" y="47"/>
                      <a:pt x="19" y="48"/>
                      <a:pt x="20" y="50"/>
                    </a:cubicBezTo>
                    <a:cubicBezTo>
                      <a:pt x="22" y="47"/>
                      <a:pt x="22" y="47"/>
                      <a:pt x="22" y="47"/>
                    </a:cubicBezTo>
                    <a:cubicBezTo>
                      <a:pt x="23" y="45"/>
                      <a:pt x="22" y="47"/>
                      <a:pt x="20" y="45"/>
                    </a:cubicBezTo>
                    <a:cubicBezTo>
                      <a:pt x="19" y="45"/>
                      <a:pt x="19" y="41"/>
                      <a:pt x="17" y="41"/>
                    </a:cubicBezTo>
                    <a:cubicBezTo>
                      <a:pt x="17" y="41"/>
                      <a:pt x="17" y="42"/>
                      <a:pt x="17" y="44"/>
                    </a:cubicBezTo>
                    <a:cubicBezTo>
                      <a:pt x="16" y="42"/>
                      <a:pt x="16" y="42"/>
                      <a:pt x="16" y="42"/>
                    </a:cubicBezTo>
                    <a:cubicBezTo>
                      <a:pt x="14" y="42"/>
                      <a:pt x="16" y="44"/>
                      <a:pt x="16" y="44"/>
                    </a:cubicBezTo>
                    <a:cubicBezTo>
                      <a:pt x="16" y="44"/>
                      <a:pt x="13" y="44"/>
                      <a:pt x="14" y="45"/>
                    </a:cubicBezTo>
                    <a:cubicBezTo>
                      <a:pt x="16" y="45"/>
                      <a:pt x="16" y="44"/>
                      <a:pt x="16" y="45"/>
                    </a:cubicBezTo>
                    <a:close/>
                    <a:moveTo>
                      <a:pt x="19" y="58"/>
                    </a:moveTo>
                    <a:cubicBezTo>
                      <a:pt x="19" y="58"/>
                      <a:pt x="17" y="58"/>
                      <a:pt x="17" y="59"/>
                    </a:cubicBezTo>
                    <a:cubicBezTo>
                      <a:pt x="17" y="59"/>
                      <a:pt x="20" y="58"/>
                      <a:pt x="22" y="58"/>
                    </a:cubicBezTo>
                    <a:cubicBezTo>
                      <a:pt x="23" y="58"/>
                      <a:pt x="22" y="56"/>
                      <a:pt x="20" y="56"/>
                    </a:cubicBezTo>
                    <a:cubicBezTo>
                      <a:pt x="19" y="55"/>
                      <a:pt x="19" y="53"/>
                      <a:pt x="17" y="55"/>
                    </a:cubicBezTo>
                    <a:cubicBezTo>
                      <a:pt x="17" y="56"/>
                      <a:pt x="17" y="56"/>
                      <a:pt x="19" y="56"/>
                    </a:cubicBezTo>
                    <a:cubicBezTo>
                      <a:pt x="20" y="56"/>
                      <a:pt x="19" y="56"/>
                      <a:pt x="19" y="58"/>
                    </a:cubicBezTo>
                    <a:close/>
                    <a:moveTo>
                      <a:pt x="17" y="66"/>
                    </a:moveTo>
                    <a:cubicBezTo>
                      <a:pt x="19" y="67"/>
                      <a:pt x="17" y="67"/>
                      <a:pt x="17" y="67"/>
                    </a:cubicBezTo>
                    <a:cubicBezTo>
                      <a:pt x="17" y="69"/>
                      <a:pt x="19" y="67"/>
                      <a:pt x="19" y="67"/>
                    </a:cubicBezTo>
                    <a:cubicBezTo>
                      <a:pt x="20" y="66"/>
                      <a:pt x="19" y="66"/>
                      <a:pt x="19" y="64"/>
                    </a:cubicBezTo>
                    <a:cubicBezTo>
                      <a:pt x="19" y="62"/>
                      <a:pt x="17" y="64"/>
                      <a:pt x="17" y="64"/>
                    </a:cubicBezTo>
                    <a:cubicBezTo>
                      <a:pt x="17" y="62"/>
                      <a:pt x="14" y="66"/>
                      <a:pt x="16" y="66"/>
                    </a:cubicBezTo>
                    <a:cubicBezTo>
                      <a:pt x="17" y="67"/>
                      <a:pt x="17" y="64"/>
                      <a:pt x="17" y="66"/>
                    </a:cubicBezTo>
                    <a:close/>
                    <a:moveTo>
                      <a:pt x="20" y="64"/>
                    </a:moveTo>
                    <a:cubicBezTo>
                      <a:pt x="19" y="62"/>
                      <a:pt x="20" y="61"/>
                      <a:pt x="22" y="61"/>
                    </a:cubicBezTo>
                    <a:cubicBezTo>
                      <a:pt x="23" y="59"/>
                      <a:pt x="20" y="66"/>
                      <a:pt x="20" y="64"/>
                    </a:cubicBezTo>
                    <a:close/>
                    <a:moveTo>
                      <a:pt x="41" y="27"/>
                    </a:moveTo>
                    <a:cubicBezTo>
                      <a:pt x="41" y="27"/>
                      <a:pt x="40" y="25"/>
                      <a:pt x="41" y="25"/>
                    </a:cubicBezTo>
                    <a:cubicBezTo>
                      <a:pt x="41" y="25"/>
                      <a:pt x="43" y="27"/>
                      <a:pt x="41" y="27"/>
                    </a:cubicBezTo>
                    <a:close/>
                    <a:moveTo>
                      <a:pt x="44" y="25"/>
                    </a:moveTo>
                    <a:cubicBezTo>
                      <a:pt x="44" y="27"/>
                      <a:pt x="46" y="25"/>
                      <a:pt x="46" y="24"/>
                    </a:cubicBezTo>
                    <a:cubicBezTo>
                      <a:pt x="46" y="24"/>
                      <a:pt x="44" y="25"/>
                      <a:pt x="44" y="24"/>
                    </a:cubicBezTo>
                    <a:cubicBezTo>
                      <a:pt x="44" y="24"/>
                      <a:pt x="43" y="25"/>
                      <a:pt x="43" y="24"/>
                    </a:cubicBezTo>
                    <a:cubicBezTo>
                      <a:pt x="44" y="22"/>
                      <a:pt x="43" y="22"/>
                      <a:pt x="43" y="22"/>
                    </a:cubicBezTo>
                    <a:cubicBezTo>
                      <a:pt x="41" y="22"/>
                      <a:pt x="40" y="24"/>
                      <a:pt x="41" y="24"/>
                    </a:cubicBezTo>
                    <a:cubicBezTo>
                      <a:pt x="43" y="25"/>
                      <a:pt x="43" y="24"/>
                      <a:pt x="44" y="25"/>
                    </a:cubicBezTo>
                    <a:close/>
                    <a:moveTo>
                      <a:pt x="44" y="27"/>
                    </a:moveTo>
                    <a:cubicBezTo>
                      <a:pt x="44" y="25"/>
                      <a:pt x="44" y="27"/>
                      <a:pt x="44" y="27"/>
                    </a:cubicBezTo>
                    <a:cubicBezTo>
                      <a:pt x="43" y="27"/>
                      <a:pt x="43" y="27"/>
                      <a:pt x="44" y="27"/>
                    </a:cubicBezTo>
                    <a:close/>
                    <a:moveTo>
                      <a:pt x="46" y="21"/>
                    </a:moveTo>
                    <a:cubicBezTo>
                      <a:pt x="47" y="21"/>
                      <a:pt x="47" y="19"/>
                      <a:pt x="47" y="21"/>
                    </a:cubicBezTo>
                    <a:cubicBezTo>
                      <a:pt x="46" y="21"/>
                      <a:pt x="46" y="19"/>
                      <a:pt x="46" y="21"/>
                    </a:cubicBezTo>
                    <a:cubicBezTo>
                      <a:pt x="46" y="22"/>
                      <a:pt x="46" y="21"/>
                      <a:pt x="46" y="21"/>
                    </a:cubicBezTo>
                    <a:close/>
                    <a:moveTo>
                      <a:pt x="46" y="22"/>
                    </a:moveTo>
                    <a:cubicBezTo>
                      <a:pt x="46" y="21"/>
                      <a:pt x="47" y="22"/>
                      <a:pt x="47" y="22"/>
                    </a:cubicBezTo>
                    <a:cubicBezTo>
                      <a:pt x="46" y="24"/>
                      <a:pt x="46" y="24"/>
                      <a:pt x="46" y="22"/>
                    </a:cubicBezTo>
                    <a:close/>
                    <a:moveTo>
                      <a:pt x="43" y="19"/>
                    </a:moveTo>
                    <a:cubicBezTo>
                      <a:pt x="44" y="19"/>
                      <a:pt x="44" y="21"/>
                      <a:pt x="44" y="21"/>
                    </a:cubicBezTo>
                    <a:cubicBezTo>
                      <a:pt x="44" y="21"/>
                      <a:pt x="43" y="21"/>
                      <a:pt x="43" y="19"/>
                    </a:cubicBezTo>
                    <a:close/>
                    <a:moveTo>
                      <a:pt x="58" y="11"/>
                    </a:moveTo>
                    <a:cubicBezTo>
                      <a:pt x="58" y="10"/>
                      <a:pt x="58" y="10"/>
                      <a:pt x="58" y="8"/>
                    </a:cubicBezTo>
                    <a:cubicBezTo>
                      <a:pt x="58" y="8"/>
                      <a:pt x="58" y="8"/>
                      <a:pt x="60" y="5"/>
                    </a:cubicBezTo>
                    <a:cubicBezTo>
                      <a:pt x="60" y="3"/>
                      <a:pt x="58" y="7"/>
                      <a:pt x="58" y="5"/>
                    </a:cubicBezTo>
                    <a:cubicBezTo>
                      <a:pt x="58" y="5"/>
                      <a:pt x="58" y="3"/>
                      <a:pt x="58" y="5"/>
                    </a:cubicBezTo>
                    <a:cubicBezTo>
                      <a:pt x="57" y="7"/>
                      <a:pt x="57" y="5"/>
                      <a:pt x="57" y="3"/>
                    </a:cubicBezTo>
                    <a:cubicBezTo>
                      <a:pt x="58" y="2"/>
                      <a:pt x="53" y="5"/>
                      <a:pt x="55" y="5"/>
                    </a:cubicBezTo>
                    <a:cubicBezTo>
                      <a:pt x="55" y="5"/>
                      <a:pt x="57" y="5"/>
                      <a:pt x="57" y="7"/>
                    </a:cubicBezTo>
                    <a:cubicBezTo>
                      <a:pt x="57" y="7"/>
                      <a:pt x="53" y="7"/>
                      <a:pt x="53" y="8"/>
                    </a:cubicBezTo>
                    <a:cubicBezTo>
                      <a:pt x="53" y="10"/>
                      <a:pt x="55" y="8"/>
                      <a:pt x="55" y="8"/>
                    </a:cubicBezTo>
                    <a:cubicBezTo>
                      <a:pt x="57" y="10"/>
                      <a:pt x="57" y="8"/>
                      <a:pt x="57" y="8"/>
                    </a:cubicBezTo>
                    <a:cubicBezTo>
                      <a:pt x="58" y="10"/>
                      <a:pt x="55" y="11"/>
                      <a:pt x="57" y="13"/>
                    </a:cubicBezTo>
                    <a:cubicBezTo>
                      <a:pt x="58" y="14"/>
                      <a:pt x="58" y="11"/>
                      <a:pt x="58" y="11"/>
                    </a:cubicBezTo>
                    <a:close/>
                    <a:moveTo>
                      <a:pt x="60" y="3"/>
                    </a:moveTo>
                    <a:cubicBezTo>
                      <a:pt x="60" y="2"/>
                      <a:pt x="60" y="2"/>
                      <a:pt x="60" y="2"/>
                    </a:cubicBezTo>
                    <a:cubicBezTo>
                      <a:pt x="58" y="2"/>
                      <a:pt x="58" y="2"/>
                      <a:pt x="58" y="2"/>
                    </a:cubicBezTo>
                    <a:cubicBezTo>
                      <a:pt x="58" y="3"/>
                      <a:pt x="58" y="3"/>
                      <a:pt x="58" y="3"/>
                    </a:cubicBezTo>
                    <a:cubicBezTo>
                      <a:pt x="60" y="5"/>
                      <a:pt x="58" y="3"/>
                      <a:pt x="60" y="3"/>
                    </a:cubicBezTo>
                    <a:close/>
                    <a:moveTo>
                      <a:pt x="60" y="2"/>
                    </a:moveTo>
                    <a:cubicBezTo>
                      <a:pt x="60" y="0"/>
                      <a:pt x="60" y="0"/>
                      <a:pt x="61" y="0"/>
                    </a:cubicBezTo>
                    <a:cubicBezTo>
                      <a:pt x="61" y="0"/>
                      <a:pt x="61" y="2"/>
                      <a:pt x="60" y="2"/>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90" name="Freeform 202"/>
              <p:cNvSpPr>
                <a:spLocks/>
              </p:cNvSpPr>
              <p:nvPr/>
            </p:nvSpPr>
            <p:spPr bwMode="auto">
              <a:xfrm>
                <a:off x="2586" y="1762"/>
                <a:ext cx="8" cy="6"/>
              </a:xfrm>
              <a:custGeom>
                <a:avLst/>
                <a:gdLst/>
                <a:ahLst/>
                <a:cxnLst>
                  <a:cxn ang="0">
                    <a:pos x="1" y="3"/>
                  </a:cxn>
                  <a:cxn ang="0">
                    <a:pos x="1" y="0"/>
                  </a:cxn>
                  <a:cxn ang="0">
                    <a:pos x="3" y="1"/>
                  </a:cxn>
                  <a:cxn ang="0">
                    <a:pos x="1" y="3"/>
                  </a:cxn>
                </a:cxnLst>
                <a:rect l="0" t="0" r="r" b="b"/>
                <a:pathLst>
                  <a:path w="4" h="3">
                    <a:moveTo>
                      <a:pt x="1" y="3"/>
                    </a:moveTo>
                    <a:cubicBezTo>
                      <a:pt x="1" y="1"/>
                      <a:pt x="0" y="0"/>
                      <a:pt x="1" y="0"/>
                    </a:cubicBezTo>
                    <a:cubicBezTo>
                      <a:pt x="1" y="0"/>
                      <a:pt x="1" y="0"/>
                      <a:pt x="3" y="1"/>
                    </a:cubicBezTo>
                    <a:cubicBezTo>
                      <a:pt x="4" y="1"/>
                      <a:pt x="3" y="3"/>
                      <a:pt x="1"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91" name="Freeform 203"/>
              <p:cNvSpPr>
                <a:spLocks/>
              </p:cNvSpPr>
              <p:nvPr/>
            </p:nvSpPr>
            <p:spPr bwMode="auto">
              <a:xfrm>
                <a:off x="2596" y="1768"/>
                <a:ext cx="4" cy="6"/>
              </a:xfrm>
              <a:custGeom>
                <a:avLst/>
                <a:gdLst/>
                <a:ahLst/>
                <a:cxnLst>
                  <a:cxn ang="0">
                    <a:pos x="0" y="1"/>
                  </a:cxn>
                  <a:cxn ang="0">
                    <a:pos x="2" y="3"/>
                  </a:cxn>
                  <a:cxn ang="0">
                    <a:pos x="0" y="3"/>
                  </a:cxn>
                  <a:cxn ang="0">
                    <a:pos x="0" y="1"/>
                  </a:cxn>
                </a:cxnLst>
                <a:rect l="0" t="0" r="r" b="b"/>
                <a:pathLst>
                  <a:path w="2" h="3">
                    <a:moveTo>
                      <a:pt x="0" y="1"/>
                    </a:moveTo>
                    <a:cubicBezTo>
                      <a:pt x="0" y="0"/>
                      <a:pt x="2" y="1"/>
                      <a:pt x="2" y="3"/>
                    </a:cubicBezTo>
                    <a:cubicBezTo>
                      <a:pt x="2" y="3"/>
                      <a:pt x="2" y="3"/>
                      <a:pt x="0" y="3"/>
                    </a:cubicBezTo>
                    <a:cubicBezTo>
                      <a:pt x="0" y="1"/>
                      <a:pt x="0" y="1"/>
                      <a:pt x="0"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892" name="Freeform 204"/>
              <p:cNvSpPr>
                <a:spLocks/>
              </p:cNvSpPr>
              <p:nvPr/>
            </p:nvSpPr>
            <p:spPr bwMode="auto">
              <a:xfrm>
                <a:off x="2594" y="1778"/>
                <a:ext cx="6" cy="7"/>
              </a:xfrm>
              <a:custGeom>
                <a:avLst/>
                <a:gdLst/>
                <a:ahLst/>
                <a:cxnLst>
                  <a:cxn ang="0">
                    <a:pos x="0" y="0"/>
                  </a:cxn>
                  <a:cxn ang="0">
                    <a:pos x="1" y="0"/>
                  </a:cxn>
                  <a:cxn ang="0">
                    <a:pos x="3" y="3"/>
                  </a:cxn>
                  <a:cxn ang="0">
                    <a:pos x="1" y="3"/>
                  </a:cxn>
                  <a:cxn ang="0">
                    <a:pos x="0" y="0"/>
                  </a:cxn>
                </a:cxnLst>
                <a:rect l="0" t="0" r="r" b="b"/>
                <a:pathLst>
                  <a:path w="3" h="4">
                    <a:moveTo>
                      <a:pt x="0" y="0"/>
                    </a:moveTo>
                    <a:cubicBezTo>
                      <a:pt x="1" y="0"/>
                      <a:pt x="0" y="0"/>
                      <a:pt x="1" y="0"/>
                    </a:cubicBezTo>
                    <a:cubicBezTo>
                      <a:pt x="3" y="1"/>
                      <a:pt x="1" y="3"/>
                      <a:pt x="3" y="3"/>
                    </a:cubicBezTo>
                    <a:cubicBezTo>
                      <a:pt x="3" y="3"/>
                      <a:pt x="3" y="4"/>
                      <a:pt x="1" y="3"/>
                    </a:cubicBezTo>
                    <a:cubicBezTo>
                      <a:pt x="1" y="1"/>
                      <a:pt x="0" y="0"/>
                      <a:pt x="0"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grpSp>
        <p:sp>
          <p:nvSpPr>
            <p:cNvPr id="596" name="Freeform 205"/>
            <p:cNvSpPr>
              <a:spLocks/>
            </p:cNvSpPr>
            <p:nvPr/>
          </p:nvSpPr>
          <p:spPr bwMode="auto">
            <a:xfrm>
              <a:off x="2592" y="1758"/>
              <a:ext cx="8" cy="12"/>
            </a:xfrm>
            <a:custGeom>
              <a:avLst/>
              <a:gdLst/>
              <a:ahLst/>
              <a:cxnLst>
                <a:cxn ang="0">
                  <a:pos x="0" y="2"/>
                </a:cxn>
                <a:cxn ang="0">
                  <a:pos x="0" y="0"/>
                </a:cxn>
                <a:cxn ang="0">
                  <a:pos x="1" y="2"/>
                </a:cxn>
                <a:cxn ang="0">
                  <a:pos x="3" y="3"/>
                </a:cxn>
                <a:cxn ang="0">
                  <a:pos x="3" y="5"/>
                </a:cxn>
                <a:cxn ang="0">
                  <a:pos x="0" y="2"/>
                </a:cxn>
              </a:cxnLst>
              <a:rect l="0" t="0" r="r" b="b"/>
              <a:pathLst>
                <a:path w="4" h="6">
                  <a:moveTo>
                    <a:pt x="0" y="2"/>
                  </a:moveTo>
                  <a:cubicBezTo>
                    <a:pt x="0" y="2"/>
                    <a:pt x="0" y="2"/>
                    <a:pt x="0" y="0"/>
                  </a:cubicBezTo>
                  <a:cubicBezTo>
                    <a:pt x="0" y="0"/>
                    <a:pt x="0" y="0"/>
                    <a:pt x="1" y="2"/>
                  </a:cubicBezTo>
                  <a:cubicBezTo>
                    <a:pt x="1" y="3"/>
                    <a:pt x="1" y="2"/>
                    <a:pt x="3" y="3"/>
                  </a:cubicBezTo>
                  <a:cubicBezTo>
                    <a:pt x="4" y="5"/>
                    <a:pt x="4" y="6"/>
                    <a:pt x="3" y="5"/>
                  </a:cubicBezTo>
                  <a:cubicBezTo>
                    <a:pt x="1" y="2"/>
                    <a:pt x="1" y="3"/>
                    <a:pt x="0"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597" name="Freeform 206"/>
            <p:cNvSpPr>
              <a:spLocks/>
            </p:cNvSpPr>
            <p:nvPr/>
          </p:nvSpPr>
          <p:spPr bwMode="auto">
            <a:xfrm>
              <a:off x="2594" y="1758"/>
              <a:ext cx="8" cy="6"/>
            </a:xfrm>
            <a:custGeom>
              <a:avLst/>
              <a:gdLst/>
              <a:ahLst/>
              <a:cxnLst>
                <a:cxn ang="0">
                  <a:pos x="1" y="3"/>
                </a:cxn>
                <a:cxn ang="0">
                  <a:pos x="0" y="0"/>
                </a:cxn>
                <a:cxn ang="0">
                  <a:pos x="0" y="0"/>
                </a:cxn>
                <a:cxn ang="0">
                  <a:pos x="1" y="0"/>
                </a:cxn>
                <a:cxn ang="0">
                  <a:pos x="3" y="2"/>
                </a:cxn>
                <a:cxn ang="0">
                  <a:pos x="3" y="2"/>
                </a:cxn>
                <a:cxn ang="0">
                  <a:pos x="1" y="3"/>
                </a:cxn>
              </a:cxnLst>
              <a:rect l="0" t="0" r="r" b="b"/>
              <a:pathLst>
                <a:path w="4" h="3">
                  <a:moveTo>
                    <a:pt x="1" y="3"/>
                  </a:moveTo>
                  <a:cubicBezTo>
                    <a:pt x="1" y="2"/>
                    <a:pt x="0" y="2"/>
                    <a:pt x="0" y="0"/>
                  </a:cubicBezTo>
                  <a:cubicBezTo>
                    <a:pt x="0" y="0"/>
                    <a:pt x="0" y="0"/>
                    <a:pt x="0" y="0"/>
                  </a:cubicBezTo>
                  <a:cubicBezTo>
                    <a:pt x="1" y="0"/>
                    <a:pt x="0" y="0"/>
                    <a:pt x="1" y="0"/>
                  </a:cubicBezTo>
                  <a:cubicBezTo>
                    <a:pt x="3" y="0"/>
                    <a:pt x="1" y="2"/>
                    <a:pt x="3" y="2"/>
                  </a:cubicBezTo>
                  <a:cubicBezTo>
                    <a:pt x="4" y="2"/>
                    <a:pt x="3" y="2"/>
                    <a:pt x="3" y="2"/>
                  </a:cubicBezTo>
                  <a:cubicBezTo>
                    <a:pt x="4" y="3"/>
                    <a:pt x="3" y="3"/>
                    <a:pt x="1"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598" name="Freeform 207"/>
            <p:cNvSpPr>
              <a:spLocks/>
            </p:cNvSpPr>
            <p:nvPr/>
          </p:nvSpPr>
          <p:spPr bwMode="auto">
            <a:xfrm>
              <a:off x="2600" y="1756"/>
              <a:ext cx="5" cy="6"/>
            </a:xfrm>
            <a:custGeom>
              <a:avLst/>
              <a:gdLst/>
              <a:ahLst/>
              <a:cxnLst>
                <a:cxn ang="0">
                  <a:pos x="1" y="3"/>
                </a:cxn>
                <a:cxn ang="0">
                  <a:pos x="1" y="1"/>
                </a:cxn>
                <a:cxn ang="0">
                  <a:pos x="1" y="1"/>
                </a:cxn>
                <a:cxn ang="0">
                  <a:pos x="1" y="3"/>
                </a:cxn>
                <a:cxn ang="0">
                  <a:pos x="1" y="3"/>
                </a:cxn>
              </a:cxnLst>
              <a:rect l="0" t="0" r="r" b="b"/>
              <a:pathLst>
                <a:path w="3" h="3">
                  <a:moveTo>
                    <a:pt x="1" y="3"/>
                  </a:moveTo>
                  <a:cubicBezTo>
                    <a:pt x="0" y="3"/>
                    <a:pt x="1" y="1"/>
                    <a:pt x="1" y="1"/>
                  </a:cubicBezTo>
                  <a:cubicBezTo>
                    <a:pt x="0" y="0"/>
                    <a:pt x="1" y="1"/>
                    <a:pt x="1" y="1"/>
                  </a:cubicBezTo>
                  <a:cubicBezTo>
                    <a:pt x="1" y="3"/>
                    <a:pt x="3" y="3"/>
                    <a:pt x="1" y="3"/>
                  </a:cubicBezTo>
                  <a:cubicBezTo>
                    <a:pt x="1" y="3"/>
                    <a:pt x="1" y="3"/>
                    <a:pt x="1"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599" name="Freeform 208"/>
            <p:cNvSpPr>
              <a:spLocks/>
            </p:cNvSpPr>
            <p:nvPr/>
          </p:nvSpPr>
          <p:spPr bwMode="auto">
            <a:xfrm>
              <a:off x="2600" y="1756"/>
              <a:ext cx="2" cy="6"/>
            </a:xfrm>
            <a:custGeom>
              <a:avLst/>
              <a:gdLst/>
              <a:ahLst/>
              <a:cxnLst>
                <a:cxn ang="0">
                  <a:pos x="0" y="1"/>
                </a:cxn>
                <a:cxn ang="0">
                  <a:pos x="0" y="0"/>
                </a:cxn>
                <a:cxn ang="0">
                  <a:pos x="0" y="1"/>
                </a:cxn>
              </a:cxnLst>
              <a:rect l="0" t="0" r="r" b="b"/>
              <a:pathLst>
                <a:path w="1" h="3">
                  <a:moveTo>
                    <a:pt x="0" y="1"/>
                  </a:moveTo>
                  <a:cubicBezTo>
                    <a:pt x="0" y="3"/>
                    <a:pt x="0" y="1"/>
                    <a:pt x="0" y="0"/>
                  </a:cubicBezTo>
                  <a:cubicBezTo>
                    <a:pt x="0" y="0"/>
                    <a:pt x="1" y="1"/>
                    <a:pt x="0"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00" name="Freeform 209"/>
            <p:cNvSpPr>
              <a:spLocks noEditPoints="1"/>
            </p:cNvSpPr>
            <p:nvPr/>
          </p:nvSpPr>
          <p:spPr bwMode="auto">
            <a:xfrm>
              <a:off x="2555" y="2199"/>
              <a:ext cx="213" cy="170"/>
            </a:xfrm>
            <a:custGeom>
              <a:avLst/>
              <a:gdLst/>
              <a:ahLst/>
              <a:cxnLst>
                <a:cxn ang="0">
                  <a:pos x="3" y="16"/>
                </a:cxn>
                <a:cxn ang="0">
                  <a:pos x="2" y="11"/>
                </a:cxn>
                <a:cxn ang="0">
                  <a:pos x="8" y="6"/>
                </a:cxn>
                <a:cxn ang="0">
                  <a:pos x="11" y="2"/>
                </a:cxn>
                <a:cxn ang="0">
                  <a:pos x="22" y="3"/>
                </a:cxn>
                <a:cxn ang="0">
                  <a:pos x="32" y="3"/>
                </a:cxn>
                <a:cxn ang="0">
                  <a:pos x="49" y="5"/>
                </a:cxn>
                <a:cxn ang="0">
                  <a:pos x="57" y="5"/>
                </a:cxn>
                <a:cxn ang="0">
                  <a:pos x="61" y="5"/>
                </a:cxn>
                <a:cxn ang="0">
                  <a:pos x="64" y="8"/>
                </a:cxn>
                <a:cxn ang="0">
                  <a:pos x="71" y="11"/>
                </a:cxn>
                <a:cxn ang="0">
                  <a:pos x="75" y="12"/>
                </a:cxn>
                <a:cxn ang="0">
                  <a:pos x="80" y="12"/>
                </a:cxn>
                <a:cxn ang="0">
                  <a:pos x="87" y="14"/>
                </a:cxn>
                <a:cxn ang="0">
                  <a:pos x="89" y="16"/>
                </a:cxn>
                <a:cxn ang="0">
                  <a:pos x="95" y="16"/>
                </a:cxn>
                <a:cxn ang="0">
                  <a:pos x="100" y="16"/>
                </a:cxn>
                <a:cxn ang="0">
                  <a:pos x="101" y="20"/>
                </a:cxn>
                <a:cxn ang="0">
                  <a:pos x="93" y="28"/>
                </a:cxn>
                <a:cxn ang="0">
                  <a:pos x="81" y="33"/>
                </a:cxn>
                <a:cxn ang="0">
                  <a:pos x="81" y="37"/>
                </a:cxn>
                <a:cxn ang="0">
                  <a:pos x="74" y="52"/>
                </a:cxn>
                <a:cxn ang="0">
                  <a:pos x="77" y="58"/>
                </a:cxn>
                <a:cxn ang="0">
                  <a:pos x="69" y="69"/>
                </a:cxn>
                <a:cxn ang="0">
                  <a:pos x="66" y="70"/>
                </a:cxn>
                <a:cxn ang="0">
                  <a:pos x="57" y="78"/>
                </a:cxn>
                <a:cxn ang="0">
                  <a:pos x="46" y="80"/>
                </a:cxn>
                <a:cxn ang="0">
                  <a:pos x="40" y="81"/>
                </a:cxn>
                <a:cxn ang="0">
                  <a:pos x="34" y="83"/>
                </a:cxn>
                <a:cxn ang="0">
                  <a:pos x="31" y="86"/>
                </a:cxn>
                <a:cxn ang="0">
                  <a:pos x="28" y="86"/>
                </a:cxn>
                <a:cxn ang="0">
                  <a:pos x="23" y="78"/>
                </a:cxn>
                <a:cxn ang="0">
                  <a:pos x="16" y="73"/>
                </a:cxn>
                <a:cxn ang="0">
                  <a:pos x="19" y="66"/>
                </a:cxn>
                <a:cxn ang="0">
                  <a:pos x="19" y="62"/>
                </a:cxn>
                <a:cxn ang="0">
                  <a:pos x="19" y="56"/>
                </a:cxn>
                <a:cxn ang="0">
                  <a:pos x="17" y="52"/>
                </a:cxn>
                <a:cxn ang="0">
                  <a:pos x="17" y="47"/>
                </a:cxn>
                <a:cxn ang="0">
                  <a:pos x="20" y="42"/>
                </a:cxn>
                <a:cxn ang="0">
                  <a:pos x="20" y="33"/>
                </a:cxn>
                <a:cxn ang="0">
                  <a:pos x="25" y="25"/>
                </a:cxn>
                <a:cxn ang="0">
                  <a:pos x="20" y="20"/>
                </a:cxn>
                <a:cxn ang="0">
                  <a:pos x="14" y="22"/>
                </a:cxn>
                <a:cxn ang="0">
                  <a:pos x="10" y="22"/>
                </a:cxn>
                <a:cxn ang="0">
                  <a:pos x="11" y="19"/>
                </a:cxn>
                <a:cxn ang="0">
                  <a:pos x="5" y="22"/>
                </a:cxn>
                <a:cxn ang="0">
                  <a:pos x="3" y="16"/>
                </a:cxn>
                <a:cxn ang="0">
                  <a:pos x="97" y="48"/>
                </a:cxn>
                <a:cxn ang="0">
                  <a:pos x="98" y="52"/>
                </a:cxn>
                <a:cxn ang="0">
                  <a:pos x="103" y="47"/>
                </a:cxn>
                <a:cxn ang="0">
                  <a:pos x="101" y="45"/>
                </a:cxn>
                <a:cxn ang="0">
                  <a:pos x="95" y="48"/>
                </a:cxn>
                <a:cxn ang="0">
                  <a:pos x="97" y="48"/>
                </a:cxn>
                <a:cxn ang="0">
                  <a:pos x="109" y="44"/>
                </a:cxn>
                <a:cxn ang="0">
                  <a:pos x="109" y="44"/>
                </a:cxn>
                <a:cxn ang="0">
                  <a:pos x="106" y="44"/>
                </a:cxn>
                <a:cxn ang="0">
                  <a:pos x="109" y="44"/>
                </a:cxn>
                <a:cxn ang="0">
                  <a:pos x="87" y="53"/>
                </a:cxn>
                <a:cxn ang="0">
                  <a:pos x="84" y="56"/>
                </a:cxn>
                <a:cxn ang="0">
                  <a:pos x="87" y="53"/>
                </a:cxn>
              </a:cxnLst>
              <a:rect l="0" t="0" r="r" b="b"/>
              <a:pathLst>
                <a:path w="110" h="88">
                  <a:moveTo>
                    <a:pt x="3" y="16"/>
                  </a:moveTo>
                  <a:cubicBezTo>
                    <a:pt x="2" y="12"/>
                    <a:pt x="3" y="11"/>
                    <a:pt x="2" y="11"/>
                  </a:cubicBezTo>
                  <a:cubicBezTo>
                    <a:pt x="0" y="9"/>
                    <a:pt x="3" y="6"/>
                    <a:pt x="8" y="6"/>
                  </a:cubicBezTo>
                  <a:cubicBezTo>
                    <a:pt x="11" y="6"/>
                    <a:pt x="8" y="3"/>
                    <a:pt x="11" y="2"/>
                  </a:cubicBezTo>
                  <a:cubicBezTo>
                    <a:pt x="16" y="0"/>
                    <a:pt x="16" y="3"/>
                    <a:pt x="22" y="3"/>
                  </a:cubicBezTo>
                  <a:cubicBezTo>
                    <a:pt x="28" y="3"/>
                    <a:pt x="28" y="2"/>
                    <a:pt x="32" y="3"/>
                  </a:cubicBezTo>
                  <a:cubicBezTo>
                    <a:pt x="40" y="6"/>
                    <a:pt x="43" y="3"/>
                    <a:pt x="49" y="5"/>
                  </a:cubicBezTo>
                  <a:cubicBezTo>
                    <a:pt x="54" y="6"/>
                    <a:pt x="52" y="3"/>
                    <a:pt x="57" y="5"/>
                  </a:cubicBezTo>
                  <a:cubicBezTo>
                    <a:pt x="58" y="6"/>
                    <a:pt x="60" y="5"/>
                    <a:pt x="61" y="5"/>
                  </a:cubicBezTo>
                  <a:cubicBezTo>
                    <a:pt x="63" y="6"/>
                    <a:pt x="64" y="5"/>
                    <a:pt x="64" y="8"/>
                  </a:cubicBezTo>
                  <a:cubicBezTo>
                    <a:pt x="64" y="9"/>
                    <a:pt x="69" y="8"/>
                    <a:pt x="71" y="11"/>
                  </a:cubicBezTo>
                  <a:cubicBezTo>
                    <a:pt x="71" y="12"/>
                    <a:pt x="74" y="11"/>
                    <a:pt x="75" y="12"/>
                  </a:cubicBezTo>
                  <a:cubicBezTo>
                    <a:pt x="77" y="14"/>
                    <a:pt x="77" y="11"/>
                    <a:pt x="80" y="12"/>
                  </a:cubicBezTo>
                  <a:cubicBezTo>
                    <a:pt x="83" y="12"/>
                    <a:pt x="78" y="8"/>
                    <a:pt x="87" y="14"/>
                  </a:cubicBezTo>
                  <a:cubicBezTo>
                    <a:pt x="87" y="16"/>
                    <a:pt x="89" y="16"/>
                    <a:pt x="89" y="16"/>
                  </a:cubicBezTo>
                  <a:cubicBezTo>
                    <a:pt x="93" y="17"/>
                    <a:pt x="93" y="16"/>
                    <a:pt x="95" y="16"/>
                  </a:cubicBezTo>
                  <a:cubicBezTo>
                    <a:pt x="98" y="17"/>
                    <a:pt x="97" y="16"/>
                    <a:pt x="100" y="16"/>
                  </a:cubicBezTo>
                  <a:cubicBezTo>
                    <a:pt x="104" y="19"/>
                    <a:pt x="100" y="17"/>
                    <a:pt x="101" y="20"/>
                  </a:cubicBezTo>
                  <a:cubicBezTo>
                    <a:pt x="103" y="23"/>
                    <a:pt x="93" y="25"/>
                    <a:pt x="93" y="28"/>
                  </a:cubicBezTo>
                  <a:cubicBezTo>
                    <a:pt x="92" y="30"/>
                    <a:pt x="83" y="30"/>
                    <a:pt x="81" y="33"/>
                  </a:cubicBezTo>
                  <a:cubicBezTo>
                    <a:pt x="81" y="36"/>
                    <a:pt x="86" y="34"/>
                    <a:pt x="81" y="37"/>
                  </a:cubicBezTo>
                  <a:cubicBezTo>
                    <a:pt x="78" y="37"/>
                    <a:pt x="72" y="47"/>
                    <a:pt x="74" y="52"/>
                  </a:cubicBezTo>
                  <a:cubicBezTo>
                    <a:pt x="74" y="56"/>
                    <a:pt x="77" y="56"/>
                    <a:pt x="77" y="58"/>
                  </a:cubicBezTo>
                  <a:cubicBezTo>
                    <a:pt x="77" y="58"/>
                    <a:pt x="68" y="62"/>
                    <a:pt x="69" y="69"/>
                  </a:cubicBezTo>
                  <a:cubicBezTo>
                    <a:pt x="69" y="70"/>
                    <a:pt x="69" y="70"/>
                    <a:pt x="66" y="70"/>
                  </a:cubicBezTo>
                  <a:cubicBezTo>
                    <a:pt x="60" y="70"/>
                    <a:pt x="60" y="81"/>
                    <a:pt x="57" y="78"/>
                  </a:cubicBezTo>
                  <a:cubicBezTo>
                    <a:pt x="55" y="77"/>
                    <a:pt x="51" y="81"/>
                    <a:pt x="46" y="80"/>
                  </a:cubicBezTo>
                  <a:cubicBezTo>
                    <a:pt x="43" y="78"/>
                    <a:pt x="40" y="80"/>
                    <a:pt x="40" y="81"/>
                  </a:cubicBezTo>
                  <a:cubicBezTo>
                    <a:pt x="38" y="83"/>
                    <a:pt x="35" y="81"/>
                    <a:pt x="34" y="83"/>
                  </a:cubicBezTo>
                  <a:cubicBezTo>
                    <a:pt x="32" y="86"/>
                    <a:pt x="32" y="86"/>
                    <a:pt x="31" y="86"/>
                  </a:cubicBezTo>
                  <a:cubicBezTo>
                    <a:pt x="31" y="88"/>
                    <a:pt x="31" y="88"/>
                    <a:pt x="28" y="86"/>
                  </a:cubicBezTo>
                  <a:cubicBezTo>
                    <a:pt x="25" y="83"/>
                    <a:pt x="23" y="81"/>
                    <a:pt x="23" y="78"/>
                  </a:cubicBezTo>
                  <a:cubicBezTo>
                    <a:pt x="23" y="77"/>
                    <a:pt x="20" y="72"/>
                    <a:pt x="16" y="73"/>
                  </a:cubicBezTo>
                  <a:cubicBezTo>
                    <a:pt x="16" y="72"/>
                    <a:pt x="16" y="67"/>
                    <a:pt x="19" y="66"/>
                  </a:cubicBezTo>
                  <a:cubicBezTo>
                    <a:pt x="22" y="62"/>
                    <a:pt x="20" y="62"/>
                    <a:pt x="19" y="62"/>
                  </a:cubicBezTo>
                  <a:cubicBezTo>
                    <a:pt x="17" y="62"/>
                    <a:pt x="16" y="61"/>
                    <a:pt x="19" y="56"/>
                  </a:cubicBezTo>
                  <a:cubicBezTo>
                    <a:pt x="22" y="52"/>
                    <a:pt x="19" y="55"/>
                    <a:pt x="17" y="52"/>
                  </a:cubicBezTo>
                  <a:cubicBezTo>
                    <a:pt x="17" y="47"/>
                    <a:pt x="14" y="47"/>
                    <a:pt x="17" y="47"/>
                  </a:cubicBezTo>
                  <a:cubicBezTo>
                    <a:pt x="20" y="47"/>
                    <a:pt x="20" y="45"/>
                    <a:pt x="20" y="42"/>
                  </a:cubicBezTo>
                  <a:cubicBezTo>
                    <a:pt x="19" y="41"/>
                    <a:pt x="22" y="41"/>
                    <a:pt x="20" y="33"/>
                  </a:cubicBezTo>
                  <a:cubicBezTo>
                    <a:pt x="20" y="31"/>
                    <a:pt x="29" y="25"/>
                    <a:pt x="25" y="25"/>
                  </a:cubicBezTo>
                  <a:cubicBezTo>
                    <a:pt x="22" y="23"/>
                    <a:pt x="25" y="22"/>
                    <a:pt x="20" y="20"/>
                  </a:cubicBezTo>
                  <a:cubicBezTo>
                    <a:pt x="16" y="20"/>
                    <a:pt x="19" y="23"/>
                    <a:pt x="14" y="22"/>
                  </a:cubicBezTo>
                  <a:cubicBezTo>
                    <a:pt x="11" y="20"/>
                    <a:pt x="11" y="23"/>
                    <a:pt x="10" y="22"/>
                  </a:cubicBezTo>
                  <a:cubicBezTo>
                    <a:pt x="8" y="22"/>
                    <a:pt x="13" y="20"/>
                    <a:pt x="11" y="19"/>
                  </a:cubicBezTo>
                  <a:cubicBezTo>
                    <a:pt x="10" y="19"/>
                    <a:pt x="10" y="19"/>
                    <a:pt x="5" y="22"/>
                  </a:cubicBezTo>
                  <a:cubicBezTo>
                    <a:pt x="3" y="20"/>
                    <a:pt x="5" y="17"/>
                    <a:pt x="3" y="16"/>
                  </a:cubicBezTo>
                  <a:close/>
                  <a:moveTo>
                    <a:pt x="97" y="48"/>
                  </a:moveTo>
                  <a:cubicBezTo>
                    <a:pt x="98" y="48"/>
                    <a:pt x="97" y="50"/>
                    <a:pt x="98" y="52"/>
                  </a:cubicBezTo>
                  <a:cubicBezTo>
                    <a:pt x="101" y="52"/>
                    <a:pt x="101" y="48"/>
                    <a:pt x="103" y="47"/>
                  </a:cubicBezTo>
                  <a:cubicBezTo>
                    <a:pt x="104" y="44"/>
                    <a:pt x="101" y="47"/>
                    <a:pt x="101" y="45"/>
                  </a:cubicBezTo>
                  <a:cubicBezTo>
                    <a:pt x="100" y="42"/>
                    <a:pt x="93" y="47"/>
                    <a:pt x="95" y="48"/>
                  </a:cubicBezTo>
                  <a:cubicBezTo>
                    <a:pt x="95" y="48"/>
                    <a:pt x="93" y="48"/>
                    <a:pt x="97" y="48"/>
                  </a:cubicBezTo>
                  <a:close/>
                  <a:moveTo>
                    <a:pt x="109" y="44"/>
                  </a:moveTo>
                  <a:cubicBezTo>
                    <a:pt x="109" y="45"/>
                    <a:pt x="110" y="45"/>
                    <a:pt x="109" y="44"/>
                  </a:cubicBezTo>
                  <a:cubicBezTo>
                    <a:pt x="109" y="42"/>
                    <a:pt x="106" y="42"/>
                    <a:pt x="106" y="44"/>
                  </a:cubicBezTo>
                  <a:cubicBezTo>
                    <a:pt x="106" y="44"/>
                    <a:pt x="107" y="44"/>
                    <a:pt x="109" y="44"/>
                  </a:cubicBezTo>
                  <a:close/>
                  <a:moveTo>
                    <a:pt x="87" y="53"/>
                  </a:moveTo>
                  <a:cubicBezTo>
                    <a:pt x="89" y="55"/>
                    <a:pt x="86" y="56"/>
                    <a:pt x="84" y="56"/>
                  </a:cubicBezTo>
                  <a:cubicBezTo>
                    <a:pt x="84" y="55"/>
                    <a:pt x="86" y="52"/>
                    <a:pt x="87" y="53"/>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01" name="Freeform 210"/>
            <p:cNvSpPr>
              <a:spLocks noEditPoints="1"/>
            </p:cNvSpPr>
            <p:nvPr/>
          </p:nvSpPr>
          <p:spPr bwMode="auto">
            <a:xfrm>
              <a:off x="4502" y="2715"/>
              <a:ext cx="150" cy="285"/>
            </a:xfrm>
            <a:custGeom>
              <a:avLst/>
              <a:gdLst/>
              <a:ahLst/>
              <a:cxnLst>
                <a:cxn ang="0">
                  <a:pos x="38" y="38"/>
                </a:cxn>
                <a:cxn ang="0">
                  <a:pos x="56" y="52"/>
                </a:cxn>
                <a:cxn ang="0">
                  <a:pos x="59" y="78"/>
                </a:cxn>
                <a:cxn ang="0">
                  <a:pos x="62" y="84"/>
                </a:cxn>
                <a:cxn ang="0">
                  <a:pos x="64" y="81"/>
                </a:cxn>
                <a:cxn ang="0">
                  <a:pos x="58" y="72"/>
                </a:cxn>
                <a:cxn ang="0">
                  <a:pos x="48" y="95"/>
                </a:cxn>
                <a:cxn ang="0">
                  <a:pos x="47" y="78"/>
                </a:cxn>
                <a:cxn ang="0">
                  <a:pos x="42" y="91"/>
                </a:cxn>
                <a:cxn ang="0">
                  <a:pos x="45" y="80"/>
                </a:cxn>
                <a:cxn ang="0">
                  <a:pos x="53" y="66"/>
                </a:cxn>
                <a:cxn ang="0">
                  <a:pos x="50" y="66"/>
                </a:cxn>
                <a:cxn ang="0">
                  <a:pos x="68" y="80"/>
                </a:cxn>
                <a:cxn ang="0">
                  <a:pos x="53" y="77"/>
                </a:cxn>
                <a:cxn ang="0">
                  <a:pos x="55" y="81"/>
                </a:cxn>
                <a:cxn ang="0">
                  <a:pos x="50" y="87"/>
                </a:cxn>
                <a:cxn ang="0">
                  <a:pos x="59" y="89"/>
                </a:cxn>
                <a:cxn ang="0">
                  <a:pos x="55" y="87"/>
                </a:cxn>
                <a:cxn ang="0">
                  <a:pos x="41" y="114"/>
                </a:cxn>
                <a:cxn ang="0">
                  <a:pos x="47" y="111"/>
                </a:cxn>
                <a:cxn ang="0">
                  <a:pos x="53" y="109"/>
                </a:cxn>
                <a:cxn ang="0">
                  <a:pos x="56" y="123"/>
                </a:cxn>
                <a:cxn ang="0">
                  <a:pos x="67" y="130"/>
                </a:cxn>
                <a:cxn ang="0">
                  <a:pos x="68" y="114"/>
                </a:cxn>
                <a:cxn ang="0">
                  <a:pos x="71" y="119"/>
                </a:cxn>
                <a:cxn ang="0">
                  <a:pos x="74" y="109"/>
                </a:cxn>
                <a:cxn ang="0">
                  <a:pos x="73" y="97"/>
                </a:cxn>
                <a:cxn ang="0">
                  <a:pos x="67" y="94"/>
                </a:cxn>
                <a:cxn ang="0">
                  <a:pos x="58" y="103"/>
                </a:cxn>
                <a:cxn ang="0">
                  <a:pos x="50" y="100"/>
                </a:cxn>
                <a:cxn ang="0">
                  <a:pos x="42" y="106"/>
                </a:cxn>
                <a:cxn ang="0">
                  <a:pos x="41" y="122"/>
                </a:cxn>
                <a:cxn ang="0">
                  <a:pos x="33" y="126"/>
                </a:cxn>
                <a:cxn ang="0">
                  <a:pos x="52" y="97"/>
                </a:cxn>
                <a:cxn ang="0">
                  <a:pos x="61" y="97"/>
                </a:cxn>
                <a:cxn ang="0">
                  <a:pos x="39" y="61"/>
                </a:cxn>
                <a:cxn ang="0">
                  <a:pos x="38" y="53"/>
                </a:cxn>
                <a:cxn ang="0">
                  <a:pos x="42" y="63"/>
                </a:cxn>
                <a:cxn ang="0">
                  <a:pos x="50" y="61"/>
                </a:cxn>
                <a:cxn ang="0">
                  <a:pos x="52" y="61"/>
                </a:cxn>
                <a:cxn ang="0">
                  <a:pos x="23" y="81"/>
                </a:cxn>
                <a:cxn ang="0">
                  <a:pos x="67" y="73"/>
                </a:cxn>
                <a:cxn ang="0">
                  <a:pos x="59" y="67"/>
                </a:cxn>
                <a:cxn ang="0">
                  <a:pos x="68" y="77"/>
                </a:cxn>
                <a:cxn ang="0">
                  <a:pos x="70" y="87"/>
                </a:cxn>
                <a:cxn ang="0">
                  <a:pos x="47" y="77"/>
                </a:cxn>
                <a:cxn ang="0">
                  <a:pos x="39" y="70"/>
                </a:cxn>
                <a:cxn ang="0">
                  <a:pos x="35" y="63"/>
                </a:cxn>
                <a:cxn ang="0">
                  <a:pos x="27" y="56"/>
                </a:cxn>
                <a:cxn ang="0">
                  <a:pos x="11" y="94"/>
                </a:cxn>
                <a:cxn ang="0">
                  <a:pos x="20" y="73"/>
                </a:cxn>
                <a:cxn ang="0">
                  <a:pos x="7" y="94"/>
                </a:cxn>
                <a:cxn ang="0">
                  <a:pos x="53" y="56"/>
                </a:cxn>
                <a:cxn ang="0">
                  <a:pos x="47" y="50"/>
                </a:cxn>
                <a:cxn ang="0">
                  <a:pos x="36" y="41"/>
                </a:cxn>
                <a:cxn ang="0">
                  <a:pos x="42" y="19"/>
                </a:cxn>
                <a:cxn ang="0">
                  <a:pos x="26" y="8"/>
                </a:cxn>
                <a:cxn ang="0">
                  <a:pos x="21" y="28"/>
                </a:cxn>
                <a:cxn ang="0">
                  <a:pos x="29" y="41"/>
                </a:cxn>
                <a:cxn ang="0">
                  <a:pos x="35" y="49"/>
                </a:cxn>
                <a:cxn ang="0">
                  <a:pos x="45" y="52"/>
                </a:cxn>
                <a:cxn ang="0">
                  <a:pos x="56" y="59"/>
                </a:cxn>
                <a:cxn ang="0">
                  <a:pos x="77" y="142"/>
                </a:cxn>
              </a:cxnLst>
              <a:rect l="0" t="0" r="r" b="b"/>
              <a:pathLst>
                <a:path w="77" h="147">
                  <a:moveTo>
                    <a:pt x="38" y="38"/>
                  </a:moveTo>
                  <a:cubicBezTo>
                    <a:pt x="38" y="36"/>
                    <a:pt x="38" y="38"/>
                    <a:pt x="39" y="39"/>
                  </a:cubicBezTo>
                  <a:cubicBezTo>
                    <a:pt x="39" y="41"/>
                    <a:pt x="38" y="42"/>
                    <a:pt x="38" y="41"/>
                  </a:cubicBezTo>
                  <a:cubicBezTo>
                    <a:pt x="38" y="38"/>
                    <a:pt x="36" y="38"/>
                    <a:pt x="38" y="38"/>
                  </a:cubicBezTo>
                  <a:close/>
                  <a:moveTo>
                    <a:pt x="58" y="50"/>
                  </a:moveTo>
                  <a:cubicBezTo>
                    <a:pt x="58" y="49"/>
                    <a:pt x="58" y="49"/>
                    <a:pt x="58" y="49"/>
                  </a:cubicBezTo>
                  <a:cubicBezTo>
                    <a:pt x="56" y="47"/>
                    <a:pt x="55" y="45"/>
                    <a:pt x="56" y="49"/>
                  </a:cubicBezTo>
                  <a:cubicBezTo>
                    <a:pt x="56" y="52"/>
                    <a:pt x="55" y="50"/>
                    <a:pt x="56" y="52"/>
                  </a:cubicBezTo>
                  <a:cubicBezTo>
                    <a:pt x="56" y="53"/>
                    <a:pt x="58" y="52"/>
                    <a:pt x="58" y="50"/>
                  </a:cubicBezTo>
                  <a:close/>
                  <a:moveTo>
                    <a:pt x="58" y="75"/>
                  </a:moveTo>
                  <a:cubicBezTo>
                    <a:pt x="58" y="77"/>
                    <a:pt x="59" y="77"/>
                    <a:pt x="58" y="78"/>
                  </a:cubicBezTo>
                  <a:cubicBezTo>
                    <a:pt x="56" y="78"/>
                    <a:pt x="59" y="80"/>
                    <a:pt x="59" y="78"/>
                  </a:cubicBezTo>
                  <a:cubicBezTo>
                    <a:pt x="59" y="77"/>
                    <a:pt x="62" y="80"/>
                    <a:pt x="61" y="81"/>
                  </a:cubicBezTo>
                  <a:cubicBezTo>
                    <a:pt x="59" y="83"/>
                    <a:pt x="61" y="83"/>
                    <a:pt x="61" y="84"/>
                  </a:cubicBezTo>
                  <a:cubicBezTo>
                    <a:pt x="61" y="86"/>
                    <a:pt x="61" y="86"/>
                    <a:pt x="62" y="86"/>
                  </a:cubicBezTo>
                  <a:cubicBezTo>
                    <a:pt x="64" y="87"/>
                    <a:pt x="62" y="84"/>
                    <a:pt x="62" y="84"/>
                  </a:cubicBezTo>
                  <a:cubicBezTo>
                    <a:pt x="64" y="84"/>
                    <a:pt x="64" y="86"/>
                    <a:pt x="64" y="87"/>
                  </a:cubicBezTo>
                  <a:cubicBezTo>
                    <a:pt x="65" y="89"/>
                    <a:pt x="65" y="87"/>
                    <a:pt x="64" y="86"/>
                  </a:cubicBezTo>
                  <a:cubicBezTo>
                    <a:pt x="64" y="84"/>
                    <a:pt x="67" y="84"/>
                    <a:pt x="65" y="83"/>
                  </a:cubicBezTo>
                  <a:cubicBezTo>
                    <a:pt x="64" y="83"/>
                    <a:pt x="65" y="81"/>
                    <a:pt x="64" y="81"/>
                  </a:cubicBezTo>
                  <a:cubicBezTo>
                    <a:pt x="62" y="80"/>
                    <a:pt x="64" y="75"/>
                    <a:pt x="62" y="75"/>
                  </a:cubicBezTo>
                  <a:cubicBezTo>
                    <a:pt x="62" y="75"/>
                    <a:pt x="64" y="73"/>
                    <a:pt x="62" y="73"/>
                  </a:cubicBezTo>
                  <a:cubicBezTo>
                    <a:pt x="61" y="73"/>
                    <a:pt x="61" y="75"/>
                    <a:pt x="59" y="73"/>
                  </a:cubicBezTo>
                  <a:cubicBezTo>
                    <a:pt x="58" y="72"/>
                    <a:pt x="58" y="72"/>
                    <a:pt x="58" y="72"/>
                  </a:cubicBezTo>
                  <a:cubicBezTo>
                    <a:pt x="56" y="73"/>
                    <a:pt x="58" y="75"/>
                    <a:pt x="58" y="75"/>
                  </a:cubicBezTo>
                  <a:close/>
                  <a:moveTo>
                    <a:pt x="42" y="91"/>
                  </a:moveTo>
                  <a:cubicBezTo>
                    <a:pt x="44" y="94"/>
                    <a:pt x="45" y="92"/>
                    <a:pt x="45" y="95"/>
                  </a:cubicBezTo>
                  <a:cubicBezTo>
                    <a:pt x="47" y="98"/>
                    <a:pt x="48" y="97"/>
                    <a:pt x="48" y="95"/>
                  </a:cubicBezTo>
                  <a:cubicBezTo>
                    <a:pt x="50" y="94"/>
                    <a:pt x="47" y="91"/>
                    <a:pt x="48" y="87"/>
                  </a:cubicBezTo>
                  <a:cubicBezTo>
                    <a:pt x="50" y="86"/>
                    <a:pt x="48" y="86"/>
                    <a:pt x="50" y="83"/>
                  </a:cubicBezTo>
                  <a:cubicBezTo>
                    <a:pt x="52" y="81"/>
                    <a:pt x="52" y="78"/>
                    <a:pt x="50" y="78"/>
                  </a:cubicBezTo>
                  <a:cubicBezTo>
                    <a:pt x="48" y="78"/>
                    <a:pt x="48" y="77"/>
                    <a:pt x="47" y="78"/>
                  </a:cubicBezTo>
                  <a:cubicBezTo>
                    <a:pt x="45" y="80"/>
                    <a:pt x="47" y="81"/>
                    <a:pt x="45" y="81"/>
                  </a:cubicBezTo>
                  <a:cubicBezTo>
                    <a:pt x="44" y="83"/>
                    <a:pt x="47" y="86"/>
                    <a:pt x="45" y="87"/>
                  </a:cubicBezTo>
                  <a:cubicBezTo>
                    <a:pt x="42" y="89"/>
                    <a:pt x="42" y="86"/>
                    <a:pt x="42" y="89"/>
                  </a:cubicBezTo>
                  <a:cubicBezTo>
                    <a:pt x="42" y="91"/>
                    <a:pt x="42" y="91"/>
                    <a:pt x="42" y="91"/>
                  </a:cubicBezTo>
                  <a:close/>
                  <a:moveTo>
                    <a:pt x="45" y="80"/>
                  </a:moveTo>
                  <a:cubicBezTo>
                    <a:pt x="44" y="80"/>
                    <a:pt x="42" y="81"/>
                    <a:pt x="44" y="81"/>
                  </a:cubicBezTo>
                  <a:cubicBezTo>
                    <a:pt x="44" y="83"/>
                    <a:pt x="42" y="83"/>
                    <a:pt x="44" y="83"/>
                  </a:cubicBezTo>
                  <a:cubicBezTo>
                    <a:pt x="44" y="84"/>
                    <a:pt x="45" y="81"/>
                    <a:pt x="45" y="80"/>
                  </a:cubicBezTo>
                  <a:close/>
                  <a:moveTo>
                    <a:pt x="50" y="66"/>
                  </a:moveTo>
                  <a:cubicBezTo>
                    <a:pt x="52" y="64"/>
                    <a:pt x="52" y="69"/>
                    <a:pt x="53" y="69"/>
                  </a:cubicBezTo>
                  <a:cubicBezTo>
                    <a:pt x="55" y="69"/>
                    <a:pt x="56" y="72"/>
                    <a:pt x="56" y="70"/>
                  </a:cubicBezTo>
                  <a:cubicBezTo>
                    <a:pt x="55" y="67"/>
                    <a:pt x="55" y="66"/>
                    <a:pt x="53" y="66"/>
                  </a:cubicBezTo>
                  <a:cubicBezTo>
                    <a:pt x="52" y="64"/>
                    <a:pt x="52" y="63"/>
                    <a:pt x="50" y="63"/>
                  </a:cubicBezTo>
                  <a:cubicBezTo>
                    <a:pt x="50" y="63"/>
                    <a:pt x="48" y="61"/>
                    <a:pt x="48" y="63"/>
                  </a:cubicBezTo>
                  <a:cubicBezTo>
                    <a:pt x="48" y="64"/>
                    <a:pt x="48" y="66"/>
                    <a:pt x="48" y="69"/>
                  </a:cubicBezTo>
                  <a:cubicBezTo>
                    <a:pt x="47" y="69"/>
                    <a:pt x="50" y="67"/>
                    <a:pt x="50" y="66"/>
                  </a:cubicBezTo>
                  <a:close/>
                  <a:moveTo>
                    <a:pt x="59" y="70"/>
                  </a:moveTo>
                  <a:cubicBezTo>
                    <a:pt x="59" y="70"/>
                    <a:pt x="61" y="73"/>
                    <a:pt x="59" y="72"/>
                  </a:cubicBezTo>
                  <a:cubicBezTo>
                    <a:pt x="58" y="72"/>
                    <a:pt x="58" y="70"/>
                    <a:pt x="59" y="70"/>
                  </a:cubicBezTo>
                  <a:close/>
                  <a:moveTo>
                    <a:pt x="68" y="80"/>
                  </a:moveTo>
                  <a:cubicBezTo>
                    <a:pt x="68" y="80"/>
                    <a:pt x="70" y="80"/>
                    <a:pt x="68" y="80"/>
                  </a:cubicBezTo>
                  <a:cubicBezTo>
                    <a:pt x="68" y="81"/>
                    <a:pt x="68" y="80"/>
                    <a:pt x="68" y="80"/>
                  </a:cubicBezTo>
                  <a:close/>
                  <a:moveTo>
                    <a:pt x="53" y="75"/>
                  </a:moveTo>
                  <a:cubicBezTo>
                    <a:pt x="53" y="73"/>
                    <a:pt x="53" y="77"/>
                    <a:pt x="53" y="77"/>
                  </a:cubicBezTo>
                  <a:cubicBezTo>
                    <a:pt x="53" y="77"/>
                    <a:pt x="52" y="75"/>
                    <a:pt x="53" y="75"/>
                  </a:cubicBezTo>
                  <a:close/>
                  <a:moveTo>
                    <a:pt x="52" y="91"/>
                  </a:moveTo>
                  <a:cubicBezTo>
                    <a:pt x="52" y="87"/>
                    <a:pt x="52" y="89"/>
                    <a:pt x="52" y="87"/>
                  </a:cubicBezTo>
                  <a:cubicBezTo>
                    <a:pt x="52" y="84"/>
                    <a:pt x="56" y="84"/>
                    <a:pt x="55" y="81"/>
                  </a:cubicBezTo>
                  <a:cubicBezTo>
                    <a:pt x="55" y="80"/>
                    <a:pt x="56" y="80"/>
                    <a:pt x="56" y="78"/>
                  </a:cubicBezTo>
                  <a:cubicBezTo>
                    <a:pt x="55" y="77"/>
                    <a:pt x="56" y="72"/>
                    <a:pt x="55" y="77"/>
                  </a:cubicBezTo>
                  <a:cubicBezTo>
                    <a:pt x="53" y="80"/>
                    <a:pt x="53" y="78"/>
                    <a:pt x="53" y="81"/>
                  </a:cubicBezTo>
                  <a:cubicBezTo>
                    <a:pt x="52" y="84"/>
                    <a:pt x="50" y="86"/>
                    <a:pt x="50" y="87"/>
                  </a:cubicBezTo>
                  <a:cubicBezTo>
                    <a:pt x="50" y="89"/>
                    <a:pt x="50" y="89"/>
                    <a:pt x="50" y="92"/>
                  </a:cubicBezTo>
                  <a:cubicBezTo>
                    <a:pt x="50" y="94"/>
                    <a:pt x="50" y="92"/>
                    <a:pt x="52" y="91"/>
                  </a:cubicBezTo>
                  <a:close/>
                  <a:moveTo>
                    <a:pt x="58" y="91"/>
                  </a:moveTo>
                  <a:cubicBezTo>
                    <a:pt x="59" y="89"/>
                    <a:pt x="59" y="91"/>
                    <a:pt x="59" y="89"/>
                  </a:cubicBezTo>
                  <a:cubicBezTo>
                    <a:pt x="59" y="87"/>
                    <a:pt x="61" y="86"/>
                    <a:pt x="59" y="86"/>
                  </a:cubicBezTo>
                  <a:cubicBezTo>
                    <a:pt x="59" y="86"/>
                    <a:pt x="59" y="87"/>
                    <a:pt x="58" y="86"/>
                  </a:cubicBezTo>
                  <a:cubicBezTo>
                    <a:pt x="58" y="86"/>
                    <a:pt x="56" y="84"/>
                    <a:pt x="56" y="86"/>
                  </a:cubicBezTo>
                  <a:cubicBezTo>
                    <a:pt x="55" y="87"/>
                    <a:pt x="55" y="87"/>
                    <a:pt x="55" y="87"/>
                  </a:cubicBezTo>
                  <a:cubicBezTo>
                    <a:pt x="53" y="87"/>
                    <a:pt x="53" y="89"/>
                    <a:pt x="53" y="91"/>
                  </a:cubicBezTo>
                  <a:cubicBezTo>
                    <a:pt x="55" y="92"/>
                    <a:pt x="58" y="91"/>
                    <a:pt x="58" y="91"/>
                  </a:cubicBezTo>
                  <a:close/>
                  <a:moveTo>
                    <a:pt x="39" y="117"/>
                  </a:moveTo>
                  <a:cubicBezTo>
                    <a:pt x="41" y="119"/>
                    <a:pt x="41" y="116"/>
                    <a:pt x="41" y="114"/>
                  </a:cubicBezTo>
                  <a:cubicBezTo>
                    <a:pt x="42" y="112"/>
                    <a:pt x="41" y="112"/>
                    <a:pt x="42" y="112"/>
                  </a:cubicBezTo>
                  <a:cubicBezTo>
                    <a:pt x="44" y="111"/>
                    <a:pt x="42" y="111"/>
                    <a:pt x="44" y="109"/>
                  </a:cubicBezTo>
                  <a:cubicBezTo>
                    <a:pt x="45" y="108"/>
                    <a:pt x="45" y="109"/>
                    <a:pt x="45" y="111"/>
                  </a:cubicBezTo>
                  <a:cubicBezTo>
                    <a:pt x="44" y="112"/>
                    <a:pt x="47" y="112"/>
                    <a:pt x="47" y="111"/>
                  </a:cubicBezTo>
                  <a:cubicBezTo>
                    <a:pt x="48" y="108"/>
                    <a:pt x="47" y="112"/>
                    <a:pt x="48" y="112"/>
                  </a:cubicBezTo>
                  <a:cubicBezTo>
                    <a:pt x="50" y="112"/>
                    <a:pt x="52" y="114"/>
                    <a:pt x="50" y="112"/>
                  </a:cubicBezTo>
                  <a:cubicBezTo>
                    <a:pt x="50" y="111"/>
                    <a:pt x="52" y="109"/>
                    <a:pt x="50" y="109"/>
                  </a:cubicBezTo>
                  <a:cubicBezTo>
                    <a:pt x="50" y="109"/>
                    <a:pt x="52" y="108"/>
                    <a:pt x="53" y="109"/>
                  </a:cubicBezTo>
                  <a:cubicBezTo>
                    <a:pt x="53" y="111"/>
                    <a:pt x="55" y="109"/>
                    <a:pt x="56" y="111"/>
                  </a:cubicBezTo>
                  <a:cubicBezTo>
                    <a:pt x="56" y="114"/>
                    <a:pt x="56" y="112"/>
                    <a:pt x="56" y="114"/>
                  </a:cubicBezTo>
                  <a:cubicBezTo>
                    <a:pt x="56" y="114"/>
                    <a:pt x="53" y="116"/>
                    <a:pt x="55" y="119"/>
                  </a:cubicBezTo>
                  <a:cubicBezTo>
                    <a:pt x="55" y="120"/>
                    <a:pt x="55" y="123"/>
                    <a:pt x="56" y="123"/>
                  </a:cubicBezTo>
                  <a:cubicBezTo>
                    <a:pt x="58" y="125"/>
                    <a:pt x="55" y="125"/>
                    <a:pt x="58" y="126"/>
                  </a:cubicBezTo>
                  <a:cubicBezTo>
                    <a:pt x="61" y="128"/>
                    <a:pt x="62" y="130"/>
                    <a:pt x="64" y="126"/>
                  </a:cubicBezTo>
                  <a:cubicBezTo>
                    <a:pt x="64" y="125"/>
                    <a:pt x="65" y="125"/>
                    <a:pt x="65" y="126"/>
                  </a:cubicBezTo>
                  <a:cubicBezTo>
                    <a:pt x="64" y="128"/>
                    <a:pt x="65" y="133"/>
                    <a:pt x="67" y="130"/>
                  </a:cubicBezTo>
                  <a:cubicBezTo>
                    <a:pt x="68" y="128"/>
                    <a:pt x="68" y="125"/>
                    <a:pt x="68" y="123"/>
                  </a:cubicBezTo>
                  <a:cubicBezTo>
                    <a:pt x="67" y="122"/>
                    <a:pt x="67" y="120"/>
                    <a:pt x="67" y="120"/>
                  </a:cubicBezTo>
                  <a:cubicBezTo>
                    <a:pt x="65" y="120"/>
                    <a:pt x="65" y="117"/>
                    <a:pt x="67" y="117"/>
                  </a:cubicBezTo>
                  <a:cubicBezTo>
                    <a:pt x="68" y="116"/>
                    <a:pt x="67" y="114"/>
                    <a:pt x="68" y="114"/>
                  </a:cubicBezTo>
                  <a:cubicBezTo>
                    <a:pt x="70" y="112"/>
                    <a:pt x="68" y="114"/>
                    <a:pt x="70" y="116"/>
                  </a:cubicBezTo>
                  <a:cubicBezTo>
                    <a:pt x="70" y="117"/>
                    <a:pt x="70" y="117"/>
                    <a:pt x="71" y="119"/>
                  </a:cubicBezTo>
                  <a:cubicBezTo>
                    <a:pt x="71" y="120"/>
                    <a:pt x="70" y="119"/>
                    <a:pt x="71" y="123"/>
                  </a:cubicBezTo>
                  <a:cubicBezTo>
                    <a:pt x="73" y="125"/>
                    <a:pt x="73" y="122"/>
                    <a:pt x="71" y="119"/>
                  </a:cubicBezTo>
                  <a:cubicBezTo>
                    <a:pt x="71" y="116"/>
                    <a:pt x="74" y="120"/>
                    <a:pt x="73" y="117"/>
                  </a:cubicBezTo>
                  <a:cubicBezTo>
                    <a:pt x="73" y="116"/>
                    <a:pt x="74" y="119"/>
                    <a:pt x="74" y="116"/>
                  </a:cubicBezTo>
                  <a:cubicBezTo>
                    <a:pt x="76" y="114"/>
                    <a:pt x="76" y="112"/>
                    <a:pt x="74" y="111"/>
                  </a:cubicBezTo>
                  <a:cubicBezTo>
                    <a:pt x="74" y="109"/>
                    <a:pt x="74" y="109"/>
                    <a:pt x="74" y="109"/>
                  </a:cubicBezTo>
                  <a:cubicBezTo>
                    <a:pt x="73" y="108"/>
                    <a:pt x="74" y="105"/>
                    <a:pt x="74" y="105"/>
                  </a:cubicBezTo>
                  <a:cubicBezTo>
                    <a:pt x="73" y="103"/>
                    <a:pt x="74" y="101"/>
                    <a:pt x="73" y="101"/>
                  </a:cubicBezTo>
                  <a:cubicBezTo>
                    <a:pt x="71" y="101"/>
                    <a:pt x="71" y="101"/>
                    <a:pt x="71" y="100"/>
                  </a:cubicBezTo>
                  <a:cubicBezTo>
                    <a:pt x="73" y="100"/>
                    <a:pt x="74" y="98"/>
                    <a:pt x="73" y="97"/>
                  </a:cubicBezTo>
                  <a:cubicBezTo>
                    <a:pt x="71" y="95"/>
                    <a:pt x="73" y="94"/>
                    <a:pt x="71" y="94"/>
                  </a:cubicBezTo>
                  <a:cubicBezTo>
                    <a:pt x="70" y="95"/>
                    <a:pt x="71" y="92"/>
                    <a:pt x="68" y="92"/>
                  </a:cubicBezTo>
                  <a:cubicBezTo>
                    <a:pt x="67" y="91"/>
                    <a:pt x="68" y="91"/>
                    <a:pt x="67" y="89"/>
                  </a:cubicBezTo>
                  <a:cubicBezTo>
                    <a:pt x="65" y="89"/>
                    <a:pt x="65" y="89"/>
                    <a:pt x="67" y="94"/>
                  </a:cubicBezTo>
                  <a:cubicBezTo>
                    <a:pt x="68" y="98"/>
                    <a:pt x="65" y="97"/>
                    <a:pt x="65" y="97"/>
                  </a:cubicBezTo>
                  <a:cubicBezTo>
                    <a:pt x="64" y="95"/>
                    <a:pt x="65" y="100"/>
                    <a:pt x="62" y="98"/>
                  </a:cubicBezTo>
                  <a:cubicBezTo>
                    <a:pt x="61" y="95"/>
                    <a:pt x="61" y="98"/>
                    <a:pt x="61" y="101"/>
                  </a:cubicBezTo>
                  <a:cubicBezTo>
                    <a:pt x="61" y="105"/>
                    <a:pt x="58" y="98"/>
                    <a:pt x="58" y="103"/>
                  </a:cubicBezTo>
                  <a:cubicBezTo>
                    <a:pt x="56" y="106"/>
                    <a:pt x="56" y="105"/>
                    <a:pt x="55" y="106"/>
                  </a:cubicBezTo>
                  <a:cubicBezTo>
                    <a:pt x="52" y="108"/>
                    <a:pt x="55" y="106"/>
                    <a:pt x="53" y="103"/>
                  </a:cubicBezTo>
                  <a:cubicBezTo>
                    <a:pt x="53" y="101"/>
                    <a:pt x="53" y="100"/>
                    <a:pt x="52" y="101"/>
                  </a:cubicBezTo>
                  <a:cubicBezTo>
                    <a:pt x="50" y="101"/>
                    <a:pt x="52" y="100"/>
                    <a:pt x="50" y="100"/>
                  </a:cubicBezTo>
                  <a:cubicBezTo>
                    <a:pt x="50" y="100"/>
                    <a:pt x="50" y="101"/>
                    <a:pt x="48" y="101"/>
                  </a:cubicBezTo>
                  <a:cubicBezTo>
                    <a:pt x="47" y="101"/>
                    <a:pt x="45" y="103"/>
                    <a:pt x="47" y="105"/>
                  </a:cubicBezTo>
                  <a:cubicBezTo>
                    <a:pt x="45" y="106"/>
                    <a:pt x="45" y="106"/>
                    <a:pt x="45" y="106"/>
                  </a:cubicBezTo>
                  <a:cubicBezTo>
                    <a:pt x="44" y="105"/>
                    <a:pt x="44" y="106"/>
                    <a:pt x="42" y="106"/>
                  </a:cubicBezTo>
                  <a:cubicBezTo>
                    <a:pt x="41" y="106"/>
                    <a:pt x="39" y="108"/>
                    <a:pt x="39" y="109"/>
                  </a:cubicBezTo>
                  <a:cubicBezTo>
                    <a:pt x="39" y="111"/>
                    <a:pt x="39" y="112"/>
                    <a:pt x="38" y="114"/>
                  </a:cubicBezTo>
                  <a:cubicBezTo>
                    <a:pt x="38" y="116"/>
                    <a:pt x="38" y="116"/>
                    <a:pt x="39" y="117"/>
                  </a:cubicBezTo>
                  <a:close/>
                  <a:moveTo>
                    <a:pt x="41" y="122"/>
                  </a:moveTo>
                  <a:cubicBezTo>
                    <a:pt x="41" y="122"/>
                    <a:pt x="38" y="123"/>
                    <a:pt x="38" y="122"/>
                  </a:cubicBezTo>
                  <a:cubicBezTo>
                    <a:pt x="38" y="119"/>
                    <a:pt x="41" y="120"/>
                    <a:pt x="41" y="122"/>
                  </a:cubicBezTo>
                  <a:close/>
                  <a:moveTo>
                    <a:pt x="32" y="128"/>
                  </a:moveTo>
                  <a:cubicBezTo>
                    <a:pt x="33" y="128"/>
                    <a:pt x="35" y="126"/>
                    <a:pt x="33" y="126"/>
                  </a:cubicBezTo>
                  <a:cubicBezTo>
                    <a:pt x="33" y="126"/>
                    <a:pt x="32" y="123"/>
                    <a:pt x="30" y="126"/>
                  </a:cubicBezTo>
                  <a:cubicBezTo>
                    <a:pt x="29" y="128"/>
                    <a:pt x="32" y="126"/>
                    <a:pt x="32" y="128"/>
                  </a:cubicBezTo>
                  <a:close/>
                  <a:moveTo>
                    <a:pt x="50" y="95"/>
                  </a:moveTo>
                  <a:cubicBezTo>
                    <a:pt x="52" y="97"/>
                    <a:pt x="52" y="97"/>
                    <a:pt x="52" y="97"/>
                  </a:cubicBezTo>
                  <a:cubicBezTo>
                    <a:pt x="53" y="95"/>
                    <a:pt x="52" y="94"/>
                    <a:pt x="52" y="95"/>
                  </a:cubicBezTo>
                  <a:cubicBezTo>
                    <a:pt x="52" y="95"/>
                    <a:pt x="52" y="95"/>
                    <a:pt x="50" y="95"/>
                  </a:cubicBezTo>
                  <a:close/>
                  <a:moveTo>
                    <a:pt x="59" y="95"/>
                  </a:moveTo>
                  <a:cubicBezTo>
                    <a:pt x="61" y="95"/>
                    <a:pt x="62" y="95"/>
                    <a:pt x="61" y="97"/>
                  </a:cubicBezTo>
                  <a:cubicBezTo>
                    <a:pt x="59" y="95"/>
                    <a:pt x="59" y="95"/>
                    <a:pt x="59" y="95"/>
                  </a:cubicBezTo>
                  <a:close/>
                  <a:moveTo>
                    <a:pt x="38" y="64"/>
                  </a:moveTo>
                  <a:cubicBezTo>
                    <a:pt x="38" y="66"/>
                    <a:pt x="39" y="66"/>
                    <a:pt x="39" y="64"/>
                  </a:cubicBezTo>
                  <a:cubicBezTo>
                    <a:pt x="39" y="61"/>
                    <a:pt x="41" y="61"/>
                    <a:pt x="39" y="61"/>
                  </a:cubicBezTo>
                  <a:cubicBezTo>
                    <a:pt x="38" y="63"/>
                    <a:pt x="39" y="61"/>
                    <a:pt x="38" y="64"/>
                  </a:cubicBezTo>
                  <a:close/>
                  <a:moveTo>
                    <a:pt x="39" y="55"/>
                  </a:moveTo>
                  <a:cubicBezTo>
                    <a:pt x="39" y="55"/>
                    <a:pt x="41" y="53"/>
                    <a:pt x="38" y="52"/>
                  </a:cubicBezTo>
                  <a:cubicBezTo>
                    <a:pt x="38" y="53"/>
                    <a:pt x="38" y="53"/>
                    <a:pt x="38" y="53"/>
                  </a:cubicBezTo>
                  <a:cubicBezTo>
                    <a:pt x="38" y="55"/>
                    <a:pt x="38" y="56"/>
                    <a:pt x="39" y="55"/>
                  </a:cubicBezTo>
                  <a:close/>
                  <a:moveTo>
                    <a:pt x="42" y="64"/>
                  </a:moveTo>
                  <a:cubicBezTo>
                    <a:pt x="44" y="64"/>
                    <a:pt x="44" y="66"/>
                    <a:pt x="44" y="64"/>
                  </a:cubicBezTo>
                  <a:cubicBezTo>
                    <a:pt x="45" y="63"/>
                    <a:pt x="42" y="63"/>
                    <a:pt x="42" y="63"/>
                  </a:cubicBezTo>
                  <a:cubicBezTo>
                    <a:pt x="42" y="64"/>
                    <a:pt x="42" y="64"/>
                    <a:pt x="42" y="64"/>
                  </a:cubicBezTo>
                  <a:close/>
                  <a:moveTo>
                    <a:pt x="47" y="58"/>
                  </a:moveTo>
                  <a:cubicBezTo>
                    <a:pt x="47" y="59"/>
                    <a:pt x="47" y="59"/>
                    <a:pt x="48" y="59"/>
                  </a:cubicBezTo>
                  <a:cubicBezTo>
                    <a:pt x="48" y="59"/>
                    <a:pt x="48" y="59"/>
                    <a:pt x="50" y="61"/>
                  </a:cubicBezTo>
                  <a:cubicBezTo>
                    <a:pt x="48" y="59"/>
                    <a:pt x="48" y="59"/>
                    <a:pt x="48" y="59"/>
                  </a:cubicBezTo>
                  <a:cubicBezTo>
                    <a:pt x="48" y="58"/>
                    <a:pt x="47" y="56"/>
                    <a:pt x="47" y="56"/>
                  </a:cubicBezTo>
                  <a:cubicBezTo>
                    <a:pt x="45" y="56"/>
                    <a:pt x="45" y="58"/>
                    <a:pt x="47" y="58"/>
                  </a:cubicBezTo>
                  <a:close/>
                  <a:moveTo>
                    <a:pt x="52" y="61"/>
                  </a:moveTo>
                  <a:cubicBezTo>
                    <a:pt x="53" y="64"/>
                    <a:pt x="53" y="64"/>
                    <a:pt x="53" y="64"/>
                  </a:cubicBezTo>
                  <a:cubicBezTo>
                    <a:pt x="52" y="61"/>
                    <a:pt x="52" y="61"/>
                    <a:pt x="52" y="61"/>
                  </a:cubicBezTo>
                  <a:close/>
                  <a:moveTo>
                    <a:pt x="21" y="83"/>
                  </a:moveTo>
                  <a:cubicBezTo>
                    <a:pt x="23" y="80"/>
                    <a:pt x="24" y="81"/>
                    <a:pt x="23" y="81"/>
                  </a:cubicBezTo>
                  <a:cubicBezTo>
                    <a:pt x="23" y="83"/>
                    <a:pt x="21" y="84"/>
                    <a:pt x="21" y="83"/>
                  </a:cubicBezTo>
                  <a:close/>
                  <a:moveTo>
                    <a:pt x="68" y="77"/>
                  </a:moveTo>
                  <a:cubicBezTo>
                    <a:pt x="70" y="78"/>
                    <a:pt x="68" y="77"/>
                    <a:pt x="68" y="75"/>
                  </a:cubicBezTo>
                  <a:cubicBezTo>
                    <a:pt x="67" y="75"/>
                    <a:pt x="68" y="73"/>
                    <a:pt x="67" y="73"/>
                  </a:cubicBezTo>
                  <a:cubicBezTo>
                    <a:pt x="65" y="72"/>
                    <a:pt x="67" y="66"/>
                    <a:pt x="65" y="64"/>
                  </a:cubicBezTo>
                  <a:cubicBezTo>
                    <a:pt x="65" y="64"/>
                    <a:pt x="65" y="63"/>
                    <a:pt x="64" y="63"/>
                  </a:cubicBezTo>
                  <a:cubicBezTo>
                    <a:pt x="62" y="61"/>
                    <a:pt x="61" y="63"/>
                    <a:pt x="58" y="63"/>
                  </a:cubicBezTo>
                  <a:cubicBezTo>
                    <a:pt x="56" y="61"/>
                    <a:pt x="58" y="66"/>
                    <a:pt x="59" y="67"/>
                  </a:cubicBezTo>
                  <a:cubicBezTo>
                    <a:pt x="62" y="69"/>
                    <a:pt x="61" y="69"/>
                    <a:pt x="62" y="70"/>
                  </a:cubicBezTo>
                  <a:cubicBezTo>
                    <a:pt x="64" y="70"/>
                    <a:pt x="62" y="70"/>
                    <a:pt x="62" y="72"/>
                  </a:cubicBezTo>
                  <a:cubicBezTo>
                    <a:pt x="61" y="72"/>
                    <a:pt x="64" y="73"/>
                    <a:pt x="64" y="77"/>
                  </a:cubicBezTo>
                  <a:cubicBezTo>
                    <a:pt x="64" y="78"/>
                    <a:pt x="67" y="75"/>
                    <a:pt x="68" y="77"/>
                  </a:cubicBezTo>
                  <a:close/>
                  <a:moveTo>
                    <a:pt x="67" y="87"/>
                  </a:moveTo>
                  <a:cubicBezTo>
                    <a:pt x="65" y="86"/>
                    <a:pt x="68" y="81"/>
                    <a:pt x="68" y="83"/>
                  </a:cubicBezTo>
                  <a:cubicBezTo>
                    <a:pt x="68" y="86"/>
                    <a:pt x="70" y="91"/>
                    <a:pt x="67" y="87"/>
                  </a:cubicBezTo>
                  <a:close/>
                  <a:moveTo>
                    <a:pt x="70" y="87"/>
                  </a:moveTo>
                  <a:cubicBezTo>
                    <a:pt x="71" y="86"/>
                    <a:pt x="71" y="86"/>
                    <a:pt x="71" y="87"/>
                  </a:cubicBezTo>
                  <a:cubicBezTo>
                    <a:pt x="73" y="91"/>
                    <a:pt x="70" y="91"/>
                    <a:pt x="70" y="87"/>
                  </a:cubicBezTo>
                  <a:close/>
                  <a:moveTo>
                    <a:pt x="42" y="81"/>
                  </a:moveTo>
                  <a:cubicBezTo>
                    <a:pt x="44" y="81"/>
                    <a:pt x="45" y="78"/>
                    <a:pt x="47" y="77"/>
                  </a:cubicBezTo>
                  <a:cubicBezTo>
                    <a:pt x="48" y="75"/>
                    <a:pt x="48" y="72"/>
                    <a:pt x="47" y="72"/>
                  </a:cubicBezTo>
                  <a:cubicBezTo>
                    <a:pt x="45" y="73"/>
                    <a:pt x="45" y="70"/>
                    <a:pt x="44" y="72"/>
                  </a:cubicBezTo>
                  <a:cubicBezTo>
                    <a:pt x="44" y="73"/>
                    <a:pt x="41" y="69"/>
                    <a:pt x="39" y="69"/>
                  </a:cubicBezTo>
                  <a:cubicBezTo>
                    <a:pt x="38" y="67"/>
                    <a:pt x="36" y="69"/>
                    <a:pt x="39" y="70"/>
                  </a:cubicBezTo>
                  <a:cubicBezTo>
                    <a:pt x="41" y="72"/>
                    <a:pt x="39" y="73"/>
                    <a:pt x="39" y="77"/>
                  </a:cubicBezTo>
                  <a:cubicBezTo>
                    <a:pt x="39" y="78"/>
                    <a:pt x="38" y="77"/>
                    <a:pt x="38" y="81"/>
                  </a:cubicBezTo>
                  <a:cubicBezTo>
                    <a:pt x="38" y="86"/>
                    <a:pt x="39" y="81"/>
                    <a:pt x="42" y="81"/>
                  </a:cubicBezTo>
                  <a:close/>
                  <a:moveTo>
                    <a:pt x="35" y="63"/>
                  </a:moveTo>
                  <a:cubicBezTo>
                    <a:pt x="36" y="59"/>
                    <a:pt x="35" y="61"/>
                    <a:pt x="35" y="58"/>
                  </a:cubicBezTo>
                  <a:cubicBezTo>
                    <a:pt x="36" y="55"/>
                    <a:pt x="33" y="53"/>
                    <a:pt x="29" y="53"/>
                  </a:cubicBezTo>
                  <a:cubicBezTo>
                    <a:pt x="26" y="52"/>
                    <a:pt x="24" y="53"/>
                    <a:pt x="26" y="53"/>
                  </a:cubicBezTo>
                  <a:cubicBezTo>
                    <a:pt x="27" y="55"/>
                    <a:pt x="27" y="55"/>
                    <a:pt x="27" y="56"/>
                  </a:cubicBezTo>
                  <a:cubicBezTo>
                    <a:pt x="29" y="56"/>
                    <a:pt x="30" y="61"/>
                    <a:pt x="32" y="64"/>
                  </a:cubicBezTo>
                  <a:cubicBezTo>
                    <a:pt x="32" y="67"/>
                    <a:pt x="33" y="66"/>
                    <a:pt x="35" y="63"/>
                  </a:cubicBezTo>
                  <a:close/>
                  <a:moveTo>
                    <a:pt x="4" y="101"/>
                  </a:moveTo>
                  <a:cubicBezTo>
                    <a:pt x="4" y="100"/>
                    <a:pt x="6" y="98"/>
                    <a:pt x="11" y="94"/>
                  </a:cubicBezTo>
                  <a:cubicBezTo>
                    <a:pt x="17" y="89"/>
                    <a:pt x="12" y="89"/>
                    <a:pt x="15" y="87"/>
                  </a:cubicBezTo>
                  <a:cubicBezTo>
                    <a:pt x="18" y="87"/>
                    <a:pt x="17" y="84"/>
                    <a:pt x="18" y="84"/>
                  </a:cubicBezTo>
                  <a:cubicBezTo>
                    <a:pt x="20" y="84"/>
                    <a:pt x="21" y="83"/>
                    <a:pt x="20" y="80"/>
                  </a:cubicBezTo>
                  <a:cubicBezTo>
                    <a:pt x="20" y="78"/>
                    <a:pt x="21" y="73"/>
                    <a:pt x="20" y="73"/>
                  </a:cubicBezTo>
                  <a:cubicBezTo>
                    <a:pt x="18" y="73"/>
                    <a:pt x="18" y="78"/>
                    <a:pt x="17" y="78"/>
                  </a:cubicBezTo>
                  <a:cubicBezTo>
                    <a:pt x="15" y="78"/>
                    <a:pt x="18" y="80"/>
                    <a:pt x="17" y="83"/>
                  </a:cubicBezTo>
                  <a:cubicBezTo>
                    <a:pt x="17" y="84"/>
                    <a:pt x="17" y="81"/>
                    <a:pt x="15" y="84"/>
                  </a:cubicBezTo>
                  <a:cubicBezTo>
                    <a:pt x="14" y="87"/>
                    <a:pt x="9" y="92"/>
                    <a:pt x="7" y="94"/>
                  </a:cubicBezTo>
                  <a:cubicBezTo>
                    <a:pt x="6" y="95"/>
                    <a:pt x="3" y="98"/>
                    <a:pt x="1" y="103"/>
                  </a:cubicBezTo>
                  <a:cubicBezTo>
                    <a:pt x="0" y="105"/>
                    <a:pt x="3" y="103"/>
                    <a:pt x="4" y="101"/>
                  </a:cubicBezTo>
                  <a:close/>
                  <a:moveTo>
                    <a:pt x="56" y="59"/>
                  </a:moveTo>
                  <a:cubicBezTo>
                    <a:pt x="56" y="58"/>
                    <a:pt x="56" y="56"/>
                    <a:pt x="53" y="56"/>
                  </a:cubicBezTo>
                  <a:cubicBezTo>
                    <a:pt x="50" y="56"/>
                    <a:pt x="55" y="56"/>
                    <a:pt x="52" y="53"/>
                  </a:cubicBezTo>
                  <a:cubicBezTo>
                    <a:pt x="48" y="50"/>
                    <a:pt x="53" y="52"/>
                    <a:pt x="55" y="52"/>
                  </a:cubicBezTo>
                  <a:cubicBezTo>
                    <a:pt x="55" y="50"/>
                    <a:pt x="53" y="50"/>
                    <a:pt x="50" y="49"/>
                  </a:cubicBezTo>
                  <a:cubicBezTo>
                    <a:pt x="47" y="45"/>
                    <a:pt x="48" y="52"/>
                    <a:pt x="47" y="50"/>
                  </a:cubicBezTo>
                  <a:cubicBezTo>
                    <a:pt x="45" y="50"/>
                    <a:pt x="48" y="47"/>
                    <a:pt x="44" y="45"/>
                  </a:cubicBezTo>
                  <a:cubicBezTo>
                    <a:pt x="41" y="44"/>
                    <a:pt x="42" y="47"/>
                    <a:pt x="41" y="45"/>
                  </a:cubicBezTo>
                  <a:cubicBezTo>
                    <a:pt x="38" y="45"/>
                    <a:pt x="41" y="49"/>
                    <a:pt x="39" y="49"/>
                  </a:cubicBezTo>
                  <a:cubicBezTo>
                    <a:pt x="36" y="47"/>
                    <a:pt x="35" y="42"/>
                    <a:pt x="36" y="41"/>
                  </a:cubicBezTo>
                  <a:cubicBezTo>
                    <a:pt x="36" y="39"/>
                    <a:pt x="33" y="36"/>
                    <a:pt x="35" y="33"/>
                  </a:cubicBezTo>
                  <a:cubicBezTo>
                    <a:pt x="36" y="30"/>
                    <a:pt x="35" y="30"/>
                    <a:pt x="36" y="27"/>
                  </a:cubicBezTo>
                  <a:cubicBezTo>
                    <a:pt x="39" y="25"/>
                    <a:pt x="38" y="28"/>
                    <a:pt x="39" y="28"/>
                  </a:cubicBezTo>
                  <a:cubicBezTo>
                    <a:pt x="41" y="27"/>
                    <a:pt x="42" y="20"/>
                    <a:pt x="42" y="19"/>
                  </a:cubicBezTo>
                  <a:cubicBezTo>
                    <a:pt x="42" y="16"/>
                    <a:pt x="38" y="14"/>
                    <a:pt x="41" y="8"/>
                  </a:cubicBezTo>
                  <a:cubicBezTo>
                    <a:pt x="42" y="3"/>
                    <a:pt x="41" y="2"/>
                    <a:pt x="39" y="5"/>
                  </a:cubicBezTo>
                  <a:cubicBezTo>
                    <a:pt x="36" y="8"/>
                    <a:pt x="33" y="0"/>
                    <a:pt x="29" y="2"/>
                  </a:cubicBezTo>
                  <a:cubicBezTo>
                    <a:pt x="26" y="3"/>
                    <a:pt x="27" y="3"/>
                    <a:pt x="26" y="8"/>
                  </a:cubicBezTo>
                  <a:cubicBezTo>
                    <a:pt x="24" y="13"/>
                    <a:pt x="27" y="14"/>
                    <a:pt x="26" y="20"/>
                  </a:cubicBezTo>
                  <a:cubicBezTo>
                    <a:pt x="23" y="25"/>
                    <a:pt x="27" y="24"/>
                    <a:pt x="26" y="27"/>
                  </a:cubicBezTo>
                  <a:cubicBezTo>
                    <a:pt x="24" y="31"/>
                    <a:pt x="23" y="24"/>
                    <a:pt x="21" y="25"/>
                  </a:cubicBezTo>
                  <a:cubicBezTo>
                    <a:pt x="20" y="25"/>
                    <a:pt x="20" y="28"/>
                    <a:pt x="21" y="28"/>
                  </a:cubicBezTo>
                  <a:cubicBezTo>
                    <a:pt x="23" y="30"/>
                    <a:pt x="21" y="28"/>
                    <a:pt x="23" y="36"/>
                  </a:cubicBezTo>
                  <a:cubicBezTo>
                    <a:pt x="23" y="44"/>
                    <a:pt x="24" y="39"/>
                    <a:pt x="26" y="42"/>
                  </a:cubicBezTo>
                  <a:cubicBezTo>
                    <a:pt x="26" y="45"/>
                    <a:pt x="27" y="44"/>
                    <a:pt x="27" y="42"/>
                  </a:cubicBezTo>
                  <a:cubicBezTo>
                    <a:pt x="27" y="39"/>
                    <a:pt x="27" y="39"/>
                    <a:pt x="29" y="41"/>
                  </a:cubicBezTo>
                  <a:cubicBezTo>
                    <a:pt x="30" y="42"/>
                    <a:pt x="30" y="44"/>
                    <a:pt x="29" y="44"/>
                  </a:cubicBezTo>
                  <a:cubicBezTo>
                    <a:pt x="27" y="45"/>
                    <a:pt x="26" y="50"/>
                    <a:pt x="29" y="50"/>
                  </a:cubicBezTo>
                  <a:cubicBezTo>
                    <a:pt x="30" y="49"/>
                    <a:pt x="30" y="52"/>
                    <a:pt x="33" y="52"/>
                  </a:cubicBezTo>
                  <a:cubicBezTo>
                    <a:pt x="35" y="52"/>
                    <a:pt x="33" y="50"/>
                    <a:pt x="35" y="49"/>
                  </a:cubicBezTo>
                  <a:cubicBezTo>
                    <a:pt x="36" y="49"/>
                    <a:pt x="36" y="49"/>
                    <a:pt x="39" y="52"/>
                  </a:cubicBezTo>
                  <a:cubicBezTo>
                    <a:pt x="42" y="53"/>
                    <a:pt x="41" y="56"/>
                    <a:pt x="44" y="56"/>
                  </a:cubicBezTo>
                  <a:cubicBezTo>
                    <a:pt x="45" y="56"/>
                    <a:pt x="42" y="53"/>
                    <a:pt x="42" y="50"/>
                  </a:cubicBezTo>
                  <a:cubicBezTo>
                    <a:pt x="42" y="49"/>
                    <a:pt x="45" y="50"/>
                    <a:pt x="45" y="52"/>
                  </a:cubicBezTo>
                  <a:cubicBezTo>
                    <a:pt x="45" y="53"/>
                    <a:pt x="47" y="53"/>
                    <a:pt x="48" y="55"/>
                  </a:cubicBezTo>
                  <a:cubicBezTo>
                    <a:pt x="48" y="56"/>
                    <a:pt x="47" y="58"/>
                    <a:pt x="50" y="59"/>
                  </a:cubicBezTo>
                  <a:cubicBezTo>
                    <a:pt x="55" y="61"/>
                    <a:pt x="53" y="61"/>
                    <a:pt x="55" y="63"/>
                  </a:cubicBezTo>
                  <a:cubicBezTo>
                    <a:pt x="55" y="64"/>
                    <a:pt x="56" y="63"/>
                    <a:pt x="56" y="59"/>
                  </a:cubicBezTo>
                  <a:close/>
                  <a:moveTo>
                    <a:pt x="76" y="144"/>
                  </a:moveTo>
                  <a:cubicBezTo>
                    <a:pt x="76" y="144"/>
                    <a:pt x="77" y="144"/>
                    <a:pt x="76" y="145"/>
                  </a:cubicBezTo>
                  <a:cubicBezTo>
                    <a:pt x="74" y="147"/>
                    <a:pt x="77" y="147"/>
                    <a:pt x="77" y="145"/>
                  </a:cubicBezTo>
                  <a:cubicBezTo>
                    <a:pt x="77" y="144"/>
                    <a:pt x="77" y="144"/>
                    <a:pt x="77" y="142"/>
                  </a:cubicBezTo>
                  <a:cubicBezTo>
                    <a:pt x="77" y="142"/>
                    <a:pt x="77" y="140"/>
                    <a:pt x="76" y="140"/>
                  </a:cubicBezTo>
                  <a:cubicBezTo>
                    <a:pt x="76" y="140"/>
                    <a:pt x="76" y="142"/>
                    <a:pt x="76" y="144"/>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02" name="Freeform 211"/>
            <p:cNvSpPr>
              <a:spLocks/>
            </p:cNvSpPr>
            <p:nvPr/>
          </p:nvSpPr>
          <p:spPr bwMode="auto">
            <a:xfrm>
              <a:off x="5418" y="3405"/>
              <a:ext cx="35" cy="17"/>
            </a:xfrm>
            <a:custGeom>
              <a:avLst/>
              <a:gdLst/>
              <a:ahLst/>
              <a:cxnLst>
                <a:cxn ang="0">
                  <a:pos x="9" y="8"/>
                </a:cxn>
                <a:cxn ang="0">
                  <a:pos x="10" y="0"/>
                </a:cxn>
                <a:cxn ang="0">
                  <a:pos x="16" y="3"/>
                </a:cxn>
                <a:cxn ang="0">
                  <a:pos x="16" y="8"/>
                </a:cxn>
                <a:cxn ang="0">
                  <a:pos x="13" y="8"/>
                </a:cxn>
                <a:cxn ang="0">
                  <a:pos x="9" y="8"/>
                </a:cxn>
              </a:cxnLst>
              <a:rect l="0" t="0" r="r" b="b"/>
              <a:pathLst>
                <a:path w="18" h="9">
                  <a:moveTo>
                    <a:pt x="9" y="8"/>
                  </a:moveTo>
                  <a:cubicBezTo>
                    <a:pt x="0" y="6"/>
                    <a:pt x="9" y="0"/>
                    <a:pt x="10" y="0"/>
                  </a:cubicBezTo>
                  <a:cubicBezTo>
                    <a:pt x="12" y="0"/>
                    <a:pt x="16" y="0"/>
                    <a:pt x="16" y="3"/>
                  </a:cubicBezTo>
                  <a:cubicBezTo>
                    <a:pt x="15" y="6"/>
                    <a:pt x="18" y="6"/>
                    <a:pt x="16" y="8"/>
                  </a:cubicBezTo>
                  <a:cubicBezTo>
                    <a:pt x="15" y="9"/>
                    <a:pt x="13" y="6"/>
                    <a:pt x="13" y="8"/>
                  </a:cubicBezTo>
                  <a:cubicBezTo>
                    <a:pt x="12" y="9"/>
                    <a:pt x="10" y="8"/>
                    <a:pt x="9" y="8"/>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03" name="Freeform 212"/>
            <p:cNvSpPr>
              <a:spLocks/>
            </p:cNvSpPr>
            <p:nvPr/>
          </p:nvSpPr>
          <p:spPr bwMode="auto">
            <a:xfrm>
              <a:off x="5443" y="3378"/>
              <a:ext cx="31" cy="21"/>
            </a:xfrm>
            <a:custGeom>
              <a:avLst/>
              <a:gdLst/>
              <a:ahLst/>
              <a:cxnLst>
                <a:cxn ang="0">
                  <a:pos x="4" y="10"/>
                </a:cxn>
                <a:cxn ang="0">
                  <a:pos x="5" y="7"/>
                </a:cxn>
                <a:cxn ang="0">
                  <a:pos x="8" y="3"/>
                </a:cxn>
                <a:cxn ang="0">
                  <a:pos x="13" y="3"/>
                </a:cxn>
                <a:cxn ang="0">
                  <a:pos x="13" y="5"/>
                </a:cxn>
                <a:cxn ang="0">
                  <a:pos x="13" y="8"/>
                </a:cxn>
                <a:cxn ang="0">
                  <a:pos x="10" y="8"/>
                </a:cxn>
                <a:cxn ang="0">
                  <a:pos x="7" y="8"/>
                </a:cxn>
                <a:cxn ang="0">
                  <a:pos x="4" y="10"/>
                </a:cxn>
              </a:cxnLst>
              <a:rect l="0" t="0" r="r" b="b"/>
              <a:pathLst>
                <a:path w="16" h="11">
                  <a:moveTo>
                    <a:pt x="4" y="10"/>
                  </a:moveTo>
                  <a:cubicBezTo>
                    <a:pt x="0" y="5"/>
                    <a:pt x="4" y="8"/>
                    <a:pt x="5" y="7"/>
                  </a:cubicBezTo>
                  <a:cubicBezTo>
                    <a:pt x="5" y="3"/>
                    <a:pt x="7" y="7"/>
                    <a:pt x="8" y="3"/>
                  </a:cubicBezTo>
                  <a:cubicBezTo>
                    <a:pt x="11" y="2"/>
                    <a:pt x="16" y="0"/>
                    <a:pt x="13" y="3"/>
                  </a:cubicBezTo>
                  <a:cubicBezTo>
                    <a:pt x="11" y="5"/>
                    <a:pt x="11" y="8"/>
                    <a:pt x="13" y="5"/>
                  </a:cubicBezTo>
                  <a:cubicBezTo>
                    <a:pt x="14" y="3"/>
                    <a:pt x="13" y="8"/>
                    <a:pt x="13" y="8"/>
                  </a:cubicBezTo>
                  <a:cubicBezTo>
                    <a:pt x="14" y="8"/>
                    <a:pt x="11" y="7"/>
                    <a:pt x="10" y="8"/>
                  </a:cubicBezTo>
                  <a:cubicBezTo>
                    <a:pt x="8" y="10"/>
                    <a:pt x="10" y="7"/>
                    <a:pt x="7" y="8"/>
                  </a:cubicBezTo>
                  <a:cubicBezTo>
                    <a:pt x="4" y="11"/>
                    <a:pt x="4" y="11"/>
                    <a:pt x="4" y="1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04" name="Freeform 213"/>
            <p:cNvSpPr>
              <a:spLocks/>
            </p:cNvSpPr>
            <p:nvPr/>
          </p:nvSpPr>
          <p:spPr bwMode="auto">
            <a:xfrm>
              <a:off x="4384" y="2941"/>
              <a:ext cx="153" cy="121"/>
            </a:xfrm>
            <a:custGeom>
              <a:avLst/>
              <a:gdLst/>
              <a:ahLst/>
              <a:cxnLst>
                <a:cxn ang="0">
                  <a:pos x="44" y="20"/>
                </a:cxn>
                <a:cxn ang="0">
                  <a:pos x="42" y="22"/>
                </a:cxn>
                <a:cxn ang="0">
                  <a:pos x="42" y="25"/>
                </a:cxn>
                <a:cxn ang="0">
                  <a:pos x="41" y="29"/>
                </a:cxn>
                <a:cxn ang="0">
                  <a:pos x="39" y="26"/>
                </a:cxn>
                <a:cxn ang="0">
                  <a:pos x="36" y="23"/>
                </a:cxn>
                <a:cxn ang="0">
                  <a:pos x="36" y="26"/>
                </a:cxn>
                <a:cxn ang="0">
                  <a:pos x="29" y="37"/>
                </a:cxn>
                <a:cxn ang="0">
                  <a:pos x="17" y="42"/>
                </a:cxn>
                <a:cxn ang="0">
                  <a:pos x="15" y="45"/>
                </a:cxn>
                <a:cxn ang="0">
                  <a:pos x="14" y="48"/>
                </a:cxn>
                <a:cxn ang="0">
                  <a:pos x="14" y="50"/>
                </a:cxn>
                <a:cxn ang="0">
                  <a:pos x="14" y="54"/>
                </a:cxn>
                <a:cxn ang="0">
                  <a:pos x="12" y="54"/>
                </a:cxn>
                <a:cxn ang="0">
                  <a:pos x="9" y="53"/>
                </a:cxn>
                <a:cxn ang="0">
                  <a:pos x="8" y="51"/>
                </a:cxn>
                <a:cxn ang="0">
                  <a:pos x="6" y="51"/>
                </a:cxn>
                <a:cxn ang="0">
                  <a:pos x="1" y="48"/>
                </a:cxn>
                <a:cxn ang="0">
                  <a:pos x="1" y="51"/>
                </a:cxn>
                <a:cxn ang="0">
                  <a:pos x="3" y="54"/>
                </a:cxn>
                <a:cxn ang="0">
                  <a:pos x="8" y="59"/>
                </a:cxn>
                <a:cxn ang="0">
                  <a:pos x="15" y="59"/>
                </a:cxn>
                <a:cxn ang="0">
                  <a:pos x="21" y="58"/>
                </a:cxn>
                <a:cxn ang="0">
                  <a:pos x="26" y="53"/>
                </a:cxn>
                <a:cxn ang="0">
                  <a:pos x="29" y="54"/>
                </a:cxn>
                <a:cxn ang="0">
                  <a:pos x="35" y="56"/>
                </a:cxn>
                <a:cxn ang="0">
                  <a:pos x="41" y="53"/>
                </a:cxn>
                <a:cxn ang="0">
                  <a:pos x="42" y="48"/>
                </a:cxn>
                <a:cxn ang="0">
                  <a:pos x="45" y="44"/>
                </a:cxn>
                <a:cxn ang="0">
                  <a:pos x="45" y="40"/>
                </a:cxn>
                <a:cxn ang="0">
                  <a:pos x="49" y="37"/>
                </a:cxn>
                <a:cxn ang="0">
                  <a:pos x="50" y="28"/>
                </a:cxn>
                <a:cxn ang="0">
                  <a:pos x="59" y="26"/>
                </a:cxn>
                <a:cxn ang="0">
                  <a:pos x="64" y="28"/>
                </a:cxn>
                <a:cxn ang="0">
                  <a:pos x="67" y="26"/>
                </a:cxn>
                <a:cxn ang="0">
                  <a:pos x="70" y="26"/>
                </a:cxn>
                <a:cxn ang="0">
                  <a:pos x="71" y="23"/>
                </a:cxn>
                <a:cxn ang="0">
                  <a:pos x="70" y="20"/>
                </a:cxn>
                <a:cxn ang="0">
                  <a:pos x="73" y="20"/>
                </a:cxn>
                <a:cxn ang="0">
                  <a:pos x="77" y="15"/>
                </a:cxn>
                <a:cxn ang="0">
                  <a:pos x="74" y="15"/>
                </a:cxn>
                <a:cxn ang="0">
                  <a:pos x="73" y="14"/>
                </a:cxn>
                <a:cxn ang="0">
                  <a:pos x="70" y="12"/>
                </a:cxn>
                <a:cxn ang="0">
                  <a:pos x="67" y="12"/>
                </a:cxn>
                <a:cxn ang="0">
                  <a:pos x="68" y="11"/>
                </a:cxn>
                <a:cxn ang="0">
                  <a:pos x="65" y="9"/>
                </a:cxn>
                <a:cxn ang="0">
                  <a:pos x="65" y="4"/>
                </a:cxn>
                <a:cxn ang="0">
                  <a:pos x="64" y="4"/>
                </a:cxn>
                <a:cxn ang="0">
                  <a:pos x="61" y="0"/>
                </a:cxn>
                <a:cxn ang="0">
                  <a:pos x="59" y="4"/>
                </a:cxn>
                <a:cxn ang="0">
                  <a:pos x="58" y="0"/>
                </a:cxn>
                <a:cxn ang="0">
                  <a:pos x="55" y="6"/>
                </a:cxn>
                <a:cxn ang="0">
                  <a:pos x="53" y="9"/>
                </a:cxn>
                <a:cxn ang="0">
                  <a:pos x="52" y="12"/>
                </a:cxn>
                <a:cxn ang="0">
                  <a:pos x="50" y="14"/>
                </a:cxn>
                <a:cxn ang="0">
                  <a:pos x="47" y="15"/>
                </a:cxn>
                <a:cxn ang="0">
                  <a:pos x="49" y="20"/>
                </a:cxn>
                <a:cxn ang="0">
                  <a:pos x="45" y="20"/>
                </a:cxn>
                <a:cxn ang="0">
                  <a:pos x="47" y="25"/>
                </a:cxn>
                <a:cxn ang="0">
                  <a:pos x="45" y="26"/>
                </a:cxn>
                <a:cxn ang="0">
                  <a:pos x="44" y="22"/>
                </a:cxn>
                <a:cxn ang="0">
                  <a:pos x="44" y="20"/>
                </a:cxn>
              </a:cxnLst>
              <a:rect l="0" t="0" r="r" b="b"/>
              <a:pathLst>
                <a:path w="79" h="62">
                  <a:moveTo>
                    <a:pt x="44" y="20"/>
                  </a:moveTo>
                  <a:cubicBezTo>
                    <a:pt x="44" y="22"/>
                    <a:pt x="42" y="22"/>
                    <a:pt x="42" y="22"/>
                  </a:cubicBezTo>
                  <a:cubicBezTo>
                    <a:pt x="42" y="23"/>
                    <a:pt x="42" y="25"/>
                    <a:pt x="42" y="25"/>
                  </a:cubicBezTo>
                  <a:cubicBezTo>
                    <a:pt x="44" y="25"/>
                    <a:pt x="42" y="29"/>
                    <a:pt x="41" y="29"/>
                  </a:cubicBezTo>
                  <a:cubicBezTo>
                    <a:pt x="39" y="29"/>
                    <a:pt x="41" y="26"/>
                    <a:pt x="39" y="26"/>
                  </a:cubicBezTo>
                  <a:cubicBezTo>
                    <a:pt x="38" y="28"/>
                    <a:pt x="39" y="25"/>
                    <a:pt x="36" y="23"/>
                  </a:cubicBezTo>
                  <a:cubicBezTo>
                    <a:pt x="36" y="23"/>
                    <a:pt x="36" y="23"/>
                    <a:pt x="36" y="26"/>
                  </a:cubicBezTo>
                  <a:cubicBezTo>
                    <a:pt x="36" y="29"/>
                    <a:pt x="30" y="31"/>
                    <a:pt x="29" y="37"/>
                  </a:cubicBezTo>
                  <a:cubicBezTo>
                    <a:pt x="29" y="40"/>
                    <a:pt x="18" y="39"/>
                    <a:pt x="17" y="42"/>
                  </a:cubicBezTo>
                  <a:cubicBezTo>
                    <a:pt x="15" y="44"/>
                    <a:pt x="17" y="47"/>
                    <a:pt x="15" y="45"/>
                  </a:cubicBezTo>
                  <a:cubicBezTo>
                    <a:pt x="14" y="44"/>
                    <a:pt x="14" y="47"/>
                    <a:pt x="14" y="48"/>
                  </a:cubicBezTo>
                  <a:cubicBezTo>
                    <a:pt x="15" y="48"/>
                    <a:pt x="14" y="48"/>
                    <a:pt x="14" y="50"/>
                  </a:cubicBezTo>
                  <a:cubicBezTo>
                    <a:pt x="14" y="53"/>
                    <a:pt x="12" y="53"/>
                    <a:pt x="14" y="54"/>
                  </a:cubicBezTo>
                  <a:cubicBezTo>
                    <a:pt x="15" y="56"/>
                    <a:pt x="14" y="54"/>
                    <a:pt x="12" y="54"/>
                  </a:cubicBezTo>
                  <a:cubicBezTo>
                    <a:pt x="11" y="53"/>
                    <a:pt x="8" y="54"/>
                    <a:pt x="9" y="53"/>
                  </a:cubicBezTo>
                  <a:cubicBezTo>
                    <a:pt x="9" y="51"/>
                    <a:pt x="8" y="53"/>
                    <a:pt x="8" y="51"/>
                  </a:cubicBezTo>
                  <a:cubicBezTo>
                    <a:pt x="6" y="50"/>
                    <a:pt x="8" y="51"/>
                    <a:pt x="6" y="51"/>
                  </a:cubicBezTo>
                  <a:cubicBezTo>
                    <a:pt x="5" y="53"/>
                    <a:pt x="1" y="51"/>
                    <a:pt x="1" y="48"/>
                  </a:cubicBezTo>
                  <a:cubicBezTo>
                    <a:pt x="1" y="48"/>
                    <a:pt x="0" y="51"/>
                    <a:pt x="1" y="51"/>
                  </a:cubicBezTo>
                  <a:cubicBezTo>
                    <a:pt x="3" y="53"/>
                    <a:pt x="1" y="54"/>
                    <a:pt x="3" y="54"/>
                  </a:cubicBezTo>
                  <a:cubicBezTo>
                    <a:pt x="5" y="54"/>
                    <a:pt x="6" y="58"/>
                    <a:pt x="8" y="59"/>
                  </a:cubicBezTo>
                  <a:cubicBezTo>
                    <a:pt x="11" y="62"/>
                    <a:pt x="11" y="58"/>
                    <a:pt x="15" y="59"/>
                  </a:cubicBezTo>
                  <a:cubicBezTo>
                    <a:pt x="20" y="61"/>
                    <a:pt x="18" y="58"/>
                    <a:pt x="21" y="58"/>
                  </a:cubicBezTo>
                  <a:cubicBezTo>
                    <a:pt x="23" y="58"/>
                    <a:pt x="20" y="53"/>
                    <a:pt x="26" y="53"/>
                  </a:cubicBezTo>
                  <a:cubicBezTo>
                    <a:pt x="30" y="53"/>
                    <a:pt x="27" y="54"/>
                    <a:pt x="29" y="54"/>
                  </a:cubicBezTo>
                  <a:cubicBezTo>
                    <a:pt x="30" y="56"/>
                    <a:pt x="33" y="58"/>
                    <a:pt x="35" y="56"/>
                  </a:cubicBezTo>
                  <a:cubicBezTo>
                    <a:pt x="36" y="53"/>
                    <a:pt x="41" y="56"/>
                    <a:pt x="41" y="53"/>
                  </a:cubicBezTo>
                  <a:cubicBezTo>
                    <a:pt x="42" y="51"/>
                    <a:pt x="42" y="50"/>
                    <a:pt x="42" y="48"/>
                  </a:cubicBezTo>
                  <a:cubicBezTo>
                    <a:pt x="42" y="45"/>
                    <a:pt x="47" y="45"/>
                    <a:pt x="45" y="44"/>
                  </a:cubicBezTo>
                  <a:cubicBezTo>
                    <a:pt x="44" y="44"/>
                    <a:pt x="44" y="44"/>
                    <a:pt x="45" y="40"/>
                  </a:cubicBezTo>
                  <a:cubicBezTo>
                    <a:pt x="45" y="37"/>
                    <a:pt x="49" y="40"/>
                    <a:pt x="49" y="37"/>
                  </a:cubicBezTo>
                  <a:cubicBezTo>
                    <a:pt x="49" y="34"/>
                    <a:pt x="49" y="31"/>
                    <a:pt x="50" y="28"/>
                  </a:cubicBezTo>
                  <a:cubicBezTo>
                    <a:pt x="52" y="25"/>
                    <a:pt x="55" y="26"/>
                    <a:pt x="59" y="26"/>
                  </a:cubicBezTo>
                  <a:cubicBezTo>
                    <a:pt x="62" y="26"/>
                    <a:pt x="61" y="25"/>
                    <a:pt x="64" y="28"/>
                  </a:cubicBezTo>
                  <a:cubicBezTo>
                    <a:pt x="67" y="28"/>
                    <a:pt x="64" y="23"/>
                    <a:pt x="67" y="26"/>
                  </a:cubicBezTo>
                  <a:cubicBezTo>
                    <a:pt x="68" y="28"/>
                    <a:pt x="68" y="26"/>
                    <a:pt x="70" y="26"/>
                  </a:cubicBezTo>
                  <a:cubicBezTo>
                    <a:pt x="71" y="26"/>
                    <a:pt x="74" y="26"/>
                    <a:pt x="71" y="23"/>
                  </a:cubicBezTo>
                  <a:cubicBezTo>
                    <a:pt x="68" y="22"/>
                    <a:pt x="68" y="20"/>
                    <a:pt x="70" y="20"/>
                  </a:cubicBezTo>
                  <a:cubicBezTo>
                    <a:pt x="71" y="18"/>
                    <a:pt x="70" y="20"/>
                    <a:pt x="73" y="20"/>
                  </a:cubicBezTo>
                  <a:cubicBezTo>
                    <a:pt x="76" y="18"/>
                    <a:pt x="79" y="18"/>
                    <a:pt x="77" y="15"/>
                  </a:cubicBezTo>
                  <a:cubicBezTo>
                    <a:pt x="77" y="14"/>
                    <a:pt x="76" y="17"/>
                    <a:pt x="74" y="15"/>
                  </a:cubicBezTo>
                  <a:cubicBezTo>
                    <a:pt x="74" y="14"/>
                    <a:pt x="73" y="14"/>
                    <a:pt x="73" y="14"/>
                  </a:cubicBezTo>
                  <a:cubicBezTo>
                    <a:pt x="71" y="12"/>
                    <a:pt x="70" y="11"/>
                    <a:pt x="70" y="12"/>
                  </a:cubicBezTo>
                  <a:cubicBezTo>
                    <a:pt x="68" y="12"/>
                    <a:pt x="68" y="14"/>
                    <a:pt x="67" y="12"/>
                  </a:cubicBezTo>
                  <a:cubicBezTo>
                    <a:pt x="67" y="11"/>
                    <a:pt x="68" y="12"/>
                    <a:pt x="68" y="11"/>
                  </a:cubicBezTo>
                  <a:cubicBezTo>
                    <a:pt x="67" y="8"/>
                    <a:pt x="65" y="11"/>
                    <a:pt x="65" y="9"/>
                  </a:cubicBezTo>
                  <a:cubicBezTo>
                    <a:pt x="64" y="8"/>
                    <a:pt x="67" y="6"/>
                    <a:pt x="65" y="4"/>
                  </a:cubicBezTo>
                  <a:cubicBezTo>
                    <a:pt x="64" y="3"/>
                    <a:pt x="64" y="4"/>
                    <a:pt x="64" y="4"/>
                  </a:cubicBezTo>
                  <a:cubicBezTo>
                    <a:pt x="62" y="4"/>
                    <a:pt x="62" y="0"/>
                    <a:pt x="61" y="0"/>
                  </a:cubicBezTo>
                  <a:cubicBezTo>
                    <a:pt x="59" y="0"/>
                    <a:pt x="61" y="3"/>
                    <a:pt x="59" y="4"/>
                  </a:cubicBezTo>
                  <a:cubicBezTo>
                    <a:pt x="58" y="6"/>
                    <a:pt x="59" y="0"/>
                    <a:pt x="58" y="0"/>
                  </a:cubicBezTo>
                  <a:cubicBezTo>
                    <a:pt x="56" y="0"/>
                    <a:pt x="58" y="1"/>
                    <a:pt x="55" y="6"/>
                  </a:cubicBezTo>
                  <a:cubicBezTo>
                    <a:pt x="53" y="9"/>
                    <a:pt x="53" y="8"/>
                    <a:pt x="53" y="9"/>
                  </a:cubicBezTo>
                  <a:cubicBezTo>
                    <a:pt x="52" y="12"/>
                    <a:pt x="52" y="11"/>
                    <a:pt x="52" y="12"/>
                  </a:cubicBezTo>
                  <a:cubicBezTo>
                    <a:pt x="52" y="15"/>
                    <a:pt x="50" y="15"/>
                    <a:pt x="50" y="14"/>
                  </a:cubicBezTo>
                  <a:cubicBezTo>
                    <a:pt x="49" y="14"/>
                    <a:pt x="47" y="15"/>
                    <a:pt x="47" y="15"/>
                  </a:cubicBezTo>
                  <a:cubicBezTo>
                    <a:pt x="47" y="17"/>
                    <a:pt x="50" y="17"/>
                    <a:pt x="49" y="20"/>
                  </a:cubicBezTo>
                  <a:cubicBezTo>
                    <a:pt x="45" y="22"/>
                    <a:pt x="47" y="18"/>
                    <a:pt x="45" y="20"/>
                  </a:cubicBezTo>
                  <a:cubicBezTo>
                    <a:pt x="47" y="23"/>
                    <a:pt x="45" y="22"/>
                    <a:pt x="47" y="25"/>
                  </a:cubicBezTo>
                  <a:cubicBezTo>
                    <a:pt x="47" y="28"/>
                    <a:pt x="47" y="26"/>
                    <a:pt x="45" y="26"/>
                  </a:cubicBezTo>
                  <a:cubicBezTo>
                    <a:pt x="44" y="26"/>
                    <a:pt x="44" y="25"/>
                    <a:pt x="44" y="22"/>
                  </a:cubicBezTo>
                  <a:cubicBezTo>
                    <a:pt x="44" y="20"/>
                    <a:pt x="44" y="20"/>
                    <a:pt x="44" y="20"/>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05" name="Freeform 214"/>
            <p:cNvSpPr>
              <a:spLocks/>
            </p:cNvSpPr>
            <p:nvPr/>
          </p:nvSpPr>
          <p:spPr bwMode="auto">
            <a:xfrm>
              <a:off x="4454" y="2976"/>
              <a:ext cx="19" cy="24"/>
            </a:xfrm>
            <a:custGeom>
              <a:avLst/>
              <a:gdLst/>
              <a:ahLst/>
              <a:cxnLst>
                <a:cxn ang="0">
                  <a:pos x="8" y="2"/>
                </a:cxn>
                <a:cxn ang="0">
                  <a:pos x="8" y="2"/>
                </a:cxn>
                <a:cxn ang="0">
                  <a:pos x="0" y="5"/>
                </a:cxn>
                <a:cxn ang="0">
                  <a:pos x="4" y="8"/>
                </a:cxn>
                <a:cxn ang="0">
                  <a:pos x="5" y="12"/>
                </a:cxn>
                <a:cxn ang="0">
                  <a:pos x="7" y="7"/>
                </a:cxn>
                <a:cxn ang="0">
                  <a:pos x="7" y="4"/>
                </a:cxn>
                <a:cxn ang="0">
                  <a:pos x="8" y="2"/>
                </a:cxn>
              </a:cxnLst>
              <a:rect l="0" t="0" r="r" b="b"/>
              <a:pathLst>
                <a:path w="10" h="12">
                  <a:moveTo>
                    <a:pt x="8" y="2"/>
                  </a:moveTo>
                  <a:cubicBezTo>
                    <a:pt x="10" y="0"/>
                    <a:pt x="8" y="0"/>
                    <a:pt x="8" y="2"/>
                  </a:cubicBezTo>
                  <a:cubicBezTo>
                    <a:pt x="7" y="2"/>
                    <a:pt x="4" y="5"/>
                    <a:pt x="0" y="5"/>
                  </a:cubicBezTo>
                  <a:cubicBezTo>
                    <a:pt x="4" y="7"/>
                    <a:pt x="2" y="10"/>
                    <a:pt x="4" y="8"/>
                  </a:cubicBezTo>
                  <a:cubicBezTo>
                    <a:pt x="5" y="8"/>
                    <a:pt x="4" y="12"/>
                    <a:pt x="5" y="12"/>
                  </a:cubicBezTo>
                  <a:cubicBezTo>
                    <a:pt x="7" y="12"/>
                    <a:pt x="8" y="7"/>
                    <a:pt x="7" y="7"/>
                  </a:cubicBezTo>
                  <a:cubicBezTo>
                    <a:pt x="7" y="7"/>
                    <a:pt x="7" y="5"/>
                    <a:pt x="7" y="4"/>
                  </a:cubicBezTo>
                  <a:cubicBezTo>
                    <a:pt x="7" y="4"/>
                    <a:pt x="8" y="4"/>
                    <a:pt x="8"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06" name="Freeform 215"/>
            <p:cNvSpPr>
              <a:spLocks/>
            </p:cNvSpPr>
            <p:nvPr/>
          </p:nvSpPr>
          <p:spPr bwMode="auto">
            <a:xfrm>
              <a:off x="4470" y="2980"/>
              <a:ext cx="5" cy="16"/>
            </a:xfrm>
            <a:custGeom>
              <a:avLst/>
              <a:gdLst/>
              <a:ahLst/>
              <a:cxnLst>
                <a:cxn ang="0">
                  <a:pos x="0" y="1"/>
                </a:cxn>
                <a:cxn ang="0">
                  <a:pos x="2" y="0"/>
                </a:cxn>
                <a:cxn ang="0">
                  <a:pos x="3" y="5"/>
                </a:cxn>
                <a:cxn ang="0">
                  <a:pos x="2" y="6"/>
                </a:cxn>
                <a:cxn ang="0">
                  <a:pos x="0" y="1"/>
                </a:cxn>
              </a:cxnLst>
              <a:rect l="0" t="0" r="r" b="b"/>
              <a:pathLst>
                <a:path w="3" h="8">
                  <a:moveTo>
                    <a:pt x="0" y="1"/>
                  </a:moveTo>
                  <a:cubicBezTo>
                    <a:pt x="2" y="0"/>
                    <a:pt x="2" y="0"/>
                    <a:pt x="2" y="0"/>
                  </a:cubicBezTo>
                  <a:cubicBezTo>
                    <a:pt x="3" y="3"/>
                    <a:pt x="2" y="1"/>
                    <a:pt x="3" y="5"/>
                  </a:cubicBezTo>
                  <a:cubicBezTo>
                    <a:pt x="3" y="8"/>
                    <a:pt x="3" y="6"/>
                    <a:pt x="2" y="6"/>
                  </a:cubicBezTo>
                  <a:cubicBezTo>
                    <a:pt x="0" y="6"/>
                    <a:pt x="0" y="5"/>
                    <a:pt x="0"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07" name="Freeform 216"/>
            <p:cNvSpPr>
              <a:spLocks noEditPoints="1"/>
            </p:cNvSpPr>
            <p:nvPr/>
          </p:nvSpPr>
          <p:spPr bwMode="auto">
            <a:xfrm>
              <a:off x="4857" y="3099"/>
              <a:ext cx="245" cy="195"/>
            </a:xfrm>
            <a:custGeom>
              <a:avLst/>
              <a:gdLst/>
              <a:ahLst/>
              <a:cxnLst>
                <a:cxn ang="0">
                  <a:pos x="22" y="20"/>
                </a:cxn>
                <a:cxn ang="0">
                  <a:pos x="45" y="37"/>
                </a:cxn>
                <a:cxn ang="0">
                  <a:pos x="56" y="45"/>
                </a:cxn>
                <a:cxn ang="0">
                  <a:pos x="53" y="54"/>
                </a:cxn>
                <a:cxn ang="0">
                  <a:pos x="70" y="76"/>
                </a:cxn>
                <a:cxn ang="0">
                  <a:pos x="80" y="87"/>
                </a:cxn>
                <a:cxn ang="0">
                  <a:pos x="68" y="87"/>
                </a:cxn>
                <a:cxn ang="0">
                  <a:pos x="41" y="65"/>
                </a:cxn>
                <a:cxn ang="0">
                  <a:pos x="29" y="60"/>
                </a:cxn>
                <a:cxn ang="0">
                  <a:pos x="24" y="70"/>
                </a:cxn>
                <a:cxn ang="0">
                  <a:pos x="17" y="77"/>
                </a:cxn>
                <a:cxn ang="0">
                  <a:pos x="0" y="68"/>
                </a:cxn>
                <a:cxn ang="0">
                  <a:pos x="68" y="46"/>
                </a:cxn>
                <a:cxn ang="0">
                  <a:pos x="90" y="43"/>
                </a:cxn>
                <a:cxn ang="0">
                  <a:pos x="94" y="36"/>
                </a:cxn>
                <a:cxn ang="0">
                  <a:pos x="91" y="28"/>
                </a:cxn>
                <a:cxn ang="0">
                  <a:pos x="82" y="40"/>
                </a:cxn>
                <a:cxn ang="0">
                  <a:pos x="79" y="37"/>
                </a:cxn>
                <a:cxn ang="0">
                  <a:pos x="65" y="42"/>
                </a:cxn>
                <a:cxn ang="0">
                  <a:pos x="55" y="9"/>
                </a:cxn>
                <a:cxn ang="0">
                  <a:pos x="50" y="8"/>
                </a:cxn>
                <a:cxn ang="0">
                  <a:pos x="79" y="11"/>
                </a:cxn>
                <a:cxn ang="0">
                  <a:pos x="79" y="11"/>
                </a:cxn>
                <a:cxn ang="0">
                  <a:pos x="97" y="26"/>
                </a:cxn>
                <a:cxn ang="0">
                  <a:pos x="100" y="25"/>
                </a:cxn>
                <a:cxn ang="0">
                  <a:pos x="85" y="14"/>
                </a:cxn>
                <a:cxn ang="0">
                  <a:pos x="74" y="1"/>
                </a:cxn>
                <a:cxn ang="0">
                  <a:pos x="74" y="1"/>
                </a:cxn>
                <a:cxn ang="0">
                  <a:pos x="117" y="42"/>
                </a:cxn>
                <a:cxn ang="0">
                  <a:pos x="115" y="43"/>
                </a:cxn>
                <a:cxn ang="0">
                  <a:pos x="125" y="54"/>
                </a:cxn>
                <a:cxn ang="0">
                  <a:pos x="61" y="43"/>
                </a:cxn>
                <a:cxn ang="0">
                  <a:pos x="61" y="43"/>
                </a:cxn>
                <a:cxn ang="0">
                  <a:pos x="56" y="40"/>
                </a:cxn>
                <a:cxn ang="0">
                  <a:pos x="47" y="31"/>
                </a:cxn>
                <a:cxn ang="0">
                  <a:pos x="47" y="31"/>
                </a:cxn>
                <a:cxn ang="0">
                  <a:pos x="99" y="76"/>
                </a:cxn>
                <a:cxn ang="0">
                  <a:pos x="102" y="76"/>
                </a:cxn>
                <a:cxn ang="0">
                  <a:pos x="108" y="101"/>
                </a:cxn>
                <a:cxn ang="0">
                  <a:pos x="79" y="79"/>
                </a:cxn>
                <a:cxn ang="0">
                  <a:pos x="79" y="79"/>
                </a:cxn>
                <a:cxn ang="0">
                  <a:pos x="85" y="81"/>
                </a:cxn>
                <a:cxn ang="0">
                  <a:pos x="82" y="82"/>
                </a:cxn>
                <a:cxn ang="0">
                  <a:pos x="88" y="87"/>
                </a:cxn>
                <a:cxn ang="0">
                  <a:pos x="85" y="84"/>
                </a:cxn>
              </a:cxnLst>
              <a:rect l="0" t="0" r="r" b="b"/>
              <a:pathLst>
                <a:path w="126" h="101">
                  <a:moveTo>
                    <a:pt x="0" y="11"/>
                  </a:moveTo>
                  <a:cubicBezTo>
                    <a:pt x="6" y="9"/>
                    <a:pt x="17" y="18"/>
                    <a:pt x="22" y="20"/>
                  </a:cubicBezTo>
                  <a:cubicBezTo>
                    <a:pt x="29" y="21"/>
                    <a:pt x="29" y="25"/>
                    <a:pt x="32" y="25"/>
                  </a:cubicBezTo>
                  <a:cubicBezTo>
                    <a:pt x="35" y="25"/>
                    <a:pt x="45" y="34"/>
                    <a:pt x="45" y="37"/>
                  </a:cubicBezTo>
                  <a:cubicBezTo>
                    <a:pt x="44" y="40"/>
                    <a:pt x="42" y="40"/>
                    <a:pt x="48" y="42"/>
                  </a:cubicBezTo>
                  <a:cubicBezTo>
                    <a:pt x="53" y="43"/>
                    <a:pt x="52" y="46"/>
                    <a:pt x="56" y="45"/>
                  </a:cubicBezTo>
                  <a:cubicBezTo>
                    <a:pt x="59" y="45"/>
                    <a:pt x="62" y="51"/>
                    <a:pt x="61" y="53"/>
                  </a:cubicBezTo>
                  <a:cubicBezTo>
                    <a:pt x="59" y="54"/>
                    <a:pt x="56" y="53"/>
                    <a:pt x="53" y="54"/>
                  </a:cubicBezTo>
                  <a:cubicBezTo>
                    <a:pt x="52" y="54"/>
                    <a:pt x="59" y="64"/>
                    <a:pt x="62" y="65"/>
                  </a:cubicBezTo>
                  <a:cubicBezTo>
                    <a:pt x="65" y="67"/>
                    <a:pt x="64" y="77"/>
                    <a:pt x="70" y="76"/>
                  </a:cubicBezTo>
                  <a:cubicBezTo>
                    <a:pt x="77" y="73"/>
                    <a:pt x="67" y="81"/>
                    <a:pt x="74" y="81"/>
                  </a:cubicBezTo>
                  <a:cubicBezTo>
                    <a:pt x="82" y="81"/>
                    <a:pt x="70" y="84"/>
                    <a:pt x="80" y="87"/>
                  </a:cubicBezTo>
                  <a:cubicBezTo>
                    <a:pt x="87" y="88"/>
                    <a:pt x="84" y="91"/>
                    <a:pt x="80" y="91"/>
                  </a:cubicBezTo>
                  <a:cubicBezTo>
                    <a:pt x="76" y="91"/>
                    <a:pt x="79" y="90"/>
                    <a:pt x="68" y="87"/>
                  </a:cubicBezTo>
                  <a:cubicBezTo>
                    <a:pt x="58" y="85"/>
                    <a:pt x="59" y="85"/>
                    <a:pt x="53" y="77"/>
                  </a:cubicBezTo>
                  <a:cubicBezTo>
                    <a:pt x="47" y="70"/>
                    <a:pt x="48" y="65"/>
                    <a:pt x="41" y="65"/>
                  </a:cubicBezTo>
                  <a:cubicBezTo>
                    <a:pt x="35" y="64"/>
                    <a:pt x="39" y="60"/>
                    <a:pt x="33" y="64"/>
                  </a:cubicBezTo>
                  <a:cubicBezTo>
                    <a:pt x="30" y="64"/>
                    <a:pt x="30" y="64"/>
                    <a:pt x="29" y="60"/>
                  </a:cubicBezTo>
                  <a:cubicBezTo>
                    <a:pt x="30" y="68"/>
                    <a:pt x="27" y="64"/>
                    <a:pt x="27" y="67"/>
                  </a:cubicBezTo>
                  <a:cubicBezTo>
                    <a:pt x="27" y="70"/>
                    <a:pt x="20" y="68"/>
                    <a:pt x="24" y="70"/>
                  </a:cubicBezTo>
                  <a:cubicBezTo>
                    <a:pt x="26" y="71"/>
                    <a:pt x="27" y="76"/>
                    <a:pt x="24" y="76"/>
                  </a:cubicBezTo>
                  <a:cubicBezTo>
                    <a:pt x="22" y="76"/>
                    <a:pt x="21" y="81"/>
                    <a:pt x="17" y="77"/>
                  </a:cubicBezTo>
                  <a:cubicBezTo>
                    <a:pt x="13" y="76"/>
                    <a:pt x="7" y="79"/>
                    <a:pt x="6" y="77"/>
                  </a:cubicBezTo>
                  <a:cubicBezTo>
                    <a:pt x="4" y="74"/>
                    <a:pt x="4" y="71"/>
                    <a:pt x="0" y="68"/>
                  </a:cubicBezTo>
                  <a:cubicBezTo>
                    <a:pt x="0" y="11"/>
                    <a:pt x="0" y="11"/>
                    <a:pt x="0" y="11"/>
                  </a:cubicBezTo>
                  <a:close/>
                  <a:moveTo>
                    <a:pt x="68" y="46"/>
                  </a:moveTo>
                  <a:cubicBezTo>
                    <a:pt x="73" y="49"/>
                    <a:pt x="71" y="45"/>
                    <a:pt x="74" y="48"/>
                  </a:cubicBezTo>
                  <a:cubicBezTo>
                    <a:pt x="77" y="51"/>
                    <a:pt x="88" y="46"/>
                    <a:pt x="90" y="43"/>
                  </a:cubicBezTo>
                  <a:cubicBezTo>
                    <a:pt x="91" y="40"/>
                    <a:pt x="91" y="43"/>
                    <a:pt x="94" y="42"/>
                  </a:cubicBezTo>
                  <a:cubicBezTo>
                    <a:pt x="97" y="39"/>
                    <a:pt x="93" y="36"/>
                    <a:pt x="94" y="36"/>
                  </a:cubicBezTo>
                  <a:cubicBezTo>
                    <a:pt x="97" y="36"/>
                    <a:pt x="99" y="31"/>
                    <a:pt x="97" y="29"/>
                  </a:cubicBezTo>
                  <a:cubicBezTo>
                    <a:pt x="96" y="28"/>
                    <a:pt x="94" y="28"/>
                    <a:pt x="91" y="28"/>
                  </a:cubicBezTo>
                  <a:cubicBezTo>
                    <a:pt x="88" y="28"/>
                    <a:pt x="94" y="37"/>
                    <a:pt x="90" y="36"/>
                  </a:cubicBezTo>
                  <a:cubicBezTo>
                    <a:pt x="87" y="34"/>
                    <a:pt x="87" y="43"/>
                    <a:pt x="82" y="40"/>
                  </a:cubicBezTo>
                  <a:cubicBezTo>
                    <a:pt x="80" y="39"/>
                    <a:pt x="80" y="43"/>
                    <a:pt x="79" y="40"/>
                  </a:cubicBezTo>
                  <a:cubicBezTo>
                    <a:pt x="77" y="37"/>
                    <a:pt x="80" y="37"/>
                    <a:pt x="79" y="37"/>
                  </a:cubicBezTo>
                  <a:cubicBezTo>
                    <a:pt x="79" y="36"/>
                    <a:pt x="77" y="36"/>
                    <a:pt x="77" y="40"/>
                  </a:cubicBezTo>
                  <a:cubicBezTo>
                    <a:pt x="77" y="43"/>
                    <a:pt x="65" y="39"/>
                    <a:pt x="65" y="42"/>
                  </a:cubicBezTo>
                  <a:cubicBezTo>
                    <a:pt x="65" y="45"/>
                    <a:pt x="67" y="43"/>
                    <a:pt x="68" y="46"/>
                  </a:cubicBezTo>
                  <a:close/>
                  <a:moveTo>
                    <a:pt x="55" y="9"/>
                  </a:moveTo>
                  <a:cubicBezTo>
                    <a:pt x="58" y="9"/>
                    <a:pt x="58" y="8"/>
                    <a:pt x="56" y="6"/>
                  </a:cubicBezTo>
                  <a:cubicBezTo>
                    <a:pt x="55" y="6"/>
                    <a:pt x="50" y="6"/>
                    <a:pt x="50" y="8"/>
                  </a:cubicBezTo>
                  <a:cubicBezTo>
                    <a:pt x="50" y="11"/>
                    <a:pt x="52" y="9"/>
                    <a:pt x="55" y="9"/>
                  </a:cubicBezTo>
                  <a:close/>
                  <a:moveTo>
                    <a:pt x="79" y="11"/>
                  </a:moveTo>
                  <a:cubicBezTo>
                    <a:pt x="79" y="9"/>
                    <a:pt x="84" y="12"/>
                    <a:pt x="82" y="12"/>
                  </a:cubicBezTo>
                  <a:cubicBezTo>
                    <a:pt x="80" y="14"/>
                    <a:pt x="77" y="12"/>
                    <a:pt x="79" y="11"/>
                  </a:cubicBezTo>
                  <a:close/>
                  <a:moveTo>
                    <a:pt x="91" y="18"/>
                  </a:moveTo>
                  <a:cubicBezTo>
                    <a:pt x="91" y="20"/>
                    <a:pt x="96" y="21"/>
                    <a:pt x="97" y="26"/>
                  </a:cubicBezTo>
                  <a:cubicBezTo>
                    <a:pt x="100" y="29"/>
                    <a:pt x="99" y="29"/>
                    <a:pt x="100" y="34"/>
                  </a:cubicBezTo>
                  <a:cubicBezTo>
                    <a:pt x="102" y="37"/>
                    <a:pt x="105" y="28"/>
                    <a:pt x="100" y="25"/>
                  </a:cubicBezTo>
                  <a:cubicBezTo>
                    <a:pt x="96" y="23"/>
                    <a:pt x="96" y="20"/>
                    <a:pt x="93" y="18"/>
                  </a:cubicBezTo>
                  <a:cubicBezTo>
                    <a:pt x="87" y="15"/>
                    <a:pt x="85" y="11"/>
                    <a:pt x="85" y="14"/>
                  </a:cubicBezTo>
                  <a:cubicBezTo>
                    <a:pt x="80" y="15"/>
                    <a:pt x="87" y="14"/>
                    <a:pt x="91" y="18"/>
                  </a:cubicBezTo>
                  <a:close/>
                  <a:moveTo>
                    <a:pt x="74" y="1"/>
                  </a:moveTo>
                  <a:cubicBezTo>
                    <a:pt x="76" y="0"/>
                    <a:pt x="77" y="3"/>
                    <a:pt x="76" y="3"/>
                  </a:cubicBezTo>
                  <a:cubicBezTo>
                    <a:pt x="74" y="3"/>
                    <a:pt x="74" y="3"/>
                    <a:pt x="74" y="1"/>
                  </a:cubicBezTo>
                  <a:close/>
                  <a:moveTo>
                    <a:pt x="123" y="48"/>
                  </a:moveTo>
                  <a:cubicBezTo>
                    <a:pt x="120" y="46"/>
                    <a:pt x="120" y="42"/>
                    <a:pt x="117" y="42"/>
                  </a:cubicBezTo>
                  <a:cubicBezTo>
                    <a:pt x="115" y="40"/>
                    <a:pt x="115" y="34"/>
                    <a:pt x="114" y="37"/>
                  </a:cubicBezTo>
                  <a:cubicBezTo>
                    <a:pt x="112" y="39"/>
                    <a:pt x="115" y="39"/>
                    <a:pt x="115" y="43"/>
                  </a:cubicBezTo>
                  <a:cubicBezTo>
                    <a:pt x="114" y="46"/>
                    <a:pt x="119" y="48"/>
                    <a:pt x="120" y="51"/>
                  </a:cubicBezTo>
                  <a:cubicBezTo>
                    <a:pt x="120" y="54"/>
                    <a:pt x="122" y="54"/>
                    <a:pt x="125" y="54"/>
                  </a:cubicBezTo>
                  <a:cubicBezTo>
                    <a:pt x="126" y="53"/>
                    <a:pt x="125" y="48"/>
                    <a:pt x="123" y="48"/>
                  </a:cubicBezTo>
                  <a:close/>
                  <a:moveTo>
                    <a:pt x="61" y="43"/>
                  </a:moveTo>
                  <a:cubicBezTo>
                    <a:pt x="59" y="42"/>
                    <a:pt x="61" y="39"/>
                    <a:pt x="62" y="42"/>
                  </a:cubicBezTo>
                  <a:cubicBezTo>
                    <a:pt x="64" y="43"/>
                    <a:pt x="62" y="45"/>
                    <a:pt x="61" y="43"/>
                  </a:cubicBezTo>
                  <a:close/>
                  <a:moveTo>
                    <a:pt x="55" y="39"/>
                  </a:moveTo>
                  <a:cubicBezTo>
                    <a:pt x="55" y="37"/>
                    <a:pt x="58" y="40"/>
                    <a:pt x="56" y="40"/>
                  </a:cubicBezTo>
                  <a:cubicBezTo>
                    <a:pt x="56" y="42"/>
                    <a:pt x="53" y="40"/>
                    <a:pt x="55" y="39"/>
                  </a:cubicBezTo>
                  <a:close/>
                  <a:moveTo>
                    <a:pt x="47" y="31"/>
                  </a:moveTo>
                  <a:cubicBezTo>
                    <a:pt x="48" y="32"/>
                    <a:pt x="47" y="36"/>
                    <a:pt x="45" y="34"/>
                  </a:cubicBezTo>
                  <a:cubicBezTo>
                    <a:pt x="44" y="32"/>
                    <a:pt x="45" y="31"/>
                    <a:pt x="47" y="31"/>
                  </a:cubicBezTo>
                  <a:close/>
                  <a:moveTo>
                    <a:pt x="102" y="76"/>
                  </a:moveTo>
                  <a:cubicBezTo>
                    <a:pt x="100" y="74"/>
                    <a:pt x="97" y="74"/>
                    <a:pt x="99" y="76"/>
                  </a:cubicBezTo>
                  <a:cubicBezTo>
                    <a:pt x="100" y="76"/>
                    <a:pt x="99" y="77"/>
                    <a:pt x="100" y="77"/>
                  </a:cubicBezTo>
                  <a:cubicBezTo>
                    <a:pt x="102" y="77"/>
                    <a:pt x="103" y="77"/>
                    <a:pt x="102" y="76"/>
                  </a:cubicBezTo>
                  <a:close/>
                  <a:moveTo>
                    <a:pt x="103" y="99"/>
                  </a:moveTo>
                  <a:cubicBezTo>
                    <a:pt x="102" y="96"/>
                    <a:pt x="106" y="99"/>
                    <a:pt x="108" y="101"/>
                  </a:cubicBezTo>
                  <a:cubicBezTo>
                    <a:pt x="103" y="99"/>
                    <a:pt x="103" y="99"/>
                    <a:pt x="103" y="99"/>
                  </a:cubicBezTo>
                  <a:close/>
                  <a:moveTo>
                    <a:pt x="79" y="79"/>
                  </a:moveTo>
                  <a:cubicBezTo>
                    <a:pt x="77" y="77"/>
                    <a:pt x="79" y="76"/>
                    <a:pt x="80" y="77"/>
                  </a:cubicBezTo>
                  <a:cubicBezTo>
                    <a:pt x="82" y="79"/>
                    <a:pt x="80" y="82"/>
                    <a:pt x="79" y="79"/>
                  </a:cubicBezTo>
                  <a:close/>
                  <a:moveTo>
                    <a:pt x="82" y="82"/>
                  </a:moveTo>
                  <a:cubicBezTo>
                    <a:pt x="84" y="82"/>
                    <a:pt x="85" y="82"/>
                    <a:pt x="85" y="81"/>
                  </a:cubicBezTo>
                  <a:cubicBezTo>
                    <a:pt x="85" y="79"/>
                    <a:pt x="82" y="77"/>
                    <a:pt x="82" y="79"/>
                  </a:cubicBezTo>
                  <a:cubicBezTo>
                    <a:pt x="82" y="81"/>
                    <a:pt x="80" y="82"/>
                    <a:pt x="82" y="82"/>
                  </a:cubicBezTo>
                  <a:close/>
                  <a:moveTo>
                    <a:pt x="85" y="84"/>
                  </a:moveTo>
                  <a:cubicBezTo>
                    <a:pt x="85" y="85"/>
                    <a:pt x="87" y="88"/>
                    <a:pt x="88" y="87"/>
                  </a:cubicBezTo>
                  <a:cubicBezTo>
                    <a:pt x="88" y="84"/>
                    <a:pt x="88" y="84"/>
                    <a:pt x="88" y="84"/>
                  </a:cubicBezTo>
                  <a:cubicBezTo>
                    <a:pt x="87" y="85"/>
                    <a:pt x="85" y="82"/>
                    <a:pt x="85" y="84"/>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08" name="Freeform 217"/>
            <p:cNvSpPr>
              <a:spLocks noEditPoints="1"/>
            </p:cNvSpPr>
            <p:nvPr/>
          </p:nvSpPr>
          <p:spPr bwMode="auto">
            <a:xfrm>
              <a:off x="5096" y="3197"/>
              <a:ext cx="103" cy="103"/>
            </a:xfrm>
            <a:custGeom>
              <a:avLst/>
              <a:gdLst/>
              <a:ahLst/>
              <a:cxnLst>
                <a:cxn ang="0">
                  <a:pos x="6" y="0"/>
                </a:cxn>
                <a:cxn ang="0">
                  <a:pos x="12" y="5"/>
                </a:cxn>
                <a:cxn ang="0">
                  <a:pos x="14" y="8"/>
                </a:cxn>
                <a:cxn ang="0">
                  <a:pos x="9" y="5"/>
                </a:cxn>
                <a:cxn ang="0">
                  <a:pos x="6" y="2"/>
                </a:cxn>
                <a:cxn ang="0">
                  <a:pos x="6" y="0"/>
                </a:cxn>
                <a:cxn ang="0">
                  <a:pos x="23" y="13"/>
                </a:cxn>
                <a:cxn ang="0">
                  <a:pos x="32" y="19"/>
                </a:cxn>
                <a:cxn ang="0">
                  <a:pos x="29" y="14"/>
                </a:cxn>
                <a:cxn ang="0">
                  <a:pos x="24" y="11"/>
                </a:cxn>
                <a:cxn ang="0">
                  <a:pos x="23" y="13"/>
                </a:cxn>
                <a:cxn ang="0">
                  <a:pos x="42" y="28"/>
                </a:cxn>
                <a:cxn ang="0">
                  <a:pos x="44" y="28"/>
                </a:cxn>
                <a:cxn ang="0">
                  <a:pos x="42" y="23"/>
                </a:cxn>
                <a:cxn ang="0">
                  <a:pos x="39" y="17"/>
                </a:cxn>
                <a:cxn ang="0">
                  <a:pos x="39" y="25"/>
                </a:cxn>
                <a:cxn ang="0">
                  <a:pos x="42" y="28"/>
                </a:cxn>
                <a:cxn ang="0">
                  <a:pos x="35" y="33"/>
                </a:cxn>
                <a:cxn ang="0">
                  <a:pos x="39" y="33"/>
                </a:cxn>
                <a:cxn ang="0">
                  <a:pos x="38" y="28"/>
                </a:cxn>
                <a:cxn ang="0">
                  <a:pos x="33" y="28"/>
                </a:cxn>
                <a:cxn ang="0">
                  <a:pos x="30" y="30"/>
                </a:cxn>
                <a:cxn ang="0">
                  <a:pos x="35" y="33"/>
                </a:cxn>
                <a:cxn ang="0">
                  <a:pos x="46" y="39"/>
                </a:cxn>
                <a:cxn ang="0">
                  <a:pos x="52" y="42"/>
                </a:cxn>
                <a:cxn ang="0">
                  <a:pos x="50" y="39"/>
                </a:cxn>
                <a:cxn ang="0">
                  <a:pos x="44" y="36"/>
                </a:cxn>
                <a:cxn ang="0">
                  <a:pos x="46" y="39"/>
                </a:cxn>
                <a:cxn ang="0">
                  <a:pos x="33" y="48"/>
                </a:cxn>
                <a:cxn ang="0">
                  <a:pos x="39" y="51"/>
                </a:cxn>
                <a:cxn ang="0">
                  <a:pos x="33" y="48"/>
                </a:cxn>
                <a:cxn ang="0">
                  <a:pos x="17" y="17"/>
                </a:cxn>
                <a:cxn ang="0">
                  <a:pos x="15" y="14"/>
                </a:cxn>
                <a:cxn ang="0">
                  <a:pos x="14" y="17"/>
                </a:cxn>
                <a:cxn ang="0">
                  <a:pos x="17" y="20"/>
                </a:cxn>
                <a:cxn ang="0">
                  <a:pos x="17" y="17"/>
                </a:cxn>
                <a:cxn ang="0">
                  <a:pos x="11" y="13"/>
                </a:cxn>
                <a:cxn ang="0">
                  <a:pos x="12" y="16"/>
                </a:cxn>
                <a:cxn ang="0">
                  <a:pos x="11" y="13"/>
                </a:cxn>
                <a:cxn ang="0">
                  <a:pos x="6" y="11"/>
                </a:cxn>
                <a:cxn ang="0">
                  <a:pos x="9" y="13"/>
                </a:cxn>
                <a:cxn ang="0">
                  <a:pos x="6" y="11"/>
                </a:cxn>
                <a:cxn ang="0">
                  <a:pos x="20" y="22"/>
                </a:cxn>
                <a:cxn ang="0">
                  <a:pos x="18" y="20"/>
                </a:cxn>
                <a:cxn ang="0">
                  <a:pos x="20" y="22"/>
                </a:cxn>
                <a:cxn ang="0">
                  <a:pos x="0" y="5"/>
                </a:cxn>
                <a:cxn ang="0">
                  <a:pos x="2" y="5"/>
                </a:cxn>
                <a:cxn ang="0">
                  <a:pos x="0" y="5"/>
                </a:cxn>
              </a:cxnLst>
              <a:rect l="0" t="0" r="r" b="b"/>
              <a:pathLst>
                <a:path w="53" h="53">
                  <a:moveTo>
                    <a:pt x="6" y="0"/>
                  </a:moveTo>
                  <a:cubicBezTo>
                    <a:pt x="11" y="3"/>
                    <a:pt x="11" y="3"/>
                    <a:pt x="12" y="5"/>
                  </a:cubicBezTo>
                  <a:cubicBezTo>
                    <a:pt x="12" y="8"/>
                    <a:pt x="17" y="8"/>
                    <a:pt x="14" y="8"/>
                  </a:cubicBezTo>
                  <a:cubicBezTo>
                    <a:pt x="12" y="10"/>
                    <a:pt x="9" y="7"/>
                    <a:pt x="9" y="5"/>
                  </a:cubicBezTo>
                  <a:cubicBezTo>
                    <a:pt x="8" y="3"/>
                    <a:pt x="6" y="3"/>
                    <a:pt x="6" y="2"/>
                  </a:cubicBezTo>
                  <a:cubicBezTo>
                    <a:pt x="6" y="0"/>
                    <a:pt x="6" y="0"/>
                    <a:pt x="6" y="0"/>
                  </a:cubicBezTo>
                  <a:close/>
                  <a:moveTo>
                    <a:pt x="23" y="13"/>
                  </a:moveTo>
                  <a:cubicBezTo>
                    <a:pt x="23" y="14"/>
                    <a:pt x="30" y="17"/>
                    <a:pt x="32" y="19"/>
                  </a:cubicBezTo>
                  <a:cubicBezTo>
                    <a:pt x="35" y="22"/>
                    <a:pt x="32" y="16"/>
                    <a:pt x="29" y="14"/>
                  </a:cubicBezTo>
                  <a:cubicBezTo>
                    <a:pt x="26" y="13"/>
                    <a:pt x="27" y="11"/>
                    <a:pt x="24" y="11"/>
                  </a:cubicBezTo>
                  <a:cubicBezTo>
                    <a:pt x="23" y="10"/>
                    <a:pt x="23" y="10"/>
                    <a:pt x="23" y="13"/>
                  </a:cubicBezTo>
                  <a:close/>
                  <a:moveTo>
                    <a:pt x="42" y="28"/>
                  </a:moveTo>
                  <a:cubicBezTo>
                    <a:pt x="44" y="31"/>
                    <a:pt x="47" y="31"/>
                    <a:pt x="44" y="28"/>
                  </a:cubicBezTo>
                  <a:cubicBezTo>
                    <a:pt x="44" y="27"/>
                    <a:pt x="46" y="27"/>
                    <a:pt x="42" y="23"/>
                  </a:cubicBezTo>
                  <a:cubicBezTo>
                    <a:pt x="41" y="22"/>
                    <a:pt x="42" y="19"/>
                    <a:pt x="39" y="17"/>
                  </a:cubicBezTo>
                  <a:cubicBezTo>
                    <a:pt x="36" y="17"/>
                    <a:pt x="39" y="19"/>
                    <a:pt x="39" y="25"/>
                  </a:cubicBezTo>
                  <a:cubicBezTo>
                    <a:pt x="41" y="27"/>
                    <a:pt x="41" y="27"/>
                    <a:pt x="42" y="28"/>
                  </a:cubicBezTo>
                  <a:close/>
                  <a:moveTo>
                    <a:pt x="35" y="33"/>
                  </a:moveTo>
                  <a:cubicBezTo>
                    <a:pt x="38" y="31"/>
                    <a:pt x="36" y="33"/>
                    <a:pt x="39" y="33"/>
                  </a:cubicBezTo>
                  <a:cubicBezTo>
                    <a:pt x="42" y="34"/>
                    <a:pt x="39" y="31"/>
                    <a:pt x="38" y="28"/>
                  </a:cubicBezTo>
                  <a:cubicBezTo>
                    <a:pt x="36" y="27"/>
                    <a:pt x="35" y="30"/>
                    <a:pt x="33" y="28"/>
                  </a:cubicBezTo>
                  <a:cubicBezTo>
                    <a:pt x="32" y="27"/>
                    <a:pt x="30" y="27"/>
                    <a:pt x="30" y="30"/>
                  </a:cubicBezTo>
                  <a:cubicBezTo>
                    <a:pt x="30" y="31"/>
                    <a:pt x="33" y="33"/>
                    <a:pt x="35" y="33"/>
                  </a:cubicBezTo>
                  <a:close/>
                  <a:moveTo>
                    <a:pt x="46" y="39"/>
                  </a:moveTo>
                  <a:cubicBezTo>
                    <a:pt x="46" y="40"/>
                    <a:pt x="50" y="42"/>
                    <a:pt x="52" y="42"/>
                  </a:cubicBezTo>
                  <a:cubicBezTo>
                    <a:pt x="53" y="42"/>
                    <a:pt x="52" y="39"/>
                    <a:pt x="50" y="39"/>
                  </a:cubicBezTo>
                  <a:cubicBezTo>
                    <a:pt x="49" y="39"/>
                    <a:pt x="46" y="36"/>
                    <a:pt x="44" y="36"/>
                  </a:cubicBezTo>
                  <a:cubicBezTo>
                    <a:pt x="42" y="37"/>
                    <a:pt x="46" y="37"/>
                    <a:pt x="46" y="39"/>
                  </a:cubicBezTo>
                  <a:close/>
                  <a:moveTo>
                    <a:pt x="33" y="48"/>
                  </a:moveTo>
                  <a:cubicBezTo>
                    <a:pt x="35" y="47"/>
                    <a:pt x="39" y="51"/>
                    <a:pt x="39" y="51"/>
                  </a:cubicBezTo>
                  <a:cubicBezTo>
                    <a:pt x="38" y="53"/>
                    <a:pt x="33" y="50"/>
                    <a:pt x="33" y="48"/>
                  </a:cubicBezTo>
                  <a:close/>
                  <a:moveTo>
                    <a:pt x="17" y="17"/>
                  </a:moveTo>
                  <a:cubicBezTo>
                    <a:pt x="15" y="16"/>
                    <a:pt x="17" y="14"/>
                    <a:pt x="15" y="14"/>
                  </a:cubicBezTo>
                  <a:cubicBezTo>
                    <a:pt x="14" y="13"/>
                    <a:pt x="12" y="19"/>
                    <a:pt x="14" y="17"/>
                  </a:cubicBezTo>
                  <a:cubicBezTo>
                    <a:pt x="15" y="17"/>
                    <a:pt x="15" y="17"/>
                    <a:pt x="17" y="20"/>
                  </a:cubicBezTo>
                  <a:cubicBezTo>
                    <a:pt x="17" y="20"/>
                    <a:pt x="18" y="19"/>
                    <a:pt x="17" y="17"/>
                  </a:cubicBezTo>
                  <a:close/>
                  <a:moveTo>
                    <a:pt x="11" y="13"/>
                  </a:moveTo>
                  <a:cubicBezTo>
                    <a:pt x="11" y="11"/>
                    <a:pt x="12" y="14"/>
                    <a:pt x="12" y="16"/>
                  </a:cubicBezTo>
                  <a:cubicBezTo>
                    <a:pt x="11" y="17"/>
                    <a:pt x="9" y="14"/>
                    <a:pt x="11" y="13"/>
                  </a:cubicBezTo>
                  <a:close/>
                  <a:moveTo>
                    <a:pt x="6" y="11"/>
                  </a:moveTo>
                  <a:cubicBezTo>
                    <a:pt x="6" y="10"/>
                    <a:pt x="11" y="11"/>
                    <a:pt x="9" y="13"/>
                  </a:cubicBezTo>
                  <a:cubicBezTo>
                    <a:pt x="8" y="14"/>
                    <a:pt x="6" y="11"/>
                    <a:pt x="6" y="11"/>
                  </a:cubicBezTo>
                  <a:close/>
                  <a:moveTo>
                    <a:pt x="20" y="22"/>
                  </a:moveTo>
                  <a:cubicBezTo>
                    <a:pt x="18" y="22"/>
                    <a:pt x="17" y="22"/>
                    <a:pt x="18" y="20"/>
                  </a:cubicBezTo>
                  <a:cubicBezTo>
                    <a:pt x="18" y="19"/>
                    <a:pt x="20" y="20"/>
                    <a:pt x="20" y="22"/>
                  </a:cubicBezTo>
                  <a:close/>
                  <a:moveTo>
                    <a:pt x="0" y="5"/>
                  </a:moveTo>
                  <a:cubicBezTo>
                    <a:pt x="0" y="3"/>
                    <a:pt x="2" y="5"/>
                    <a:pt x="2" y="5"/>
                  </a:cubicBezTo>
                  <a:cubicBezTo>
                    <a:pt x="2" y="7"/>
                    <a:pt x="0" y="7"/>
                    <a:pt x="0" y="5"/>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09" name="Freeform 218"/>
            <p:cNvSpPr>
              <a:spLocks noEditPoints="1"/>
            </p:cNvSpPr>
            <p:nvPr/>
          </p:nvSpPr>
          <p:spPr bwMode="auto">
            <a:xfrm>
              <a:off x="5261" y="3351"/>
              <a:ext cx="48" cy="101"/>
            </a:xfrm>
            <a:custGeom>
              <a:avLst/>
              <a:gdLst/>
              <a:ahLst/>
              <a:cxnLst>
                <a:cxn ang="0">
                  <a:pos x="5" y="11"/>
                </a:cxn>
                <a:cxn ang="0">
                  <a:pos x="2" y="8"/>
                </a:cxn>
                <a:cxn ang="0">
                  <a:pos x="2" y="3"/>
                </a:cxn>
                <a:cxn ang="0">
                  <a:pos x="3" y="3"/>
                </a:cxn>
                <a:cxn ang="0">
                  <a:pos x="5" y="5"/>
                </a:cxn>
                <a:cxn ang="0">
                  <a:pos x="5" y="11"/>
                </a:cxn>
                <a:cxn ang="0">
                  <a:pos x="8" y="16"/>
                </a:cxn>
                <a:cxn ang="0">
                  <a:pos x="11" y="19"/>
                </a:cxn>
                <a:cxn ang="0">
                  <a:pos x="6" y="14"/>
                </a:cxn>
                <a:cxn ang="0">
                  <a:pos x="8" y="16"/>
                </a:cxn>
                <a:cxn ang="0">
                  <a:pos x="14" y="30"/>
                </a:cxn>
                <a:cxn ang="0">
                  <a:pos x="17" y="33"/>
                </a:cxn>
                <a:cxn ang="0">
                  <a:pos x="14" y="30"/>
                </a:cxn>
                <a:cxn ang="0">
                  <a:pos x="15" y="22"/>
                </a:cxn>
                <a:cxn ang="0">
                  <a:pos x="14" y="21"/>
                </a:cxn>
                <a:cxn ang="0">
                  <a:pos x="15" y="22"/>
                </a:cxn>
                <a:cxn ang="0">
                  <a:pos x="12" y="18"/>
                </a:cxn>
                <a:cxn ang="0">
                  <a:pos x="14" y="16"/>
                </a:cxn>
                <a:cxn ang="0">
                  <a:pos x="12" y="18"/>
                </a:cxn>
                <a:cxn ang="0">
                  <a:pos x="11" y="10"/>
                </a:cxn>
                <a:cxn ang="0">
                  <a:pos x="12" y="7"/>
                </a:cxn>
                <a:cxn ang="0">
                  <a:pos x="11" y="10"/>
                </a:cxn>
                <a:cxn ang="0">
                  <a:pos x="20" y="41"/>
                </a:cxn>
                <a:cxn ang="0">
                  <a:pos x="23" y="44"/>
                </a:cxn>
                <a:cxn ang="0">
                  <a:pos x="20" y="41"/>
                </a:cxn>
                <a:cxn ang="0">
                  <a:pos x="23" y="49"/>
                </a:cxn>
                <a:cxn ang="0">
                  <a:pos x="25" y="52"/>
                </a:cxn>
                <a:cxn ang="0">
                  <a:pos x="23" y="49"/>
                </a:cxn>
              </a:cxnLst>
              <a:rect l="0" t="0" r="r" b="b"/>
              <a:pathLst>
                <a:path w="25" h="52">
                  <a:moveTo>
                    <a:pt x="5" y="11"/>
                  </a:moveTo>
                  <a:cubicBezTo>
                    <a:pt x="2" y="11"/>
                    <a:pt x="3" y="11"/>
                    <a:pt x="2" y="8"/>
                  </a:cubicBezTo>
                  <a:cubicBezTo>
                    <a:pt x="0" y="7"/>
                    <a:pt x="2" y="7"/>
                    <a:pt x="2" y="3"/>
                  </a:cubicBezTo>
                  <a:cubicBezTo>
                    <a:pt x="0" y="0"/>
                    <a:pt x="2" y="0"/>
                    <a:pt x="3" y="3"/>
                  </a:cubicBezTo>
                  <a:cubicBezTo>
                    <a:pt x="3" y="8"/>
                    <a:pt x="5" y="2"/>
                    <a:pt x="5" y="5"/>
                  </a:cubicBezTo>
                  <a:cubicBezTo>
                    <a:pt x="6" y="8"/>
                    <a:pt x="8" y="10"/>
                    <a:pt x="5" y="11"/>
                  </a:cubicBezTo>
                  <a:close/>
                  <a:moveTo>
                    <a:pt x="8" y="16"/>
                  </a:moveTo>
                  <a:cubicBezTo>
                    <a:pt x="9" y="18"/>
                    <a:pt x="8" y="21"/>
                    <a:pt x="11" y="19"/>
                  </a:cubicBezTo>
                  <a:cubicBezTo>
                    <a:pt x="12" y="19"/>
                    <a:pt x="6" y="11"/>
                    <a:pt x="6" y="14"/>
                  </a:cubicBezTo>
                  <a:cubicBezTo>
                    <a:pt x="6" y="16"/>
                    <a:pt x="5" y="16"/>
                    <a:pt x="8" y="16"/>
                  </a:cubicBezTo>
                  <a:close/>
                  <a:moveTo>
                    <a:pt x="14" y="30"/>
                  </a:moveTo>
                  <a:cubicBezTo>
                    <a:pt x="15" y="28"/>
                    <a:pt x="18" y="33"/>
                    <a:pt x="17" y="33"/>
                  </a:cubicBezTo>
                  <a:cubicBezTo>
                    <a:pt x="15" y="33"/>
                    <a:pt x="14" y="32"/>
                    <a:pt x="14" y="30"/>
                  </a:cubicBezTo>
                  <a:close/>
                  <a:moveTo>
                    <a:pt x="15" y="22"/>
                  </a:moveTo>
                  <a:cubicBezTo>
                    <a:pt x="12" y="22"/>
                    <a:pt x="14" y="19"/>
                    <a:pt x="14" y="21"/>
                  </a:cubicBezTo>
                  <a:cubicBezTo>
                    <a:pt x="15" y="22"/>
                    <a:pt x="15" y="24"/>
                    <a:pt x="15" y="22"/>
                  </a:cubicBezTo>
                  <a:close/>
                  <a:moveTo>
                    <a:pt x="12" y="18"/>
                  </a:moveTo>
                  <a:cubicBezTo>
                    <a:pt x="11" y="16"/>
                    <a:pt x="14" y="14"/>
                    <a:pt x="14" y="16"/>
                  </a:cubicBezTo>
                  <a:cubicBezTo>
                    <a:pt x="15" y="19"/>
                    <a:pt x="12" y="19"/>
                    <a:pt x="12" y="18"/>
                  </a:cubicBezTo>
                  <a:close/>
                  <a:moveTo>
                    <a:pt x="11" y="10"/>
                  </a:moveTo>
                  <a:cubicBezTo>
                    <a:pt x="9" y="8"/>
                    <a:pt x="12" y="7"/>
                    <a:pt x="12" y="7"/>
                  </a:cubicBezTo>
                  <a:cubicBezTo>
                    <a:pt x="14" y="8"/>
                    <a:pt x="11" y="10"/>
                    <a:pt x="11" y="10"/>
                  </a:cubicBezTo>
                  <a:close/>
                  <a:moveTo>
                    <a:pt x="20" y="41"/>
                  </a:moveTo>
                  <a:cubicBezTo>
                    <a:pt x="21" y="39"/>
                    <a:pt x="25" y="44"/>
                    <a:pt x="23" y="44"/>
                  </a:cubicBezTo>
                  <a:cubicBezTo>
                    <a:pt x="21" y="46"/>
                    <a:pt x="20" y="43"/>
                    <a:pt x="20" y="41"/>
                  </a:cubicBezTo>
                  <a:close/>
                  <a:moveTo>
                    <a:pt x="23" y="49"/>
                  </a:moveTo>
                  <a:cubicBezTo>
                    <a:pt x="23" y="47"/>
                    <a:pt x="25" y="52"/>
                    <a:pt x="25" y="52"/>
                  </a:cubicBezTo>
                  <a:cubicBezTo>
                    <a:pt x="23" y="52"/>
                    <a:pt x="21" y="49"/>
                    <a:pt x="23" y="49"/>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10" name="Freeform 219"/>
            <p:cNvSpPr>
              <a:spLocks noEditPoints="1"/>
            </p:cNvSpPr>
            <p:nvPr/>
          </p:nvSpPr>
          <p:spPr bwMode="auto">
            <a:xfrm>
              <a:off x="5218" y="3459"/>
              <a:ext cx="74" cy="45"/>
            </a:xfrm>
            <a:custGeom>
              <a:avLst/>
              <a:gdLst/>
              <a:ahLst/>
              <a:cxnLst>
                <a:cxn ang="0">
                  <a:pos x="34" y="14"/>
                </a:cxn>
                <a:cxn ang="0">
                  <a:pos x="36" y="13"/>
                </a:cxn>
                <a:cxn ang="0">
                  <a:pos x="34" y="14"/>
                </a:cxn>
                <a:cxn ang="0">
                  <a:pos x="30" y="6"/>
                </a:cxn>
                <a:cxn ang="0">
                  <a:pos x="27" y="6"/>
                </a:cxn>
                <a:cxn ang="0">
                  <a:pos x="28" y="10"/>
                </a:cxn>
                <a:cxn ang="0">
                  <a:pos x="30" y="6"/>
                </a:cxn>
                <a:cxn ang="0">
                  <a:pos x="16" y="14"/>
                </a:cxn>
                <a:cxn ang="0">
                  <a:pos x="13" y="11"/>
                </a:cxn>
                <a:cxn ang="0">
                  <a:pos x="4" y="2"/>
                </a:cxn>
                <a:cxn ang="0">
                  <a:pos x="4" y="3"/>
                </a:cxn>
                <a:cxn ang="0">
                  <a:pos x="0" y="0"/>
                </a:cxn>
                <a:cxn ang="0">
                  <a:pos x="0" y="2"/>
                </a:cxn>
                <a:cxn ang="0">
                  <a:pos x="4" y="6"/>
                </a:cxn>
                <a:cxn ang="0">
                  <a:pos x="4" y="8"/>
                </a:cxn>
                <a:cxn ang="0">
                  <a:pos x="7" y="10"/>
                </a:cxn>
                <a:cxn ang="0">
                  <a:pos x="7" y="11"/>
                </a:cxn>
                <a:cxn ang="0">
                  <a:pos x="8" y="13"/>
                </a:cxn>
                <a:cxn ang="0">
                  <a:pos x="8" y="13"/>
                </a:cxn>
                <a:cxn ang="0">
                  <a:pos x="10" y="14"/>
                </a:cxn>
                <a:cxn ang="0">
                  <a:pos x="11" y="14"/>
                </a:cxn>
                <a:cxn ang="0">
                  <a:pos x="16" y="19"/>
                </a:cxn>
                <a:cxn ang="0">
                  <a:pos x="21" y="22"/>
                </a:cxn>
                <a:cxn ang="0">
                  <a:pos x="21" y="23"/>
                </a:cxn>
                <a:cxn ang="0">
                  <a:pos x="18" y="16"/>
                </a:cxn>
                <a:cxn ang="0">
                  <a:pos x="16" y="14"/>
                </a:cxn>
              </a:cxnLst>
              <a:rect l="0" t="0" r="r" b="b"/>
              <a:pathLst>
                <a:path w="38" h="23">
                  <a:moveTo>
                    <a:pt x="34" y="14"/>
                  </a:moveTo>
                  <a:cubicBezTo>
                    <a:pt x="33" y="13"/>
                    <a:pt x="34" y="11"/>
                    <a:pt x="36" y="13"/>
                  </a:cubicBezTo>
                  <a:cubicBezTo>
                    <a:pt x="38" y="16"/>
                    <a:pt x="34" y="16"/>
                    <a:pt x="34" y="14"/>
                  </a:cubicBezTo>
                  <a:close/>
                  <a:moveTo>
                    <a:pt x="30" y="6"/>
                  </a:moveTo>
                  <a:cubicBezTo>
                    <a:pt x="28" y="5"/>
                    <a:pt x="27" y="5"/>
                    <a:pt x="27" y="6"/>
                  </a:cubicBezTo>
                  <a:cubicBezTo>
                    <a:pt x="28" y="6"/>
                    <a:pt x="25" y="8"/>
                    <a:pt x="28" y="10"/>
                  </a:cubicBezTo>
                  <a:cubicBezTo>
                    <a:pt x="31" y="11"/>
                    <a:pt x="31" y="8"/>
                    <a:pt x="30" y="6"/>
                  </a:cubicBezTo>
                  <a:close/>
                  <a:moveTo>
                    <a:pt x="16" y="14"/>
                  </a:moveTo>
                  <a:cubicBezTo>
                    <a:pt x="13" y="11"/>
                    <a:pt x="13" y="11"/>
                    <a:pt x="13" y="11"/>
                  </a:cubicBezTo>
                  <a:cubicBezTo>
                    <a:pt x="13" y="8"/>
                    <a:pt x="5" y="3"/>
                    <a:pt x="4" y="2"/>
                  </a:cubicBezTo>
                  <a:cubicBezTo>
                    <a:pt x="4" y="3"/>
                    <a:pt x="4" y="3"/>
                    <a:pt x="4" y="3"/>
                  </a:cubicBezTo>
                  <a:cubicBezTo>
                    <a:pt x="2" y="3"/>
                    <a:pt x="2" y="0"/>
                    <a:pt x="0" y="0"/>
                  </a:cubicBezTo>
                  <a:cubicBezTo>
                    <a:pt x="0" y="2"/>
                    <a:pt x="0" y="2"/>
                    <a:pt x="0" y="2"/>
                  </a:cubicBezTo>
                  <a:cubicBezTo>
                    <a:pt x="4" y="6"/>
                    <a:pt x="4" y="6"/>
                    <a:pt x="4" y="6"/>
                  </a:cubicBezTo>
                  <a:cubicBezTo>
                    <a:pt x="4" y="8"/>
                    <a:pt x="4" y="8"/>
                    <a:pt x="4" y="8"/>
                  </a:cubicBezTo>
                  <a:cubicBezTo>
                    <a:pt x="7" y="10"/>
                    <a:pt x="7" y="10"/>
                    <a:pt x="7" y="10"/>
                  </a:cubicBezTo>
                  <a:cubicBezTo>
                    <a:pt x="7" y="11"/>
                    <a:pt x="7" y="11"/>
                    <a:pt x="7" y="11"/>
                  </a:cubicBezTo>
                  <a:cubicBezTo>
                    <a:pt x="8" y="13"/>
                    <a:pt x="8" y="13"/>
                    <a:pt x="8" y="13"/>
                  </a:cubicBezTo>
                  <a:cubicBezTo>
                    <a:pt x="8" y="13"/>
                    <a:pt x="8" y="13"/>
                    <a:pt x="8" y="13"/>
                  </a:cubicBezTo>
                  <a:cubicBezTo>
                    <a:pt x="10" y="14"/>
                    <a:pt x="10" y="14"/>
                    <a:pt x="10" y="14"/>
                  </a:cubicBezTo>
                  <a:cubicBezTo>
                    <a:pt x="10" y="14"/>
                    <a:pt x="10" y="14"/>
                    <a:pt x="11" y="14"/>
                  </a:cubicBezTo>
                  <a:cubicBezTo>
                    <a:pt x="11" y="16"/>
                    <a:pt x="14" y="17"/>
                    <a:pt x="16" y="19"/>
                  </a:cubicBezTo>
                  <a:cubicBezTo>
                    <a:pt x="21" y="22"/>
                    <a:pt x="21" y="22"/>
                    <a:pt x="21" y="22"/>
                  </a:cubicBezTo>
                  <a:cubicBezTo>
                    <a:pt x="21" y="23"/>
                    <a:pt x="21" y="23"/>
                    <a:pt x="21" y="23"/>
                  </a:cubicBezTo>
                  <a:cubicBezTo>
                    <a:pt x="27" y="20"/>
                    <a:pt x="27" y="23"/>
                    <a:pt x="18" y="16"/>
                  </a:cubicBezTo>
                  <a:cubicBezTo>
                    <a:pt x="18" y="14"/>
                    <a:pt x="16" y="13"/>
                    <a:pt x="16" y="14"/>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11" name="Freeform 220"/>
            <p:cNvSpPr>
              <a:spLocks/>
            </p:cNvSpPr>
            <p:nvPr/>
          </p:nvSpPr>
          <p:spPr bwMode="auto">
            <a:xfrm>
              <a:off x="4243" y="2943"/>
              <a:ext cx="64" cy="111"/>
            </a:xfrm>
            <a:custGeom>
              <a:avLst/>
              <a:gdLst/>
              <a:ahLst/>
              <a:cxnLst>
                <a:cxn ang="0">
                  <a:pos x="15" y="7"/>
                </a:cxn>
                <a:cxn ang="0">
                  <a:pos x="18" y="8"/>
                </a:cxn>
                <a:cxn ang="0">
                  <a:pos x="26" y="19"/>
                </a:cxn>
                <a:cxn ang="0">
                  <a:pos x="26" y="27"/>
                </a:cxn>
                <a:cxn ang="0">
                  <a:pos x="26" y="32"/>
                </a:cxn>
                <a:cxn ang="0">
                  <a:pos x="27" y="41"/>
                </a:cxn>
                <a:cxn ang="0">
                  <a:pos x="32" y="49"/>
                </a:cxn>
                <a:cxn ang="0">
                  <a:pos x="32" y="54"/>
                </a:cxn>
                <a:cxn ang="0">
                  <a:pos x="30" y="52"/>
                </a:cxn>
                <a:cxn ang="0">
                  <a:pos x="29" y="54"/>
                </a:cxn>
                <a:cxn ang="0">
                  <a:pos x="26" y="54"/>
                </a:cxn>
                <a:cxn ang="0">
                  <a:pos x="17" y="47"/>
                </a:cxn>
                <a:cxn ang="0">
                  <a:pos x="9" y="38"/>
                </a:cxn>
                <a:cxn ang="0">
                  <a:pos x="5" y="28"/>
                </a:cxn>
                <a:cxn ang="0">
                  <a:pos x="3" y="24"/>
                </a:cxn>
                <a:cxn ang="0">
                  <a:pos x="2" y="16"/>
                </a:cxn>
                <a:cxn ang="0">
                  <a:pos x="0" y="3"/>
                </a:cxn>
                <a:cxn ang="0">
                  <a:pos x="2" y="2"/>
                </a:cxn>
                <a:cxn ang="0">
                  <a:pos x="5" y="5"/>
                </a:cxn>
                <a:cxn ang="0">
                  <a:pos x="8" y="7"/>
                </a:cxn>
                <a:cxn ang="0">
                  <a:pos x="8" y="11"/>
                </a:cxn>
                <a:cxn ang="0">
                  <a:pos x="12" y="10"/>
                </a:cxn>
                <a:cxn ang="0">
                  <a:pos x="15" y="7"/>
                </a:cxn>
              </a:cxnLst>
              <a:rect l="0" t="0" r="r" b="b"/>
              <a:pathLst>
                <a:path w="33" h="57">
                  <a:moveTo>
                    <a:pt x="15" y="7"/>
                  </a:moveTo>
                  <a:cubicBezTo>
                    <a:pt x="17" y="7"/>
                    <a:pt x="17" y="5"/>
                    <a:pt x="18" y="8"/>
                  </a:cubicBezTo>
                  <a:cubicBezTo>
                    <a:pt x="18" y="11"/>
                    <a:pt x="24" y="14"/>
                    <a:pt x="26" y="19"/>
                  </a:cubicBezTo>
                  <a:cubicBezTo>
                    <a:pt x="27" y="24"/>
                    <a:pt x="26" y="27"/>
                    <a:pt x="26" y="27"/>
                  </a:cubicBezTo>
                  <a:cubicBezTo>
                    <a:pt x="26" y="28"/>
                    <a:pt x="24" y="30"/>
                    <a:pt x="26" y="32"/>
                  </a:cubicBezTo>
                  <a:cubicBezTo>
                    <a:pt x="27" y="33"/>
                    <a:pt x="23" y="38"/>
                    <a:pt x="27" y="41"/>
                  </a:cubicBezTo>
                  <a:cubicBezTo>
                    <a:pt x="30" y="44"/>
                    <a:pt x="29" y="47"/>
                    <a:pt x="32" y="49"/>
                  </a:cubicBezTo>
                  <a:cubicBezTo>
                    <a:pt x="32" y="50"/>
                    <a:pt x="33" y="55"/>
                    <a:pt x="32" y="54"/>
                  </a:cubicBezTo>
                  <a:cubicBezTo>
                    <a:pt x="30" y="54"/>
                    <a:pt x="32" y="54"/>
                    <a:pt x="30" y="52"/>
                  </a:cubicBezTo>
                  <a:cubicBezTo>
                    <a:pt x="29" y="52"/>
                    <a:pt x="30" y="54"/>
                    <a:pt x="29" y="54"/>
                  </a:cubicBezTo>
                  <a:cubicBezTo>
                    <a:pt x="26" y="52"/>
                    <a:pt x="27" y="57"/>
                    <a:pt x="26" y="54"/>
                  </a:cubicBezTo>
                  <a:cubicBezTo>
                    <a:pt x="24" y="50"/>
                    <a:pt x="23" y="54"/>
                    <a:pt x="17" y="47"/>
                  </a:cubicBezTo>
                  <a:cubicBezTo>
                    <a:pt x="9" y="39"/>
                    <a:pt x="8" y="41"/>
                    <a:pt x="9" y="38"/>
                  </a:cubicBezTo>
                  <a:cubicBezTo>
                    <a:pt x="11" y="35"/>
                    <a:pt x="3" y="30"/>
                    <a:pt x="5" y="28"/>
                  </a:cubicBezTo>
                  <a:cubicBezTo>
                    <a:pt x="5" y="27"/>
                    <a:pt x="3" y="28"/>
                    <a:pt x="3" y="24"/>
                  </a:cubicBezTo>
                  <a:cubicBezTo>
                    <a:pt x="3" y="17"/>
                    <a:pt x="0" y="19"/>
                    <a:pt x="2" y="16"/>
                  </a:cubicBezTo>
                  <a:cubicBezTo>
                    <a:pt x="2" y="14"/>
                    <a:pt x="3" y="8"/>
                    <a:pt x="0" y="3"/>
                  </a:cubicBezTo>
                  <a:cubicBezTo>
                    <a:pt x="0" y="0"/>
                    <a:pt x="0" y="0"/>
                    <a:pt x="2" y="2"/>
                  </a:cubicBezTo>
                  <a:cubicBezTo>
                    <a:pt x="3" y="3"/>
                    <a:pt x="5" y="2"/>
                    <a:pt x="5" y="5"/>
                  </a:cubicBezTo>
                  <a:cubicBezTo>
                    <a:pt x="6" y="7"/>
                    <a:pt x="8" y="3"/>
                    <a:pt x="8" y="7"/>
                  </a:cubicBezTo>
                  <a:cubicBezTo>
                    <a:pt x="8" y="8"/>
                    <a:pt x="6" y="10"/>
                    <a:pt x="8" y="11"/>
                  </a:cubicBezTo>
                  <a:cubicBezTo>
                    <a:pt x="9" y="13"/>
                    <a:pt x="9" y="7"/>
                    <a:pt x="12" y="10"/>
                  </a:cubicBezTo>
                  <a:cubicBezTo>
                    <a:pt x="14" y="11"/>
                    <a:pt x="14" y="11"/>
                    <a:pt x="15" y="7"/>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12" name="Freeform 221"/>
            <p:cNvSpPr>
              <a:spLocks/>
            </p:cNvSpPr>
            <p:nvPr/>
          </p:nvSpPr>
          <p:spPr bwMode="auto">
            <a:xfrm>
              <a:off x="4295" y="3046"/>
              <a:ext cx="6" cy="8"/>
            </a:xfrm>
            <a:custGeom>
              <a:avLst/>
              <a:gdLst/>
              <a:ahLst/>
              <a:cxnLst>
                <a:cxn ang="0">
                  <a:pos x="0" y="2"/>
                </a:cxn>
                <a:cxn ang="0">
                  <a:pos x="3" y="0"/>
                </a:cxn>
                <a:cxn ang="0">
                  <a:pos x="0" y="2"/>
                </a:cxn>
              </a:cxnLst>
              <a:rect l="0" t="0" r="r" b="b"/>
              <a:pathLst>
                <a:path w="3" h="4">
                  <a:moveTo>
                    <a:pt x="0" y="2"/>
                  </a:moveTo>
                  <a:cubicBezTo>
                    <a:pt x="0" y="0"/>
                    <a:pt x="3" y="0"/>
                    <a:pt x="3" y="0"/>
                  </a:cubicBezTo>
                  <a:cubicBezTo>
                    <a:pt x="3" y="2"/>
                    <a:pt x="2" y="4"/>
                    <a:pt x="0"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13" name="Freeform 222"/>
            <p:cNvSpPr>
              <a:spLocks noEditPoints="1"/>
            </p:cNvSpPr>
            <p:nvPr/>
          </p:nvSpPr>
          <p:spPr bwMode="auto">
            <a:xfrm>
              <a:off x="4163" y="2963"/>
              <a:ext cx="694" cy="318"/>
            </a:xfrm>
            <a:custGeom>
              <a:avLst/>
              <a:gdLst/>
              <a:ahLst/>
              <a:cxnLst>
                <a:cxn ang="0">
                  <a:pos x="306" y="91"/>
                </a:cxn>
                <a:cxn ang="0">
                  <a:pos x="288" y="67"/>
                </a:cxn>
                <a:cxn ang="0">
                  <a:pos x="341" y="73"/>
                </a:cxn>
                <a:cxn ang="0">
                  <a:pos x="157" y="37"/>
                </a:cxn>
                <a:cxn ang="0">
                  <a:pos x="115" y="40"/>
                </a:cxn>
                <a:cxn ang="0">
                  <a:pos x="121" y="87"/>
                </a:cxn>
                <a:cxn ang="0">
                  <a:pos x="167" y="87"/>
                </a:cxn>
                <a:cxn ang="0">
                  <a:pos x="179" y="29"/>
                </a:cxn>
                <a:cxn ang="0">
                  <a:pos x="24" y="35"/>
                </a:cxn>
                <a:cxn ang="0">
                  <a:pos x="71" y="112"/>
                </a:cxn>
                <a:cxn ang="0">
                  <a:pos x="77" y="80"/>
                </a:cxn>
                <a:cxn ang="0">
                  <a:pos x="45" y="37"/>
                </a:cxn>
                <a:cxn ang="0">
                  <a:pos x="4" y="1"/>
                </a:cxn>
                <a:cxn ang="0">
                  <a:pos x="138" y="140"/>
                </a:cxn>
                <a:cxn ang="0">
                  <a:pos x="128" y="122"/>
                </a:cxn>
                <a:cxn ang="0">
                  <a:pos x="85" y="121"/>
                </a:cxn>
                <a:cxn ang="0">
                  <a:pos x="347" y="129"/>
                </a:cxn>
                <a:cxn ang="0">
                  <a:pos x="161" y="124"/>
                </a:cxn>
                <a:cxn ang="0">
                  <a:pos x="166" y="143"/>
                </a:cxn>
                <a:cxn ang="0">
                  <a:pos x="189" y="144"/>
                </a:cxn>
                <a:cxn ang="0">
                  <a:pos x="181" y="141"/>
                </a:cxn>
                <a:cxn ang="0">
                  <a:pos x="195" y="140"/>
                </a:cxn>
                <a:cxn ang="0">
                  <a:pos x="208" y="144"/>
                </a:cxn>
                <a:cxn ang="0">
                  <a:pos x="210" y="141"/>
                </a:cxn>
                <a:cxn ang="0">
                  <a:pos x="222" y="141"/>
                </a:cxn>
                <a:cxn ang="0">
                  <a:pos x="228" y="138"/>
                </a:cxn>
                <a:cxn ang="0">
                  <a:pos x="236" y="136"/>
                </a:cxn>
                <a:cxn ang="0">
                  <a:pos x="195" y="149"/>
                </a:cxn>
                <a:cxn ang="0">
                  <a:pos x="240" y="149"/>
                </a:cxn>
                <a:cxn ang="0">
                  <a:pos x="230" y="149"/>
                </a:cxn>
                <a:cxn ang="0">
                  <a:pos x="205" y="88"/>
                </a:cxn>
                <a:cxn ang="0">
                  <a:pos x="221" y="63"/>
                </a:cxn>
                <a:cxn ang="0">
                  <a:pos x="231" y="48"/>
                </a:cxn>
                <a:cxn ang="0">
                  <a:pos x="193" y="73"/>
                </a:cxn>
                <a:cxn ang="0">
                  <a:pos x="246" y="88"/>
                </a:cxn>
                <a:cxn ang="0">
                  <a:pos x="260" y="90"/>
                </a:cxn>
                <a:cxn ang="0">
                  <a:pos x="262" y="71"/>
                </a:cxn>
                <a:cxn ang="0">
                  <a:pos x="285" y="70"/>
                </a:cxn>
                <a:cxn ang="0">
                  <a:pos x="260" y="54"/>
                </a:cxn>
                <a:cxn ang="0">
                  <a:pos x="257" y="48"/>
                </a:cxn>
                <a:cxn ang="0">
                  <a:pos x="213" y="107"/>
                </a:cxn>
                <a:cxn ang="0">
                  <a:pos x="224" y="101"/>
                </a:cxn>
                <a:cxn ang="0">
                  <a:pos x="225" y="70"/>
                </a:cxn>
                <a:cxn ang="0">
                  <a:pos x="312" y="119"/>
                </a:cxn>
                <a:cxn ang="0">
                  <a:pos x="100" y="88"/>
                </a:cxn>
                <a:cxn ang="0">
                  <a:pos x="90" y="82"/>
                </a:cxn>
                <a:cxn ang="0">
                  <a:pos x="12" y="34"/>
                </a:cxn>
                <a:cxn ang="0">
                  <a:pos x="29" y="67"/>
                </a:cxn>
                <a:cxn ang="0">
                  <a:pos x="74" y="60"/>
                </a:cxn>
                <a:cxn ang="0">
                  <a:pos x="67" y="48"/>
                </a:cxn>
                <a:cxn ang="0">
                  <a:pos x="58" y="43"/>
                </a:cxn>
                <a:cxn ang="0">
                  <a:pos x="62" y="48"/>
                </a:cxn>
                <a:cxn ang="0">
                  <a:pos x="326" y="74"/>
                </a:cxn>
                <a:cxn ang="0">
                  <a:pos x="275" y="135"/>
                </a:cxn>
                <a:cxn ang="0">
                  <a:pos x="260" y="138"/>
                </a:cxn>
                <a:cxn ang="0">
                  <a:pos x="312" y="115"/>
                </a:cxn>
                <a:cxn ang="0">
                  <a:pos x="245" y="76"/>
                </a:cxn>
                <a:cxn ang="0">
                  <a:pos x="265" y="91"/>
                </a:cxn>
                <a:cxn ang="0">
                  <a:pos x="74" y="45"/>
                </a:cxn>
              </a:cxnLst>
              <a:rect l="0" t="0" r="r" b="b"/>
              <a:pathLst>
                <a:path w="358" h="164">
                  <a:moveTo>
                    <a:pt x="358" y="138"/>
                  </a:moveTo>
                  <a:cubicBezTo>
                    <a:pt x="353" y="136"/>
                    <a:pt x="352" y="138"/>
                    <a:pt x="350" y="136"/>
                  </a:cubicBezTo>
                  <a:cubicBezTo>
                    <a:pt x="350" y="135"/>
                    <a:pt x="345" y="140"/>
                    <a:pt x="349" y="133"/>
                  </a:cubicBezTo>
                  <a:cubicBezTo>
                    <a:pt x="352" y="129"/>
                    <a:pt x="345" y="130"/>
                    <a:pt x="345" y="125"/>
                  </a:cubicBezTo>
                  <a:cubicBezTo>
                    <a:pt x="344" y="122"/>
                    <a:pt x="349" y="125"/>
                    <a:pt x="345" y="121"/>
                  </a:cubicBezTo>
                  <a:cubicBezTo>
                    <a:pt x="342" y="118"/>
                    <a:pt x="341" y="110"/>
                    <a:pt x="338" y="107"/>
                  </a:cubicBezTo>
                  <a:cubicBezTo>
                    <a:pt x="333" y="104"/>
                    <a:pt x="330" y="105"/>
                    <a:pt x="327" y="102"/>
                  </a:cubicBezTo>
                  <a:cubicBezTo>
                    <a:pt x="321" y="99"/>
                    <a:pt x="320" y="102"/>
                    <a:pt x="313" y="97"/>
                  </a:cubicBezTo>
                  <a:cubicBezTo>
                    <a:pt x="309" y="93"/>
                    <a:pt x="306" y="94"/>
                    <a:pt x="306" y="91"/>
                  </a:cubicBezTo>
                  <a:cubicBezTo>
                    <a:pt x="307" y="85"/>
                    <a:pt x="306" y="85"/>
                    <a:pt x="304" y="93"/>
                  </a:cubicBezTo>
                  <a:cubicBezTo>
                    <a:pt x="304" y="97"/>
                    <a:pt x="300" y="97"/>
                    <a:pt x="298" y="94"/>
                  </a:cubicBezTo>
                  <a:cubicBezTo>
                    <a:pt x="297" y="91"/>
                    <a:pt x="303" y="93"/>
                    <a:pt x="298" y="88"/>
                  </a:cubicBezTo>
                  <a:cubicBezTo>
                    <a:pt x="294" y="85"/>
                    <a:pt x="294" y="87"/>
                    <a:pt x="292" y="85"/>
                  </a:cubicBezTo>
                  <a:cubicBezTo>
                    <a:pt x="292" y="80"/>
                    <a:pt x="300" y="87"/>
                    <a:pt x="301" y="82"/>
                  </a:cubicBezTo>
                  <a:cubicBezTo>
                    <a:pt x="301" y="79"/>
                    <a:pt x="307" y="84"/>
                    <a:pt x="307" y="80"/>
                  </a:cubicBezTo>
                  <a:cubicBezTo>
                    <a:pt x="307" y="76"/>
                    <a:pt x="295" y="82"/>
                    <a:pt x="294" y="77"/>
                  </a:cubicBezTo>
                  <a:cubicBezTo>
                    <a:pt x="291" y="73"/>
                    <a:pt x="291" y="71"/>
                    <a:pt x="288" y="71"/>
                  </a:cubicBezTo>
                  <a:cubicBezTo>
                    <a:pt x="281" y="71"/>
                    <a:pt x="288" y="68"/>
                    <a:pt x="288" y="67"/>
                  </a:cubicBezTo>
                  <a:cubicBezTo>
                    <a:pt x="286" y="63"/>
                    <a:pt x="289" y="65"/>
                    <a:pt x="292" y="63"/>
                  </a:cubicBezTo>
                  <a:cubicBezTo>
                    <a:pt x="294" y="63"/>
                    <a:pt x="294" y="57"/>
                    <a:pt x="301" y="62"/>
                  </a:cubicBezTo>
                  <a:cubicBezTo>
                    <a:pt x="309" y="67"/>
                    <a:pt x="309" y="62"/>
                    <a:pt x="310" y="67"/>
                  </a:cubicBezTo>
                  <a:cubicBezTo>
                    <a:pt x="312" y="73"/>
                    <a:pt x="309" y="73"/>
                    <a:pt x="310" y="80"/>
                  </a:cubicBezTo>
                  <a:cubicBezTo>
                    <a:pt x="313" y="87"/>
                    <a:pt x="312" y="79"/>
                    <a:pt x="313" y="80"/>
                  </a:cubicBezTo>
                  <a:cubicBezTo>
                    <a:pt x="315" y="84"/>
                    <a:pt x="313" y="88"/>
                    <a:pt x="318" y="90"/>
                  </a:cubicBezTo>
                  <a:cubicBezTo>
                    <a:pt x="321" y="91"/>
                    <a:pt x="327" y="77"/>
                    <a:pt x="329" y="79"/>
                  </a:cubicBezTo>
                  <a:cubicBezTo>
                    <a:pt x="330" y="80"/>
                    <a:pt x="335" y="77"/>
                    <a:pt x="335" y="76"/>
                  </a:cubicBezTo>
                  <a:cubicBezTo>
                    <a:pt x="333" y="74"/>
                    <a:pt x="338" y="71"/>
                    <a:pt x="341" y="73"/>
                  </a:cubicBezTo>
                  <a:cubicBezTo>
                    <a:pt x="344" y="74"/>
                    <a:pt x="353" y="80"/>
                    <a:pt x="358" y="80"/>
                  </a:cubicBezTo>
                  <a:cubicBezTo>
                    <a:pt x="358" y="138"/>
                    <a:pt x="358" y="138"/>
                    <a:pt x="358" y="138"/>
                  </a:cubicBezTo>
                  <a:close/>
                  <a:moveTo>
                    <a:pt x="178" y="17"/>
                  </a:moveTo>
                  <a:cubicBezTo>
                    <a:pt x="175" y="14"/>
                    <a:pt x="176" y="15"/>
                    <a:pt x="173" y="15"/>
                  </a:cubicBezTo>
                  <a:cubicBezTo>
                    <a:pt x="169" y="15"/>
                    <a:pt x="166" y="14"/>
                    <a:pt x="164" y="17"/>
                  </a:cubicBezTo>
                  <a:cubicBezTo>
                    <a:pt x="163" y="20"/>
                    <a:pt x="163" y="23"/>
                    <a:pt x="163" y="26"/>
                  </a:cubicBezTo>
                  <a:cubicBezTo>
                    <a:pt x="163" y="29"/>
                    <a:pt x="160" y="26"/>
                    <a:pt x="160" y="29"/>
                  </a:cubicBezTo>
                  <a:cubicBezTo>
                    <a:pt x="158" y="32"/>
                    <a:pt x="158" y="32"/>
                    <a:pt x="160" y="32"/>
                  </a:cubicBezTo>
                  <a:cubicBezTo>
                    <a:pt x="161" y="34"/>
                    <a:pt x="157" y="34"/>
                    <a:pt x="157" y="37"/>
                  </a:cubicBezTo>
                  <a:cubicBezTo>
                    <a:pt x="157" y="39"/>
                    <a:pt x="157" y="40"/>
                    <a:pt x="155" y="42"/>
                  </a:cubicBezTo>
                  <a:cubicBezTo>
                    <a:pt x="155" y="45"/>
                    <a:pt x="150" y="42"/>
                    <a:pt x="149" y="45"/>
                  </a:cubicBezTo>
                  <a:cubicBezTo>
                    <a:pt x="147" y="46"/>
                    <a:pt x="144" y="45"/>
                    <a:pt x="143" y="43"/>
                  </a:cubicBezTo>
                  <a:cubicBezTo>
                    <a:pt x="141" y="43"/>
                    <a:pt x="144" y="42"/>
                    <a:pt x="140" y="42"/>
                  </a:cubicBezTo>
                  <a:cubicBezTo>
                    <a:pt x="134" y="42"/>
                    <a:pt x="137" y="46"/>
                    <a:pt x="135" y="46"/>
                  </a:cubicBezTo>
                  <a:cubicBezTo>
                    <a:pt x="132" y="46"/>
                    <a:pt x="134" y="49"/>
                    <a:pt x="129" y="48"/>
                  </a:cubicBezTo>
                  <a:cubicBezTo>
                    <a:pt x="125" y="46"/>
                    <a:pt x="125" y="51"/>
                    <a:pt x="121" y="48"/>
                  </a:cubicBezTo>
                  <a:cubicBezTo>
                    <a:pt x="120" y="46"/>
                    <a:pt x="118" y="43"/>
                    <a:pt x="117" y="43"/>
                  </a:cubicBezTo>
                  <a:cubicBezTo>
                    <a:pt x="115" y="43"/>
                    <a:pt x="117" y="42"/>
                    <a:pt x="115" y="40"/>
                  </a:cubicBezTo>
                  <a:cubicBezTo>
                    <a:pt x="114" y="40"/>
                    <a:pt x="115" y="37"/>
                    <a:pt x="115" y="37"/>
                  </a:cubicBezTo>
                  <a:cubicBezTo>
                    <a:pt x="112" y="37"/>
                    <a:pt x="112" y="40"/>
                    <a:pt x="112" y="42"/>
                  </a:cubicBezTo>
                  <a:cubicBezTo>
                    <a:pt x="109" y="45"/>
                    <a:pt x="108" y="54"/>
                    <a:pt x="111" y="56"/>
                  </a:cubicBezTo>
                  <a:cubicBezTo>
                    <a:pt x="114" y="57"/>
                    <a:pt x="109" y="59"/>
                    <a:pt x="112" y="62"/>
                  </a:cubicBezTo>
                  <a:cubicBezTo>
                    <a:pt x="115" y="65"/>
                    <a:pt x="111" y="65"/>
                    <a:pt x="114" y="65"/>
                  </a:cubicBezTo>
                  <a:cubicBezTo>
                    <a:pt x="117" y="67"/>
                    <a:pt x="112" y="68"/>
                    <a:pt x="114" y="70"/>
                  </a:cubicBezTo>
                  <a:cubicBezTo>
                    <a:pt x="115" y="71"/>
                    <a:pt x="117" y="67"/>
                    <a:pt x="118" y="70"/>
                  </a:cubicBezTo>
                  <a:cubicBezTo>
                    <a:pt x="120" y="73"/>
                    <a:pt x="117" y="73"/>
                    <a:pt x="118" y="77"/>
                  </a:cubicBezTo>
                  <a:cubicBezTo>
                    <a:pt x="123" y="88"/>
                    <a:pt x="118" y="87"/>
                    <a:pt x="121" y="87"/>
                  </a:cubicBezTo>
                  <a:cubicBezTo>
                    <a:pt x="125" y="87"/>
                    <a:pt x="126" y="88"/>
                    <a:pt x="128" y="87"/>
                  </a:cubicBezTo>
                  <a:cubicBezTo>
                    <a:pt x="129" y="84"/>
                    <a:pt x="134" y="87"/>
                    <a:pt x="132" y="90"/>
                  </a:cubicBezTo>
                  <a:cubicBezTo>
                    <a:pt x="132" y="93"/>
                    <a:pt x="134" y="91"/>
                    <a:pt x="135" y="90"/>
                  </a:cubicBezTo>
                  <a:cubicBezTo>
                    <a:pt x="137" y="88"/>
                    <a:pt x="140" y="91"/>
                    <a:pt x="141" y="88"/>
                  </a:cubicBezTo>
                  <a:cubicBezTo>
                    <a:pt x="143" y="85"/>
                    <a:pt x="144" y="90"/>
                    <a:pt x="146" y="88"/>
                  </a:cubicBezTo>
                  <a:cubicBezTo>
                    <a:pt x="147" y="88"/>
                    <a:pt x="146" y="91"/>
                    <a:pt x="149" y="90"/>
                  </a:cubicBezTo>
                  <a:cubicBezTo>
                    <a:pt x="153" y="88"/>
                    <a:pt x="155" y="93"/>
                    <a:pt x="155" y="96"/>
                  </a:cubicBezTo>
                  <a:cubicBezTo>
                    <a:pt x="153" y="101"/>
                    <a:pt x="161" y="94"/>
                    <a:pt x="164" y="93"/>
                  </a:cubicBezTo>
                  <a:cubicBezTo>
                    <a:pt x="166" y="93"/>
                    <a:pt x="167" y="88"/>
                    <a:pt x="167" y="87"/>
                  </a:cubicBezTo>
                  <a:cubicBezTo>
                    <a:pt x="167" y="85"/>
                    <a:pt x="169" y="87"/>
                    <a:pt x="169" y="84"/>
                  </a:cubicBezTo>
                  <a:cubicBezTo>
                    <a:pt x="169" y="80"/>
                    <a:pt x="172" y="84"/>
                    <a:pt x="170" y="77"/>
                  </a:cubicBezTo>
                  <a:cubicBezTo>
                    <a:pt x="169" y="71"/>
                    <a:pt x="173" y="71"/>
                    <a:pt x="175" y="68"/>
                  </a:cubicBezTo>
                  <a:cubicBezTo>
                    <a:pt x="176" y="65"/>
                    <a:pt x="179" y="68"/>
                    <a:pt x="179" y="62"/>
                  </a:cubicBezTo>
                  <a:cubicBezTo>
                    <a:pt x="178" y="56"/>
                    <a:pt x="179" y="51"/>
                    <a:pt x="181" y="49"/>
                  </a:cubicBezTo>
                  <a:cubicBezTo>
                    <a:pt x="182" y="48"/>
                    <a:pt x="181" y="46"/>
                    <a:pt x="184" y="48"/>
                  </a:cubicBezTo>
                  <a:cubicBezTo>
                    <a:pt x="185" y="51"/>
                    <a:pt x="190" y="49"/>
                    <a:pt x="190" y="48"/>
                  </a:cubicBezTo>
                  <a:cubicBezTo>
                    <a:pt x="190" y="46"/>
                    <a:pt x="179" y="40"/>
                    <a:pt x="181" y="37"/>
                  </a:cubicBezTo>
                  <a:cubicBezTo>
                    <a:pt x="184" y="34"/>
                    <a:pt x="181" y="34"/>
                    <a:pt x="179" y="29"/>
                  </a:cubicBezTo>
                  <a:cubicBezTo>
                    <a:pt x="179" y="26"/>
                    <a:pt x="176" y="28"/>
                    <a:pt x="176" y="25"/>
                  </a:cubicBezTo>
                  <a:cubicBezTo>
                    <a:pt x="178" y="20"/>
                    <a:pt x="181" y="23"/>
                    <a:pt x="181" y="21"/>
                  </a:cubicBezTo>
                  <a:cubicBezTo>
                    <a:pt x="181" y="21"/>
                    <a:pt x="179" y="20"/>
                    <a:pt x="178" y="18"/>
                  </a:cubicBezTo>
                  <a:cubicBezTo>
                    <a:pt x="178" y="17"/>
                    <a:pt x="178" y="18"/>
                    <a:pt x="178" y="17"/>
                  </a:cubicBezTo>
                  <a:close/>
                  <a:moveTo>
                    <a:pt x="4" y="12"/>
                  </a:moveTo>
                  <a:cubicBezTo>
                    <a:pt x="7" y="17"/>
                    <a:pt x="7" y="15"/>
                    <a:pt x="10" y="18"/>
                  </a:cubicBezTo>
                  <a:cubicBezTo>
                    <a:pt x="12" y="23"/>
                    <a:pt x="12" y="18"/>
                    <a:pt x="16" y="23"/>
                  </a:cubicBezTo>
                  <a:cubicBezTo>
                    <a:pt x="19" y="29"/>
                    <a:pt x="15" y="26"/>
                    <a:pt x="19" y="29"/>
                  </a:cubicBezTo>
                  <a:cubicBezTo>
                    <a:pt x="22" y="31"/>
                    <a:pt x="18" y="32"/>
                    <a:pt x="24" y="35"/>
                  </a:cubicBezTo>
                  <a:cubicBezTo>
                    <a:pt x="27" y="37"/>
                    <a:pt x="30" y="40"/>
                    <a:pt x="30" y="42"/>
                  </a:cubicBezTo>
                  <a:cubicBezTo>
                    <a:pt x="29" y="43"/>
                    <a:pt x="29" y="42"/>
                    <a:pt x="32" y="48"/>
                  </a:cubicBezTo>
                  <a:cubicBezTo>
                    <a:pt x="33" y="54"/>
                    <a:pt x="32" y="54"/>
                    <a:pt x="35" y="56"/>
                  </a:cubicBezTo>
                  <a:cubicBezTo>
                    <a:pt x="38" y="57"/>
                    <a:pt x="35" y="57"/>
                    <a:pt x="41" y="63"/>
                  </a:cubicBezTo>
                  <a:cubicBezTo>
                    <a:pt x="44" y="67"/>
                    <a:pt x="41" y="68"/>
                    <a:pt x="42" y="70"/>
                  </a:cubicBezTo>
                  <a:cubicBezTo>
                    <a:pt x="45" y="71"/>
                    <a:pt x="45" y="74"/>
                    <a:pt x="47" y="79"/>
                  </a:cubicBezTo>
                  <a:cubicBezTo>
                    <a:pt x="47" y="82"/>
                    <a:pt x="50" y="87"/>
                    <a:pt x="54" y="91"/>
                  </a:cubicBezTo>
                  <a:cubicBezTo>
                    <a:pt x="58" y="94"/>
                    <a:pt x="56" y="94"/>
                    <a:pt x="62" y="101"/>
                  </a:cubicBezTo>
                  <a:cubicBezTo>
                    <a:pt x="67" y="105"/>
                    <a:pt x="70" y="107"/>
                    <a:pt x="71" y="112"/>
                  </a:cubicBezTo>
                  <a:cubicBezTo>
                    <a:pt x="74" y="115"/>
                    <a:pt x="77" y="119"/>
                    <a:pt x="76" y="113"/>
                  </a:cubicBezTo>
                  <a:cubicBezTo>
                    <a:pt x="74" y="107"/>
                    <a:pt x="80" y="116"/>
                    <a:pt x="80" y="112"/>
                  </a:cubicBezTo>
                  <a:cubicBezTo>
                    <a:pt x="82" y="108"/>
                    <a:pt x="83" y="116"/>
                    <a:pt x="85" y="115"/>
                  </a:cubicBezTo>
                  <a:cubicBezTo>
                    <a:pt x="86" y="113"/>
                    <a:pt x="86" y="110"/>
                    <a:pt x="86" y="104"/>
                  </a:cubicBezTo>
                  <a:cubicBezTo>
                    <a:pt x="86" y="99"/>
                    <a:pt x="85" y="101"/>
                    <a:pt x="86" y="97"/>
                  </a:cubicBezTo>
                  <a:cubicBezTo>
                    <a:pt x="88" y="93"/>
                    <a:pt x="85" y="94"/>
                    <a:pt x="86" y="90"/>
                  </a:cubicBezTo>
                  <a:cubicBezTo>
                    <a:pt x="90" y="87"/>
                    <a:pt x="86" y="87"/>
                    <a:pt x="85" y="84"/>
                  </a:cubicBezTo>
                  <a:cubicBezTo>
                    <a:pt x="83" y="80"/>
                    <a:pt x="83" y="79"/>
                    <a:pt x="80" y="80"/>
                  </a:cubicBezTo>
                  <a:cubicBezTo>
                    <a:pt x="79" y="82"/>
                    <a:pt x="80" y="79"/>
                    <a:pt x="77" y="80"/>
                  </a:cubicBezTo>
                  <a:cubicBezTo>
                    <a:pt x="74" y="84"/>
                    <a:pt x="80" y="77"/>
                    <a:pt x="77" y="77"/>
                  </a:cubicBezTo>
                  <a:cubicBezTo>
                    <a:pt x="74" y="77"/>
                    <a:pt x="76" y="67"/>
                    <a:pt x="73" y="67"/>
                  </a:cubicBezTo>
                  <a:cubicBezTo>
                    <a:pt x="68" y="68"/>
                    <a:pt x="65" y="65"/>
                    <a:pt x="67" y="62"/>
                  </a:cubicBezTo>
                  <a:cubicBezTo>
                    <a:pt x="68" y="60"/>
                    <a:pt x="65" y="59"/>
                    <a:pt x="68" y="59"/>
                  </a:cubicBezTo>
                  <a:cubicBezTo>
                    <a:pt x="71" y="57"/>
                    <a:pt x="68" y="51"/>
                    <a:pt x="65" y="52"/>
                  </a:cubicBezTo>
                  <a:cubicBezTo>
                    <a:pt x="62" y="54"/>
                    <a:pt x="65" y="51"/>
                    <a:pt x="61" y="49"/>
                  </a:cubicBezTo>
                  <a:cubicBezTo>
                    <a:pt x="54" y="49"/>
                    <a:pt x="59" y="42"/>
                    <a:pt x="51" y="40"/>
                  </a:cubicBezTo>
                  <a:cubicBezTo>
                    <a:pt x="48" y="40"/>
                    <a:pt x="50" y="37"/>
                    <a:pt x="48" y="35"/>
                  </a:cubicBezTo>
                  <a:cubicBezTo>
                    <a:pt x="44" y="32"/>
                    <a:pt x="47" y="39"/>
                    <a:pt x="45" y="37"/>
                  </a:cubicBezTo>
                  <a:cubicBezTo>
                    <a:pt x="44" y="35"/>
                    <a:pt x="42" y="37"/>
                    <a:pt x="42" y="32"/>
                  </a:cubicBezTo>
                  <a:cubicBezTo>
                    <a:pt x="41" y="29"/>
                    <a:pt x="41" y="32"/>
                    <a:pt x="39" y="29"/>
                  </a:cubicBezTo>
                  <a:cubicBezTo>
                    <a:pt x="38" y="28"/>
                    <a:pt x="35" y="23"/>
                    <a:pt x="32" y="21"/>
                  </a:cubicBezTo>
                  <a:cubicBezTo>
                    <a:pt x="29" y="21"/>
                    <a:pt x="29" y="18"/>
                    <a:pt x="27" y="17"/>
                  </a:cubicBezTo>
                  <a:cubicBezTo>
                    <a:pt x="24" y="17"/>
                    <a:pt x="27" y="14"/>
                    <a:pt x="24" y="14"/>
                  </a:cubicBezTo>
                  <a:cubicBezTo>
                    <a:pt x="22" y="12"/>
                    <a:pt x="24" y="11"/>
                    <a:pt x="21" y="7"/>
                  </a:cubicBezTo>
                  <a:cubicBezTo>
                    <a:pt x="18" y="3"/>
                    <a:pt x="19" y="7"/>
                    <a:pt x="16" y="6"/>
                  </a:cubicBezTo>
                  <a:cubicBezTo>
                    <a:pt x="15" y="4"/>
                    <a:pt x="15" y="6"/>
                    <a:pt x="10" y="6"/>
                  </a:cubicBezTo>
                  <a:cubicBezTo>
                    <a:pt x="4" y="4"/>
                    <a:pt x="9" y="4"/>
                    <a:pt x="4" y="1"/>
                  </a:cubicBezTo>
                  <a:cubicBezTo>
                    <a:pt x="0" y="0"/>
                    <a:pt x="1" y="6"/>
                    <a:pt x="4" y="12"/>
                  </a:cubicBezTo>
                  <a:close/>
                  <a:moveTo>
                    <a:pt x="82" y="124"/>
                  </a:moveTo>
                  <a:cubicBezTo>
                    <a:pt x="83" y="124"/>
                    <a:pt x="86" y="122"/>
                    <a:pt x="88" y="125"/>
                  </a:cubicBezTo>
                  <a:cubicBezTo>
                    <a:pt x="90" y="127"/>
                    <a:pt x="93" y="124"/>
                    <a:pt x="91" y="127"/>
                  </a:cubicBezTo>
                  <a:cubicBezTo>
                    <a:pt x="90" y="130"/>
                    <a:pt x="91" y="127"/>
                    <a:pt x="102" y="133"/>
                  </a:cubicBezTo>
                  <a:cubicBezTo>
                    <a:pt x="106" y="135"/>
                    <a:pt x="108" y="130"/>
                    <a:pt x="109" y="132"/>
                  </a:cubicBezTo>
                  <a:cubicBezTo>
                    <a:pt x="111" y="133"/>
                    <a:pt x="112" y="132"/>
                    <a:pt x="117" y="133"/>
                  </a:cubicBezTo>
                  <a:cubicBezTo>
                    <a:pt x="121" y="135"/>
                    <a:pt x="118" y="136"/>
                    <a:pt x="129" y="138"/>
                  </a:cubicBezTo>
                  <a:cubicBezTo>
                    <a:pt x="137" y="140"/>
                    <a:pt x="129" y="136"/>
                    <a:pt x="138" y="140"/>
                  </a:cubicBezTo>
                  <a:cubicBezTo>
                    <a:pt x="146" y="141"/>
                    <a:pt x="138" y="135"/>
                    <a:pt x="146" y="140"/>
                  </a:cubicBezTo>
                  <a:cubicBezTo>
                    <a:pt x="150" y="141"/>
                    <a:pt x="150" y="141"/>
                    <a:pt x="153" y="143"/>
                  </a:cubicBezTo>
                  <a:cubicBezTo>
                    <a:pt x="155" y="144"/>
                    <a:pt x="155" y="141"/>
                    <a:pt x="153" y="141"/>
                  </a:cubicBezTo>
                  <a:cubicBezTo>
                    <a:pt x="150" y="140"/>
                    <a:pt x="158" y="132"/>
                    <a:pt x="152" y="132"/>
                  </a:cubicBezTo>
                  <a:cubicBezTo>
                    <a:pt x="147" y="132"/>
                    <a:pt x="147" y="133"/>
                    <a:pt x="143" y="132"/>
                  </a:cubicBezTo>
                  <a:cubicBezTo>
                    <a:pt x="138" y="130"/>
                    <a:pt x="141" y="130"/>
                    <a:pt x="140" y="125"/>
                  </a:cubicBezTo>
                  <a:cubicBezTo>
                    <a:pt x="137" y="121"/>
                    <a:pt x="137" y="127"/>
                    <a:pt x="135" y="124"/>
                  </a:cubicBezTo>
                  <a:cubicBezTo>
                    <a:pt x="134" y="121"/>
                    <a:pt x="134" y="125"/>
                    <a:pt x="132" y="122"/>
                  </a:cubicBezTo>
                  <a:cubicBezTo>
                    <a:pt x="131" y="121"/>
                    <a:pt x="129" y="124"/>
                    <a:pt x="128" y="122"/>
                  </a:cubicBezTo>
                  <a:cubicBezTo>
                    <a:pt x="126" y="119"/>
                    <a:pt x="125" y="118"/>
                    <a:pt x="123" y="122"/>
                  </a:cubicBezTo>
                  <a:cubicBezTo>
                    <a:pt x="121" y="129"/>
                    <a:pt x="121" y="124"/>
                    <a:pt x="117" y="124"/>
                  </a:cubicBezTo>
                  <a:cubicBezTo>
                    <a:pt x="114" y="124"/>
                    <a:pt x="114" y="125"/>
                    <a:pt x="112" y="124"/>
                  </a:cubicBezTo>
                  <a:cubicBezTo>
                    <a:pt x="109" y="122"/>
                    <a:pt x="108" y="125"/>
                    <a:pt x="106" y="119"/>
                  </a:cubicBezTo>
                  <a:cubicBezTo>
                    <a:pt x="105" y="116"/>
                    <a:pt x="105" y="119"/>
                    <a:pt x="102" y="118"/>
                  </a:cubicBezTo>
                  <a:cubicBezTo>
                    <a:pt x="100" y="116"/>
                    <a:pt x="100" y="119"/>
                    <a:pt x="99" y="116"/>
                  </a:cubicBezTo>
                  <a:cubicBezTo>
                    <a:pt x="97" y="115"/>
                    <a:pt x="94" y="113"/>
                    <a:pt x="94" y="116"/>
                  </a:cubicBezTo>
                  <a:cubicBezTo>
                    <a:pt x="94" y="118"/>
                    <a:pt x="93" y="116"/>
                    <a:pt x="88" y="115"/>
                  </a:cubicBezTo>
                  <a:cubicBezTo>
                    <a:pt x="85" y="115"/>
                    <a:pt x="86" y="119"/>
                    <a:pt x="85" y="121"/>
                  </a:cubicBezTo>
                  <a:cubicBezTo>
                    <a:pt x="82" y="121"/>
                    <a:pt x="85" y="122"/>
                    <a:pt x="82" y="122"/>
                  </a:cubicBezTo>
                  <a:cubicBezTo>
                    <a:pt x="80" y="122"/>
                    <a:pt x="80" y="124"/>
                    <a:pt x="82" y="124"/>
                  </a:cubicBezTo>
                  <a:close/>
                  <a:moveTo>
                    <a:pt x="339" y="133"/>
                  </a:moveTo>
                  <a:cubicBezTo>
                    <a:pt x="339" y="135"/>
                    <a:pt x="338" y="138"/>
                    <a:pt x="338" y="140"/>
                  </a:cubicBezTo>
                  <a:cubicBezTo>
                    <a:pt x="338" y="141"/>
                    <a:pt x="339" y="138"/>
                    <a:pt x="342" y="140"/>
                  </a:cubicBezTo>
                  <a:cubicBezTo>
                    <a:pt x="345" y="141"/>
                    <a:pt x="345" y="136"/>
                    <a:pt x="347" y="136"/>
                  </a:cubicBezTo>
                  <a:cubicBezTo>
                    <a:pt x="349" y="136"/>
                    <a:pt x="347" y="135"/>
                    <a:pt x="349" y="133"/>
                  </a:cubicBezTo>
                  <a:cubicBezTo>
                    <a:pt x="349" y="132"/>
                    <a:pt x="350" y="132"/>
                    <a:pt x="349" y="132"/>
                  </a:cubicBezTo>
                  <a:cubicBezTo>
                    <a:pt x="347" y="130"/>
                    <a:pt x="347" y="130"/>
                    <a:pt x="347" y="129"/>
                  </a:cubicBezTo>
                  <a:cubicBezTo>
                    <a:pt x="344" y="129"/>
                    <a:pt x="339" y="132"/>
                    <a:pt x="339" y="133"/>
                  </a:cubicBezTo>
                  <a:close/>
                  <a:moveTo>
                    <a:pt x="147" y="127"/>
                  </a:moveTo>
                  <a:cubicBezTo>
                    <a:pt x="149" y="125"/>
                    <a:pt x="152" y="125"/>
                    <a:pt x="150" y="124"/>
                  </a:cubicBezTo>
                  <a:cubicBezTo>
                    <a:pt x="150" y="124"/>
                    <a:pt x="150" y="124"/>
                    <a:pt x="146" y="124"/>
                  </a:cubicBezTo>
                  <a:cubicBezTo>
                    <a:pt x="143" y="124"/>
                    <a:pt x="140" y="124"/>
                    <a:pt x="140" y="127"/>
                  </a:cubicBezTo>
                  <a:cubicBezTo>
                    <a:pt x="141" y="127"/>
                    <a:pt x="146" y="129"/>
                    <a:pt x="147" y="127"/>
                  </a:cubicBezTo>
                  <a:close/>
                  <a:moveTo>
                    <a:pt x="161" y="125"/>
                  </a:moveTo>
                  <a:cubicBezTo>
                    <a:pt x="161" y="124"/>
                    <a:pt x="163" y="125"/>
                    <a:pt x="163" y="125"/>
                  </a:cubicBezTo>
                  <a:cubicBezTo>
                    <a:pt x="163" y="124"/>
                    <a:pt x="163" y="124"/>
                    <a:pt x="161" y="124"/>
                  </a:cubicBezTo>
                  <a:cubicBezTo>
                    <a:pt x="160" y="124"/>
                    <a:pt x="161" y="125"/>
                    <a:pt x="161" y="125"/>
                  </a:cubicBezTo>
                  <a:close/>
                  <a:moveTo>
                    <a:pt x="158" y="141"/>
                  </a:moveTo>
                  <a:cubicBezTo>
                    <a:pt x="161" y="143"/>
                    <a:pt x="158" y="143"/>
                    <a:pt x="160" y="144"/>
                  </a:cubicBezTo>
                  <a:cubicBezTo>
                    <a:pt x="161" y="144"/>
                    <a:pt x="161" y="141"/>
                    <a:pt x="163" y="140"/>
                  </a:cubicBezTo>
                  <a:cubicBezTo>
                    <a:pt x="166" y="140"/>
                    <a:pt x="163" y="138"/>
                    <a:pt x="161" y="136"/>
                  </a:cubicBezTo>
                  <a:cubicBezTo>
                    <a:pt x="160" y="135"/>
                    <a:pt x="160" y="138"/>
                    <a:pt x="157" y="136"/>
                  </a:cubicBezTo>
                  <a:cubicBezTo>
                    <a:pt x="153" y="135"/>
                    <a:pt x="153" y="136"/>
                    <a:pt x="155" y="138"/>
                  </a:cubicBezTo>
                  <a:cubicBezTo>
                    <a:pt x="155" y="140"/>
                    <a:pt x="157" y="140"/>
                    <a:pt x="158" y="141"/>
                  </a:cubicBezTo>
                  <a:close/>
                  <a:moveTo>
                    <a:pt x="166" y="143"/>
                  </a:moveTo>
                  <a:cubicBezTo>
                    <a:pt x="164" y="143"/>
                    <a:pt x="164" y="144"/>
                    <a:pt x="169" y="144"/>
                  </a:cubicBezTo>
                  <a:cubicBezTo>
                    <a:pt x="172" y="144"/>
                    <a:pt x="170" y="144"/>
                    <a:pt x="172" y="141"/>
                  </a:cubicBezTo>
                  <a:cubicBezTo>
                    <a:pt x="173" y="138"/>
                    <a:pt x="173" y="138"/>
                    <a:pt x="170" y="138"/>
                  </a:cubicBezTo>
                  <a:cubicBezTo>
                    <a:pt x="169" y="136"/>
                    <a:pt x="167" y="140"/>
                    <a:pt x="167" y="140"/>
                  </a:cubicBezTo>
                  <a:cubicBezTo>
                    <a:pt x="167" y="141"/>
                    <a:pt x="167" y="143"/>
                    <a:pt x="166" y="143"/>
                  </a:cubicBezTo>
                  <a:close/>
                  <a:moveTo>
                    <a:pt x="175" y="146"/>
                  </a:moveTo>
                  <a:cubicBezTo>
                    <a:pt x="176" y="146"/>
                    <a:pt x="181" y="144"/>
                    <a:pt x="182" y="144"/>
                  </a:cubicBezTo>
                  <a:cubicBezTo>
                    <a:pt x="184" y="144"/>
                    <a:pt x="185" y="143"/>
                    <a:pt x="185" y="143"/>
                  </a:cubicBezTo>
                  <a:cubicBezTo>
                    <a:pt x="185" y="144"/>
                    <a:pt x="187" y="143"/>
                    <a:pt x="189" y="144"/>
                  </a:cubicBezTo>
                  <a:cubicBezTo>
                    <a:pt x="189" y="144"/>
                    <a:pt x="192" y="144"/>
                    <a:pt x="190" y="143"/>
                  </a:cubicBezTo>
                  <a:cubicBezTo>
                    <a:pt x="189" y="143"/>
                    <a:pt x="187" y="141"/>
                    <a:pt x="189" y="143"/>
                  </a:cubicBezTo>
                  <a:cubicBezTo>
                    <a:pt x="192" y="143"/>
                    <a:pt x="192" y="143"/>
                    <a:pt x="192" y="143"/>
                  </a:cubicBezTo>
                  <a:cubicBezTo>
                    <a:pt x="192" y="141"/>
                    <a:pt x="190" y="136"/>
                    <a:pt x="189" y="138"/>
                  </a:cubicBezTo>
                  <a:cubicBezTo>
                    <a:pt x="187" y="140"/>
                    <a:pt x="187" y="136"/>
                    <a:pt x="185" y="138"/>
                  </a:cubicBezTo>
                  <a:cubicBezTo>
                    <a:pt x="184" y="140"/>
                    <a:pt x="184" y="136"/>
                    <a:pt x="181" y="136"/>
                  </a:cubicBezTo>
                  <a:cubicBezTo>
                    <a:pt x="178" y="136"/>
                    <a:pt x="181" y="140"/>
                    <a:pt x="182" y="140"/>
                  </a:cubicBezTo>
                  <a:cubicBezTo>
                    <a:pt x="182" y="140"/>
                    <a:pt x="185" y="141"/>
                    <a:pt x="184" y="141"/>
                  </a:cubicBezTo>
                  <a:cubicBezTo>
                    <a:pt x="181" y="141"/>
                    <a:pt x="182" y="143"/>
                    <a:pt x="181" y="141"/>
                  </a:cubicBezTo>
                  <a:cubicBezTo>
                    <a:pt x="179" y="141"/>
                    <a:pt x="179" y="140"/>
                    <a:pt x="178" y="140"/>
                  </a:cubicBezTo>
                  <a:cubicBezTo>
                    <a:pt x="176" y="140"/>
                    <a:pt x="175" y="138"/>
                    <a:pt x="175" y="140"/>
                  </a:cubicBezTo>
                  <a:cubicBezTo>
                    <a:pt x="173" y="141"/>
                    <a:pt x="172" y="140"/>
                    <a:pt x="173" y="143"/>
                  </a:cubicBezTo>
                  <a:cubicBezTo>
                    <a:pt x="173" y="144"/>
                    <a:pt x="172" y="146"/>
                    <a:pt x="175" y="146"/>
                  </a:cubicBezTo>
                  <a:close/>
                  <a:moveTo>
                    <a:pt x="178" y="138"/>
                  </a:moveTo>
                  <a:cubicBezTo>
                    <a:pt x="178" y="136"/>
                    <a:pt x="179" y="136"/>
                    <a:pt x="179" y="138"/>
                  </a:cubicBezTo>
                  <a:cubicBezTo>
                    <a:pt x="179" y="138"/>
                    <a:pt x="178" y="140"/>
                    <a:pt x="178" y="138"/>
                  </a:cubicBezTo>
                  <a:close/>
                  <a:moveTo>
                    <a:pt x="195" y="141"/>
                  </a:moveTo>
                  <a:cubicBezTo>
                    <a:pt x="195" y="140"/>
                    <a:pt x="195" y="140"/>
                    <a:pt x="195" y="140"/>
                  </a:cubicBezTo>
                  <a:cubicBezTo>
                    <a:pt x="193" y="140"/>
                    <a:pt x="193" y="140"/>
                    <a:pt x="193" y="140"/>
                  </a:cubicBezTo>
                  <a:cubicBezTo>
                    <a:pt x="193" y="141"/>
                    <a:pt x="193" y="141"/>
                    <a:pt x="193" y="143"/>
                  </a:cubicBezTo>
                  <a:cubicBezTo>
                    <a:pt x="193" y="144"/>
                    <a:pt x="193" y="141"/>
                    <a:pt x="195" y="141"/>
                  </a:cubicBezTo>
                  <a:close/>
                  <a:moveTo>
                    <a:pt x="195" y="143"/>
                  </a:moveTo>
                  <a:cubicBezTo>
                    <a:pt x="195" y="144"/>
                    <a:pt x="195" y="141"/>
                    <a:pt x="196" y="141"/>
                  </a:cubicBezTo>
                  <a:cubicBezTo>
                    <a:pt x="196" y="141"/>
                    <a:pt x="196" y="143"/>
                    <a:pt x="195" y="143"/>
                  </a:cubicBezTo>
                  <a:close/>
                  <a:moveTo>
                    <a:pt x="199" y="143"/>
                  </a:moveTo>
                  <a:cubicBezTo>
                    <a:pt x="201" y="144"/>
                    <a:pt x="204" y="143"/>
                    <a:pt x="205" y="144"/>
                  </a:cubicBezTo>
                  <a:cubicBezTo>
                    <a:pt x="207" y="146"/>
                    <a:pt x="207" y="144"/>
                    <a:pt x="208" y="144"/>
                  </a:cubicBezTo>
                  <a:cubicBezTo>
                    <a:pt x="208" y="144"/>
                    <a:pt x="208" y="143"/>
                    <a:pt x="210" y="144"/>
                  </a:cubicBezTo>
                  <a:cubicBezTo>
                    <a:pt x="213" y="144"/>
                    <a:pt x="214" y="143"/>
                    <a:pt x="214" y="143"/>
                  </a:cubicBezTo>
                  <a:cubicBezTo>
                    <a:pt x="216" y="143"/>
                    <a:pt x="221" y="141"/>
                    <a:pt x="221" y="141"/>
                  </a:cubicBezTo>
                  <a:cubicBezTo>
                    <a:pt x="221" y="140"/>
                    <a:pt x="222" y="140"/>
                    <a:pt x="222" y="136"/>
                  </a:cubicBezTo>
                  <a:cubicBezTo>
                    <a:pt x="221" y="135"/>
                    <a:pt x="219" y="138"/>
                    <a:pt x="221" y="138"/>
                  </a:cubicBezTo>
                  <a:cubicBezTo>
                    <a:pt x="221" y="138"/>
                    <a:pt x="221" y="138"/>
                    <a:pt x="219" y="140"/>
                  </a:cubicBezTo>
                  <a:cubicBezTo>
                    <a:pt x="216" y="140"/>
                    <a:pt x="219" y="141"/>
                    <a:pt x="217" y="141"/>
                  </a:cubicBezTo>
                  <a:cubicBezTo>
                    <a:pt x="214" y="143"/>
                    <a:pt x="214" y="138"/>
                    <a:pt x="213" y="140"/>
                  </a:cubicBezTo>
                  <a:cubicBezTo>
                    <a:pt x="211" y="141"/>
                    <a:pt x="211" y="140"/>
                    <a:pt x="210" y="141"/>
                  </a:cubicBezTo>
                  <a:cubicBezTo>
                    <a:pt x="208" y="141"/>
                    <a:pt x="207" y="140"/>
                    <a:pt x="205" y="138"/>
                  </a:cubicBezTo>
                  <a:cubicBezTo>
                    <a:pt x="204" y="138"/>
                    <a:pt x="201" y="136"/>
                    <a:pt x="199" y="138"/>
                  </a:cubicBezTo>
                  <a:cubicBezTo>
                    <a:pt x="198" y="140"/>
                    <a:pt x="196" y="140"/>
                    <a:pt x="196" y="143"/>
                  </a:cubicBezTo>
                  <a:cubicBezTo>
                    <a:pt x="196" y="146"/>
                    <a:pt x="198" y="143"/>
                    <a:pt x="199" y="143"/>
                  </a:cubicBezTo>
                  <a:close/>
                  <a:moveTo>
                    <a:pt x="202" y="113"/>
                  </a:moveTo>
                  <a:cubicBezTo>
                    <a:pt x="202" y="115"/>
                    <a:pt x="202" y="122"/>
                    <a:pt x="202" y="119"/>
                  </a:cubicBezTo>
                  <a:cubicBezTo>
                    <a:pt x="201" y="118"/>
                    <a:pt x="202" y="113"/>
                    <a:pt x="202" y="113"/>
                  </a:cubicBezTo>
                  <a:close/>
                  <a:moveTo>
                    <a:pt x="222" y="140"/>
                  </a:moveTo>
                  <a:cubicBezTo>
                    <a:pt x="222" y="140"/>
                    <a:pt x="224" y="140"/>
                    <a:pt x="222" y="141"/>
                  </a:cubicBezTo>
                  <a:cubicBezTo>
                    <a:pt x="221" y="141"/>
                    <a:pt x="221" y="141"/>
                    <a:pt x="222" y="140"/>
                  </a:cubicBezTo>
                  <a:close/>
                  <a:moveTo>
                    <a:pt x="224" y="140"/>
                  </a:moveTo>
                  <a:cubicBezTo>
                    <a:pt x="224" y="140"/>
                    <a:pt x="224" y="140"/>
                    <a:pt x="225" y="138"/>
                  </a:cubicBezTo>
                  <a:cubicBezTo>
                    <a:pt x="225" y="138"/>
                    <a:pt x="224" y="138"/>
                    <a:pt x="222" y="138"/>
                  </a:cubicBezTo>
                  <a:cubicBezTo>
                    <a:pt x="222" y="140"/>
                    <a:pt x="222" y="140"/>
                    <a:pt x="224" y="140"/>
                  </a:cubicBezTo>
                  <a:close/>
                  <a:moveTo>
                    <a:pt x="225" y="141"/>
                  </a:moveTo>
                  <a:cubicBezTo>
                    <a:pt x="228" y="141"/>
                    <a:pt x="225" y="140"/>
                    <a:pt x="227" y="140"/>
                  </a:cubicBezTo>
                  <a:cubicBezTo>
                    <a:pt x="228" y="140"/>
                    <a:pt x="227" y="140"/>
                    <a:pt x="228" y="138"/>
                  </a:cubicBezTo>
                  <a:cubicBezTo>
                    <a:pt x="230" y="138"/>
                    <a:pt x="230" y="138"/>
                    <a:pt x="228" y="138"/>
                  </a:cubicBezTo>
                  <a:cubicBezTo>
                    <a:pt x="227" y="138"/>
                    <a:pt x="225" y="138"/>
                    <a:pt x="225" y="138"/>
                  </a:cubicBezTo>
                  <a:cubicBezTo>
                    <a:pt x="225" y="140"/>
                    <a:pt x="225" y="140"/>
                    <a:pt x="224" y="140"/>
                  </a:cubicBezTo>
                  <a:cubicBezTo>
                    <a:pt x="222" y="141"/>
                    <a:pt x="224" y="141"/>
                    <a:pt x="225" y="141"/>
                  </a:cubicBezTo>
                  <a:close/>
                  <a:moveTo>
                    <a:pt x="231" y="140"/>
                  </a:moveTo>
                  <a:cubicBezTo>
                    <a:pt x="233" y="138"/>
                    <a:pt x="233" y="136"/>
                    <a:pt x="231" y="138"/>
                  </a:cubicBezTo>
                  <a:cubicBezTo>
                    <a:pt x="230" y="140"/>
                    <a:pt x="230" y="136"/>
                    <a:pt x="230" y="140"/>
                  </a:cubicBezTo>
                  <a:cubicBezTo>
                    <a:pt x="230" y="140"/>
                    <a:pt x="230" y="141"/>
                    <a:pt x="231" y="140"/>
                  </a:cubicBezTo>
                  <a:close/>
                  <a:moveTo>
                    <a:pt x="237" y="140"/>
                  </a:moveTo>
                  <a:cubicBezTo>
                    <a:pt x="240" y="140"/>
                    <a:pt x="239" y="136"/>
                    <a:pt x="236" y="136"/>
                  </a:cubicBezTo>
                  <a:cubicBezTo>
                    <a:pt x="233" y="138"/>
                    <a:pt x="234" y="135"/>
                    <a:pt x="233" y="138"/>
                  </a:cubicBezTo>
                  <a:cubicBezTo>
                    <a:pt x="231" y="141"/>
                    <a:pt x="234" y="140"/>
                    <a:pt x="237" y="140"/>
                  </a:cubicBezTo>
                  <a:close/>
                  <a:moveTo>
                    <a:pt x="196" y="153"/>
                  </a:moveTo>
                  <a:cubicBezTo>
                    <a:pt x="199" y="155"/>
                    <a:pt x="199" y="158"/>
                    <a:pt x="199" y="157"/>
                  </a:cubicBezTo>
                  <a:cubicBezTo>
                    <a:pt x="201" y="157"/>
                    <a:pt x="201" y="158"/>
                    <a:pt x="202" y="158"/>
                  </a:cubicBezTo>
                  <a:cubicBezTo>
                    <a:pt x="202" y="157"/>
                    <a:pt x="204" y="157"/>
                    <a:pt x="204" y="157"/>
                  </a:cubicBezTo>
                  <a:cubicBezTo>
                    <a:pt x="205" y="155"/>
                    <a:pt x="202" y="152"/>
                    <a:pt x="201" y="152"/>
                  </a:cubicBezTo>
                  <a:cubicBezTo>
                    <a:pt x="199" y="150"/>
                    <a:pt x="201" y="150"/>
                    <a:pt x="199" y="149"/>
                  </a:cubicBezTo>
                  <a:cubicBezTo>
                    <a:pt x="198" y="147"/>
                    <a:pt x="196" y="149"/>
                    <a:pt x="195" y="149"/>
                  </a:cubicBezTo>
                  <a:cubicBezTo>
                    <a:pt x="195" y="149"/>
                    <a:pt x="190" y="147"/>
                    <a:pt x="190" y="150"/>
                  </a:cubicBezTo>
                  <a:cubicBezTo>
                    <a:pt x="190" y="153"/>
                    <a:pt x="193" y="152"/>
                    <a:pt x="196" y="153"/>
                  </a:cubicBezTo>
                  <a:close/>
                  <a:moveTo>
                    <a:pt x="225" y="161"/>
                  </a:moveTo>
                  <a:cubicBezTo>
                    <a:pt x="225" y="161"/>
                    <a:pt x="225" y="158"/>
                    <a:pt x="224" y="161"/>
                  </a:cubicBezTo>
                  <a:cubicBezTo>
                    <a:pt x="222" y="163"/>
                    <a:pt x="221" y="161"/>
                    <a:pt x="221" y="163"/>
                  </a:cubicBezTo>
                  <a:cubicBezTo>
                    <a:pt x="221" y="164"/>
                    <a:pt x="224" y="163"/>
                    <a:pt x="225" y="161"/>
                  </a:cubicBezTo>
                  <a:close/>
                  <a:moveTo>
                    <a:pt x="231" y="157"/>
                  </a:moveTo>
                  <a:cubicBezTo>
                    <a:pt x="233" y="157"/>
                    <a:pt x="233" y="157"/>
                    <a:pt x="236" y="153"/>
                  </a:cubicBezTo>
                  <a:cubicBezTo>
                    <a:pt x="237" y="150"/>
                    <a:pt x="237" y="150"/>
                    <a:pt x="240" y="149"/>
                  </a:cubicBezTo>
                  <a:cubicBezTo>
                    <a:pt x="243" y="146"/>
                    <a:pt x="245" y="147"/>
                    <a:pt x="246" y="146"/>
                  </a:cubicBezTo>
                  <a:cubicBezTo>
                    <a:pt x="246" y="144"/>
                    <a:pt x="248" y="146"/>
                    <a:pt x="249" y="144"/>
                  </a:cubicBezTo>
                  <a:cubicBezTo>
                    <a:pt x="251" y="141"/>
                    <a:pt x="253" y="143"/>
                    <a:pt x="254" y="141"/>
                  </a:cubicBezTo>
                  <a:cubicBezTo>
                    <a:pt x="256" y="140"/>
                    <a:pt x="257" y="140"/>
                    <a:pt x="256" y="138"/>
                  </a:cubicBezTo>
                  <a:cubicBezTo>
                    <a:pt x="253" y="138"/>
                    <a:pt x="251" y="140"/>
                    <a:pt x="249" y="140"/>
                  </a:cubicBezTo>
                  <a:cubicBezTo>
                    <a:pt x="248" y="140"/>
                    <a:pt x="246" y="141"/>
                    <a:pt x="245" y="140"/>
                  </a:cubicBezTo>
                  <a:cubicBezTo>
                    <a:pt x="245" y="140"/>
                    <a:pt x="243" y="140"/>
                    <a:pt x="240" y="141"/>
                  </a:cubicBezTo>
                  <a:cubicBezTo>
                    <a:pt x="237" y="143"/>
                    <a:pt x="239" y="143"/>
                    <a:pt x="236" y="146"/>
                  </a:cubicBezTo>
                  <a:cubicBezTo>
                    <a:pt x="233" y="147"/>
                    <a:pt x="233" y="146"/>
                    <a:pt x="230" y="149"/>
                  </a:cubicBezTo>
                  <a:cubicBezTo>
                    <a:pt x="227" y="150"/>
                    <a:pt x="227" y="152"/>
                    <a:pt x="227" y="153"/>
                  </a:cubicBezTo>
                  <a:cubicBezTo>
                    <a:pt x="225" y="155"/>
                    <a:pt x="228" y="155"/>
                    <a:pt x="227" y="157"/>
                  </a:cubicBezTo>
                  <a:cubicBezTo>
                    <a:pt x="225" y="157"/>
                    <a:pt x="224" y="158"/>
                    <a:pt x="227" y="158"/>
                  </a:cubicBezTo>
                  <a:cubicBezTo>
                    <a:pt x="230" y="160"/>
                    <a:pt x="230" y="157"/>
                    <a:pt x="231" y="157"/>
                  </a:cubicBezTo>
                  <a:close/>
                  <a:moveTo>
                    <a:pt x="201" y="112"/>
                  </a:moveTo>
                  <a:cubicBezTo>
                    <a:pt x="204" y="112"/>
                    <a:pt x="199" y="107"/>
                    <a:pt x="201" y="104"/>
                  </a:cubicBezTo>
                  <a:cubicBezTo>
                    <a:pt x="202" y="102"/>
                    <a:pt x="201" y="97"/>
                    <a:pt x="201" y="91"/>
                  </a:cubicBezTo>
                  <a:cubicBezTo>
                    <a:pt x="202" y="85"/>
                    <a:pt x="198" y="88"/>
                    <a:pt x="202" y="84"/>
                  </a:cubicBezTo>
                  <a:cubicBezTo>
                    <a:pt x="207" y="80"/>
                    <a:pt x="208" y="85"/>
                    <a:pt x="205" y="88"/>
                  </a:cubicBezTo>
                  <a:cubicBezTo>
                    <a:pt x="204" y="93"/>
                    <a:pt x="207" y="93"/>
                    <a:pt x="208" y="96"/>
                  </a:cubicBezTo>
                  <a:cubicBezTo>
                    <a:pt x="211" y="99"/>
                    <a:pt x="207" y="105"/>
                    <a:pt x="213" y="105"/>
                  </a:cubicBezTo>
                  <a:cubicBezTo>
                    <a:pt x="216" y="105"/>
                    <a:pt x="213" y="102"/>
                    <a:pt x="216" y="101"/>
                  </a:cubicBezTo>
                  <a:cubicBezTo>
                    <a:pt x="219" y="99"/>
                    <a:pt x="219" y="102"/>
                    <a:pt x="221" y="99"/>
                  </a:cubicBezTo>
                  <a:cubicBezTo>
                    <a:pt x="222" y="94"/>
                    <a:pt x="214" y="94"/>
                    <a:pt x="216" y="91"/>
                  </a:cubicBezTo>
                  <a:cubicBezTo>
                    <a:pt x="219" y="88"/>
                    <a:pt x="214" y="82"/>
                    <a:pt x="211" y="79"/>
                  </a:cubicBezTo>
                  <a:cubicBezTo>
                    <a:pt x="207" y="74"/>
                    <a:pt x="216" y="74"/>
                    <a:pt x="219" y="68"/>
                  </a:cubicBezTo>
                  <a:cubicBezTo>
                    <a:pt x="222" y="62"/>
                    <a:pt x="224" y="70"/>
                    <a:pt x="225" y="67"/>
                  </a:cubicBezTo>
                  <a:cubicBezTo>
                    <a:pt x="227" y="65"/>
                    <a:pt x="227" y="63"/>
                    <a:pt x="221" y="63"/>
                  </a:cubicBezTo>
                  <a:cubicBezTo>
                    <a:pt x="214" y="63"/>
                    <a:pt x="216" y="67"/>
                    <a:pt x="211" y="67"/>
                  </a:cubicBezTo>
                  <a:cubicBezTo>
                    <a:pt x="207" y="65"/>
                    <a:pt x="208" y="71"/>
                    <a:pt x="204" y="71"/>
                  </a:cubicBezTo>
                  <a:cubicBezTo>
                    <a:pt x="201" y="70"/>
                    <a:pt x="204" y="68"/>
                    <a:pt x="201" y="65"/>
                  </a:cubicBezTo>
                  <a:cubicBezTo>
                    <a:pt x="196" y="63"/>
                    <a:pt x="199" y="49"/>
                    <a:pt x="204" y="52"/>
                  </a:cubicBezTo>
                  <a:cubicBezTo>
                    <a:pt x="207" y="54"/>
                    <a:pt x="210" y="52"/>
                    <a:pt x="211" y="52"/>
                  </a:cubicBezTo>
                  <a:cubicBezTo>
                    <a:pt x="214" y="54"/>
                    <a:pt x="222" y="51"/>
                    <a:pt x="224" y="52"/>
                  </a:cubicBezTo>
                  <a:cubicBezTo>
                    <a:pt x="224" y="54"/>
                    <a:pt x="231" y="56"/>
                    <a:pt x="234" y="51"/>
                  </a:cubicBezTo>
                  <a:cubicBezTo>
                    <a:pt x="237" y="46"/>
                    <a:pt x="240" y="43"/>
                    <a:pt x="239" y="42"/>
                  </a:cubicBezTo>
                  <a:cubicBezTo>
                    <a:pt x="237" y="39"/>
                    <a:pt x="234" y="43"/>
                    <a:pt x="231" y="48"/>
                  </a:cubicBezTo>
                  <a:cubicBezTo>
                    <a:pt x="230" y="51"/>
                    <a:pt x="222" y="46"/>
                    <a:pt x="221" y="48"/>
                  </a:cubicBezTo>
                  <a:cubicBezTo>
                    <a:pt x="221" y="49"/>
                    <a:pt x="217" y="46"/>
                    <a:pt x="213" y="46"/>
                  </a:cubicBezTo>
                  <a:cubicBezTo>
                    <a:pt x="208" y="48"/>
                    <a:pt x="211" y="45"/>
                    <a:pt x="208" y="45"/>
                  </a:cubicBezTo>
                  <a:cubicBezTo>
                    <a:pt x="207" y="45"/>
                    <a:pt x="205" y="43"/>
                    <a:pt x="204" y="45"/>
                  </a:cubicBezTo>
                  <a:cubicBezTo>
                    <a:pt x="204" y="46"/>
                    <a:pt x="202" y="51"/>
                    <a:pt x="201" y="48"/>
                  </a:cubicBezTo>
                  <a:cubicBezTo>
                    <a:pt x="199" y="46"/>
                    <a:pt x="199" y="51"/>
                    <a:pt x="198" y="52"/>
                  </a:cubicBezTo>
                  <a:cubicBezTo>
                    <a:pt x="195" y="56"/>
                    <a:pt x="198" y="57"/>
                    <a:pt x="196" y="57"/>
                  </a:cubicBezTo>
                  <a:cubicBezTo>
                    <a:pt x="193" y="59"/>
                    <a:pt x="196" y="59"/>
                    <a:pt x="196" y="62"/>
                  </a:cubicBezTo>
                  <a:cubicBezTo>
                    <a:pt x="195" y="65"/>
                    <a:pt x="192" y="67"/>
                    <a:pt x="193" y="73"/>
                  </a:cubicBezTo>
                  <a:cubicBezTo>
                    <a:pt x="193" y="79"/>
                    <a:pt x="192" y="74"/>
                    <a:pt x="192" y="79"/>
                  </a:cubicBezTo>
                  <a:cubicBezTo>
                    <a:pt x="192" y="85"/>
                    <a:pt x="187" y="82"/>
                    <a:pt x="189" y="85"/>
                  </a:cubicBezTo>
                  <a:cubicBezTo>
                    <a:pt x="190" y="88"/>
                    <a:pt x="187" y="85"/>
                    <a:pt x="189" y="90"/>
                  </a:cubicBezTo>
                  <a:cubicBezTo>
                    <a:pt x="190" y="94"/>
                    <a:pt x="192" y="88"/>
                    <a:pt x="195" y="93"/>
                  </a:cubicBezTo>
                  <a:cubicBezTo>
                    <a:pt x="198" y="99"/>
                    <a:pt x="192" y="107"/>
                    <a:pt x="195" y="112"/>
                  </a:cubicBezTo>
                  <a:cubicBezTo>
                    <a:pt x="196" y="115"/>
                    <a:pt x="198" y="112"/>
                    <a:pt x="201" y="112"/>
                  </a:cubicBezTo>
                  <a:close/>
                  <a:moveTo>
                    <a:pt x="251" y="94"/>
                  </a:moveTo>
                  <a:cubicBezTo>
                    <a:pt x="253" y="96"/>
                    <a:pt x="257" y="91"/>
                    <a:pt x="254" y="88"/>
                  </a:cubicBezTo>
                  <a:cubicBezTo>
                    <a:pt x="253" y="85"/>
                    <a:pt x="246" y="85"/>
                    <a:pt x="246" y="88"/>
                  </a:cubicBezTo>
                  <a:cubicBezTo>
                    <a:pt x="245" y="90"/>
                    <a:pt x="248" y="93"/>
                    <a:pt x="251" y="94"/>
                  </a:cubicBezTo>
                  <a:close/>
                  <a:moveTo>
                    <a:pt x="263" y="88"/>
                  </a:moveTo>
                  <a:cubicBezTo>
                    <a:pt x="263" y="87"/>
                    <a:pt x="265" y="91"/>
                    <a:pt x="268" y="90"/>
                  </a:cubicBezTo>
                  <a:cubicBezTo>
                    <a:pt x="271" y="87"/>
                    <a:pt x="274" y="91"/>
                    <a:pt x="274" y="90"/>
                  </a:cubicBezTo>
                  <a:cubicBezTo>
                    <a:pt x="274" y="88"/>
                    <a:pt x="278" y="91"/>
                    <a:pt x="281" y="94"/>
                  </a:cubicBezTo>
                  <a:cubicBezTo>
                    <a:pt x="286" y="96"/>
                    <a:pt x="286" y="93"/>
                    <a:pt x="283" y="88"/>
                  </a:cubicBezTo>
                  <a:cubicBezTo>
                    <a:pt x="280" y="84"/>
                    <a:pt x="280" y="88"/>
                    <a:pt x="275" y="85"/>
                  </a:cubicBezTo>
                  <a:cubicBezTo>
                    <a:pt x="272" y="82"/>
                    <a:pt x="274" y="85"/>
                    <a:pt x="269" y="85"/>
                  </a:cubicBezTo>
                  <a:cubicBezTo>
                    <a:pt x="263" y="84"/>
                    <a:pt x="260" y="87"/>
                    <a:pt x="260" y="90"/>
                  </a:cubicBezTo>
                  <a:cubicBezTo>
                    <a:pt x="262" y="94"/>
                    <a:pt x="262" y="88"/>
                    <a:pt x="263" y="88"/>
                  </a:cubicBezTo>
                  <a:close/>
                  <a:moveTo>
                    <a:pt x="233" y="76"/>
                  </a:moveTo>
                  <a:cubicBezTo>
                    <a:pt x="233" y="71"/>
                    <a:pt x="240" y="74"/>
                    <a:pt x="240" y="74"/>
                  </a:cubicBezTo>
                  <a:cubicBezTo>
                    <a:pt x="240" y="76"/>
                    <a:pt x="233" y="77"/>
                    <a:pt x="233" y="76"/>
                  </a:cubicBezTo>
                  <a:close/>
                  <a:moveTo>
                    <a:pt x="240" y="76"/>
                  </a:moveTo>
                  <a:cubicBezTo>
                    <a:pt x="242" y="73"/>
                    <a:pt x="251" y="74"/>
                    <a:pt x="248" y="74"/>
                  </a:cubicBezTo>
                  <a:cubicBezTo>
                    <a:pt x="246" y="76"/>
                    <a:pt x="240" y="77"/>
                    <a:pt x="240" y="76"/>
                  </a:cubicBezTo>
                  <a:close/>
                  <a:moveTo>
                    <a:pt x="259" y="74"/>
                  </a:moveTo>
                  <a:cubicBezTo>
                    <a:pt x="262" y="73"/>
                    <a:pt x="265" y="74"/>
                    <a:pt x="262" y="71"/>
                  </a:cubicBezTo>
                  <a:cubicBezTo>
                    <a:pt x="259" y="70"/>
                    <a:pt x="257" y="70"/>
                    <a:pt x="257" y="73"/>
                  </a:cubicBezTo>
                  <a:cubicBezTo>
                    <a:pt x="257" y="74"/>
                    <a:pt x="257" y="74"/>
                    <a:pt x="259" y="74"/>
                  </a:cubicBezTo>
                  <a:close/>
                  <a:moveTo>
                    <a:pt x="275" y="76"/>
                  </a:moveTo>
                  <a:cubicBezTo>
                    <a:pt x="277" y="77"/>
                    <a:pt x="280" y="79"/>
                    <a:pt x="280" y="76"/>
                  </a:cubicBezTo>
                  <a:cubicBezTo>
                    <a:pt x="281" y="74"/>
                    <a:pt x="280" y="73"/>
                    <a:pt x="277" y="74"/>
                  </a:cubicBezTo>
                  <a:cubicBezTo>
                    <a:pt x="275" y="74"/>
                    <a:pt x="274" y="76"/>
                    <a:pt x="275" y="76"/>
                  </a:cubicBezTo>
                  <a:close/>
                  <a:moveTo>
                    <a:pt x="285" y="67"/>
                  </a:moveTo>
                  <a:cubicBezTo>
                    <a:pt x="285" y="65"/>
                    <a:pt x="281" y="67"/>
                    <a:pt x="281" y="67"/>
                  </a:cubicBezTo>
                  <a:cubicBezTo>
                    <a:pt x="283" y="68"/>
                    <a:pt x="283" y="68"/>
                    <a:pt x="285" y="70"/>
                  </a:cubicBezTo>
                  <a:cubicBezTo>
                    <a:pt x="285" y="71"/>
                    <a:pt x="286" y="67"/>
                    <a:pt x="285" y="67"/>
                  </a:cubicBezTo>
                  <a:close/>
                  <a:moveTo>
                    <a:pt x="285" y="59"/>
                  </a:moveTo>
                  <a:cubicBezTo>
                    <a:pt x="285" y="59"/>
                    <a:pt x="286" y="62"/>
                    <a:pt x="288" y="60"/>
                  </a:cubicBezTo>
                  <a:cubicBezTo>
                    <a:pt x="289" y="60"/>
                    <a:pt x="286" y="57"/>
                    <a:pt x="283" y="57"/>
                  </a:cubicBezTo>
                  <a:cubicBezTo>
                    <a:pt x="280" y="59"/>
                    <a:pt x="278" y="59"/>
                    <a:pt x="280" y="60"/>
                  </a:cubicBezTo>
                  <a:cubicBezTo>
                    <a:pt x="281" y="60"/>
                    <a:pt x="283" y="62"/>
                    <a:pt x="285" y="62"/>
                  </a:cubicBezTo>
                  <a:cubicBezTo>
                    <a:pt x="286" y="60"/>
                    <a:pt x="283" y="59"/>
                    <a:pt x="285" y="59"/>
                  </a:cubicBezTo>
                  <a:close/>
                  <a:moveTo>
                    <a:pt x="263" y="63"/>
                  </a:moveTo>
                  <a:cubicBezTo>
                    <a:pt x="262" y="60"/>
                    <a:pt x="260" y="57"/>
                    <a:pt x="260" y="54"/>
                  </a:cubicBezTo>
                  <a:cubicBezTo>
                    <a:pt x="262" y="52"/>
                    <a:pt x="263" y="52"/>
                    <a:pt x="266" y="54"/>
                  </a:cubicBezTo>
                  <a:cubicBezTo>
                    <a:pt x="269" y="56"/>
                    <a:pt x="268" y="52"/>
                    <a:pt x="265" y="51"/>
                  </a:cubicBezTo>
                  <a:cubicBezTo>
                    <a:pt x="262" y="49"/>
                    <a:pt x="265" y="48"/>
                    <a:pt x="266" y="48"/>
                  </a:cubicBezTo>
                  <a:cubicBezTo>
                    <a:pt x="268" y="46"/>
                    <a:pt x="268" y="42"/>
                    <a:pt x="265" y="42"/>
                  </a:cubicBezTo>
                  <a:cubicBezTo>
                    <a:pt x="262" y="43"/>
                    <a:pt x="260" y="51"/>
                    <a:pt x="260" y="49"/>
                  </a:cubicBezTo>
                  <a:cubicBezTo>
                    <a:pt x="259" y="46"/>
                    <a:pt x="260" y="48"/>
                    <a:pt x="262" y="43"/>
                  </a:cubicBezTo>
                  <a:cubicBezTo>
                    <a:pt x="263" y="40"/>
                    <a:pt x="260" y="40"/>
                    <a:pt x="260" y="39"/>
                  </a:cubicBezTo>
                  <a:cubicBezTo>
                    <a:pt x="262" y="37"/>
                    <a:pt x="263" y="34"/>
                    <a:pt x="260" y="35"/>
                  </a:cubicBezTo>
                  <a:cubicBezTo>
                    <a:pt x="257" y="39"/>
                    <a:pt x="257" y="45"/>
                    <a:pt x="257" y="48"/>
                  </a:cubicBezTo>
                  <a:cubicBezTo>
                    <a:pt x="259" y="49"/>
                    <a:pt x="257" y="51"/>
                    <a:pt x="259" y="52"/>
                  </a:cubicBezTo>
                  <a:cubicBezTo>
                    <a:pt x="260" y="56"/>
                    <a:pt x="257" y="57"/>
                    <a:pt x="260" y="60"/>
                  </a:cubicBezTo>
                  <a:cubicBezTo>
                    <a:pt x="262" y="63"/>
                    <a:pt x="263" y="67"/>
                    <a:pt x="265" y="67"/>
                  </a:cubicBezTo>
                  <a:cubicBezTo>
                    <a:pt x="265" y="65"/>
                    <a:pt x="265" y="65"/>
                    <a:pt x="263" y="63"/>
                  </a:cubicBezTo>
                  <a:close/>
                  <a:moveTo>
                    <a:pt x="263" y="37"/>
                  </a:moveTo>
                  <a:cubicBezTo>
                    <a:pt x="263" y="34"/>
                    <a:pt x="265" y="29"/>
                    <a:pt x="266" y="32"/>
                  </a:cubicBezTo>
                  <a:cubicBezTo>
                    <a:pt x="268" y="34"/>
                    <a:pt x="263" y="40"/>
                    <a:pt x="263" y="37"/>
                  </a:cubicBezTo>
                  <a:close/>
                  <a:moveTo>
                    <a:pt x="213" y="110"/>
                  </a:moveTo>
                  <a:cubicBezTo>
                    <a:pt x="213" y="108"/>
                    <a:pt x="213" y="105"/>
                    <a:pt x="213" y="107"/>
                  </a:cubicBezTo>
                  <a:cubicBezTo>
                    <a:pt x="214" y="110"/>
                    <a:pt x="214" y="112"/>
                    <a:pt x="213" y="110"/>
                  </a:cubicBezTo>
                  <a:close/>
                  <a:moveTo>
                    <a:pt x="219" y="108"/>
                  </a:moveTo>
                  <a:cubicBezTo>
                    <a:pt x="219" y="107"/>
                    <a:pt x="219" y="105"/>
                    <a:pt x="219" y="104"/>
                  </a:cubicBezTo>
                  <a:cubicBezTo>
                    <a:pt x="221" y="101"/>
                    <a:pt x="216" y="102"/>
                    <a:pt x="216" y="105"/>
                  </a:cubicBezTo>
                  <a:cubicBezTo>
                    <a:pt x="217" y="107"/>
                    <a:pt x="214" y="112"/>
                    <a:pt x="217" y="110"/>
                  </a:cubicBezTo>
                  <a:cubicBezTo>
                    <a:pt x="219" y="108"/>
                    <a:pt x="219" y="108"/>
                    <a:pt x="219" y="108"/>
                  </a:cubicBezTo>
                  <a:close/>
                  <a:moveTo>
                    <a:pt x="221" y="112"/>
                  </a:moveTo>
                  <a:cubicBezTo>
                    <a:pt x="222" y="108"/>
                    <a:pt x="225" y="112"/>
                    <a:pt x="222" y="108"/>
                  </a:cubicBezTo>
                  <a:cubicBezTo>
                    <a:pt x="219" y="104"/>
                    <a:pt x="225" y="105"/>
                    <a:pt x="224" y="101"/>
                  </a:cubicBezTo>
                  <a:cubicBezTo>
                    <a:pt x="222" y="97"/>
                    <a:pt x="221" y="102"/>
                    <a:pt x="221" y="107"/>
                  </a:cubicBezTo>
                  <a:cubicBezTo>
                    <a:pt x="221" y="112"/>
                    <a:pt x="216" y="112"/>
                    <a:pt x="219" y="113"/>
                  </a:cubicBezTo>
                  <a:cubicBezTo>
                    <a:pt x="221" y="113"/>
                    <a:pt x="221" y="113"/>
                    <a:pt x="221" y="112"/>
                  </a:cubicBezTo>
                  <a:close/>
                  <a:moveTo>
                    <a:pt x="221" y="73"/>
                  </a:moveTo>
                  <a:cubicBezTo>
                    <a:pt x="221" y="70"/>
                    <a:pt x="221" y="68"/>
                    <a:pt x="222" y="68"/>
                  </a:cubicBezTo>
                  <a:cubicBezTo>
                    <a:pt x="224" y="68"/>
                    <a:pt x="221" y="73"/>
                    <a:pt x="221" y="73"/>
                  </a:cubicBezTo>
                  <a:close/>
                  <a:moveTo>
                    <a:pt x="225" y="70"/>
                  </a:moveTo>
                  <a:cubicBezTo>
                    <a:pt x="227" y="68"/>
                    <a:pt x="227" y="71"/>
                    <a:pt x="225" y="71"/>
                  </a:cubicBezTo>
                  <a:cubicBezTo>
                    <a:pt x="225" y="73"/>
                    <a:pt x="224" y="70"/>
                    <a:pt x="225" y="70"/>
                  </a:cubicBezTo>
                  <a:close/>
                  <a:moveTo>
                    <a:pt x="257" y="63"/>
                  </a:moveTo>
                  <a:cubicBezTo>
                    <a:pt x="257" y="65"/>
                    <a:pt x="259" y="65"/>
                    <a:pt x="259" y="62"/>
                  </a:cubicBezTo>
                  <a:cubicBezTo>
                    <a:pt x="259" y="60"/>
                    <a:pt x="257" y="59"/>
                    <a:pt x="257" y="60"/>
                  </a:cubicBezTo>
                  <a:cubicBezTo>
                    <a:pt x="256" y="62"/>
                    <a:pt x="256" y="62"/>
                    <a:pt x="257" y="63"/>
                  </a:cubicBezTo>
                  <a:close/>
                  <a:moveTo>
                    <a:pt x="288" y="135"/>
                  </a:moveTo>
                  <a:cubicBezTo>
                    <a:pt x="285" y="136"/>
                    <a:pt x="289" y="125"/>
                    <a:pt x="291" y="129"/>
                  </a:cubicBezTo>
                  <a:cubicBezTo>
                    <a:pt x="291" y="130"/>
                    <a:pt x="291" y="133"/>
                    <a:pt x="288" y="135"/>
                  </a:cubicBezTo>
                  <a:close/>
                  <a:moveTo>
                    <a:pt x="310" y="124"/>
                  </a:moveTo>
                  <a:cubicBezTo>
                    <a:pt x="309" y="125"/>
                    <a:pt x="309" y="115"/>
                    <a:pt x="312" y="119"/>
                  </a:cubicBezTo>
                  <a:cubicBezTo>
                    <a:pt x="313" y="122"/>
                    <a:pt x="313" y="124"/>
                    <a:pt x="310" y="124"/>
                  </a:cubicBezTo>
                  <a:close/>
                  <a:moveTo>
                    <a:pt x="245" y="133"/>
                  </a:moveTo>
                  <a:cubicBezTo>
                    <a:pt x="246" y="132"/>
                    <a:pt x="253" y="130"/>
                    <a:pt x="253" y="132"/>
                  </a:cubicBezTo>
                  <a:cubicBezTo>
                    <a:pt x="253" y="133"/>
                    <a:pt x="242" y="135"/>
                    <a:pt x="245" y="133"/>
                  </a:cubicBezTo>
                  <a:close/>
                  <a:moveTo>
                    <a:pt x="169" y="94"/>
                  </a:moveTo>
                  <a:cubicBezTo>
                    <a:pt x="169" y="91"/>
                    <a:pt x="169" y="88"/>
                    <a:pt x="167" y="90"/>
                  </a:cubicBezTo>
                  <a:cubicBezTo>
                    <a:pt x="166" y="91"/>
                    <a:pt x="167" y="93"/>
                    <a:pt x="167" y="96"/>
                  </a:cubicBezTo>
                  <a:cubicBezTo>
                    <a:pt x="166" y="97"/>
                    <a:pt x="167" y="97"/>
                    <a:pt x="169" y="94"/>
                  </a:cubicBezTo>
                  <a:close/>
                  <a:moveTo>
                    <a:pt x="100" y="88"/>
                  </a:moveTo>
                  <a:cubicBezTo>
                    <a:pt x="102" y="87"/>
                    <a:pt x="103" y="90"/>
                    <a:pt x="105" y="87"/>
                  </a:cubicBezTo>
                  <a:cubicBezTo>
                    <a:pt x="106" y="85"/>
                    <a:pt x="105" y="84"/>
                    <a:pt x="102" y="82"/>
                  </a:cubicBezTo>
                  <a:cubicBezTo>
                    <a:pt x="99" y="80"/>
                    <a:pt x="99" y="85"/>
                    <a:pt x="99" y="88"/>
                  </a:cubicBezTo>
                  <a:cubicBezTo>
                    <a:pt x="100" y="88"/>
                    <a:pt x="100" y="90"/>
                    <a:pt x="100" y="88"/>
                  </a:cubicBezTo>
                  <a:close/>
                  <a:moveTo>
                    <a:pt x="83" y="77"/>
                  </a:moveTo>
                  <a:cubicBezTo>
                    <a:pt x="86" y="77"/>
                    <a:pt x="85" y="84"/>
                    <a:pt x="88" y="85"/>
                  </a:cubicBezTo>
                  <a:cubicBezTo>
                    <a:pt x="90" y="87"/>
                    <a:pt x="90" y="88"/>
                    <a:pt x="93" y="87"/>
                  </a:cubicBezTo>
                  <a:cubicBezTo>
                    <a:pt x="94" y="87"/>
                    <a:pt x="91" y="85"/>
                    <a:pt x="91" y="84"/>
                  </a:cubicBezTo>
                  <a:cubicBezTo>
                    <a:pt x="93" y="82"/>
                    <a:pt x="93" y="82"/>
                    <a:pt x="90" y="82"/>
                  </a:cubicBezTo>
                  <a:cubicBezTo>
                    <a:pt x="86" y="80"/>
                    <a:pt x="90" y="71"/>
                    <a:pt x="83" y="71"/>
                  </a:cubicBezTo>
                  <a:cubicBezTo>
                    <a:pt x="80" y="73"/>
                    <a:pt x="82" y="74"/>
                    <a:pt x="80" y="76"/>
                  </a:cubicBezTo>
                  <a:cubicBezTo>
                    <a:pt x="77" y="77"/>
                    <a:pt x="82" y="77"/>
                    <a:pt x="83" y="77"/>
                  </a:cubicBezTo>
                  <a:close/>
                  <a:moveTo>
                    <a:pt x="105" y="15"/>
                  </a:moveTo>
                  <a:cubicBezTo>
                    <a:pt x="105" y="15"/>
                    <a:pt x="102" y="18"/>
                    <a:pt x="103" y="20"/>
                  </a:cubicBezTo>
                  <a:cubicBezTo>
                    <a:pt x="105" y="20"/>
                    <a:pt x="102" y="21"/>
                    <a:pt x="103" y="21"/>
                  </a:cubicBezTo>
                  <a:cubicBezTo>
                    <a:pt x="106" y="23"/>
                    <a:pt x="105" y="17"/>
                    <a:pt x="105" y="15"/>
                  </a:cubicBezTo>
                  <a:close/>
                  <a:moveTo>
                    <a:pt x="9" y="32"/>
                  </a:moveTo>
                  <a:cubicBezTo>
                    <a:pt x="10" y="34"/>
                    <a:pt x="12" y="35"/>
                    <a:pt x="12" y="34"/>
                  </a:cubicBezTo>
                  <a:cubicBezTo>
                    <a:pt x="10" y="32"/>
                    <a:pt x="7" y="28"/>
                    <a:pt x="6" y="29"/>
                  </a:cubicBezTo>
                  <a:cubicBezTo>
                    <a:pt x="6" y="31"/>
                    <a:pt x="6" y="32"/>
                    <a:pt x="9" y="32"/>
                  </a:cubicBezTo>
                  <a:close/>
                  <a:moveTo>
                    <a:pt x="21" y="51"/>
                  </a:moveTo>
                  <a:cubicBezTo>
                    <a:pt x="22" y="54"/>
                    <a:pt x="24" y="48"/>
                    <a:pt x="22" y="46"/>
                  </a:cubicBezTo>
                  <a:cubicBezTo>
                    <a:pt x="19" y="45"/>
                    <a:pt x="19" y="42"/>
                    <a:pt x="16" y="42"/>
                  </a:cubicBezTo>
                  <a:cubicBezTo>
                    <a:pt x="15" y="43"/>
                    <a:pt x="18" y="46"/>
                    <a:pt x="21" y="51"/>
                  </a:cubicBezTo>
                  <a:close/>
                  <a:moveTo>
                    <a:pt x="29" y="67"/>
                  </a:moveTo>
                  <a:cubicBezTo>
                    <a:pt x="30" y="65"/>
                    <a:pt x="35" y="73"/>
                    <a:pt x="33" y="74"/>
                  </a:cubicBezTo>
                  <a:cubicBezTo>
                    <a:pt x="32" y="74"/>
                    <a:pt x="26" y="68"/>
                    <a:pt x="29" y="67"/>
                  </a:cubicBezTo>
                  <a:close/>
                  <a:moveTo>
                    <a:pt x="36" y="77"/>
                  </a:moveTo>
                  <a:cubicBezTo>
                    <a:pt x="36" y="76"/>
                    <a:pt x="39" y="79"/>
                    <a:pt x="38" y="80"/>
                  </a:cubicBezTo>
                  <a:cubicBezTo>
                    <a:pt x="38" y="80"/>
                    <a:pt x="35" y="79"/>
                    <a:pt x="36" y="77"/>
                  </a:cubicBezTo>
                  <a:close/>
                  <a:moveTo>
                    <a:pt x="39" y="85"/>
                  </a:moveTo>
                  <a:cubicBezTo>
                    <a:pt x="41" y="85"/>
                    <a:pt x="42" y="90"/>
                    <a:pt x="42" y="88"/>
                  </a:cubicBezTo>
                  <a:cubicBezTo>
                    <a:pt x="44" y="87"/>
                    <a:pt x="41" y="80"/>
                    <a:pt x="39" y="82"/>
                  </a:cubicBezTo>
                  <a:cubicBezTo>
                    <a:pt x="38" y="84"/>
                    <a:pt x="39" y="85"/>
                    <a:pt x="39" y="85"/>
                  </a:cubicBezTo>
                  <a:close/>
                  <a:moveTo>
                    <a:pt x="74" y="63"/>
                  </a:moveTo>
                  <a:cubicBezTo>
                    <a:pt x="71" y="65"/>
                    <a:pt x="73" y="60"/>
                    <a:pt x="74" y="60"/>
                  </a:cubicBezTo>
                  <a:cubicBezTo>
                    <a:pt x="76" y="60"/>
                    <a:pt x="76" y="63"/>
                    <a:pt x="74" y="63"/>
                  </a:cubicBezTo>
                  <a:close/>
                  <a:moveTo>
                    <a:pt x="76" y="57"/>
                  </a:moveTo>
                  <a:cubicBezTo>
                    <a:pt x="74" y="56"/>
                    <a:pt x="74" y="57"/>
                    <a:pt x="74" y="59"/>
                  </a:cubicBezTo>
                  <a:cubicBezTo>
                    <a:pt x="74" y="60"/>
                    <a:pt x="79" y="60"/>
                    <a:pt x="79" y="60"/>
                  </a:cubicBezTo>
                  <a:cubicBezTo>
                    <a:pt x="79" y="60"/>
                    <a:pt x="77" y="59"/>
                    <a:pt x="76" y="57"/>
                  </a:cubicBezTo>
                  <a:close/>
                  <a:moveTo>
                    <a:pt x="53" y="35"/>
                  </a:moveTo>
                  <a:cubicBezTo>
                    <a:pt x="54" y="37"/>
                    <a:pt x="53" y="40"/>
                    <a:pt x="51" y="40"/>
                  </a:cubicBezTo>
                  <a:cubicBezTo>
                    <a:pt x="50" y="39"/>
                    <a:pt x="51" y="35"/>
                    <a:pt x="53" y="35"/>
                  </a:cubicBezTo>
                  <a:close/>
                  <a:moveTo>
                    <a:pt x="67" y="48"/>
                  </a:moveTo>
                  <a:cubicBezTo>
                    <a:pt x="67" y="48"/>
                    <a:pt x="68" y="51"/>
                    <a:pt x="67" y="51"/>
                  </a:cubicBezTo>
                  <a:cubicBezTo>
                    <a:pt x="65" y="51"/>
                    <a:pt x="65" y="48"/>
                    <a:pt x="67" y="48"/>
                  </a:cubicBezTo>
                  <a:close/>
                  <a:moveTo>
                    <a:pt x="58" y="43"/>
                  </a:moveTo>
                  <a:cubicBezTo>
                    <a:pt x="59" y="45"/>
                    <a:pt x="59" y="45"/>
                    <a:pt x="59" y="43"/>
                  </a:cubicBezTo>
                  <a:cubicBezTo>
                    <a:pt x="59" y="42"/>
                    <a:pt x="56" y="40"/>
                    <a:pt x="54" y="42"/>
                  </a:cubicBezTo>
                  <a:cubicBezTo>
                    <a:pt x="54" y="42"/>
                    <a:pt x="56" y="42"/>
                    <a:pt x="58" y="43"/>
                  </a:cubicBezTo>
                  <a:close/>
                  <a:moveTo>
                    <a:pt x="58" y="43"/>
                  </a:moveTo>
                  <a:cubicBezTo>
                    <a:pt x="59" y="45"/>
                    <a:pt x="59" y="49"/>
                    <a:pt x="58" y="48"/>
                  </a:cubicBezTo>
                  <a:cubicBezTo>
                    <a:pt x="58" y="46"/>
                    <a:pt x="56" y="42"/>
                    <a:pt x="58" y="43"/>
                  </a:cubicBezTo>
                  <a:close/>
                  <a:moveTo>
                    <a:pt x="64" y="49"/>
                  </a:moveTo>
                  <a:cubicBezTo>
                    <a:pt x="64" y="48"/>
                    <a:pt x="61" y="48"/>
                    <a:pt x="61" y="46"/>
                  </a:cubicBezTo>
                  <a:cubicBezTo>
                    <a:pt x="59" y="45"/>
                    <a:pt x="59" y="46"/>
                    <a:pt x="59" y="48"/>
                  </a:cubicBezTo>
                  <a:cubicBezTo>
                    <a:pt x="59" y="49"/>
                    <a:pt x="59" y="49"/>
                    <a:pt x="61" y="49"/>
                  </a:cubicBezTo>
                  <a:cubicBezTo>
                    <a:pt x="62" y="49"/>
                    <a:pt x="64" y="51"/>
                    <a:pt x="64" y="49"/>
                  </a:cubicBezTo>
                  <a:close/>
                  <a:moveTo>
                    <a:pt x="62" y="48"/>
                  </a:moveTo>
                  <a:cubicBezTo>
                    <a:pt x="64" y="48"/>
                    <a:pt x="64" y="48"/>
                    <a:pt x="64" y="48"/>
                  </a:cubicBezTo>
                  <a:cubicBezTo>
                    <a:pt x="64" y="46"/>
                    <a:pt x="61" y="45"/>
                    <a:pt x="61" y="46"/>
                  </a:cubicBezTo>
                  <a:cubicBezTo>
                    <a:pt x="61" y="46"/>
                    <a:pt x="61" y="46"/>
                    <a:pt x="62" y="48"/>
                  </a:cubicBezTo>
                  <a:close/>
                  <a:moveTo>
                    <a:pt x="65" y="49"/>
                  </a:moveTo>
                  <a:cubicBezTo>
                    <a:pt x="65" y="52"/>
                    <a:pt x="65" y="52"/>
                    <a:pt x="65" y="52"/>
                  </a:cubicBezTo>
                  <a:cubicBezTo>
                    <a:pt x="64" y="52"/>
                    <a:pt x="64" y="49"/>
                    <a:pt x="65" y="49"/>
                  </a:cubicBezTo>
                  <a:close/>
                  <a:moveTo>
                    <a:pt x="26" y="62"/>
                  </a:moveTo>
                  <a:cubicBezTo>
                    <a:pt x="24" y="60"/>
                    <a:pt x="26" y="59"/>
                    <a:pt x="27" y="59"/>
                  </a:cubicBezTo>
                  <a:cubicBezTo>
                    <a:pt x="29" y="60"/>
                    <a:pt x="27" y="63"/>
                    <a:pt x="26" y="62"/>
                  </a:cubicBezTo>
                  <a:close/>
                  <a:moveTo>
                    <a:pt x="330" y="74"/>
                  </a:moveTo>
                  <a:cubicBezTo>
                    <a:pt x="335" y="74"/>
                    <a:pt x="332" y="73"/>
                    <a:pt x="326" y="73"/>
                  </a:cubicBezTo>
                  <a:cubicBezTo>
                    <a:pt x="320" y="73"/>
                    <a:pt x="323" y="73"/>
                    <a:pt x="326" y="74"/>
                  </a:cubicBezTo>
                  <a:cubicBezTo>
                    <a:pt x="326" y="76"/>
                    <a:pt x="326" y="76"/>
                    <a:pt x="330" y="74"/>
                  </a:cubicBezTo>
                  <a:close/>
                  <a:moveTo>
                    <a:pt x="327" y="67"/>
                  </a:moveTo>
                  <a:cubicBezTo>
                    <a:pt x="326" y="65"/>
                    <a:pt x="327" y="63"/>
                    <a:pt x="323" y="63"/>
                  </a:cubicBezTo>
                  <a:cubicBezTo>
                    <a:pt x="318" y="62"/>
                    <a:pt x="321" y="65"/>
                    <a:pt x="323" y="67"/>
                  </a:cubicBezTo>
                  <a:cubicBezTo>
                    <a:pt x="326" y="67"/>
                    <a:pt x="323" y="70"/>
                    <a:pt x="327" y="68"/>
                  </a:cubicBezTo>
                  <a:cubicBezTo>
                    <a:pt x="329" y="68"/>
                    <a:pt x="329" y="68"/>
                    <a:pt x="327" y="67"/>
                  </a:cubicBezTo>
                  <a:close/>
                  <a:moveTo>
                    <a:pt x="275" y="135"/>
                  </a:moveTo>
                  <a:cubicBezTo>
                    <a:pt x="272" y="132"/>
                    <a:pt x="275" y="133"/>
                    <a:pt x="275" y="135"/>
                  </a:cubicBezTo>
                  <a:cubicBezTo>
                    <a:pt x="277" y="135"/>
                    <a:pt x="275" y="136"/>
                    <a:pt x="275" y="135"/>
                  </a:cubicBezTo>
                  <a:close/>
                  <a:moveTo>
                    <a:pt x="298" y="115"/>
                  </a:moveTo>
                  <a:cubicBezTo>
                    <a:pt x="298" y="110"/>
                    <a:pt x="300" y="113"/>
                    <a:pt x="300" y="113"/>
                  </a:cubicBezTo>
                  <a:cubicBezTo>
                    <a:pt x="300" y="115"/>
                    <a:pt x="298" y="116"/>
                    <a:pt x="298" y="115"/>
                  </a:cubicBezTo>
                  <a:close/>
                  <a:moveTo>
                    <a:pt x="300" y="116"/>
                  </a:moveTo>
                  <a:cubicBezTo>
                    <a:pt x="300" y="112"/>
                    <a:pt x="303" y="107"/>
                    <a:pt x="303" y="108"/>
                  </a:cubicBezTo>
                  <a:cubicBezTo>
                    <a:pt x="303" y="110"/>
                    <a:pt x="300" y="116"/>
                    <a:pt x="300" y="116"/>
                  </a:cubicBezTo>
                  <a:close/>
                  <a:moveTo>
                    <a:pt x="260" y="138"/>
                  </a:moveTo>
                  <a:cubicBezTo>
                    <a:pt x="259" y="136"/>
                    <a:pt x="260" y="136"/>
                    <a:pt x="262" y="136"/>
                  </a:cubicBezTo>
                  <a:cubicBezTo>
                    <a:pt x="263" y="138"/>
                    <a:pt x="262" y="138"/>
                    <a:pt x="260" y="138"/>
                  </a:cubicBezTo>
                  <a:close/>
                  <a:moveTo>
                    <a:pt x="312" y="118"/>
                  </a:moveTo>
                  <a:cubicBezTo>
                    <a:pt x="310" y="118"/>
                    <a:pt x="310" y="116"/>
                    <a:pt x="310" y="116"/>
                  </a:cubicBezTo>
                  <a:cubicBezTo>
                    <a:pt x="310" y="118"/>
                    <a:pt x="310" y="118"/>
                    <a:pt x="310" y="118"/>
                  </a:cubicBezTo>
                  <a:cubicBezTo>
                    <a:pt x="312" y="119"/>
                    <a:pt x="312" y="119"/>
                    <a:pt x="313" y="121"/>
                  </a:cubicBezTo>
                  <a:cubicBezTo>
                    <a:pt x="313" y="121"/>
                    <a:pt x="313" y="119"/>
                    <a:pt x="312" y="118"/>
                  </a:cubicBezTo>
                  <a:close/>
                  <a:moveTo>
                    <a:pt x="315" y="115"/>
                  </a:moveTo>
                  <a:cubicBezTo>
                    <a:pt x="315" y="110"/>
                    <a:pt x="313" y="108"/>
                    <a:pt x="312" y="112"/>
                  </a:cubicBezTo>
                  <a:cubicBezTo>
                    <a:pt x="312" y="113"/>
                    <a:pt x="310" y="112"/>
                    <a:pt x="310" y="113"/>
                  </a:cubicBezTo>
                  <a:cubicBezTo>
                    <a:pt x="310" y="113"/>
                    <a:pt x="312" y="113"/>
                    <a:pt x="312" y="115"/>
                  </a:cubicBezTo>
                  <a:cubicBezTo>
                    <a:pt x="310" y="118"/>
                    <a:pt x="312" y="118"/>
                    <a:pt x="313" y="119"/>
                  </a:cubicBezTo>
                  <a:cubicBezTo>
                    <a:pt x="315" y="119"/>
                    <a:pt x="315" y="118"/>
                    <a:pt x="315" y="115"/>
                  </a:cubicBezTo>
                  <a:close/>
                  <a:moveTo>
                    <a:pt x="347" y="140"/>
                  </a:moveTo>
                  <a:cubicBezTo>
                    <a:pt x="349" y="140"/>
                    <a:pt x="347" y="138"/>
                    <a:pt x="347" y="138"/>
                  </a:cubicBezTo>
                  <a:cubicBezTo>
                    <a:pt x="347" y="136"/>
                    <a:pt x="347" y="136"/>
                    <a:pt x="345" y="138"/>
                  </a:cubicBezTo>
                  <a:cubicBezTo>
                    <a:pt x="345" y="140"/>
                    <a:pt x="345" y="140"/>
                    <a:pt x="347" y="140"/>
                  </a:cubicBezTo>
                  <a:close/>
                  <a:moveTo>
                    <a:pt x="245" y="80"/>
                  </a:moveTo>
                  <a:cubicBezTo>
                    <a:pt x="246" y="82"/>
                    <a:pt x="246" y="80"/>
                    <a:pt x="246" y="79"/>
                  </a:cubicBezTo>
                  <a:cubicBezTo>
                    <a:pt x="245" y="77"/>
                    <a:pt x="246" y="76"/>
                    <a:pt x="245" y="76"/>
                  </a:cubicBezTo>
                  <a:cubicBezTo>
                    <a:pt x="245" y="77"/>
                    <a:pt x="245" y="79"/>
                    <a:pt x="245" y="80"/>
                  </a:cubicBezTo>
                  <a:close/>
                  <a:moveTo>
                    <a:pt x="256" y="60"/>
                  </a:moveTo>
                  <a:cubicBezTo>
                    <a:pt x="256" y="59"/>
                    <a:pt x="256" y="62"/>
                    <a:pt x="256" y="62"/>
                  </a:cubicBezTo>
                  <a:cubicBezTo>
                    <a:pt x="254" y="62"/>
                    <a:pt x="254" y="60"/>
                    <a:pt x="256" y="60"/>
                  </a:cubicBezTo>
                  <a:close/>
                  <a:moveTo>
                    <a:pt x="259" y="65"/>
                  </a:moveTo>
                  <a:cubicBezTo>
                    <a:pt x="260" y="63"/>
                    <a:pt x="262" y="63"/>
                    <a:pt x="260" y="65"/>
                  </a:cubicBezTo>
                  <a:cubicBezTo>
                    <a:pt x="260" y="67"/>
                    <a:pt x="259" y="65"/>
                    <a:pt x="259" y="65"/>
                  </a:cubicBezTo>
                  <a:close/>
                  <a:moveTo>
                    <a:pt x="260" y="94"/>
                  </a:moveTo>
                  <a:cubicBezTo>
                    <a:pt x="260" y="93"/>
                    <a:pt x="265" y="90"/>
                    <a:pt x="265" y="91"/>
                  </a:cubicBezTo>
                  <a:cubicBezTo>
                    <a:pt x="263" y="93"/>
                    <a:pt x="262" y="94"/>
                    <a:pt x="260" y="94"/>
                  </a:cubicBezTo>
                  <a:close/>
                  <a:moveTo>
                    <a:pt x="256" y="65"/>
                  </a:moveTo>
                  <a:cubicBezTo>
                    <a:pt x="254" y="65"/>
                    <a:pt x="256" y="63"/>
                    <a:pt x="256" y="63"/>
                  </a:cubicBezTo>
                  <a:cubicBezTo>
                    <a:pt x="257" y="65"/>
                    <a:pt x="257" y="65"/>
                    <a:pt x="256" y="65"/>
                  </a:cubicBezTo>
                  <a:close/>
                  <a:moveTo>
                    <a:pt x="280" y="67"/>
                  </a:moveTo>
                  <a:cubicBezTo>
                    <a:pt x="280" y="65"/>
                    <a:pt x="281" y="65"/>
                    <a:pt x="283" y="65"/>
                  </a:cubicBezTo>
                  <a:cubicBezTo>
                    <a:pt x="285" y="65"/>
                    <a:pt x="280" y="67"/>
                    <a:pt x="280" y="67"/>
                  </a:cubicBezTo>
                  <a:close/>
                  <a:moveTo>
                    <a:pt x="76" y="49"/>
                  </a:moveTo>
                  <a:cubicBezTo>
                    <a:pt x="74" y="48"/>
                    <a:pt x="71" y="46"/>
                    <a:pt x="74" y="45"/>
                  </a:cubicBezTo>
                  <a:cubicBezTo>
                    <a:pt x="77" y="43"/>
                    <a:pt x="76" y="49"/>
                    <a:pt x="76" y="49"/>
                  </a:cubicBezTo>
                  <a:close/>
                  <a:moveTo>
                    <a:pt x="71" y="46"/>
                  </a:moveTo>
                  <a:cubicBezTo>
                    <a:pt x="71" y="45"/>
                    <a:pt x="73" y="46"/>
                    <a:pt x="71" y="48"/>
                  </a:cubicBezTo>
                  <a:cubicBezTo>
                    <a:pt x="71" y="48"/>
                    <a:pt x="70" y="46"/>
                    <a:pt x="71" y="46"/>
                  </a:cubicBezTo>
                  <a:close/>
                  <a:moveTo>
                    <a:pt x="71" y="49"/>
                  </a:moveTo>
                  <a:cubicBezTo>
                    <a:pt x="71" y="48"/>
                    <a:pt x="73" y="48"/>
                    <a:pt x="73" y="49"/>
                  </a:cubicBezTo>
                  <a:cubicBezTo>
                    <a:pt x="73" y="49"/>
                    <a:pt x="73" y="51"/>
                    <a:pt x="71" y="49"/>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14" name="Freeform 223"/>
            <p:cNvSpPr>
              <a:spLocks/>
            </p:cNvSpPr>
            <p:nvPr/>
          </p:nvSpPr>
          <p:spPr bwMode="auto">
            <a:xfrm>
              <a:off x="3480" y="2567"/>
              <a:ext cx="14" cy="33"/>
            </a:xfrm>
            <a:custGeom>
              <a:avLst/>
              <a:gdLst/>
              <a:ahLst/>
              <a:cxnLst>
                <a:cxn ang="0">
                  <a:pos x="4" y="17"/>
                </a:cxn>
                <a:cxn ang="0">
                  <a:pos x="3" y="17"/>
                </a:cxn>
                <a:cxn ang="0">
                  <a:pos x="1" y="16"/>
                </a:cxn>
                <a:cxn ang="0">
                  <a:pos x="1" y="5"/>
                </a:cxn>
                <a:cxn ang="0">
                  <a:pos x="4" y="2"/>
                </a:cxn>
                <a:cxn ang="0">
                  <a:pos x="6" y="6"/>
                </a:cxn>
                <a:cxn ang="0">
                  <a:pos x="7" y="11"/>
                </a:cxn>
                <a:cxn ang="0">
                  <a:pos x="4" y="17"/>
                </a:cxn>
                <a:cxn ang="0">
                  <a:pos x="4" y="17"/>
                </a:cxn>
              </a:cxnLst>
              <a:rect l="0" t="0" r="r" b="b"/>
              <a:pathLst>
                <a:path w="7" h="17">
                  <a:moveTo>
                    <a:pt x="4" y="17"/>
                  </a:moveTo>
                  <a:cubicBezTo>
                    <a:pt x="4" y="17"/>
                    <a:pt x="4" y="17"/>
                    <a:pt x="3" y="17"/>
                  </a:cubicBezTo>
                  <a:cubicBezTo>
                    <a:pt x="3" y="17"/>
                    <a:pt x="1" y="17"/>
                    <a:pt x="1" y="16"/>
                  </a:cubicBezTo>
                  <a:cubicBezTo>
                    <a:pt x="1" y="8"/>
                    <a:pt x="0" y="9"/>
                    <a:pt x="1" y="5"/>
                  </a:cubicBezTo>
                  <a:cubicBezTo>
                    <a:pt x="3" y="3"/>
                    <a:pt x="3" y="0"/>
                    <a:pt x="4" y="2"/>
                  </a:cubicBezTo>
                  <a:cubicBezTo>
                    <a:pt x="6" y="3"/>
                    <a:pt x="7" y="5"/>
                    <a:pt x="6" y="6"/>
                  </a:cubicBezTo>
                  <a:cubicBezTo>
                    <a:pt x="6" y="9"/>
                    <a:pt x="7" y="9"/>
                    <a:pt x="7" y="11"/>
                  </a:cubicBezTo>
                  <a:cubicBezTo>
                    <a:pt x="7" y="14"/>
                    <a:pt x="6" y="17"/>
                    <a:pt x="4" y="17"/>
                  </a:cubicBezTo>
                  <a:cubicBezTo>
                    <a:pt x="4" y="17"/>
                    <a:pt x="4" y="17"/>
                    <a:pt x="4" y="17"/>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15" name="Freeform 224"/>
            <p:cNvSpPr>
              <a:spLocks/>
            </p:cNvSpPr>
            <p:nvPr/>
          </p:nvSpPr>
          <p:spPr bwMode="auto">
            <a:xfrm>
              <a:off x="3564" y="2565"/>
              <a:ext cx="7" cy="14"/>
            </a:xfrm>
            <a:custGeom>
              <a:avLst/>
              <a:gdLst/>
              <a:ahLst/>
              <a:cxnLst>
                <a:cxn ang="0">
                  <a:pos x="1" y="7"/>
                </a:cxn>
                <a:cxn ang="0">
                  <a:pos x="0" y="3"/>
                </a:cxn>
                <a:cxn ang="0">
                  <a:pos x="1" y="1"/>
                </a:cxn>
                <a:cxn ang="0">
                  <a:pos x="3" y="0"/>
                </a:cxn>
                <a:cxn ang="0">
                  <a:pos x="3" y="4"/>
                </a:cxn>
                <a:cxn ang="0">
                  <a:pos x="1" y="7"/>
                </a:cxn>
              </a:cxnLst>
              <a:rect l="0" t="0" r="r" b="b"/>
              <a:pathLst>
                <a:path w="4" h="7">
                  <a:moveTo>
                    <a:pt x="1" y="7"/>
                  </a:moveTo>
                  <a:cubicBezTo>
                    <a:pt x="0" y="7"/>
                    <a:pt x="1" y="3"/>
                    <a:pt x="0" y="3"/>
                  </a:cubicBezTo>
                  <a:cubicBezTo>
                    <a:pt x="1" y="1"/>
                    <a:pt x="0" y="1"/>
                    <a:pt x="1" y="1"/>
                  </a:cubicBezTo>
                  <a:cubicBezTo>
                    <a:pt x="3" y="3"/>
                    <a:pt x="1" y="0"/>
                    <a:pt x="3" y="0"/>
                  </a:cubicBezTo>
                  <a:cubicBezTo>
                    <a:pt x="4" y="0"/>
                    <a:pt x="3" y="3"/>
                    <a:pt x="3" y="4"/>
                  </a:cubicBezTo>
                  <a:cubicBezTo>
                    <a:pt x="3" y="4"/>
                    <a:pt x="1" y="6"/>
                    <a:pt x="1" y="7"/>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16" name="Freeform 225"/>
            <p:cNvSpPr>
              <a:spLocks/>
            </p:cNvSpPr>
            <p:nvPr/>
          </p:nvSpPr>
          <p:spPr bwMode="auto">
            <a:xfrm>
              <a:off x="3486" y="2571"/>
              <a:ext cx="83" cy="74"/>
            </a:xfrm>
            <a:custGeom>
              <a:avLst/>
              <a:gdLst/>
              <a:ahLst/>
              <a:cxnLst>
                <a:cxn ang="0">
                  <a:pos x="41" y="4"/>
                </a:cxn>
                <a:cxn ang="0">
                  <a:pos x="40" y="0"/>
                </a:cxn>
                <a:cxn ang="0">
                  <a:pos x="38" y="4"/>
                </a:cxn>
                <a:cxn ang="0">
                  <a:pos x="34" y="9"/>
                </a:cxn>
                <a:cxn ang="0">
                  <a:pos x="26" y="15"/>
                </a:cxn>
                <a:cxn ang="0">
                  <a:pos x="26" y="18"/>
                </a:cxn>
                <a:cxn ang="0">
                  <a:pos x="11" y="20"/>
                </a:cxn>
                <a:cxn ang="0">
                  <a:pos x="6" y="20"/>
                </a:cxn>
                <a:cxn ang="0">
                  <a:pos x="3" y="18"/>
                </a:cxn>
                <a:cxn ang="0">
                  <a:pos x="3" y="15"/>
                </a:cxn>
                <a:cxn ang="0">
                  <a:pos x="1" y="15"/>
                </a:cxn>
                <a:cxn ang="0">
                  <a:pos x="0" y="15"/>
                </a:cxn>
                <a:cxn ang="0">
                  <a:pos x="3" y="20"/>
                </a:cxn>
                <a:cxn ang="0">
                  <a:pos x="6" y="27"/>
                </a:cxn>
                <a:cxn ang="0">
                  <a:pos x="15" y="32"/>
                </a:cxn>
                <a:cxn ang="0">
                  <a:pos x="34" y="33"/>
                </a:cxn>
                <a:cxn ang="0">
                  <a:pos x="35" y="26"/>
                </a:cxn>
                <a:cxn ang="0">
                  <a:pos x="35" y="21"/>
                </a:cxn>
                <a:cxn ang="0">
                  <a:pos x="38" y="20"/>
                </a:cxn>
                <a:cxn ang="0">
                  <a:pos x="38" y="18"/>
                </a:cxn>
                <a:cxn ang="0">
                  <a:pos x="38" y="15"/>
                </a:cxn>
                <a:cxn ang="0">
                  <a:pos x="40" y="12"/>
                </a:cxn>
                <a:cxn ang="0">
                  <a:pos x="43" y="10"/>
                </a:cxn>
                <a:cxn ang="0">
                  <a:pos x="41" y="4"/>
                </a:cxn>
              </a:cxnLst>
              <a:rect l="0" t="0" r="r" b="b"/>
              <a:pathLst>
                <a:path w="43" h="38">
                  <a:moveTo>
                    <a:pt x="41" y="4"/>
                  </a:moveTo>
                  <a:cubicBezTo>
                    <a:pt x="40" y="4"/>
                    <a:pt x="41" y="0"/>
                    <a:pt x="40" y="0"/>
                  </a:cubicBezTo>
                  <a:cubicBezTo>
                    <a:pt x="38" y="6"/>
                    <a:pt x="40" y="0"/>
                    <a:pt x="38" y="4"/>
                  </a:cubicBezTo>
                  <a:cubicBezTo>
                    <a:pt x="37" y="6"/>
                    <a:pt x="35" y="6"/>
                    <a:pt x="34" y="9"/>
                  </a:cubicBezTo>
                  <a:cubicBezTo>
                    <a:pt x="31" y="12"/>
                    <a:pt x="28" y="15"/>
                    <a:pt x="26" y="15"/>
                  </a:cubicBezTo>
                  <a:cubicBezTo>
                    <a:pt x="26" y="16"/>
                    <a:pt x="29" y="15"/>
                    <a:pt x="26" y="18"/>
                  </a:cubicBezTo>
                  <a:cubicBezTo>
                    <a:pt x="23" y="23"/>
                    <a:pt x="17" y="18"/>
                    <a:pt x="11" y="20"/>
                  </a:cubicBezTo>
                  <a:cubicBezTo>
                    <a:pt x="6" y="21"/>
                    <a:pt x="6" y="21"/>
                    <a:pt x="6" y="20"/>
                  </a:cubicBezTo>
                  <a:cubicBezTo>
                    <a:pt x="6" y="16"/>
                    <a:pt x="5" y="18"/>
                    <a:pt x="3" y="18"/>
                  </a:cubicBezTo>
                  <a:cubicBezTo>
                    <a:pt x="0" y="18"/>
                    <a:pt x="3" y="15"/>
                    <a:pt x="3" y="15"/>
                  </a:cubicBezTo>
                  <a:cubicBezTo>
                    <a:pt x="3" y="13"/>
                    <a:pt x="1" y="15"/>
                    <a:pt x="1" y="15"/>
                  </a:cubicBezTo>
                  <a:cubicBezTo>
                    <a:pt x="1" y="15"/>
                    <a:pt x="1" y="15"/>
                    <a:pt x="0" y="15"/>
                  </a:cubicBezTo>
                  <a:cubicBezTo>
                    <a:pt x="0" y="18"/>
                    <a:pt x="0" y="18"/>
                    <a:pt x="3" y="20"/>
                  </a:cubicBezTo>
                  <a:cubicBezTo>
                    <a:pt x="6" y="23"/>
                    <a:pt x="6" y="23"/>
                    <a:pt x="6" y="27"/>
                  </a:cubicBezTo>
                  <a:cubicBezTo>
                    <a:pt x="8" y="30"/>
                    <a:pt x="6" y="30"/>
                    <a:pt x="15" y="32"/>
                  </a:cubicBezTo>
                  <a:cubicBezTo>
                    <a:pt x="24" y="33"/>
                    <a:pt x="32" y="38"/>
                    <a:pt x="34" y="33"/>
                  </a:cubicBezTo>
                  <a:cubicBezTo>
                    <a:pt x="34" y="32"/>
                    <a:pt x="32" y="30"/>
                    <a:pt x="35" y="26"/>
                  </a:cubicBezTo>
                  <a:cubicBezTo>
                    <a:pt x="37" y="21"/>
                    <a:pt x="37" y="23"/>
                    <a:pt x="35" y="21"/>
                  </a:cubicBezTo>
                  <a:cubicBezTo>
                    <a:pt x="35" y="21"/>
                    <a:pt x="37" y="21"/>
                    <a:pt x="38" y="20"/>
                  </a:cubicBezTo>
                  <a:cubicBezTo>
                    <a:pt x="41" y="20"/>
                    <a:pt x="40" y="18"/>
                    <a:pt x="38" y="18"/>
                  </a:cubicBezTo>
                  <a:cubicBezTo>
                    <a:pt x="37" y="18"/>
                    <a:pt x="38" y="18"/>
                    <a:pt x="38" y="15"/>
                  </a:cubicBezTo>
                  <a:cubicBezTo>
                    <a:pt x="38" y="12"/>
                    <a:pt x="38" y="9"/>
                    <a:pt x="40" y="12"/>
                  </a:cubicBezTo>
                  <a:cubicBezTo>
                    <a:pt x="41" y="15"/>
                    <a:pt x="40" y="12"/>
                    <a:pt x="43" y="10"/>
                  </a:cubicBezTo>
                  <a:cubicBezTo>
                    <a:pt x="43" y="7"/>
                    <a:pt x="43" y="6"/>
                    <a:pt x="41" y="4"/>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17" name="Freeform 226"/>
            <p:cNvSpPr>
              <a:spLocks/>
            </p:cNvSpPr>
            <p:nvPr/>
          </p:nvSpPr>
          <p:spPr bwMode="auto">
            <a:xfrm>
              <a:off x="3550" y="2550"/>
              <a:ext cx="19" cy="11"/>
            </a:xfrm>
            <a:custGeom>
              <a:avLst/>
              <a:gdLst/>
              <a:ahLst/>
              <a:cxnLst>
                <a:cxn ang="0">
                  <a:pos x="2" y="6"/>
                </a:cxn>
                <a:cxn ang="0">
                  <a:pos x="5" y="3"/>
                </a:cxn>
                <a:cxn ang="0">
                  <a:pos x="8" y="1"/>
                </a:cxn>
                <a:cxn ang="0">
                  <a:pos x="2" y="6"/>
                </a:cxn>
              </a:cxnLst>
              <a:rect l="0" t="0" r="r" b="b"/>
              <a:pathLst>
                <a:path w="10" h="6">
                  <a:moveTo>
                    <a:pt x="2" y="6"/>
                  </a:moveTo>
                  <a:cubicBezTo>
                    <a:pt x="0" y="4"/>
                    <a:pt x="5" y="4"/>
                    <a:pt x="5" y="3"/>
                  </a:cubicBezTo>
                  <a:cubicBezTo>
                    <a:pt x="5" y="1"/>
                    <a:pt x="10" y="0"/>
                    <a:pt x="8" y="1"/>
                  </a:cubicBezTo>
                  <a:cubicBezTo>
                    <a:pt x="7" y="4"/>
                    <a:pt x="2" y="6"/>
                    <a:pt x="2" y="6"/>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18" name="Freeform 227"/>
            <p:cNvSpPr>
              <a:spLocks/>
            </p:cNvSpPr>
            <p:nvPr/>
          </p:nvSpPr>
          <p:spPr bwMode="auto">
            <a:xfrm>
              <a:off x="3441" y="2491"/>
              <a:ext cx="4" cy="10"/>
            </a:xfrm>
            <a:custGeom>
              <a:avLst/>
              <a:gdLst/>
              <a:ahLst/>
              <a:cxnLst>
                <a:cxn ang="0">
                  <a:pos x="2" y="5"/>
                </a:cxn>
                <a:cxn ang="0">
                  <a:pos x="0" y="2"/>
                </a:cxn>
                <a:cxn ang="0">
                  <a:pos x="2" y="5"/>
                </a:cxn>
              </a:cxnLst>
              <a:rect l="0" t="0" r="r" b="b"/>
              <a:pathLst>
                <a:path w="2" h="5">
                  <a:moveTo>
                    <a:pt x="2" y="5"/>
                  </a:moveTo>
                  <a:cubicBezTo>
                    <a:pt x="0" y="5"/>
                    <a:pt x="0" y="2"/>
                    <a:pt x="0" y="2"/>
                  </a:cubicBezTo>
                  <a:cubicBezTo>
                    <a:pt x="0" y="0"/>
                    <a:pt x="2" y="3"/>
                    <a:pt x="2" y="5"/>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19" name="Freeform 228"/>
            <p:cNvSpPr>
              <a:spLocks/>
            </p:cNvSpPr>
            <p:nvPr/>
          </p:nvSpPr>
          <p:spPr bwMode="auto">
            <a:xfrm>
              <a:off x="3238" y="2437"/>
              <a:ext cx="11" cy="29"/>
            </a:xfrm>
            <a:custGeom>
              <a:avLst/>
              <a:gdLst/>
              <a:ahLst/>
              <a:cxnLst>
                <a:cxn ang="0">
                  <a:pos x="4" y="3"/>
                </a:cxn>
                <a:cxn ang="0">
                  <a:pos x="4" y="11"/>
                </a:cxn>
                <a:cxn ang="0">
                  <a:pos x="0" y="15"/>
                </a:cxn>
                <a:cxn ang="0">
                  <a:pos x="0" y="13"/>
                </a:cxn>
                <a:cxn ang="0">
                  <a:pos x="1" y="8"/>
                </a:cxn>
                <a:cxn ang="0">
                  <a:pos x="0" y="8"/>
                </a:cxn>
                <a:cxn ang="0">
                  <a:pos x="1" y="8"/>
                </a:cxn>
                <a:cxn ang="0">
                  <a:pos x="1" y="2"/>
                </a:cxn>
                <a:cxn ang="0">
                  <a:pos x="4" y="3"/>
                </a:cxn>
              </a:cxnLst>
              <a:rect l="0" t="0" r="r" b="b"/>
              <a:pathLst>
                <a:path w="6" h="15">
                  <a:moveTo>
                    <a:pt x="4" y="3"/>
                  </a:moveTo>
                  <a:cubicBezTo>
                    <a:pt x="4" y="5"/>
                    <a:pt x="6" y="10"/>
                    <a:pt x="4" y="11"/>
                  </a:cubicBezTo>
                  <a:cubicBezTo>
                    <a:pt x="3" y="13"/>
                    <a:pt x="3" y="15"/>
                    <a:pt x="0" y="15"/>
                  </a:cubicBezTo>
                  <a:cubicBezTo>
                    <a:pt x="0" y="13"/>
                    <a:pt x="0" y="13"/>
                    <a:pt x="0" y="13"/>
                  </a:cubicBezTo>
                  <a:cubicBezTo>
                    <a:pt x="0" y="11"/>
                    <a:pt x="3" y="10"/>
                    <a:pt x="1" y="8"/>
                  </a:cubicBezTo>
                  <a:cubicBezTo>
                    <a:pt x="1" y="8"/>
                    <a:pt x="0" y="10"/>
                    <a:pt x="0" y="8"/>
                  </a:cubicBezTo>
                  <a:cubicBezTo>
                    <a:pt x="1" y="8"/>
                    <a:pt x="1" y="8"/>
                    <a:pt x="1" y="8"/>
                  </a:cubicBezTo>
                  <a:cubicBezTo>
                    <a:pt x="1" y="6"/>
                    <a:pt x="0" y="3"/>
                    <a:pt x="1" y="2"/>
                  </a:cubicBezTo>
                  <a:cubicBezTo>
                    <a:pt x="3" y="0"/>
                    <a:pt x="4" y="3"/>
                    <a:pt x="4"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20" name="Freeform 229"/>
            <p:cNvSpPr>
              <a:spLocks/>
            </p:cNvSpPr>
            <p:nvPr/>
          </p:nvSpPr>
          <p:spPr bwMode="auto">
            <a:xfrm>
              <a:off x="3230" y="2422"/>
              <a:ext cx="19" cy="79"/>
            </a:xfrm>
            <a:custGeom>
              <a:avLst/>
              <a:gdLst/>
              <a:ahLst/>
              <a:cxnLst>
                <a:cxn ang="0">
                  <a:pos x="9" y="11"/>
                </a:cxn>
                <a:cxn ang="0">
                  <a:pos x="9" y="10"/>
                </a:cxn>
                <a:cxn ang="0">
                  <a:pos x="10" y="7"/>
                </a:cxn>
                <a:cxn ang="0">
                  <a:pos x="10" y="5"/>
                </a:cxn>
                <a:cxn ang="0">
                  <a:pos x="10" y="2"/>
                </a:cxn>
                <a:cxn ang="0">
                  <a:pos x="10" y="2"/>
                </a:cxn>
                <a:cxn ang="0">
                  <a:pos x="10" y="2"/>
                </a:cxn>
                <a:cxn ang="0">
                  <a:pos x="9" y="2"/>
                </a:cxn>
                <a:cxn ang="0">
                  <a:pos x="9" y="4"/>
                </a:cxn>
                <a:cxn ang="0">
                  <a:pos x="6" y="4"/>
                </a:cxn>
                <a:cxn ang="0">
                  <a:pos x="1" y="19"/>
                </a:cxn>
                <a:cxn ang="0">
                  <a:pos x="0" y="22"/>
                </a:cxn>
                <a:cxn ang="0">
                  <a:pos x="0" y="24"/>
                </a:cxn>
                <a:cxn ang="0">
                  <a:pos x="4" y="41"/>
                </a:cxn>
                <a:cxn ang="0">
                  <a:pos x="4" y="41"/>
                </a:cxn>
                <a:cxn ang="0">
                  <a:pos x="6" y="34"/>
                </a:cxn>
                <a:cxn ang="0">
                  <a:pos x="9" y="24"/>
                </a:cxn>
                <a:cxn ang="0">
                  <a:pos x="9" y="19"/>
                </a:cxn>
                <a:cxn ang="0">
                  <a:pos x="4" y="22"/>
                </a:cxn>
                <a:cxn ang="0">
                  <a:pos x="4" y="21"/>
                </a:cxn>
                <a:cxn ang="0">
                  <a:pos x="6" y="16"/>
                </a:cxn>
                <a:cxn ang="0">
                  <a:pos x="4" y="16"/>
                </a:cxn>
                <a:cxn ang="0">
                  <a:pos x="6" y="16"/>
                </a:cxn>
                <a:cxn ang="0">
                  <a:pos x="6" y="10"/>
                </a:cxn>
                <a:cxn ang="0">
                  <a:pos x="9" y="11"/>
                </a:cxn>
              </a:cxnLst>
              <a:rect l="0" t="0" r="r" b="b"/>
              <a:pathLst>
                <a:path w="10" h="41">
                  <a:moveTo>
                    <a:pt x="9" y="11"/>
                  </a:moveTo>
                  <a:cubicBezTo>
                    <a:pt x="9" y="10"/>
                    <a:pt x="9" y="10"/>
                    <a:pt x="9" y="10"/>
                  </a:cubicBezTo>
                  <a:cubicBezTo>
                    <a:pt x="9" y="8"/>
                    <a:pt x="9" y="7"/>
                    <a:pt x="10" y="7"/>
                  </a:cubicBezTo>
                  <a:cubicBezTo>
                    <a:pt x="10" y="7"/>
                    <a:pt x="10" y="7"/>
                    <a:pt x="10" y="5"/>
                  </a:cubicBezTo>
                  <a:cubicBezTo>
                    <a:pt x="10" y="5"/>
                    <a:pt x="10" y="4"/>
                    <a:pt x="10" y="2"/>
                  </a:cubicBezTo>
                  <a:cubicBezTo>
                    <a:pt x="10" y="2"/>
                    <a:pt x="10" y="2"/>
                    <a:pt x="10" y="2"/>
                  </a:cubicBezTo>
                  <a:cubicBezTo>
                    <a:pt x="10" y="2"/>
                    <a:pt x="10" y="2"/>
                    <a:pt x="10" y="2"/>
                  </a:cubicBezTo>
                  <a:cubicBezTo>
                    <a:pt x="9" y="2"/>
                    <a:pt x="9" y="0"/>
                    <a:pt x="9" y="2"/>
                  </a:cubicBezTo>
                  <a:cubicBezTo>
                    <a:pt x="9" y="4"/>
                    <a:pt x="9" y="4"/>
                    <a:pt x="9" y="4"/>
                  </a:cubicBezTo>
                  <a:cubicBezTo>
                    <a:pt x="9" y="4"/>
                    <a:pt x="7" y="4"/>
                    <a:pt x="6" y="4"/>
                  </a:cubicBezTo>
                  <a:cubicBezTo>
                    <a:pt x="4" y="7"/>
                    <a:pt x="3" y="17"/>
                    <a:pt x="1" y="19"/>
                  </a:cubicBezTo>
                  <a:cubicBezTo>
                    <a:pt x="3" y="19"/>
                    <a:pt x="0" y="22"/>
                    <a:pt x="0" y="22"/>
                  </a:cubicBezTo>
                  <a:cubicBezTo>
                    <a:pt x="0" y="24"/>
                    <a:pt x="0" y="24"/>
                    <a:pt x="0" y="24"/>
                  </a:cubicBezTo>
                  <a:cubicBezTo>
                    <a:pt x="1" y="28"/>
                    <a:pt x="3" y="34"/>
                    <a:pt x="4" y="41"/>
                  </a:cubicBezTo>
                  <a:cubicBezTo>
                    <a:pt x="4" y="41"/>
                    <a:pt x="4" y="41"/>
                    <a:pt x="4" y="41"/>
                  </a:cubicBezTo>
                  <a:cubicBezTo>
                    <a:pt x="4" y="41"/>
                    <a:pt x="6" y="36"/>
                    <a:pt x="6" y="34"/>
                  </a:cubicBezTo>
                  <a:cubicBezTo>
                    <a:pt x="6" y="30"/>
                    <a:pt x="9" y="25"/>
                    <a:pt x="9" y="24"/>
                  </a:cubicBezTo>
                  <a:cubicBezTo>
                    <a:pt x="9" y="22"/>
                    <a:pt x="9" y="21"/>
                    <a:pt x="9" y="19"/>
                  </a:cubicBezTo>
                  <a:cubicBezTo>
                    <a:pt x="7" y="21"/>
                    <a:pt x="7" y="22"/>
                    <a:pt x="4" y="22"/>
                  </a:cubicBezTo>
                  <a:cubicBezTo>
                    <a:pt x="4" y="21"/>
                    <a:pt x="4" y="21"/>
                    <a:pt x="4" y="21"/>
                  </a:cubicBezTo>
                  <a:cubicBezTo>
                    <a:pt x="4" y="19"/>
                    <a:pt x="7" y="17"/>
                    <a:pt x="6" y="16"/>
                  </a:cubicBezTo>
                  <a:cubicBezTo>
                    <a:pt x="6" y="16"/>
                    <a:pt x="4" y="17"/>
                    <a:pt x="4" y="16"/>
                  </a:cubicBezTo>
                  <a:cubicBezTo>
                    <a:pt x="6" y="16"/>
                    <a:pt x="6" y="16"/>
                    <a:pt x="6" y="16"/>
                  </a:cubicBezTo>
                  <a:cubicBezTo>
                    <a:pt x="6" y="14"/>
                    <a:pt x="4" y="11"/>
                    <a:pt x="6" y="10"/>
                  </a:cubicBezTo>
                  <a:cubicBezTo>
                    <a:pt x="7" y="8"/>
                    <a:pt x="9" y="11"/>
                    <a:pt x="9" y="1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21" name="Freeform 230"/>
            <p:cNvSpPr>
              <a:spLocks/>
            </p:cNvSpPr>
            <p:nvPr/>
          </p:nvSpPr>
          <p:spPr bwMode="auto">
            <a:xfrm>
              <a:off x="3226" y="2459"/>
              <a:ext cx="8" cy="9"/>
            </a:xfrm>
            <a:custGeom>
              <a:avLst/>
              <a:gdLst/>
              <a:ahLst/>
              <a:cxnLst>
                <a:cxn ang="0">
                  <a:pos x="3" y="0"/>
                </a:cxn>
                <a:cxn ang="0">
                  <a:pos x="0" y="3"/>
                </a:cxn>
                <a:cxn ang="0">
                  <a:pos x="1" y="5"/>
                </a:cxn>
                <a:cxn ang="0">
                  <a:pos x="1" y="3"/>
                </a:cxn>
                <a:cxn ang="0">
                  <a:pos x="3" y="0"/>
                </a:cxn>
              </a:cxnLst>
              <a:rect l="0" t="0" r="r" b="b"/>
              <a:pathLst>
                <a:path w="4" h="5">
                  <a:moveTo>
                    <a:pt x="3" y="0"/>
                  </a:moveTo>
                  <a:cubicBezTo>
                    <a:pt x="1" y="1"/>
                    <a:pt x="1" y="1"/>
                    <a:pt x="0" y="3"/>
                  </a:cubicBezTo>
                  <a:cubicBezTo>
                    <a:pt x="0" y="3"/>
                    <a:pt x="0" y="5"/>
                    <a:pt x="1" y="5"/>
                  </a:cubicBezTo>
                  <a:cubicBezTo>
                    <a:pt x="1" y="3"/>
                    <a:pt x="1" y="3"/>
                    <a:pt x="1" y="3"/>
                  </a:cubicBezTo>
                  <a:cubicBezTo>
                    <a:pt x="1" y="3"/>
                    <a:pt x="4" y="0"/>
                    <a:pt x="3"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22" name="Freeform 231"/>
            <p:cNvSpPr>
              <a:spLocks noEditPoints="1"/>
            </p:cNvSpPr>
            <p:nvPr/>
          </p:nvSpPr>
          <p:spPr bwMode="auto">
            <a:xfrm>
              <a:off x="3003" y="2241"/>
              <a:ext cx="132" cy="152"/>
            </a:xfrm>
            <a:custGeom>
              <a:avLst/>
              <a:gdLst/>
              <a:ahLst/>
              <a:cxnLst>
                <a:cxn ang="0">
                  <a:pos x="32" y="6"/>
                </a:cxn>
                <a:cxn ang="0">
                  <a:pos x="44" y="6"/>
                </a:cxn>
                <a:cxn ang="0">
                  <a:pos x="54" y="8"/>
                </a:cxn>
                <a:cxn ang="0">
                  <a:pos x="41" y="11"/>
                </a:cxn>
                <a:cxn ang="0">
                  <a:pos x="36" y="19"/>
                </a:cxn>
                <a:cxn ang="0">
                  <a:pos x="32" y="20"/>
                </a:cxn>
                <a:cxn ang="0">
                  <a:pos x="25" y="15"/>
                </a:cxn>
                <a:cxn ang="0">
                  <a:pos x="27" y="28"/>
                </a:cxn>
                <a:cxn ang="0">
                  <a:pos x="32" y="39"/>
                </a:cxn>
                <a:cxn ang="0">
                  <a:pos x="32" y="43"/>
                </a:cxn>
                <a:cxn ang="0">
                  <a:pos x="30" y="50"/>
                </a:cxn>
                <a:cxn ang="0">
                  <a:pos x="29" y="60"/>
                </a:cxn>
                <a:cxn ang="0">
                  <a:pos x="19" y="56"/>
                </a:cxn>
                <a:cxn ang="0">
                  <a:pos x="12" y="45"/>
                </a:cxn>
                <a:cxn ang="0">
                  <a:pos x="21" y="40"/>
                </a:cxn>
                <a:cxn ang="0">
                  <a:pos x="22" y="39"/>
                </a:cxn>
                <a:cxn ang="0">
                  <a:pos x="9" y="36"/>
                </a:cxn>
                <a:cxn ang="0">
                  <a:pos x="4" y="25"/>
                </a:cxn>
                <a:cxn ang="0">
                  <a:pos x="9" y="19"/>
                </a:cxn>
                <a:cxn ang="0">
                  <a:pos x="21" y="8"/>
                </a:cxn>
                <a:cxn ang="0">
                  <a:pos x="7" y="43"/>
                </a:cxn>
                <a:cxn ang="0">
                  <a:pos x="7" y="39"/>
                </a:cxn>
                <a:cxn ang="0">
                  <a:pos x="27" y="60"/>
                </a:cxn>
                <a:cxn ang="0">
                  <a:pos x="41" y="74"/>
                </a:cxn>
                <a:cxn ang="0">
                  <a:pos x="47" y="73"/>
                </a:cxn>
                <a:cxn ang="0">
                  <a:pos x="33" y="68"/>
                </a:cxn>
                <a:cxn ang="0">
                  <a:pos x="68" y="60"/>
                </a:cxn>
                <a:cxn ang="0">
                  <a:pos x="68" y="60"/>
                </a:cxn>
                <a:cxn ang="0">
                  <a:pos x="50" y="39"/>
                </a:cxn>
                <a:cxn ang="0">
                  <a:pos x="53" y="28"/>
                </a:cxn>
                <a:cxn ang="0">
                  <a:pos x="54" y="31"/>
                </a:cxn>
                <a:cxn ang="0">
                  <a:pos x="41" y="12"/>
                </a:cxn>
                <a:cxn ang="0">
                  <a:pos x="38" y="43"/>
                </a:cxn>
                <a:cxn ang="0">
                  <a:pos x="30" y="33"/>
                </a:cxn>
                <a:cxn ang="0">
                  <a:pos x="47" y="53"/>
                </a:cxn>
                <a:cxn ang="0">
                  <a:pos x="60" y="71"/>
                </a:cxn>
                <a:cxn ang="0">
                  <a:pos x="4" y="28"/>
                </a:cxn>
                <a:cxn ang="0">
                  <a:pos x="4" y="28"/>
                </a:cxn>
                <a:cxn ang="0">
                  <a:pos x="45" y="22"/>
                </a:cxn>
                <a:cxn ang="0">
                  <a:pos x="48" y="20"/>
                </a:cxn>
                <a:cxn ang="0">
                  <a:pos x="44" y="54"/>
                </a:cxn>
                <a:cxn ang="0">
                  <a:pos x="38" y="57"/>
                </a:cxn>
                <a:cxn ang="0">
                  <a:pos x="38" y="48"/>
                </a:cxn>
                <a:cxn ang="0">
                  <a:pos x="38" y="51"/>
                </a:cxn>
                <a:cxn ang="0">
                  <a:pos x="50" y="48"/>
                </a:cxn>
                <a:cxn ang="0">
                  <a:pos x="7" y="37"/>
                </a:cxn>
                <a:cxn ang="0">
                  <a:pos x="41" y="34"/>
                </a:cxn>
                <a:cxn ang="0">
                  <a:pos x="42" y="48"/>
                </a:cxn>
                <a:cxn ang="0">
                  <a:pos x="42" y="48"/>
                </a:cxn>
              </a:cxnLst>
              <a:rect l="0" t="0" r="r" b="b"/>
              <a:pathLst>
                <a:path w="68" h="78">
                  <a:moveTo>
                    <a:pt x="21" y="8"/>
                  </a:moveTo>
                  <a:cubicBezTo>
                    <a:pt x="25" y="11"/>
                    <a:pt x="24" y="6"/>
                    <a:pt x="27" y="6"/>
                  </a:cubicBezTo>
                  <a:cubicBezTo>
                    <a:pt x="29" y="8"/>
                    <a:pt x="27" y="5"/>
                    <a:pt x="32" y="6"/>
                  </a:cubicBezTo>
                  <a:cubicBezTo>
                    <a:pt x="35" y="6"/>
                    <a:pt x="36" y="3"/>
                    <a:pt x="38" y="5"/>
                  </a:cubicBezTo>
                  <a:cubicBezTo>
                    <a:pt x="39" y="5"/>
                    <a:pt x="38" y="2"/>
                    <a:pt x="41" y="5"/>
                  </a:cubicBezTo>
                  <a:cubicBezTo>
                    <a:pt x="42" y="8"/>
                    <a:pt x="42" y="3"/>
                    <a:pt x="44" y="6"/>
                  </a:cubicBezTo>
                  <a:cubicBezTo>
                    <a:pt x="45" y="9"/>
                    <a:pt x="47" y="6"/>
                    <a:pt x="50" y="6"/>
                  </a:cubicBezTo>
                  <a:cubicBezTo>
                    <a:pt x="54" y="6"/>
                    <a:pt x="48" y="0"/>
                    <a:pt x="53" y="2"/>
                  </a:cubicBezTo>
                  <a:cubicBezTo>
                    <a:pt x="56" y="5"/>
                    <a:pt x="56" y="6"/>
                    <a:pt x="54" y="8"/>
                  </a:cubicBezTo>
                  <a:cubicBezTo>
                    <a:pt x="53" y="8"/>
                    <a:pt x="54" y="11"/>
                    <a:pt x="51" y="12"/>
                  </a:cubicBezTo>
                  <a:cubicBezTo>
                    <a:pt x="51" y="11"/>
                    <a:pt x="48" y="12"/>
                    <a:pt x="45" y="11"/>
                  </a:cubicBezTo>
                  <a:cubicBezTo>
                    <a:pt x="42" y="9"/>
                    <a:pt x="44" y="12"/>
                    <a:pt x="41" y="11"/>
                  </a:cubicBezTo>
                  <a:cubicBezTo>
                    <a:pt x="38" y="9"/>
                    <a:pt x="38" y="12"/>
                    <a:pt x="35" y="14"/>
                  </a:cubicBezTo>
                  <a:cubicBezTo>
                    <a:pt x="32" y="14"/>
                    <a:pt x="35" y="14"/>
                    <a:pt x="33" y="15"/>
                  </a:cubicBezTo>
                  <a:cubicBezTo>
                    <a:pt x="33" y="17"/>
                    <a:pt x="35" y="15"/>
                    <a:pt x="36" y="19"/>
                  </a:cubicBezTo>
                  <a:cubicBezTo>
                    <a:pt x="39" y="20"/>
                    <a:pt x="38" y="20"/>
                    <a:pt x="36" y="19"/>
                  </a:cubicBezTo>
                  <a:cubicBezTo>
                    <a:pt x="33" y="17"/>
                    <a:pt x="32" y="17"/>
                    <a:pt x="35" y="19"/>
                  </a:cubicBezTo>
                  <a:cubicBezTo>
                    <a:pt x="36" y="22"/>
                    <a:pt x="35" y="22"/>
                    <a:pt x="32" y="20"/>
                  </a:cubicBezTo>
                  <a:cubicBezTo>
                    <a:pt x="30" y="17"/>
                    <a:pt x="30" y="19"/>
                    <a:pt x="32" y="20"/>
                  </a:cubicBezTo>
                  <a:cubicBezTo>
                    <a:pt x="33" y="23"/>
                    <a:pt x="30" y="23"/>
                    <a:pt x="29" y="20"/>
                  </a:cubicBezTo>
                  <a:cubicBezTo>
                    <a:pt x="29" y="15"/>
                    <a:pt x="25" y="19"/>
                    <a:pt x="25" y="15"/>
                  </a:cubicBezTo>
                  <a:cubicBezTo>
                    <a:pt x="27" y="12"/>
                    <a:pt x="24" y="15"/>
                    <a:pt x="24" y="17"/>
                  </a:cubicBezTo>
                  <a:cubicBezTo>
                    <a:pt x="21" y="22"/>
                    <a:pt x="32" y="28"/>
                    <a:pt x="29" y="31"/>
                  </a:cubicBezTo>
                  <a:cubicBezTo>
                    <a:pt x="27" y="33"/>
                    <a:pt x="29" y="28"/>
                    <a:pt x="27" y="28"/>
                  </a:cubicBezTo>
                  <a:cubicBezTo>
                    <a:pt x="24" y="28"/>
                    <a:pt x="30" y="33"/>
                    <a:pt x="24" y="33"/>
                  </a:cubicBezTo>
                  <a:cubicBezTo>
                    <a:pt x="21" y="34"/>
                    <a:pt x="29" y="34"/>
                    <a:pt x="29" y="36"/>
                  </a:cubicBezTo>
                  <a:cubicBezTo>
                    <a:pt x="30" y="39"/>
                    <a:pt x="30" y="37"/>
                    <a:pt x="32" y="39"/>
                  </a:cubicBezTo>
                  <a:cubicBezTo>
                    <a:pt x="32" y="40"/>
                    <a:pt x="36" y="40"/>
                    <a:pt x="35" y="42"/>
                  </a:cubicBezTo>
                  <a:cubicBezTo>
                    <a:pt x="35" y="43"/>
                    <a:pt x="36" y="46"/>
                    <a:pt x="35" y="46"/>
                  </a:cubicBezTo>
                  <a:cubicBezTo>
                    <a:pt x="35" y="46"/>
                    <a:pt x="33" y="45"/>
                    <a:pt x="32" y="43"/>
                  </a:cubicBezTo>
                  <a:cubicBezTo>
                    <a:pt x="30" y="42"/>
                    <a:pt x="27" y="43"/>
                    <a:pt x="27" y="45"/>
                  </a:cubicBezTo>
                  <a:cubicBezTo>
                    <a:pt x="29" y="46"/>
                    <a:pt x="27" y="46"/>
                    <a:pt x="29" y="46"/>
                  </a:cubicBezTo>
                  <a:cubicBezTo>
                    <a:pt x="30" y="48"/>
                    <a:pt x="32" y="50"/>
                    <a:pt x="30" y="50"/>
                  </a:cubicBezTo>
                  <a:cubicBezTo>
                    <a:pt x="29" y="50"/>
                    <a:pt x="29" y="51"/>
                    <a:pt x="27" y="50"/>
                  </a:cubicBezTo>
                  <a:cubicBezTo>
                    <a:pt x="27" y="48"/>
                    <a:pt x="27" y="48"/>
                    <a:pt x="25" y="48"/>
                  </a:cubicBezTo>
                  <a:cubicBezTo>
                    <a:pt x="22" y="48"/>
                    <a:pt x="30" y="59"/>
                    <a:pt x="29" y="60"/>
                  </a:cubicBezTo>
                  <a:cubicBezTo>
                    <a:pt x="25" y="60"/>
                    <a:pt x="24" y="53"/>
                    <a:pt x="24" y="57"/>
                  </a:cubicBezTo>
                  <a:cubicBezTo>
                    <a:pt x="22" y="60"/>
                    <a:pt x="21" y="62"/>
                    <a:pt x="21" y="59"/>
                  </a:cubicBezTo>
                  <a:cubicBezTo>
                    <a:pt x="21" y="56"/>
                    <a:pt x="19" y="51"/>
                    <a:pt x="19" y="56"/>
                  </a:cubicBezTo>
                  <a:cubicBezTo>
                    <a:pt x="18" y="59"/>
                    <a:pt x="15" y="53"/>
                    <a:pt x="15" y="51"/>
                  </a:cubicBezTo>
                  <a:cubicBezTo>
                    <a:pt x="16" y="50"/>
                    <a:pt x="16" y="48"/>
                    <a:pt x="15" y="48"/>
                  </a:cubicBezTo>
                  <a:cubicBezTo>
                    <a:pt x="12" y="48"/>
                    <a:pt x="13" y="46"/>
                    <a:pt x="12" y="45"/>
                  </a:cubicBezTo>
                  <a:cubicBezTo>
                    <a:pt x="10" y="43"/>
                    <a:pt x="13" y="45"/>
                    <a:pt x="13" y="42"/>
                  </a:cubicBezTo>
                  <a:cubicBezTo>
                    <a:pt x="13" y="40"/>
                    <a:pt x="15" y="42"/>
                    <a:pt x="16" y="40"/>
                  </a:cubicBezTo>
                  <a:cubicBezTo>
                    <a:pt x="18" y="39"/>
                    <a:pt x="18" y="39"/>
                    <a:pt x="21" y="40"/>
                  </a:cubicBezTo>
                  <a:cubicBezTo>
                    <a:pt x="24" y="42"/>
                    <a:pt x="24" y="43"/>
                    <a:pt x="27" y="42"/>
                  </a:cubicBezTo>
                  <a:cubicBezTo>
                    <a:pt x="30" y="42"/>
                    <a:pt x="29" y="40"/>
                    <a:pt x="27" y="40"/>
                  </a:cubicBezTo>
                  <a:cubicBezTo>
                    <a:pt x="25" y="40"/>
                    <a:pt x="24" y="39"/>
                    <a:pt x="22" y="39"/>
                  </a:cubicBezTo>
                  <a:cubicBezTo>
                    <a:pt x="19" y="40"/>
                    <a:pt x="21" y="39"/>
                    <a:pt x="18" y="39"/>
                  </a:cubicBezTo>
                  <a:cubicBezTo>
                    <a:pt x="13" y="40"/>
                    <a:pt x="15" y="37"/>
                    <a:pt x="13" y="39"/>
                  </a:cubicBezTo>
                  <a:cubicBezTo>
                    <a:pt x="12" y="42"/>
                    <a:pt x="12" y="37"/>
                    <a:pt x="9" y="36"/>
                  </a:cubicBezTo>
                  <a:cubicBezTo>
                    <a:pt x="7" y="33"/>
                    <a:pt x="13" y="34"/>
                    <a:pt x="12" y="33"/>
                  </a:cubicBezTo>
                  <a:cubicBezTo>
                    <a:pt x="9" y="29"/>
                    <a:pt x="10" y="34"/>
                    <a:pt x="9" y="31"/>
                  </a:cubicBezTo>
                  <a:cubicBezTo>
                    <a:pt x="7" y="29"/>
                    <a:pt x="6" y="31"/>
                    <a:pt x="4" y="25"/>
                  </a:cubicBezTo>
                  <a:cubicBezTo>
                    <a:pt x="4" y="25"/>
                    <a:pt x="6" y="25"/>
                    <a:pt x="6" y="23"/>
                  </a:cubicBezTo>
                  <a:cubicBezTo>
                    <a:pt x="6" y="22"/>
                    <a:pt x="6" y="22"/>
                    <a:pt x="6" y="22"/>
                  </a:cubicBezTo>
                  <a:cubicBezTo>
                    <a:pt x="6" y="20"/>
                    <a:pt x="9" y="22"/>
                    <a:pt x="9" y="19"/>
                  </a:cubicBezTo>
                  <a:cubicBezTo>
                    <a:pt x="9" y="14"/>
                    <a:pt x="10" y="17"/>
                    <a:pt x="12" y="15"/>
                  </a:cubicBezTo>
                  <a:cubicBezTo>
                    <a:pt x="12" y="12"/>
                    <a:pt x="10" y="12"/>
                    <a:pt x="10" y="12"/>
                  </a:cubicBezTo>
                  <a:cubicBezTo>
                    <a:pt x="22" y="11"/>
                    <a:pt x="16" y="6"/>
                    <a:pt x="21" y="8"/>
                  </a:cubicBezTo>
                  <a:close/>
                  <a:moveTo>
                    <a:pt x="7" y="43"/>
                  </a:moveTo>
                  <a:cubicBezTo>
                    <a:pt x="9" y="43"/>
                    <a:pt x="12" y="46"/>
                    <a:pt x="10" y="46"/>
                  </a:cubicBezTo>
                  <a:cubicBezTo>
                    <a:pt x="9" y="46"/>
                    <a:pt x="7" y="45"/>
                    <a:pt x="7" y="43"/>
                  </a:cubicBezTo>
                  <a:close/>
                  <a:moveTo>
                    <a:pt x="9" y="42"/>
                  </a:moveTo>
                  <a:cubicBezTo>
                    <a:pt x="10" y="43"/>
                    <a:pt x="10" y="42"/>
                    <a:pt x="9" y="40"/>
                  </a:cubicBezTo>
                  <a:cubicBezTo>
                    <a:pt x="7" y="40"/>
                    <a:pt x="7" y="37"/>
                    <a:pt x="7" y="39"/>
                  </a:cubicBezTo>
                  <a:cubicBezTo>
                    <a:pt x="7" y="40"/>
                    <a:pt x="6" y="39"/>
                    <a:pt x="6" y="40"/>
                  </a:cubicBezTo>
                  <a:cubicBezTo>
                    <a:pt x="6" y="42"/>
                    <a:pt x="7" y="42"/>
                    <a:pt x="9" y="42"/>
                  </a:cubicBezTo>
                  <a:close/>
                  <a:moveTo>
                    <a:pt x="27" y="60"/>
                  </a:moveTo>
                  <a:cubicBezTo>
                    <a:pt x="29" y="62"/>
                    <a:pt x="27" y="65"/>
                    <a:pt x="27" y="64"/>
                  </a:cubicBezTo>
                  <a:cubicBezTo>
                    <a:pt x="25" y="62"/>
                    <a:pt x="25" y="60"/>
                    <a:pt x="27" y="60"/>
                  </a:cubicBezTo>
                  <a:close/>
                  <a:moveTo>
                    <a:pt x="41" y="74"/>
                  </a:moveTo>
                  <a:cubicBezTo>
                    <a:pt x="42" y="78"/>
                    <a:pt x="45" y="76"/>
                    <a:pt x="50" y="76"/>
                  </a:cubicBezTo>
                  <a:cubicBezTo>
                    <a:pt x="54" y="76"/>
                    <a:pt x="54" y="71"/>
                    <a:pt x="50" y="73"/>
                  </a:cubicBezTo>
                  <a:cubicBezTo>
                    <a:pt x="47" y="76"/>
                    <a:pt x="50" y="71"/>
                    <a:pt x="47" y="73"/>
                  </a:cubicBezTo>
                  <a:cubicBezTo>
                    <a:pt x="44" y="73"/>
                    <a:pt x="44" y="70"/>
                    <a:pt x="39" y="71"/>
                  </a:cubicBezTo>
                  <a:cubicBezTo>
                    <a:pt x="36" y="73"/>
                    <a:pt x="36" y="68"/>
                    <a:pt x="35" y="70"/>
                  </a:cubicBezTo>
                  <a:cubicBezTo>
                    <a:pt x="33" y="70"/>
                    <a:pt x="33" y="68"/>
                    <a:pt x="33" y="68"/>
                  </a:cubicBezTo>
                  <a:cubicBezTo>
                    <a:pt x="32" y="70"/>
                    <a:pt x="32" y="70"/>
                    <a:pt x="32" y="71"/>
                  </a:cubicBezTo>
                  <a:cubicBezTo>
                    <a:pt x="32" y="74"/>
                    <a:pt x="36" y="71"/>
                    <a:pt x="41" y="74"/>
                  </a:cubicBezTo>
                  <a:close/>
                  <a:moveTo>
                    <a:pt x="68" y="60"/>
                  </a:moveTo>
                  <a:cubicBezTo>
                    <a:pt x="68" y="59"/>
                    <a:pt x="63" y="62"/>
                    <a:pt x="63" y="64"/>
                  </a:cubicBezTo>
                  <a:cubicBezTo>
                    <a:pt x="65" y="64"/>
                    <a:pt x="63" y="65"/>
                    <a:pt x="65" y="67"/>
                  </a:cubicBezTo>
                  <a:cubicBezTo>
                    <a:pt x="67" y="67"/>
                    <a:pt x="68" y="60"/>
                    <a:pt x="68" y="60"/>
                  </a:cubicBezTo>
                  <a:close/>
                  <a:moveTo>
                    <a:pt x="50" y="37"/>
                  </a:moveTo>
                  <a:cubicBezTo>
                    <a:pt x="51" y="36"/>
                    <a:pt x="53" y="40"/>
                    <a:pt x="50" y="42"/>
                  </a:cubicBezTo>
                  <a:cubicBezTo>
                    <a:pt x="48" y="42"/>
                    <a:pt x="51" y="39"/>
                    <a:pt x="50" y="39"/>
                  </a:cubicBezTo>
                  <a:cubicBezTo>
                    <a:pt x="50" y="37"/>
                    <a:pt x="48" y="37"/>
                    <a:pt x="50" y="37"/>
                  </a:cubicBezTo>
                  <a:close/>
                  <a:moveTo>
                    <a:pt x="54" y="31"/>
                  </a:moveTo>
                  <a:cubicBezTo>
                    <a:pt x="53" y="28"/>
                    <a:pt x="54" y="29"/>
                    <a:pt x="53" y="28"/>
                  </a:cubicBezTo>
                  <a:cubicBezTo>
                    <a:pt x="53" y="28"/>
                    <a:pt x="51" y="28"/>
                    <a:pt x="50" y="29"/>
                  </a:cubicBezTo>
                  <a:cubicBezTo>
                    <a:pt x="48" y="29"/>
                    <a:pt x="50" y="31"/>
                    <a:pt x="53" y="33"/>
                  </a:cubicBezTo>
                  <a:cubicBezTo>
                    <a:pt x="54" y="33"/>
                    <a:pt x="56" y="33"/>
                    <a:pt x="54" y="31"/>
                  </a:cubicBezTo>
                  <a:close/>
                  <a:moveTo>
                    <a:pt x="41" y="12"/>
                  </a:moveTo>
                  <a:cubicBezTo>
                    <a:pt x="41" y="12"/>
                    <a:pt x="41" y="15"/>
                    <a:pt x="39" y="14"/>
                  </a:cubicBezTo>
                  <a:cubicBezTo>
                    <a:pt x="38" y="14"/>
                    <a:pt x="39" y="12"/>
                    <a:pt x="41" y="12"/>
                  </a:cubicBezTo>
                  <a:close/>
                  <a:moveTo>
                    <a:pt x="30" y="36"/>
                  </a:moveTo>
                  <a:cubicBezTo>
                    <a:pt x="33" y="37"/>
                    <a:pt x="32" y="39"/>
                    <a:pt x="33" y="39"/>
                  </a:cubicBezTo>
                  <a:cubicBezTo>
                    <a:pt x="36" y="39"/>
                    <a:pt x="36" y="43"/>
                    <a:pt x="38" y="43"/>
                  </a:cubicBezTo>
                  <a:cubicBezTo>
                    <a:pt x="39" y="45"/>
                    <a:pt x="39" y="42"/>
                    <a:pt x="38" y="42"/>
                  </a:cubicBezTo>
                  <a:cubicBezTo>
                    <a:pt x="36" y="40"/>
                    <a:pt x="36" y="39"/>
                    <a:pt x="36" y="37"/>
                  </a:cubicBezTo>
                  <a:cubicBezTo>
                    <a:pt x="36" y="34"/>
                    <a:pt x="35" y="37"/>
                    <a:pt x="30" y="33"/>
                  </a:cubicBezTo>
                  <a:cubicBezTo>
                    <a:pt x="29" y="31"/>
                    <a:pt x="25" y="33"/>
                    <a:pt x="25" y="34"/>
                  </a:cubicBezTo>
                  <a:cubicBezTo>
                    <a:pt x="27" y="34"/>
                    <a:pt x="29" y="34"/>
                    <a:pt x="30" y="36"/>
                  </a:cubicBezTo>
                  <a:close/>
                  <a:moveTo>
                    <a:pt x="47" y="53"/>
                  </a:moveTo>
                  <a:cubicBezTo>
                    <a:pt x="48" y="51"/>
                    <a:pt x="48" y="56"/>
                    <a:pt x="47" y="54"/>
                  </a:cubicBezTo>
                  <a:cubicBezTo>
                    <a:pt x="45" y="54"/>
                    <a:pt x="45" y="53"/>
                    <a:pt x="47" y="53"/>
                  </a:cubicBezTo>
                  <a:close/>
                  <a:moveTo>
                    <a:pt x="60" y="71"/>
                  </a:moveTo>
                  <a:cubicBezTo>
                    <a:pt x="59" y="71"/>
                    <a:pt x="59" y="67"/>
                    <a:pt x="60" y="68"/>
                  </a:cubicBezTo>
                  <a:cubicBezTo>
                    <a:pt x="60" y="70"/>
                    <a:pt x="60" y="71"/>
                    <a:pt x="60" y="71"/>
                  </a:cubicBezTo>
                  <a:close/>
                  <a:moveTo>
                    <a:pt x="4" y="28"/>
                  </a:moveTo>
                  <a:cubicBezTo>
                    <a:pt x="1" y="25"/>
                    <a:pt x="1" y="25"/>
                    <a:pt x="1" y="25"/>
                  </a:cubicBezTo>
                  <a:cubicBezTo>
                    <a:pt x="3" y="23"/>
                    <a:pt x="1" y="23"/>
                    <a:pt x="0" y="23"/>
                  </a:cubicBezTo>
                  <a:cubicBezTo>
                    <a:pt x="0" y="25"/>
                    <a:pt x="1" y="28"/>
                    <a:pt x="4" y="28"/>
                  </a:cubicBezTo>
                  <a:close/>
                  <a:moveTo>
                    <a:pt x="44" y="23"/>
                  </a:moveTo>
                  <a:cubicBezTo>
                    <a:pt x="45" y="22"/>
                    <a:pt x="45" y="25"/>
                    <a:pt x="45" y="23"/>
                  </a:cubicBezTo>
                  <a:cubicBezTo>
                    <a:pt x="45" y="22"/>
                    <a:pt x="47" y="20"/>
                    <a:pt x="45" y="22"/>
                  </a:cubicBezTo>
                  <a:cubicBezTo>
                    <a:pt x="45" y="22"/>
                    <a:pt x="42" y="20"/>
                    <a:pt x="42" y="22"/>
                  </a:cubicBezTo>
                  <a:cubicBezTo>
                    <a:pt x="42" y="23"/>
                    <a:pt x="44" y="23"/>
                    <a:pt x="44" y="23"/>
                  </a:cubicBezTo>
                  <a:close/>
                  <a:moveTo>
                    <a:pt x="48" y="20"/>
                  </a:moveTo>
                  <a:cubicBezTo>
                    <a:pt x="48" y="17"/>
                    <a:pt x="51" y="19"/>
                    <a:pt x="50" y="20"/>
                  </a:cubicBezTo>
                  <a:cubicBezTo>
                    <a:pt x="48" y="20"/>
                    <a:pt x="48" y="20"/>
                    <a:pt x="48" y="20"/>
                  </a:cubicBezTo>
                  <a:close/>
                  <a:moveTo>
                    <a:pt x="44" y="54"/>
                  </a:moveTo>
                  <a:cubicBezTo>
                    <a:pt x="42" y="53"/>
                    <a:pt x="44" y="51"/>
                    <a:pt x="45" y="53"/>
                  </a:cubicBezTo>
                  <a:cubicBezTo>
                    <a:pt x="44" y="54"/>
                    <a:pt x="44" y="54"/>
                    <a:pt x="44" y="54"/>
                  </a:cubicBezTo>
                  <a:close/>
                  <a:moveTo>
                    <a:pt x="38" y="57"/>
                  </a:moveTo>
                  <a:cubicBezTo>
                    <a:pt x="36" y="57"/>
                    <a:pt x="38" y="59"/>
                    <a:pt x="39" y="57"/>
                  </a:cubicBezTo>
                  <a:cubicBezTo>
                    <a:pt x="39" y="56"/>
                    <a:pt x="39" y="56"/>
                    <a:pt x="38" y="57"/>
                  </a:cubicBezTo>
                  <a:close/>
                  <a:moveTo>
                    <a:pt x="38" y="48"/>
                  </a:moveTo>
                  <a:cubicBezTo>
                    <a:pt x="36" y="48"/>
                    <a:pt x="38" y="46"/>
                    <a:pt x="38" y="46"/>
                  </a:cubicBezTo>
                  <a:cubicBezTo>
                    <a:pt x="38" y="48"/>
                    <a:pt x="38" y="48"/>
                    <a:pt x="38" y="48"/>
                  </a:cubicBezTo>
                  <a:close/>
                  <a:moveTo>
                    <a:pt x="38" y="51"/>
                  </a:moveTo>
                  <a:cubicBezTo>
                    <a:pt x="36" y="51"/>
                    <a:pt x="38" y="48"/>
                    <a:pt x="38" y="50"/>
                  </a:cubicBezTo>
                  <a:cubicBezTo>
                    <a:pt x="39" y="50"/>
                    <a:pt x="39" y="51"/>
                    <a:pt x="38" y="51"/>
                  </a:cubicBezTo>
                  <a:close/>
                  <a:moveTo>
                    <a:pt x="50" y="48"/>
                  </a:moveTo>
                  <a:cubicBezTo>
                    <a:pt x="50" y="46"/>
                    <a:pt x="53" y="46"/>
                    <a:pt x="53" y="46"/>
                  </a:cubicBezTo>
                  <a:cubicBezTo>
                    <a:pt x="53" y="46"/>
                    <a:pt x="50" y="50"/>
                    <a:pt x="50" y="48"/>
                  </a:cubicBezTo>
                  <a:close/>
                  <a:moveTo>
                    <a:pt x="7" y="37"/>
                  </a:moveTo>
                  <a:cubicBezTo>
                    <a:pt x="6" y="37"/>
                    <a:pt x="7" y="34"/>
                    <a:pt x="9" y="34"/>
                  </a:cubicBezTo>
                  <a:cubicBezTo>
                    <a:pt x="9" y="36"/>
                    <a:pt x="9" y="37"/>
                    <a:pt x="7" y="37"/>
                  </a:cubicBezTo>
                  <a:close/>
                  <a:moveTo>
                    <a:pt x="41" y="34"/>
                  </a:moveTo>
                  <a:cubicBezTo>
                    <a:pt x="39" y="34"/>
                    <a:pt x="39" y="33"/>
                    <a:pt x="39" y="33"/>
                  </a:cubicBezTo>
                  <a:cubicBezTo>
                    <a:pt x="39" y="31"/>
                    <a:pt x="41" y="34"/>
                    <a:pt x="41" y="34"/>
                  </a:cubicBezTo>
                  <a:close/>
                  <a:moveTo>
                    <a:pt x="42" y="48"/>
                  </a:moveTo>
                  <a:cubicBezTo>
                    <a:pt x="44" y="50"/>
                    <a:pt x="45" y="48"/>
                    <a:pt x="44" y="46"/>
                  </a:cubicBezTo>
                  <a:cubicBezTo>
                    <a:pt x="42" y="46"/>
                    <a:pt x="41" y="42"/>
                    <a:pt x="41" y="43"/>
                  </a:cubicBezTo>
                  <a:cubicBezTo>
                    <a:pt x="39" y="45"/>
                    <a:pt x="42" y="45"/>
                    <a:pt x="42" y="48"/>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23" name="Freeform 232"/>
            <p:cNvSpPr>
              <a:spLocks noEditPoints="1"/>
            </p:cNvSpPr>
            <p:nvPr/>
          </p:nvSpPr>
          <p:spPr bwMode="auto">
            <a:xfrm>
              <a:off x="1533" y="3405"/>
              <a:ext cx="137" cy="822"/>
            </a:xfrm>
            <a:custGeom>
              <a:avLst/>
              <a:gdLst/>
              <a:ahLst/>
              <a:cxnLst>
                <a:cxn ang="0">
                  <a:pos x="69" y="59"/>
                </a:cxn>
                <a:cxn ang="0">
                  <a:pos x="46" y="158"/>
                </a:cxn>
                <a:cxn ang="0">
                  <a:pos x="33" y="251"/>
                </a:cxn>
                <a:cxn ang="0">
                  <a:pos x="33" y="313"/>
                </a:cxn>
                <a:cxn ang="0">
                  <a:pos x="46" y="375"/>
                </a:cxn>
                <a:cxn ang="0">
                  <a:pos x="31" y="391"/>
                </a:cxn>
                <a:cxn ang="0">
                  <a:pos x="25" y="389"/>
                </a:cxn>
                <a:cxn ang="0">
                  <a:pos x="20" y="386"/>
                </a:cxn>
                <a:cxn ang="0">
                  <a:pos x="28" y="374"/>
                </a:cxn>
                <a:cxn ang="0">
                  <a:pos x="17" y="369"/>
                </a:cxn>
                <a:cxn ang="0">
                  <a:pos x="14" y="357"/>
                </a:cxn>
                <a:cxn ang="0">
                  <a:pos x="14" y="341"/>
                </a:cxn>
                <a:cxn ang="0">
                  <a:pos x="19" y="327"/>
                </a:cxn>
                <a:cxn ang="0">
                  <a:pos x="3" y="313"/>
                </a:cxn>
                <a:cxn ang="0">
                  <a:pos x="22" y="293"/>
                </a:cxn>
                <a:cxn ang="0">
                  <a:pos x="22" y="256"/>
                </a:cxn>
                <a:cxn ang="0">
                  <a:pos x="34" y="165"/>
                </a:cxn>
                <a:cxn ang="0">
                  <a:pos x="43" y="58"/>
                </a:cxn>
                <a:cxn ang="0">
                  <a:pos x="59" y="383"/>
                </a:cxn>
                <a:cxn ang="0">
                  <a:pos x="46" y="399"/>
                </a:cxn>
                <a:cxn ang="0">
                  <a:pos x="34" y="406"/>
                </a:cxn>
                <a:cxn ang="0">
                  <a:pos x="48" y="411"/>
                </a:cxn>
                <a:cxn ang="0">
                  <a:pos x="22" y="287"/>
                </a:cxn>
                <a:cxn ang="0">
                  <a:pos x="45" y="403"/>
                </a:cxn>
                <a:cxn ang="0">
                  <a:pos x="13" y="271"/>
                </a:cxn>
                <a:cxn ang="0">
                  <a:pos x="14" y="259"/>
                </a:cxn>
                <a:cxn ang="0">
                  <a:pos x="16" y="296"/>
                </a:cxn>
                <a:cxn ang="0">
                  <a:pos x="14" y="290"/>
                </a:cxn>
                <a:cxn ang="0">
                  <a:pos x="17" y="299"/>
                </a:cxn>
                <a:cxn ang="0">
                  <a:pos x="14" y="301"/>
                </a:cxn>
                <a:cxn ang="0">
                  <a:pos x="6" y="305"/>
                </a:cxn>
                <a:cxn ang="0">
                  <a:pos x="16" y="284"/>
                </a:cxn>
                <a:cxn ang="0">
                  <a:pos x="10" y="302"/>
                </a:cxn>
                <a:cxn ang="0">
                  <a:pos x="53" y="417"/>
                </a:cxn>
                <a:cxn ang="0">
                  <a:pos x="59" y="416"/>
                </a:cxn>
                <a:cxn ang="0">
                  <a:pos x="48" y="413"/>
                </a:cxn>
                <a:cxn ang="0">
                  <a:pos x="39" y="411"/>
                </a:cxn>
                <a:cxn ang="0">
                  <a:pos x="66" y="421"/>
                </a:cxn>
                <a:cxn ang="0">
                  <a:pos x="33" y="403"/>
                </a:cxn>
                <a:cxn ang="0">
                  <a:pos x="25" y="396"/>
                </a:cxn>
                <a:cxn ang="0">
                  <a:pos x="23" y="402"/>
                </a:cxn>
                <a:cxn ang="0">
                  <a:pos x="17" y="383"/>
                </a:cxn>
                <a:cxn ang="0">
                  <a:pos x="19" y="389"/>
                </a:cxn>
                <a:cxn ang="0">
                  <a:pos x="16" y="374"/>
                </a:cxn>
                <a:cxn ang="0">
                  <a:pos x="11" y="372"/>
                </a:cxn>
                <a:cxn ang="0">
                  <a:pos x="13" y="378"/>
                </a:cxn>
                <a:cxn ang="0">
                  <a:pos x="10" y="380"/>
                </a:cxn>
                <a:cxn ang="0">
                  <a:pos x="16" y="368"/>
                </a:cxn>
                <a:cxn ang="0">
                  <a:pos x="13" y="366"/>
                </a:cxn>
                <a:cxn ang="0">
                  <a:pos x="6" y="343"/>
                </a:cxn>
                <a:cxn ang="0">
                  <a:pos x="5" y="360"/>
                </a:cxn>
                <a:cxn ang="0">
                  <a:pos x="13" y="361"/>
                </a:cxn>
                <a:cxn ang="0">
                  <a:pos x="8" y="355"/>
                </a:cxn>
                <a:cxn ang="0">
                  <a:pos x="10" y="363"/>
                </a:cxn>
                <a:cxn ang="0">
                  <a:pos x="8" y="341"/>
                </a:cxn>
                <a:cxn ang="0">
                  <a:pos x="10" y="336"/>
                </a:cxn>
                <a:cxn ang="0">
                  <a:pos x="6" y="333"/>
                </a:cxn>
                <a:cxn ang="0">
                  <a:pos x="8" y="329"/>
                </a:cxn>
                <a:cxn ang="0">
                  <a:pos x="3" y="336"/>
                </a:cxn>
                <a:cxn ang="0">
                  <a:pos x="6" y="326"/>
                </a:cxn>
                <a:cxn ang="0">
                  <a:pos x="5" y="338"/>
                </a:cxn>
              </a:cxnLst>
              <a:rect l="0" t="0" r="r" b="b"/>
              <a:pathLst>
                <a:path w="71" h="424">
                  <a:moveTo>
                    <a:pt x="51" y="0"/>
                  </a:moveTo>
                  <a:cubicBezTo>
                    <a:pt x="53" y="7"/>
                    <a:pt x="54" y="7"/>
                    <a:pt x="54" y="8"/>
                  </a:cubicBezTo>
                  <a:cubicBezTo>
                    <a:pt x="54" y="10"/>
                    <a:pt x="56" y="17"/>
                    <a:pt x="57" y="17"/>
                  </a:cubicBezTo>
                  <a:cubicBezTo>
                    <a:pt x="59" y="21"/>
                    <a:pt x="60" y="21"/>
                    <a:pt x="59" y="22"/>
                  </a:cubicBezTo>
                  <a:cubicBezTo>
                    <a:pt x="56" y="25"/>
                    <a:pt x="60" y="25"/>
                    <a:pt x="59" y="27"/>
                  </a:cubicBezTo>
                  <a:cubicBezTo>
                    <a:pt x="57" y="30"/>
                    <a:pt x="57" y="31"/>
                    <a:pt x="59" y="31"/>
                  </a:cubicBezTo>
                  <a:cubicBezTo>
                    <a:pt x="60" y="33"/>
                    <a:pt x="57" y="36"/>
                    <a:pt x="60" y="36"/>
                  </a:cubicBezTo>
                  <a:cubicBezTo>
                    <a:pt x="62" y="36"/>
                    <a:pt x="63" y="46"/>
                    <a:pt x="63" y="52"/>
                  </a:cubicBezTo>
                  <a:cubicBezTo>
                    <a:pt x="65" y="56"/>
                    <a:pt x="66" y="56"/>
                    <a:pt x="69" y="55"/>
                  </a:cubicBezTo>
                  <a:cubicBezTo>
                    <a:pt x="71" y="56"/>
                    <a:pt x="71" y="58"/>
                    <a:pt x="69" y="59"/>
                  </a:cubicBezTo>
                  <a:cubicBezTo>
                    <a:pt x="69" y="63"/>
                    <a:pt x="69" y="67"/>
                    <a:pt x="66" y="69"/>
                  </a:cubicBezTo>
                  <a:cubicBezTo>
                    <a:pt x="65" y="69"/>
                    <a:pt x="57" y="72"/>
                    <a:pt x="59" y="77"/>
                  </a:cubicBezTo>
                  <a:cubicBezTo>
                    <a:pt x="60" y="78"/>
                    <a:pt x="57" y="91"/>
                    <a:pt x="60" y="95"/>
                  </a:cubicBezTo>
                  <a:cubicBezTo>
                    <a:pt x="63" y="103"/>
                    <a:pt x="57" y="95"/>
                    <a:pt x="56" y="103"/>
                  </a:cubicBezTo>
                  <a:cubicBezTo>
                    <a:pt x="53" y="111"/>
                    <a:pt x="54" y="109"/>
                    <a:pt x="51" y="111"/>
                  </a:cubicBezTo>
                  <a:cubicBezTo>
                    <a:pt x="49" y="112"/>
                    <a:pt x="49" y="119"/>
                    <a:pt x="48" y="120"/>
                  </a:cubicBezTo>
                  <a:cubicBezTo>
                    <a:pt x="45" y="123"/>
                    <a:pt x="49" y="129"/>
                    <a:pt x="48" y="133"/>
                  </a:cubicBezTo>
                  <a:cubicBezTo>
                    <a:pt x="46" y="134"/>
                    <a:pt x="46" y="131"/>
                    <a:pt x="45" y="136"/>
                  </a:cubicBezTo>
                  <a:cubicBezTo>
                    <a:pt x="43" y="140"/>
                    <a:pt x="42" y="145"/>
                    <a:pt x="43" y="147"/>
                  </a:cubicBezTo>
                  <a:cubicBezTo>
                    <a:pt x="45" y="150"/>
                    <a:pt x="45" y="153"/>
                    <a:pt x="46" y="158"/>
                  </a:cubicBezTo>
                  <a:cubicBezTo>
                    <a:pt x="48" y="162"/>
                    <a:pt x="45" y="164"/>
                    <a:pt x="48" y="164"/>
                  </a:cubicBezTo>
                  <a:cubicBezTo>
                    <a:pt x="51" y="164"/>
                    <a:pt x="48" y="167"/>
                    <a:pt x="48" y="171"/>
                  </a:cubicBezTo>
                  <a:cubicBezTo>
                    <a:pt x="49" y="176"/>
                    <a:pt x="45" y="173"/>
                    <a:pt x="45" y="181"/>
                  </a:cubicBezTo>
                  <a:cubicBezTo>
                    <a:pt x="43" y="190"/>
                    <a:pt x="45" y="192"/>
                    <a:pt x="43" y="195"/>
                  </a:cubicBezTo>
                  <a:cubicBezTo>
                    <a:pt x="40" y="200"/>
                    <a:pt x="39" y="196"/>
                    <a:pt x="39" y="200"/>
                  </a:cubicBezTo>
                  <a:cubicBezTo>
                    <a:pt x="37" y="203"/>
                    <a:pt x="39" y="207"/>
                    <a:pt x="37" y="210"/>
                  </a:cubicBezTo>
                  <a:cubicBezTo>
                    <a:pt x="37" y="214"/>
                    <a:pt x="42" y="221"/>
                    <a:pt x="39" y="223"/>
                  </a:cubicBezTo>
                  <a:cubicBezTo>
                    <a:pt x="33" y="228"/>
                    <a:pt x="37" y="231"/>
                    <a:pt x="34" y="232"/>
                  </a:cubicBezTo>
                  <a:cubicBezTo>
                    <a:pt x="31" y="235"/>
                    <a:pt x="36" y="240"/>
                    <a:pt x="33" y="243"/>
                  </a:cubicBezTo>
                  <a:cubicBezTo>
                    <a:pt x="29" y="246"/>
                    <a:pt x="33" y="245"/>
                    <a:pt x="33" y="251"/>
                  </a:cubicBezTo>
                  <a:cubicBezTo>
                    <a:pt x="31" y="257"/>
                    <a:pt x="34" y="259"/>
                    <a:pt x="33" y="260"/>
                  </a:cubicBezTo>
                  <a:cubicBezTo>
                    <a:pt x="33" y="263"/>
                    <a:pt x="31" y="259"/>
                    <a:pt x="29" y="265"/>
                  </a:cubicBezTo>
                  <a:cubicBezTo>
                    <a:pt x="29" y="271"/>
                    <a:pt x="33" y="271"/>
                    <a:pt x="33" y="273"/>
                  </a:cubicBezTo>
                  <a:cubicBezTo>
                    <a:pt x="34" y="274"/>
                    <a:pt x="31" y="279"/>
                    <a:pt x="34" y="281"/>
                  </a:cubicBezTo>
                  <a:cubicBezTo>
                    <a:pt x="36" y="282"/>
                    <a:pt x="29" y="288"/>
                    <a:pt x="34" y="287"/>
                  </a:cubicBezTo>
                  <a:cubicBezTo>
                    <a:pt x="40" y="285"/>
                    <a:pt x="39" y="291"/>
                    <a:pt x="34" y="291"/>
                  </a:cubicBezTo>
                  <a:cubicBezTo>
                    <a:pt x="29" y="290"/>
                    <a:pt x="29" y="291"/>
                    <a:pt x="33" y="293"/>
                  </a:cubicBezTo>
                  <a:cubicBezTo>
                    <a:pt x="37" y="293"/>
                    <a:pt x="37" y="298"/>
                    <a:pt x="34" y="299"/>
                  </a:cubicBezTo>
                  <a:cubicBezTo>
                    <a:pt x="29" y="301"/>
                    <a:pt x="36" y="304"/>
                    <a:pt x="33" y="305"/>
                  </a:cubicBezTo>
                  <a:cubicBezTo>
                    <a:pt x="31" y="307"/>
                    <a:pt x="36" y="312"/>
                    <a:pt x="33" y="313"/>
                  </a:cubicBezTo>
                  <a:cubicBezTo>
                    <a:pt x="28" y="316"/>
                    <a:pt x="36" y="316"/>
                    <a:pt x="31" y="319"/>
                  </a:cubicBezTo>
                  <a:cubicBezTo>
                    <a:pt x="26" y="324"/>
                    <a:pt x="29" y="324"/>
                    <a:pt x="28" y="326"/>
                  </a:cubicBezTo>
                  <a:cubicBezTo>
                    <a:pt x="25" y="329"/>
                    <a:pt x="31" y="330"/>
                    <a:pt x="28" y="333"/>
                  </a:cubicBezTo>
                  <a:cubicBezTo>
                    <a:pt x="25" y="335"/>
                    <a:pt x="23" y="344"/>
                    <a:pt x="20" y="344"/>
                  </a:cubicBezTo>
                  <a:cubicBezTo>
                    <a:pt x="17" y="343"/>
                    <a:pt x="20" y="347"/>
                    <a:pt x="19" y="351"/>
                  </a:cubicBezTo>
                  <a:cubicBezTo>
                    <a:pt x="17" y="355"/>
                    <a:pt x="20" y="352"/>
                    <a:pt x="22" y="358"/>
                  </a:cubicBezTo>
                  <a:cubicBezTo>
                    <a:pt x="22" y="363"/>
                    <a:pt x="23" y="358"/>
                    <a:pt x="26" y="358"/>
                  </a:cubicBezTo>
                  <a:cubicBezTo>
                    <a:pt x="29" y="358"/>
                    <a:pt x="26" y="371"/>
                    <a:pt x="29" y="372"/>
                  </a:cubicBezTo>
                  <a:cubicBezTo>
                    <a:pt x="33" y="374"/>
                    <a:pt x="29" y="375"/>
                    <a:pt x="34" y="375"/>
                  </a:cubicBezTo>
                  <a:cubicBezTo>
                    <a:pt x="39" y="375"/>
                    <a:pt x="46" y="375"/>
                    <a:pt x="46" y="375"/>
                  </a:cubicBezTo>
                  <a:cubicBezTo>
                    <a:pt x="51" y="378"/>
                    <a:pt x="59" y="377"/>
                    <a:pt x="60" y="380"/>
                  </a:cubicBezTo>
                  <a:cubicBezTo>
                    <a:pt x="59" y="380"/>
                    <a:pt x="57" y="380"/>
                    <a:pt x="56" y="378"/>
                  </a:cubicBezTo>
                  <a:cubicBezTo>
                    <a:pt x="53" y="378"/>
                    <a:pt x="53" y="378"/>
                    <a:pt x="51" y="382"/>
                  </a:cubicBezTo>
                  <a:cubicBezTo>
                    <a:pt x="48" y="383"/>
                    <a:pt x="49" y="380"/>
                    <a:pt x="46" y="383"/>
                  </a:cubicBezTo>
                  <a:cubicBezTo>
                    <a:pt x="43" y="385"/>
                    <a:pt x="42" y="383"/>
                    <a:pt x="40" y="386"/>
                  </a:cubicBezTo>
                  <a:cubicBezTo>
                    <a:pt x="40" y="391"/>
                    <a:pt x="40" y="388"/>
                    <a:pt x="39" y="394"/>
                  </a:cubicBezTo>
                  <a:cubicBezTo>
                    <a:pt x="39" y="399"/>
                    <a:pt x="40" y="399"/>
                    <a:pt x="37" y="399"/>
                  </a:cubicBezTo>
                  <a:cubicBezTo>
                    <a:pt x="34" y="399"/>
                    <a:pt x="33" y="397"/>
                    <a:pt x="33" y="397"/>
                  </a:cubicBezTo>
                  <a:cubicBezTo>
                    <a:pt x="31" y="397"/>
                    <a:pt x="28" y="394"/>
                    <a:pt x="28" y="393"/>
                  </a:cubicBezTo>
                  <a:cubicBezTo>
                    <a:pt x="28" y="391"/>
                    <a:pt x="29" y="391"/>
                    <a:pt x="31" y="391"/>
                  </a:cubicBezTo>
                  <a:cubicBezTo>
                    <a:pt x="31" y="393"/>
                    <a:pt x="31" y="391"/>
                    <a:pt x="33" y="391"/>
                  </a:cubicBezTo>
                  <a:cubicBezTo>
                    <a:pt x="34" y="393"/>
                    <a:pt x="33" y="391"/>
                    <a:pt x="34" y="389"/>
                  </a:cubicBezTo>
                  <a:cubicBezTo>
                    <a:pt x="37" y="389"/>
                    <a:pt x="39" y="386"/>
                    <a:pt x="37" y="386"/>
                  </a:cubicBezTo>
                  <a:cubicBezTo>
                    <a:pt x="36" y="385"/>
                    <a:pt x="36" y="386"/>
                    <a:pt x="33" y="388"/>
                  </a:cubicBezTo>
                  <a:cubicBezTo>
                    <a:pt x="31" y="388"/>
                    <a:pt x="33" y="389"/>
                    <a:pt x="29" y="389"/>
                  </a:cubicBezTo>
                  <a:cubicBezTo>
                    <a:pt x="25" y="388"/>
                    <a:pt x="31" y="389"/>
                    <a:pt x="29" y="391"/>
                  </a:cubicBezTo>
                  <a:cubicBezTo>
                    <a:pt x="28" y="391"/>
                    <a:pt x="26" y="391"/>
                    <a:pt x="26" y="394"/>
                  </a:cubicBezTo>
                  <a:cubicBezTo>
                    <a:pt x="28" y="396"/>
                    <a:pt x="26" y="394"/>
                    <a:pt x="25" y="393"/>
                  </a:cubicBezTo>
                  <a:cubicBezTo>
                    <a:pt x="22" y="393"/>
                    <a:pt x="20" y="389"/>
                    <a:pt x="22" y="389"/>
                  </a:cubicBezTo>
                  <a:cubicBezTo>
                    <a:pt x="23" y="389"/>
                    <a:pt x="25" y="391"/>
                    <a:pt x="25" y="389"/>
                  </a:cubicBezTo>
                  <a:cubicBezTo>
                    <a:pt x="23" y="389"/>
                    <a:pt x="25" y="389"/>
                    <a:pt x="23" y="388"/>
                  </a:cubicBezTo>
                  <a:cubicBezTo>
                    <a:pt x="23" y="386"/>
                    <a:pt x="25" y="385"/>
                    <a:pt x="26" y="386"/>
                  </a:cubicBezTo>
                  <a:cubicBezTo>
                    <a:pt x="28" y="388"/>
                    <a:pt x="28" y="383"/>
                    <a:pt x="31" y="383"/>
                  </a:cubicBezTo>
                  <a:cubicBezTo>
                    <a:pt x="33" y="385"/>
                    <a:pt x="34" y="385"/>
                    <a:pt x="36" y="383"/>
                  </a:cubicBezTo>
                  <a:cubicBezTo>
                    <a:pt x="36" y="383"/>
                    <a:pt x="29" y="382"/>
                    <a:pt x="28" y="383"/>
                  </a:cubicBezTo>
                  <a:cubicBezTo>
                    <a:pt x="26" y="385"/>
                    <a:pt x="28" y="382"/>
                    <a:pt x="25" y="382"/>
                  </a:cubicBezTo>
                  <a:cubicBezTo>
                    <a:pt x="23" y="383"/>
                    <a:pt x="25" y="383"/>
                    <a:pt x="25" y="383"/>
                  </a:cubicBezTo>
                  <a:cubicBezTo>
                    <a:pt x="26" y="385"/>
                    <a:pt x="23" y="385"/>
                    <a:pt x="23" y="386"/>
                  </a:cubicBezTo>
                  <a:cubicBezTo>
                    <a:pt x="23" y="388"/>
                    <a:pt x="23" y="389"/>
                    <a:pt x="20" y="389"/>
                  </a:cubicBezTo>
                  <a:cubicBezTo>
                    <a:pt x="17" y="388"/>
                    <a:pt x="22" y="388"/>
                    <a:pt x="20" y="386"/>
                  </a:cubicBezTo>
                  <a:cubicBezTo>
                    <a:pt x="20" y="386"/>
                    <a:pt x="19" y="385"/>
                    <a:pt x="20" y="386"/>
                  </a:cubicBezTo>
                  <a:cubicBezTo>
                    <a:pt x="22" y="386"/>
                    <a:pt x="20" y="382"/>
                    <a:pt x="19" y="385"/>
                  </a:cubicBezTo>
                  <a:cubicBezTo>
                    <a:pt x="17" y="386"/>
                    <a:pt x="17" y="385"/>
                    <a:pt x="19" y="382"/>
                  </a:cubicBezTo>
                  <a:cubicBezTo>
                    <a:pt x="20" y="380"/>
                    <a:pt x="17" y="382"/>
                    <a:pt x="19" y="380"/>
                  </a:cubicBezTo>
                  <a:cubicBezTo>
                    <a:pt x="19" y="377"/>
                    <a:pt x="16" y="375"/>
                    <a:pt x="17" y="377"/>
                  </a:cubicBezTo>
                  <a:cubicBezTo>
                    <a:pt x="19" y="377"/>
                    <a:pt x="20" y="380"/>
                    <a:pt x="22" y="378"/>
                  </a:cubicBezTo>
                  <a:cubicBezTo>
                    <a:pt x="22" y="377"/>
                    <a:pt x="23" y="377"/>
                    <a:pt x="23" y="377"/>
                  </a:cubicBezTo>
                  <a:cubicBezTo>
                    <a:pt x="23" y="378"/>
                    <a:pt x="23" y="378"/>
                    <a:pt x="23" y="375"/>
                  </a:cubicBezTo>
                  <a:cubicBezTo>
                    <a:pt x="25" y="374"/>
                    <a:pt x="28" y="378"/>
                    <a:pt x="26" y="377"/>
                  </a:cubicBezTo>
                  <a:cubicBezTo>
                    <a:pt x="25" y="375"/>
                    <a:pt x="26" y="375"/>
                    <a:pt x="28" y="374"/>
                  </a:cubicBezTo>
                  <a:cubicBezTo>
                    <a:pt x="28" y="371"/>
                    <a:pt x="26" y="371"/>
                    <a:pt x="23" y="369"/>
                  </a:cubicBezTo>
                  <a:cubicBezTo>
                    <a:pt x="20" y="368"/>
                    <a:pt x="20" y="369"/>
                    <a:pt x="23" y="371"/>
                  </a:cubicBezTo>
                  <a:cubicBezTo>
                    <a:pt x="26" y="372"/>
                    <a:pt x="28" y="374"/>
                    <a:pt x="25" y="374"/>
                  </a:cubicBezTo>
                  <a:cubicBezTo>
                    <a:pt x="22" y="372"/>
                    <a:pt x="23" y="374"/>
                    <a:pt x="23" y="374"/>
                  </a:cubicBezTo>
                  <a:cubicBezTo>
                    <a:pt x="22" y="374"/>
                    <a:pt x="22" y="375"/>
                    <a:pt x="22" y="377"/>
                  </a:cubicBezTo>
                  <a:cubicBezTo>
                    <a:pt x="20" y="378"/>
                    <a:pt x="17" y="374"/>
                    <a:pt x="19" y="374"/>
                  </a:cubicBezTo>
                  <a:cubicBezTo>
                    <a:pt x="20" y="375"/>
                    <a:pt x="19" y="375"/>
                    <a:pt x="19" y="372"/>
                  </a:cubicBezTo>
                  <a:cubicBezTo>
                    <a:pt x="19" y="371"/>
                    <a:pt x="17" y="374"/>
                    <a:pt x="16" y="372"/>
                  </a:cubicBezTo>
                  <a:cubicBezTo>
                    <a:pt x="16" y="371"/>
                    <a:pt x="17" y="371"/>
                    <a:pt x="16" y="369"/>
                  </a:cubicBezTo>
                  <a:cubicBezTo>
                    <a:pt x="16" y="368"/>
                    <a:pt x="16" y="368"/>
                    <a:pt x="17" y="369"/>
                  </a:cubicBezTo>
                  <a:cubicBezTo>
                    <a:pt x="17" y="371"/>
                    <a:pt x="19" y="371"/>
                    <a:pt x="17" y="368"/>
                  </a:cubicBezTo>
                  <a:cubicBezTo>
                    <a:pt x="17" y="366"/>
                    <a:pt x="17" y="366"/>
                    <a:pt x="16" y="366"/>
                  </a:cubicBezTo>
                  <a:cubicBezTo>
                    <a:pt x="14" y="366"/>
                    <a:pt x="14" y="368"/>
                    <a:pt x="14" y="364"/>
                  </a:cubicBezTo>
                  <a:cubicBezTo>
                    <a:pt x="14" y="363"/>
                    <a:pt x="14" y="364"/>
                    <a:pt x="14" y="363"/>
                  </a:cubicBezTo>
                  <a:cubicBezTo>
                    <a:pt x="13" y="363"/>
                    <a:pt x="14" y="361"/>
                    <a:pt x="16" y="363"/>
                  </a:cubicBezTo>
                  <a:cubicBezTo>
                    <a:pt x="16" y="363"/>
                    <a:pt x="17" y="361"/>
                    <a:pt x="17" y="360"/>
                  </a:cubicBezTo>
                  <a:cubicBezTo>
                    <a:pt x="19" y="357"/>
                    <a:pt x="17" y="357"/>
                    <a:pt x="17" y="358"/>
                  </a:cubicBezTo>
                  <a:cubicBezTo>
                    <a:pt x="16" y="361"/>
                    <a:pt x="16" y="361"/>
                    <a:pt x="14" y="360"/>
                  </a:cubicBezTo>
                  <a:cubicBezTo>
                    <a:pt x="13" y="358"/>
                    <a:pt x="13" y="358"/>
                    <a:pt x="14" y="358"/>
                  </a:cubicBezTo>
                  <a:cubicBezTo>
                    <a:pt x="16" y="358"/>
                    <a:pt x="16" y="358"/>
                    <a:pt x="14" y="357"/>
                  </a:cubicBezTo>
                  <a:cubicBezTo>
                    <a:pt x="13" y="357"/>
                    <a:pt x="14" y="357"/>
                    <a:pt x="13" y="357"/>
                  </a:cubicBezTo>
                  <a:cubicBezTo>
                    <a:pt x="11" y="355"/>
                    <a:pt x="11" y="355"/>
                    <a:pt x="10" y="354"/>
                  </a:cubicBezTo>
                  <a:cubicBezTo>
                    <a:pt x="8" y="354"/>
                    <a:pt x="11" y="352"/>
                    <a:pt x="13" y="354"/>
                  </a:cubicBezTo>
                  <a:cubicBezTo>
                    <a:pt x="14" y="355"/>
                    <a:pt x="16" y="355"/>
                    <a:pt x="14" y="354"/>
                  </a:cubicBezTo>
                  <a:cubicBezTo>
                    <a:pt x="13" y="352"/>
                    <a:pt x="11" y="351"/>
                    <a:pt x="14" y="352"/>
                  </a:cubicBezTo>
                  <a:cubicBezTo>
                    <a:pt x="17" y="352"/>
                    <a:pt x="16" y="352"/>
                    <a:pt x="13" y="351"/>
                  </a:cubicBezTo>
                  <a:cubicBezTo>
                    <a:pt x="11" y="349"/>
                    <a:pt x="14" y="349"/>
                    <a:pt x="13" y="347"/>
                  </a:cubicBezTo>
                  <a:cubicBezTo>
                    <a:pt x="13" y="347"/>
                    <a:pt x="14" y="346"/>
                    <a:pt x="16" y="347"/>
                  </a:cubicBezTo>
                  <a:cubicBezTo>
                    <a:pt x="17" y="349"/>
                    <a:pt x="16" y="346"/>
                    <a:pt x="14" y="344"/>
                  </a:cubicBezTo>
                  <a:cubicBezTo>
                    <a:pt x="14" y="343"/>
                    <a:pt x="16" y="341"/>
                    <a:pt x="14" y="341"/>
                  </a:cubicBezTo>
                  <a:cubicBezTo>
                    <a:pt x="13" y="343"/>
                    <a:pt x="14" y="346"/>
                    <a:pt x="13" y="346"/>
                  </a:cubicBezTo>
                  <a:cubicBezTo>
                    <a:pt x="11" y="346"/>
                    <a:pt x="13" y="343"/>
                    <a:pt x="11" y="340"/>
                  </a:cubicBezTo>
                  <a:cubicBezTo>
                    <a:pt x="11" y="336"/>
                    <a:pt x="13" y="336"/>
                    <a:pt x="13" y="335"/>
                  </a:cubicBezTo>
                  <a:cubicBezTo>
                    <a:pt x="13" y="332"/>
                    <a:pt x="16" y="335"/>
                    <a:pt x="16" y="335"/>
                  </a:cubicBezTo>
                  <a:cubicBezTo>
                    <a:pt x="14" y="333"/>
                    <a:pt x="16" y="333"/>
                    <a:pt x="14" y="333"/>
                  </a:cubicBezTo>
                  <a:cubicBezTo>
                    <a:pt x="14" y="332"/>
                    <a:pt x="13" y="332"/>
                    <a:pt x="11" y="330"/>
                  </a:cubicBezTo>
                  <a:cubicBezTo>
                    <a:pt x="11" y="329"/>
                    <a:pt x="11" y="330"/>
                    <a:pt x="10" y="329"/>
                  </a:cubicBezTo>
                  <a:cubicBezTo>
                    <a:pt x="10" y="327"/>
                    <a:pt x="11" y="329"/>
                    <a:pt x="14" y="329"/>
                  </a:cubicBezTo>
                  <a:cubicBezTo>
                    <a:pt x="16" y="329"/>
                    <a:pt x="17" y="329"/>
                    <a:pt x="19" y="330"/>
                  </a:cubicBezTo>
                  <a:cubicBezTo>
                    <a:pt x="22" y="332"/>
                    <a:pt x="17" y="327"/>
                    <a:pt x="19" y="327"/>
                  </a:cubicBezTo>
                  <a:cubicBezTo>
                    <a:pt x="20" y="327"/>
                    <a:pt x="17" y="324"/>
                    <a:pt x="17" y="326"/>
                  </a:cubicBezTo>
                  <a:cubicBezTo>
                    <a:pt x="17" y="327"/>
                    <a:pt x="16" y="324"/>
                    <a:pt x="13" y="326"/>
                  </a:cubicBezTo>
                  <a:cubicBezTo>
                    <a:pt x="10" y="326"/>
                    <a:pt x="10" y="326"/>
                    <a:pt x="10" y="324"/>
                  </a:cubicBezTo>
                  <a:cubicBezTo>
                    <a:pt x="11" y="322"/>
                    <a:pt x="11" y="324"/>
                    <a:pt x="13" y="324"/>
                  </a:cubicBezTo>
                  <a:cubicBezTo>
                    <a:pt x="14" y="324"/>
                    <a:pt x="10" y="322"/>
                    <a:pt x="11" y="321"/>
                  </a:cubicBezTo>
                  <a:cubicBezTo>
                    <a:pt x="13" y="318"/>
                    <a:pt x="16" y="319"/>
                    <a:pt x="16" y="318"/>
                  </a:cubicBezTo>
                  <a:cubicBezTo>
                    <a:pt x="16" y="315"/>
                    <a:pt x="14" y="316"/>
                    <a:pt x="14" y="315"/>
                  </a:cubicBezTo>
                  <a:cubicBezTo>
                    <a:pt x="13" y="313"/>
                    <a:pt x="11" y="313"/>
                    <a:pt x="11" y="315"/>
                  </a:cubicBezTo>
                  <a:cubicBezTo>
                    <a:pt x="11" y="316"/>
                    <a:pt x="8" y="315"/>
                    <a:pt x="6" y="313"/>
                  </a:cubicBezTo>
                  <a:cubicBezTo>
                    <a:pt x="6" y="310"/>
                    <a:pt x="3" y="312"/>
                    <a:pt x="3" y="313"/>
                  </a:cubicBezTo>
                  <a:cubicBezTo>
                    <a:pt x="3" y="316"/>
                    <a:pt x="3" y="316"/>
                    <a:pt x="2" y="315"/>
                  </a:cubicBezTo>
                  <a:cubicBezTo>
                    <a:pt x="0" y="312"/>
                    <a:pt x="3" y="310"/>
                    <a:pt x="6" y="307"/>
                  </a:cubicBezTo>
                  <a:cubicBezTo>
                    <a:pt x="11" y="305"/>
                    <a:pt x="8" y="302"/>
                    <a:pt x="11" y="304"/>
                  </a:cubicBezTo>
                  <a:cubicBezTo>
                    <a:pt x="13" y="304"/>
                    <a:pt x="10" y="302"/>
                    <a:pt x="13" y="302"/>
                  </a:cubicBezTo>
                  <a:cubicBezTo>
                    <a:pt x="16" y="302"/>
                    <a:pt x="13" y="305"/>
                    <a:pt x="16" y="307"/>
                  </a:cubicBezTo>
                  <a:cubicBezTo>
                    <a:pt x="19" y="308"/>
                    <a:pt x="14" y="313"/>
                    <a:pt x="17" y="312"/>
                  </a:cubicBezTo>
                  <a:cubicBezTo>
                    <a:pt x="19" y="310"/>
                    <a:pt x="17" y="310"/>
                    <a:pt x="19" y="305"/>
                  </a:cubicBezTo>
                  <a:cubicBezTo>
                    <a:pt x="19" y="301"/>
                    <a:pt x="19" y="302"/>
                    <a:pt x="19" y="299"/>
                  </a:cubicBezTo>
                  <a:cubicBezTo>
                    <a:pt x="19" y="298"/>
                    <a:pt x="22" y="298"/>
                    <a:pt x="20" y="296"/>
                  </a:cubicBezTo>
                  <a:cubicBezTo>
                    <a:pt x="20" y="294"/>
                    <a:pt x="19" y="294"/>
                    <a:pt x="22" y="293"/>
                  </a:cubicBezTo>
                  <a:cubicBezTo>
                    <a:pt x="23" y="293"/>
                    <a:pt x="25" y="291"/>
                    <a:pt x="25" y="290"/>
                  </a:cubicBezTo>
                  <a:cubicBezTo>
                    <a:pt x="26" y="288"/>
                    <a:pt x="26" y="285"/>
                    <a:pt x="23" y="285"/>
                  </a:cubicBezTo>
                  <a:cubicBezTo>
                    <a:pt x="22" y="285"/>
                    <a:pt x="20" y="284"/>
                    <a:pt x="22" y="284"/>
                  </a:cubicBezTo>
                  <a:cubicBezTo>
                    <a:pt x="23" y="282"/>
                    <a:pt x="23" y="279"/>
                    <a:pt x="22" y="276"/>
                  </a:cubicBezTo>
                  <a:cubicBezTo>
                    <a:pt x="22" y="273"/>
                    <a:pt x="26" y="273"/>
                    <a:pt x="25" y="268"/>
                  </a:cubicBezTo>
                  <a:cubicBezTo>
                    <a:pt x="23" y="265"/>
                    <a:pt x="25" y="266"/>
                    <a:pt x="25" y="263"/>
                  </a:cubicBezTo>
                  <a:cubicBezTo>
                    <a:pt x="25" y="262"/>
                    <a:pt x="25" y="262"/>
                    <a:pt x="26" y="263"/>
                  </a:cubicBezTo>
                  <a:cubicBezTo>
                    <a:pt x="28" y="265"/>
                    <a:pt x="29" y="260"/>
                    <a:pt x="25" y="260"/>
                  </a:cubicBezTo>
                  <a:cubicBezTo>
                    <a:pt x="22" y="259"/>
                    <a:pt x="28" y="257"/>
                    <a:pt x="26" y="256"/>
                  </a:cubicBezTo>
                  <a:cubicBezTo>
                    <a:pt x="23" y="256"/>
                    <a:pt x="23" y="251"/>
                    <a:pt x="22" y="256"/>
                  </a:cubicBezTo>
                  <a:cubicBezTo>
                    <a:pt x="22" y="257"/>
                    <a:pt x="19" y="259"/>
                    <a:pt x="16" y="252"/>
                  </a:cubicBezTo>
                  <a:cubicBezTo>
                    <a:pt x="14" y="248"/>
                    <a:pt x="16" y="248"/>
                    <a:pt x="17" y="238"/>
                  </a:cubicBezTo>
                  <a:cubicBezTo>
                    <a:pt x="17" y="232"/>
                    <a:pt x="19" y="240"/>
                    <a:pt x="20" y="231"/>
                  </a:cubicBezTo>
                  <a:cubicBezTo>
                    <a:pt x="22" y="223"/>
                    <a:pt x="19" y="224"/>
                    <a:pt x="19" y="218"/>
                  </a:cubicBezTo>
                  <a:cubicBezTo>
                    <a:pt x="20" y="210"/>
                    <a:pt x="17" y="215"/>
                    <a:pt x="17" y="207"/>
                  </a:cubicBezTo>
                  <a:cubicBezTo>
                    <a:pt x="19" y="203"/>
                    <a:pt x="22" y="210"/>
                    <a:pt x="22" y="203"/>
                  </a:cubicBezTo>
                  <a:cubicBezTo>
                    <a:pt x="22" y="196"/>
                    <a:pt x="23" y="206"/>
                    <a:pt x="23" y="196"/>
                  </a:cubicBezTo>
                  <a:cubicBezTo>
                    <a:pt x="25" y="190"/>
                    <a:pt x="26" y="195"/>
                    <a:pt x="26" y="190"/>
                  </a:cubicBezTo>
                  <a:cubicBezTo>
                    <a:pt x="26" y="187"/>
                    <a:pt x="31" y="184"/>
                    <a:pt x="31" y="175"/>
                  </a:cubicBezTo>
                  <a:cubicBezTo>
                    <a:pt x="31" y="167"/>
                    <a:pt x="36" y="171"/>
                    <a:pt x="34" y="165"/>
                  </a:cubicBezTo>
                  <a:cubicBezTo>
                    <a:pt x="33" y="161"/>
                    <a:pt x="37" y="158"/>
                    <a:pt x="36" y="154"/>
                  </a:cubicBezTo>
                  <a:cubicBezTo>
                    <a:pt x="34" y="151"/>
                    <a:pt x="36" y="150"/>
                    <a:pt x="34" y="142"/>
                  </a:cubicBezTo>
                  <a:cubicBezTo>
                    <a:pt x="33" y="134"/>
                    <a:pt x="34" y="133"/>
                    <a:pt x="36" y="131"/>
                  </a:cubicBezTo>
                  <a:cubicBezTo>
                    <a:pt x="37" y="129"/>
                    <a:pt x="37" y="125"/>
                    <a:pt x="36" y="120"/>
                  </a:cubicBezTo>
                  <a:cubicBezTo>
                    <a:pt x="33" y="116"/>
                    <a:pt x="37" y="117"/>
                    <a:pt x="39" y="111"/>
                  </a:cubicBezTo>
                  <a:cubicBezTo>
                    <a:pt x="39" y="103"/>
                    <a:pt x="40" y="106"/>
                    <a:pt x="40" y="101"/>
                  </a:cubicBezTo>
                  <a:cubicBezTo>
                    <a:pt x="39" y="98"/>
                    <a:pt x="43" y="91"/>
                    <a:pt x="42" y="88"/>
                  </a:cubicBezTo>
                  <a:cubicBezTo>
                    <a:pt x="40" y="84"/>
                    <a:pt x="45" y="83"/>
                    <a:pt x="43" y="77"/>
                  </a:cubicBezTo>
                  <a:cubicBezTo>
                    <a:pt x="40" y="69"/>
                    <a:pt x="45" y="63"/>
                    <a:pt x="43" y="63"/>
                  </a:cubicBezTo>
                  <a:cubicBezTo>
                    <a:pt x="40" y="61"/>
                    <a:pt x="43" y="58"/>
                    <a:pt x="43" y="58"/>
                  </a:cubicBezTo>
                  <a:cubicBezTo>
                    <a:pt x="45" y="58"/>
                    <a:pt x="45" y="56"/>
                    <a:pt x="46" y="47"/>
                  </a:cubicBezTo>
                  <a:cubicBezTo>
                    <a:pt x="48" y="38"/>
                    <a:pt x="45" y="36"/>
                    <a:pt x="46" y="30"/>
                  </a:cubicBezTo>
                  <a:cubicBezTo>
                    <a:pt x="46" y="24"/>
                    <a:pt x="45" y="24"/>
                    <a:pt x="45" y="19"/>
                  </a:cubicBezTo>
                  <a:cubicBezTo>
                    <a:pt x="45" y="16"/>
                    <a:pt x="43" y="21"/>
                    <a:pt x="43" y="10"/>
                  </a:cubicBezTo>
                  <a:cubicBezTo>
                    <a:pt x="53" y="7"/>
                    <a:pt x="46" y="4"/>
                    <a:pt x="48" y="4"/>
                  </a:cubicBezTo>
                  <a:cubicBezTo>
                    <a:pt x="51" y="4"/>
                    <a:pt x="51" y="0"/>
                    <a:pt x="51" y="0"/>
                  </a:cubicBezTo>
                  <a:close/>
                  <a:moveTo>
                    <a:pt x="59" y="411"/>
                  </a:moveTo>
                  <a:cubicBezTo>
                    <a:pt x="59" y="383"/>
                    <a:pt x="59" y="383"/>
                    <a:pt x="59" y="383"/>
                  </a:cubicBezTo>
                  <a:moveTo>
                    <a:pt x="59" y="411"/>
                  </a:moveTo>
                  <a:cubicBezTo>
                    <a:pt x="59" y="383"/>
                    <a:pt x="59" y="383"/>
                    <a:pt x="59" y="383"/>
                  </a:cubicBezTo>
                  <a:cubicBezTo>
                    <a:pt x="57" y="382"/>
                    <a:pt x="56" y="385"/>
                    <a:pt x="54" y="385"/>
                  </a:cubicBezTo>
                  <a:cubicBezTo>
                    <a:pt x="53" y="385"/>
                    <a:pt x="53" y="382"/>
                    <a:pt x="51" y="382"/>
                  </a:cubicBezTo>
                  <a:cubicBezTo>
                    <a:pt x="49" y="382"/>
                    <a:pt x="49" y="385"/>
                    <a:pt x="48" y="386"/>
                  </a:cubicBezTo>
                  <a:cubicBezTo>
                    <a:pt x="46" y="386"/>
                    <a:pt x="45" y="385"/>
                    <a:pt x="45" y="385"/>
                  </a:cubicBezTo>
                  <a:cubicBezTo>
                    <a:pt x="43" y="385"/>
                    <a:pt x="45" y="385"/>
                    <a:pt x="45" y="386"/>
                  </a:cubicBezTo>
                  <a:cubicBezTo>
                    <a:pt x="45" y="388"/>
                    <a:pt x="46" y="386"/>
                    <a:pt x="46" y="388"/>
                  </a:cubicBezTo>
                  <a:cubicBezTo>
                    <a:pt x="45" y="389"/>
                    <a:pt x="45" y="389"/>
                    <a:pt x="45" y="388"/>
                  </a:cubicBezTo>
                  <a:cubicBezTo>
                    <a:pt x="43" y="386"/>
                    <a:pt x="43" y="389"/>
                    <a:pt x="45" y="393"/>
                  </a:cubicBezTo>
                  <a:cubicBezTo>
                    <a:pt x="45" y="396"/>
                    <a:pt x="51" y="391"/>
                    <a:pt x="53" y="393"/>
                  </a:cubicBezTo>
                  <a:cubicBezTo>
                    <a:pt x="54" y="396"/>
                    <a:pt x="45" y="396"/>
                    <a:pt x="46" y="399"/>
                  </a:cubicBezTo>
                  <a:cubicBezTo>
                    <a:pt x="46" y="403"/>
                    <a:pt x="56" y="405"/>
                    <a:pt x="56" y="406"/>
                  </a:cubicBezTo>
                  <a:cubicBezTo>
                    <a:pt x="49" y="405"/>
                    <a:pt x="51" y="403"/>
                    <a:pt x="51" y="405"/>
                  </a:cubicBezTo>
                  <a:cubicBezTo>
                    <a:pt x="49" y="406"/>
                    <a:pt x="48" y="403"/>
                    <a:pt x="46" y="403"/>
                  </a:cubicBezTo>
                  <a:cubicBezTo>
                    <a:pt x="45" y="405"/>
                    <a:pt x="48" y="406"/>
                    <a:pt x="45" y="405"/>
                  </a:cubicBezTo>
                  <a:cubicBezTo>
                    <a:pt x="42" y="402"/>
                    <a:pt x="39" y="400"/>
                    <a:pt x="40" y="402"/>
                  </a:cubicBezTo>
                  <a:cubicBezTo>
                    <a:pt x="40" y="405"/>
                    <a:pt x="45" y="403"/>
                    <a:pt x="42" y="405"/>
                  </a:cubicBezTo>
                  <a:cubicBezTo>
                    <a:pt x="39" y="405"/>
                    <a:pt x="40" y="406"/>
                    <a:pt x="39" y="406"/>
                  </a:cubicBezTo>
                  <a:cubicBezTo>
                    <a:pt x="36" y="405"/>
                    <a:pt x="36" y="405"/>
                    <a:pt x="36" y="405"/>
                  </a:cubicBezTo>
                  <a:cubicBezTo>
                    <a:pt x="36" y="406"/>
                    <a:pt x="34" y="405"/>
                    <a:pt x="33" y="405"/>
                  </a:cubicBezTo>
                  <a:cubicBezTo>
                    <a:pt x="31" y="405"/>
                    <a:pt x="34" y="406"/>
                    <a:pt x="34" y="406"/>
                  </a:cubicBezTo>
                  <a:cubicBezTo>
                    <a:pt x="33" y="408"/>
                    <a:pt x="31" y="405"/>
                    <a:pt x="31" y="406"/>
                  </a:cubicBezTo>
                  <a:cubicBezTo>
                    <a:pt x="31" y="408"/>
                    <a:pt x="31" y="408"/>
                    <a:pt x="31" y="408"/>
                  </a:cubicBezTo>
                  <a:cubicBezTo>
                    <a:pt x="33" y="410"/>
                    <a:pt x="34" y="408"/>
                    <a:pt x="36" y="408"/>
                  </a:cubicBezTo>
                  <a:cubicBezTo>
                    <a:pt x="36" y="410"/>
                    <a:pt x="36" y="406"/>
                    <a:pt x="37" y="406"/>
                  </a:cubicBezTo>
                  <a:cubicBezTo>
                    <a:pt x="37" y="406"/>
                    <a:pt x="36" y="408"/>
                    <a:pt x="37" y="408"/>
                  </a:cubicBezTo>
                  <a:cubicBezTo>
                    <a:pt x="37" y="410"/>
                    <a:pt x="40" y="406"/>
                    <a:pt x="39" y="408"/>
                  </a:cubicBezTo>
                  <a:cubicBezTo>
                    <a:pt x="39" y="411"/>
                    <a:pt x="39" y="410"/>
                    <a:pt x="40" y="410"/>
                  </a:cubicBezTo>
                  <a:cubicBezTo>
                    <a:pt x="40" y="410"/>
                    <a:pt x="40" y="411"/>
                    <a:pt x="42" y="410"/>
                  </a:cubicBezTo>
                  <a:cubicBezTo>
                    <a:pt x="43" y="410"/>
                    <a:pt x="45" y="411"/>
                    <a:pt x="45" y="411"/>
                  </a:cubicBezTo>
                  <a:cubicBezTo>
                    <a:pt x="46" y="410"/>
                    <a:pt x="46" y="411"/>
                    <a:pt x="48" y="411"/>
                  </a:cubicBezTo>
                  <a:cubicBezTo>
                    <a:pt x="48" y="410"/>
                    <a:pt x="49" y="411"/>
                    <a:pt x="49" y="410"/>
                  </a:cubicBezTo>
                  <a:cubicBezTo>
                    <a:pt x="49" y="408"/>
                    <a:pt x="49" y="411"/>
                    <a:pt x="51" y="411"/>
                  </a:cubicBezTo>
                  <a:cubicBezTo>
                    <a:pt x="56" y="411"/>
                    <a:pt x="57" y="413"/>
                    <a:pt x="57" y="411"/>
                  </a:cubicBezTo>
                  <a:cubicBezTo>
                    <a:pt x="57" y="410"/>
                    <a:pt x="57" y="411"/>
                    <a:pt x="59" y="411"/>
                  </a:cubicBezTo>
                  <a:close/>
                  <a:moveTo>
                    <a:pt x="20" y="291"/>
                  </a:moveTo>
                  <a:cubicBezTo>
                    <a:pt x="20" y="291"/>
                    <a:pt x="19" y="291"/>
                    <a:pt x="20" y="293"/>
                  </a:cubicBezTo>
                  <a:cubicBezTo>
                    <a:pt x="22" y="293"/>
                    <a:pt x="23" y="291"/>
                    <a:pt x="23" y="291"/>
                  </a:cubicBezTo>
                  <a:cubicBezTo>
                    <a:pt x="25" y="290"/>
                    <a:pt x="23" y="290"/>
                    <a:pt x="23" y="290"/>
                  </a:cubicBezTo>
                  <a:cubicBezTo>
                    <a:pt x="25" y="290"/>
                    <a:pt x="26" y="288"/>
                    <a:pt x="23" y="287"/>
                  </a:cubicBezTo>
                  <a:cubicBezTo>
                    <a:pt x="22" y="285"/>
                    <a:pt x="23" y="287"/>
                    <a:pt x="22" y="287"/>
                  </a:cubicBezTo>
                  <a:cubicBezTo>
                    <a:pt x="22" y="287"/>
                    <a:pt x="20" y="287"/>
                    <a:pt x="20" y="288"/>
                  </a:cubicBezTo>
                  <a:cubicBezTo>
                    <a:pt x="22" y="290"/>
                    <a:pt x="20" y="288"/>
                    <a:pt x="19" y="290"/>
                  </a:cubicBezTo>
                  <a:cubicBezTo>
                    <a:pt x="19" y="290"/>
                    <a:pt x="19" y="290"/>
                    <a:pt x="20" y="291"/>
                  </a:cubicBezTo>
                  <a:close/>
                  <a:moveTo>
                    <a:pt x="43" y="402"/>
                  </a:moveTo>
                  <a:cubicBezTo>
                    <a:pt x="42" y="400"/>
                    <a:pt x="42" y="400"/>
                    <a:pt x="43" y="400"/>
                  </a:cubicBezTo>
                  <a:cubicBezTo>
                    <a:pt x="45" y="402"/>
                    <a:pt x="45" y="402"/>
                    <a:pt x="43" y="400"/>
                  </a:cubicBezTo>
                  <a:cubicBezTo>
                    <a:pt x="43" y="399"/>
                    <a:pt x="43" y="397"/>
                    <a:pt x="43" y="396"/>
                  </a:cubicBezTo>
                  <a:cubicBezTo>
                    <a:pt x="43" y="394"/>
                    <a:pt x="42" y="396"/>
                    <a:pt x="42" y="397"/>
                  </a:cubicBezTo>
                  <a:cubicBezTo>
                    <a:pt x="42" y="399"/>
                    <a:pt x="40" y="397"/>
                    <a:pt x="40" y="399"/>
                  </a:cubicBezTo>
                  <a:cubicBezTo>
                    <a:pt x="40" y="400"/>
                    <a:pt x="42" y="402"/>
                    <a:pt x="45" y="403"/>
                  </a:cubicBezTo>
                  <a:cubicBezTo>
                    <a:pt x="46" y="405"/>
                    <a:pt x="45" y="403"/>
                    <a:pt x="43" y="402"/>
                  </a:cubicBezTo>
                  <a:close/>
                  <a:moveTo>
                    <a:pt x="39" y="402"/>
                  </a:moveTo>
                  <a:cubicBezTo>
                    <a:pt x="39" y="400"/>
                    <a:pt x="37" y="402"/>
                    <a:pt x="37" y="400"/>
                  </a:cubicBezTo>
                  <a:cubicBezTo>
                    <a:pt x="36" y="399"/>
                    <a:pt x="34" y="399"/>
                    <a:pt x="34" y="400"/>
                  </a:cubicBezTo>
                  <a:cubicBezTo>
                    <a:pt x="34" y="402"/>
                    <a:pt x="33" y="403"/>
                    <a:pt x="34" y="403"/>
                  </a:cubicBezTo>
                  <a:cubicBezTo>
                    <a:pt x="36" y="403"/>
                    <a:pt x="34" y="402"/>
                    <a:pt x="36" y="403"/>
                  </a:cubicBezTo>
                  <a:cubicBezTo>
                    <a:pt x="37" y="403"/>
                    <a:pt x="36" y="403"/>
                    <a:pt x="37" y="405"/>
                  </a:cubicBezTo>
                  <a:cubicBezTo>
                    <a:pt x="39" y="405"/>
                    <a:pt x="39" y="403"/>
                    <a:pt x="39" y="402"/>
                  </a:cubicBezTo>
                  <a:close/>
                  <a:moveTo>
                    <a:pt x="13" y="265"/>
                  </a:moveTo>
                  <a:cubicBezTo>
                    <a:pt x="13" y="266"/>
                    <a:pt x="14" y="266"/>
                    <a:pt x="13" y="271"/>
                  </a:cubicBezTo>
                  <a:cubicBezTo>
                    <a:pt x="11" y="276"/>
                    <a:pt x="13" y="274"/>
                    <a:pt x="16" y="276"/>
                  </a:cubicBezTo>
                  <a:cubicBezTo>
                    <a:pt x="20" y="276"/>
                    <a:pt x="16" y="273"/>
                    <a:pt x="17" y="273"/>
                  </a:cubicBezTo>
                  <a:cubicBezTo>
                    <a:pt x="20" y="273"/>
                    <a:pt x="17" y="270"/>
                    <a:pt x="19" y="270"/>
                  </a:cubicBezTo>
                  <a:cubicBezTo>
                    <a:pt x="20" y="270"/>
                    <a:pt x="20" y="270"/>
                    <a:pt x="17" y="266"/>
                  </a:cubicBezTo>
                  <a:cubicBezTo>
                    <a:pt x="16" y="265"/>
                    <a:pt x="19" y="266"/>
                    <a:pt x="17" y="265"/>
                  </a:cubicBezTo>
                  <a:cubicBezTo>
                    <a:pt x="17" y="263"/>
                    <a:pt x="17" y="263"/>
                    <a:pt x="19" y="263"/>
                  </a:cubicBezTo>
                  <a:cubicBezTo>
                    <a:pt x="22" y="263"/>
                    <a:pt x="20" y="262"/>
                    <a:pt x="19" y="260"/>
                  </a:cubicBezTo>
                  <a:cubicBezTo>
                    <a:pt x="19" y="259"/>
                    <a:pt x="19" y="257"/>
                    <a:pt x="17" y="259"/>
                  </a:cubicBezTo>
                  <a:cubicBezTo>
                    <a:pt x="14" y="259"/>
                    <a:pt x="17" y="257"/>
                    <a:pt x="16" y="257"/>
                  </a:cubicBezTo>
                  <a:cubicBezTo>
                    <a:pt x="14" y="257"/>
                    <a:pt x="14" y="257"/>
                    <a:pt x="14" y="259"/>
                  </a:cubicBezTo>
                  <a:cubicBezTo>
                    <a:pt x="16" y="262"/>
                    <a:pt x="14" y="262"/>
                    <a:pt x="13" y="265"/>
                  </a:cubicBezTo>
                  <a:close/>
                  <a:moveTo>
                    <a:pt x="22" y="281"/>
                  </a:moveTo>
                  <a:cubicBezTo>
                    <a:pt x="22" y="281"/>
                    <a:pt x="22" y="282"/>
                    <a:pt x="20" y="282"/>
                  </a:cubicBezTo>
                  <a:cubicBezTo>
                    <a:pt x="20" y="282"/>
                    <a:pt x="20" y="281"/>
                    <a:pt x="22" y="281"/>
                  </a:cubicBezTo>
                  <a:close/>
                  <a:moveTo>
                    <a:pt x="16" y="281"/>
                  </a:moveTo>
                  <a:cubicBezTo>
                    <a:pt x="17" y="281"/>
                    <a:pt x="17" y="281"/>
                    <a:pt x="17" y="281"/>
                  </a:cubicBezTo>
                  <a:cubicBezTo>
                    <a:pt x="16" y="279"/>
                    <a:pt x="16" y="281"/>
                    <a:pt x="14" y="281"/>
                  </a:cubicBezTo>
                  <a:cubicBezTo>
                    <a:pt x="14" y="279"/>
                    <a:pt x="13" y="281"/>
                    <a:pt x="14" y="281"/>
                  </a:cubicBezTo>
                  <a:cubicBezTo>
                    <a:pt x="16" y="282"/>
                    <a:pt x="16" y="282"/>
                    <a:pt x="16" y="281"/>
                  </a:cubicBezTo>
                  <a:close/>
                  <a:moveTo>
                    <a:pt x="16" y="296"/>
                  </a:moveTo>
                  <a:cubicBezTo>
                    <a:pt x="16" y="296"/>
                    <a:pt x="16" y="296"/>
                    <a:pt x="17" y="296"/>
                  </a:cubicBezTo>
                  <a:cubicBezTo>
                    <a:pt x="17" y="298"/>
                    <a:pt x="17" y="296"/>
                    <a:pt x="17" y="294"/>
                  </a:cubicBezTo>
                  <a:cubicBezTo>
                    <a:pt x="16" y="293"/>
                    <a:pt x="16" y="294"/>
                    <a:pt x="14" y="294"/>
                  </a:cubicBezTo>
                  <a:cubicBezTo>
                    <a:pt x="13" y="293"/>
                    <a:pt x="13" y="294"/>
                    <a:pt x="14" y="296"/>
                  </a:cubicBezTo>
                  <a:cubicBezTo>
                    <a:pt x="14" y="296"/>
                    <a:pt x="14" y="296"/>
                    <a:pt x="16" y="296"/>
                  </a:cubicBezTo>
                  <a:close/>
                  <a:moveTo>
                    <a:pt x="16" y="293"/>
                  </a:moveTo>
                  <a:cubicBezTo>
                    <a:pt x="16" y="293"/>
                    <a:pt x="16" y="293"/>
                    <a:pt x="14" y="291"/>
                  </a:cubicBezTo>
                  <a:cubicBezTo>
                    <a:pt x="13" y="291"/>
                    <a:pt x="13" y="293"/>
                    <a:pt x="13" y="293"/>
                  </a:cubicBezTo>
                  <a:cubicBezTo>
                    <a:pt x="11" y="294"/>
                    <a:pt x="13" y="293"/>
                    <a:pt x="16" y="293"/>
                  </a:cubicBezTo>
                  <a:close/>
                  <a:moveTo>
                    <a:pt x="14" y="290"/>
                  </a:moveTo>
                  <a:cubicBezTo>
                    <a:pt x="16" y="290"/>
                    <a:pt x="16" y="290"/>
                    <a:pt x="16" y="290"/>
                  </a:cubicBezTo>
                  <a:cubicBezTo>
                    <a:pt x="16" y="288"/>
                    <a:pt x="14" y="288"/>
                    <a:pt x="13" y="290"/>
                  </a:cubicBezTo>
                  <a:cubicBezTo>
                    <a:pt x="11" y="290"/>
                    <a:pt x="13" y="290"/>
                    <a:pt x="13" y="291"/>
                  </a:cubicBezTo>
                  <a:cubicBezTo>
                    <a:pt x="13" y="291"/>
                    <a:pt x="14" y="291"/>
                    <a:pt x="14" y="290"/>
                  </a:cubicBezTo>
                  <a:close/>
                  <a:moveTo>
                    <a:pt x="17" y="290"/>
                  </a:moveTo>
                  <a:cubicBezTo>
                    <a:pt x="19" y="290"/>
                    <a:pt x="19" y="288"/>
                    <a:pt x="17" y="288"/>
                  </a:cubicBezTo>
                  <a:cubicBezTo>
                    <a:pt x="16" y="288"/>
                    <a:pt x="17" y="288"/>
                    <a:pt x="17" y="290"/>
                  </a:cubicBezTo>
                  <a:cubicBezTo>
                    <a:pt x="17" y="290"/>
                    <a:pt x="17" y="290"/>
                    <a:pt x="17" y="290"/>
                  </a:cubicBezTo>
                  <a:close/>
                  <a:moveTo>
                    <a:pt x="19" y="301"/>
                  </a:moveTo>
                  <a:cubicBezTo>
                    <a:pt x="19" y="299"/>
                    <a:pt x="19" y="299"/>
                    <a:pt x="17" y="299"/>
                  </a:cubicBezTo>
                  <a:cubicBezTo>
                    <a:pt x="17" y="299"/>
                    <a:pt x="16" y="301"/>
                    <a:pt x="17" y="302"/>
                  </a:cubicBezTo>
                  <a:cubicBezTo>
                    <a:pt x="17" y="302"/>
                    <a:pt x="19" y="302"/>
                    <a:pt x="19" y="301"/>
                  </a:cubicBezTo>
                  <a:close/>
                  <a:moveTo>
                    <a:pt x="13" y="301"/>
                  </a:moveTo>
                  <a:cubicBezTo>
                    <a:pt x="14" y="301"/>
                    <a:pt x="13" y="299"/>
                    <a:pt x="13" y="299"/>
                  </a:cubicBezTo>
                  <a:cubicBezTo>
                    <a:pt x="11" y="298"/>
                    <a:pt x="11" y="299"/>
                    <a:pt x="11" y="301"/>
                  </a:cubicBezTo>
                  <a:cubicBezTo>
                    <a:pt x="13" y="301"/>
                    <a:pt x="11" y="302"/>
                    <a:pt x="13" y="302"/>
                  </a:cubicBezTo>
                  <a:cubicBezTo>
                    <a:pt x="13" y="301"/>
                    <a:pt x="13" y="301"/>
                    <a:pt x="13" y="301"/>
                  </a:cubicBezTo>
                  <a:close/>
                  <a:moveTo>
                    <a:pt x="14" y="301"/>
                  </a:moveTo>
                  <a:cubicBezTo>
                    <a:pt x="14" y="301"/>
                    <a:pt x="16" y="299"/>
                    <a:pt x="16" y="301"/>
                  </a:cubicBezTo>
                  <a:cubicBezTo>
                    <a:pt x="16" y="301"/>
                    <a:pt x="16" y="302"/>
                    <a:pt x="14" y="301"/>
                  </a:cubicBezTo>
                  <a:close/>
                  <a:moveTo>
                    <a:pt x="17" y="304"/>
                  </a:moveTo>
                  <a:cubicBezTo>
                    <a:pt x="17" y="304"/>
                    <a:pt x="17" y="304"/>
                    <a:pt x="17" y="302"/>
                  </a:cubicBezTo>
                  <a:cubicBezTo>
                    <a:pt x="17" y="302"/>
                    <a:pt x="16" y="302"/>
                    <a:pt x="16" y="304"/>
                  </a:cubicBezTo>
                  <a:cubicBezTo>
                    <a:pt x="16" y="305"/>
                    <a:pt x="16" y="305"/>
                    <a:pt x="17" y="304"/>
                  </a:cubicBezTo>
                  <a:close/>
                  <a:moveTo>
                    <a:pt x="6" y="305"/>
                  </a:moveTo>
                  <a:cubicBezTo>
                    <a:pt x="6" y="305"/>
                    <a:pt x="6" y="305"/>
                    <a:pt x="6" y="305"/>
                  </a:cubicBezTo>
                  <a:cubicBezTo>
                    <a:pt x="6" y="307"/>
                    <a:pt x="8" y="307"/>
                    <a:pt x="8" y="305"/>
                  </a:cubicBezTo>
                  <a:cubicBezTo>
                    <a:pt x="10" y="305"/>
                    <a:pt x="10" y="304"/>
                    <a:pt x="8" y="302"/>
                  </a:cubicBezTo>
                  <a:cubicBezTo>
                    <a:pt x="8" y="302"/>
                    <a:pt x="8" y="302"/>
                    <a:pt x="6" y="304"/>
                  </a:cubicBezTo>
                  <a:cubicBezTo>
                    <a:pt x="6" y="304"/>
                    <a:pt x="6" y="304"/>
                    <a:pt x="6" y="305"/>
                  </a:cubicBezTo>
                  <a:close/>
                  <a:moveTo>
                    <a:pt x="13" y="287"/>
                  </a:moveTo>
                  <a:cubicBezTo>
                    <a:pt x="13" y="287"/>
                    <a:pt x="13" y="287"/>
                    <a:pt x="11" y="287"/>
                  </a:cubicBezTo>
                  <a:cubicBezTo>
                    <a:pt x="11" y="288"/>
                    <a:pt x="11" y="288"/>
                    <a:pt x="11" y="288"/>
                  </a:cubicBezTo>
                  <a:cubicBezTo>
                    <a:pt x="13" y="288"/>
                    <a:pt x="13" y="287"/>
                    <a:pt x="13" y="287"/>
                  </a:cubicBezTo>
                  <a:close/>
                  <a:moveTo>
                    <a:pt x="14" y="288"/>
                  </a:moveTo>
                  <a:cubicBezTo>
                    <a:pt x="16" y="288"/>
                    <a:pt x="16" y="288"/>
                    <a:pt x="16" y="288"/>
                  </a:cubicBezTo>
                  <a:cubicBezTo>
                    <a:pt x="16" y="287"/>
                    <a:pt x="14" y="288"/>
                    <a:pt x="13" y="288"/>
                  </a:cubicBezTo>
                  <a:cubicBezTo>
                    <a:pt x="13" y="288"/>
                    <a:pt x="13" y="288"/>
                    <a:pt x="14" y="288"/>
                  </a:cubicBezTo>
                  <a:close/>
                  <a:moveTo>
                    <a:pt x="14" y="285"/>
                  </a:moveTo>
                  <a:cubicBezTo>
                    <a:pt x="14" y="284"/>
                    <a:pt x="14" y="284"/>
                    <a:pt x="16" y="284"/>
                  </a:cubicBezTo>
                  <a:cubicBezTo>
                    <a:pt x="16" y="285"/>
                    <a:pt x="14" y="287"/>
                    <a:pt x="14" y="285"/>
                  </a:cubicBezTo>
                  <a:close/>
                  <a:moveTo>
                    <a:pt x="19" y="284"/>
                  </a:moveTo>
                  <a:cubicBezTo>
                    <a:pt x="17" y="284"/>
                    <a:pt x="17" y="282"/>
                    <a:pt x="17" y="282"/>
                  </a:cubicBezTo>
                  <a:cubicBezTo>
                    <a:pt x="17" y="281"/>
                    <a:pt x="19" y="284"/>
                    <a:pt x="19" y="284"/>
                  </a:cubicBezTo>
                  <a:close/>
                  <a:moveTo>
                    <a:pt x="8" y="277"/>
                  </a:moveTo>
                  <a:cubicBezTo>
                    <a:pt x="8" y="277"/>
                    <a:pt x="10" y="276"/>
                    <a:pt x="10" y="277"/>
                  </a:cubicBezTo>
                  <a:cubicBezTo>
                    <a:pt x="11" y="277"/>
                    <a:pt x="8" y="279"/>
                    <a:pt x="8" y="277"/>
                  </a:cubicBezTo>
                  <a:close/>
                  <a:moveTo>
                    <a:pt x="10" y="302"/>
                  </a:moveTo>
                  <a:cubicBezTo>
                    <a:pt x="10" y="301"/>
                    <a:pt x="10" y="301"/>
                    <a:pt x="10" y="301"/>
                  </a:cubicBezTo>
                  <a:cubicBezTo>
                    <a:pt x="11" y="301"/>
                    <a:pt x="11" y="302"/>
                    <a:pt x="10" y="302"/>
                  </a:cubicBezTo>
                  <a:close/>
                  <a:moveTo>
                    <a:pt x="16" y="299"/>
                  </a:moveTo>
                  <a:cubicBezTo>
                    <a:pt x="16" y="299"/>
                    <a:pt x="14" y="298"/>
                    <a:pt x="14" y="299"/>
                  </a:cubicBezTo>
                  <a:cubicBezTo>
                    <a:pt x="14" y="299"/>
                    <a:pt x="14" y="299"/>
                    <a:pt x="16" y="299"/>
                  </a:cubicBezTo>
                  <a:cubicBezTo>
                    <a:pt x="16" y="299"/>
                    <a:pt x="17" y="299"/>
                    <a:pt x="16" y="299"/>
                  </a:cubicBezTo>
                  <a:close/>
                  <a:moveTo>
                    <a:pt x="17" y="293"/>
                  </a:moveTo>
                  <a:cubicBezTo>
                    <a:pt x="16" y="293"/>
                    <a:pt x="16" y="291"/>
                    <a:pt x="16" y="291"/>
                  </a:cubicBezTo>
                  <a:cubicBezTo>
                    <a:pt x="17" y="291"/>
                    <a:pt x="17" y="293"/>
                    <a:pt x="17" y="293"/>
                  </a:cubicBezTo>
                  <a:close/>
                  <a:moveTo>
                    <a:pt x="51" y="417"/>
                  </a:moveTo>
                  <a:cubicBezTo>
                    <a:pt x="53" y="417"/>
                    <a:pt x="53" y="419"/>
                    <a:pt x="54" y="419"/>
                  </a:cubicBezTo>
                  <a:cubicBezTo>
                    <a:pt x="56" y="419"/>
                    <a:pt x="54" y="419"/>
                    <a:pt x="53" y="417"/>
                  </a:cubicBezTo>
                  <a:cubicBezTo>
                    <a:pt x="51" y="416"/>
                    <a:pt x="53" y="416"/>
                    <a:pt x="54" y="416"/>
                  </a:cubicBezTo>
                  <a:cubicBezTo>
                    <a:pt x="56" y="416"/>
                    <a:pt x="57" y="416"/>
                    <a:pt x="56" y="416"/>
                  </a:cubicBezTo>
                  <a:cubicBezTo>
                    <a:pt x="56" y="417"/>
                    <a:pt x="56" y="417"/>
                    <a:pt x="56" y="419"/>
                  </a:cubicBezTo>
                  <a:cubicBezTo>
                    <a:pt x="57" y="421"/>
                    <a:pt x="57" y="417"/>
                    <a:pt x="59" y="419"/>
                  </a:cubicBezTo>
                  <a:cubicBezTo>
                    <a:pt x="59" y="421"/>
                    <a:pt x="60" y="419"/>
                    <a:pt x="60" y="421"/>
                  </a:cubicBezTo>
                  <a:cubicBezTo>
                    <a:pt x="62" y="422"/>
                    <a:pt x="62" y="421"/>
                    <a:pt x="62" y="422"/>
                  </a:cubicBezTo>
                  <a:cubicBezTo>
                    <a:pt x="63" y="424"/>
                    <a:pt x="63" y="421"/>
                    <a:pt x="63" y="421"/>
                  </a:cubicBezTo>
                  <a:cubicBezTo>
                    <a:pt x="62" y="419"/>
                    <a:pt x="63" y="419"/>
                    <a:pt x="60" y="417"/>
                  </a:cubicBezTo>
                  <a:cubicBezTo>
                    <a:pt x="57" y="416"/>
                    <a:pt x="62" y="417"/>
                    <a:pt x="60" y="416"/>
                  </a:cubicBezTo>
                  <a:cubicBezTo>
                    <a:pt x="60" y="416"/>
                    <a:pt x="60" y="416"/>
                    <a:pt x="59" y="416"/>
                  </a:cubicBezTo>
                  <a:cubicBezTo>
                    <a:pt x="57" y="414"/>
                    <a:pt x="57" y="414"/>
                    <a:pt x="59" y="414"/>
                  </a:cubicBezTo>
                  <a:cubicBezTo>
                    <a:pt x="60" y="414"/>
                    <a:pt x="60" y="413"/>
                    <a:pt x="60" y="413"/>
                  </a:cubicBezTo>
                  <a:cubicBezTo>
                    <a:pt x="59" y="411"/>
                    <a:pt x="56" y="413"/>
                    <a:pt x="54" y="413"/>
                  </a:cubicBezTo>
                  <a:cubicBezTo>
                    <a:pt x="53" y="413"/>
                    <a:pt x="51" y="413"/>
                    <a:pt x="48" y="414"/>
                  </a:cubicBezTo>
                  <a:cubicBezTo>
                    <a:pt x="46" y="414"/>
                    <a:pt x="48" y="414"/>
                    <a:pt x="49" y="416"/>
                  </a:cubicBezTo>
                  <a:cubicBezTo>
                    <a:pt x="51" y="417"/>
                    <a:pt x="46" y="416"/>
                    <a:pt x="51" y="417"/>
                  </a:cubicBezTo>
                  <a:close/>
                  <a:moveTo>
                    <a:pt x="51" y="413"/>
                  </a:moveTo>
                  <a:cubicBezTo>
                    <a:pt x="54" y="411"/>
                    <a:pt x="53" y="413"/>
                    <a:pt x="51" y="411"/>
                  </a:cubicBezTo>
                  <a:cubicBezTo>
                    <a:pt x="48" y="411"/>
                    <a:pt x="48" y="411"/>
                    <a:pt x="46" y="413"/>
                  </a:cubicBezTo>
                  <a:cubicBezTo>
                    <a:pt x="45" y="413"/>
                    <a:pt x="46" y="413"/>
                    <a:pt x="48" y="413"/>
                  </a:cubicBezTo>
                  <a:cubicBezTo>
                    <a:pt x="48" y="413"/>
                    <a:pt x="48" y="413"/>
                    <a:pt x="51" y="413"/>
                  </a:cubicBezTo>
                  <a:close/>
                  <a:moveTo>
                    <a:pt x="43" y="413"/>
                  </a:moveTo>
                  <a:cubicBezTo>
                    <a:pt x="43" y="413"/>
                    <a:pt x="42" y="413"/>
                    <a:pt x="43" y="413"/>
                  </a:cubicBezTo>
                  <a:cubicBezTo>
                    <a:pt x="46" y="413"/>
                    <a:pt x="45" y="411"/>
                    <a:pt x="43" y="411"/>
                  </a:cubicBezTo>
                  <a:cubicBezTo>
                    <a:pt x="42" y="411"/>
                    <a:pt x="42" y="413"/>
                    <a:pt x="40" y="413"/>
                  </a:cubicBezTo>
                  <a:cubicBezTo>
                    <a:pt x="39" y="413"/>
                    <a:pt x="39" y="413"/>
                    <a:pt x="39" y="413"/>
                  </a:cubicBezTo>
                  <a:cubicBezTo>
                    <a:pt x="39" y="414"/>
                    <a:pt x="40" y="414"/>
                    <a:pt x="42" y="414"/>
                  </a:cubicBezTo>
                  <a:cubicBezTo>
                    <a:pt x="43" y="414"/>
                    <a:pt x="42" y="416"/>
                    <a:pt x="43" y="416"/>
                  </a:cubicBezTo>
                  <a:cubicBezTo>
                    <a:pt x="45" y="414"/>
                    <a:pt x="45" y="413"/>
                    <a:pt x="43" y="413"/>
                  </a:cubicBezTo>
                  <a:close/>
                  <a:moveTo>
                    <a:pt x="39" y="411"/>
                  </a:moveTo>
                  <a:cubicBezTo>
                    <a:pt x="39" y="411"/>
                    <a:pt x="37" y="410"/>
                    <a:pt x="36" y="411"/>
                  </a:cubicBezTo>
                  <a:cubicBezTo>
                    <a:pt x="36" y="411"/>
                    <a:pt x="36" y="413"/>
                    <a:pt x="37" y="411"/>
                  </a:cubicBezTo>
                  <a:cubicBezTo>
                    <a:pt x="39" y="411"/>
                    <a:pt x="37" y="413"/>
                    <a:pt x="39" y="411"/>
                  </a:cubicBezTo>
                  <a:cubicBezTo>
                    <a:pt x="40" y="411"/>
                    <a:pt x="39" y="411"/>
                    <a:pt x="39" y="411"/>
                  </a:cubicBezTo>
                  <a:close/>
                  <a:moveTo>
                    <a:pt x="65" y="424"/>
                  </a:moveTo>
                  <a:cubicBezTo>
                    <a:pt x="63" y="422"/>
                    <a:pt x="66" y="422"/>
                    <a:pt x="66" y="422"/>
                  </a:cubicBezTo>
                  <a:cubicBezTo>
                    <a:pt x="68" y="424"/>
                    <a:pt x="65" y="424"/>
                    <a:pt x="65" y="424"/>
                  </a:cubicBezTo>
                  <a:close/>
                  <a:moveTo>
                    <a:pt x="68" y="421"/>
                  </a:moveTo>
                  <a:cubicBezTo>
                    <a:pt x="68" y="421"/>
                    <a:pt x="68" y="419"/>
                    <a:pt x="68" y="421"/>
                  </a:cubicBezTo>
                  <a:cubicBezTo>
                    <a:pt x="68" y="422"/>
                    <a:pt x="66" y="421"/>
                    <a:pt x="66" y="421"/>
                  </a:cubicBezTo>
                  <a:cubicBezTo>
                    <a:pt x="66" y="422"/>
                    <a:pt x="66" y="422"/>
                    <a:pt x="68" y="422"/>
                  </a:cubicBezTo>
                  <a:cubicBezTo>
                    <a:pt x="69" y="422"/>
                    <a:pt x="69" y="422"/>
                    <a:pt x="68" y="421"/>
                  </a:cubicBezTo>
                  <a:close/>
                  <a:moveTo>
                    <a:pt x="33" y="403"/>
                  </a:moveTo>
                  <a:cubicBezTo>
                    <a:pt x="33" y="402"/>
                    <a:pt x="34" y="402"/>
                    <a:pt x="34" y="402"/>
                  </a:cubicBezTo>
                  <a:cubicBezTo>
                    <a:pt x="33" y="400"/>
                    <a:pt x="34" y="399"/>
                    <a:pt x="33" y="399"/>
                  </a:cubicBezTo>
                  <a:cubicBezTo>
                    <a:pt x="31" y="399"/>
                    <a:pt x="31" y="399"/>
                    <a:pt x="31" y="399"/>
                  </a:cubicBezTo>
                  <a:cubicBezTo>
                    <a:pt x="31" y="400"/>
                    <a:pt x="29" y="399"/>
                    <a:pt x="29" y="399"/>
                  </a:cubicBezTo>
                  <a:cubicBezTo>
                    <a:pt x="28" y="400"/>
                    <a:pt x="29" y="400"/>
                    <a:pt x="29" y="402"/>
                  </a:cubicBezTo>
                  <a:cubicBezTo>
                    <a:pt x="31" y="402"/>
                    <a:pt x="33" y="402"/>
                    <a:pt x="31" y="403"/>
                  </a:cubicBezTo>
                  <a:cubicBezTo>
                    <a:pt x="31" y="405"/>
                    <a:pt x="33" y="405"/>
                    <a:pt x="33" y="403"/>
                  </a:cubicBezTo>
                  <a:cubicBezTo>
                    <a:pt x="33" y="403"/>
                    <a:pt x="33" y="403"/>
                    <a:pt x="33" y="403"/>
                  </a:cubicBezTo>
                  <a:close/>
                  <a:moveTo>
                    <a:pt x="22" y="377"/>
                  </a:moveTo>
                  <a:cubicBezTo>
                    <a:pt x="22" y="375"/>
                    <a:pt x="23" y="374"/>
                    <a:pt x="23" y="374"/>
                  </a:cubicBezTo>
                  <a:cubicBezTo>
                    <a:pt x="25" y="374"/>
                    <a:pt x="23" y="377"/>
                    <a:pt x="22" y="377"/>
                  </a:cubicBezTo>
                  <a:close/>
                  <a:moveTo>
                    <a:pt x="28" y="400"/>
                  </a:moveTo>
                  <a:cubicBezTo>
                    <a:pt x="28" y="402"/>
                    <a:pt x="28" y="402"/>
                    <a:pt x="28" y="400"/>
                  </a:cubicBezTo>
                  <a:cubicBezTo>
                    <a:pt x="28" y="399"/>
                    <a:pt x="31" y="399"/>
                    <a:pt x="29" y="397"/>
                  </a:cubicBezTo>
                  <a:cubicBezTo>
                    <a:pt x="29" y="397"/>
                    <a:pt x="28" y="397"/>
                    <a:pt x="28" y="396"/>
                  </a:cubicBezTo>
                  <a:cubicBezTo>
                    <a:pt x="28" y="396"/>
                    <a:pt x="26" y="394"/>
                    <a:pt x="25" y="396"/>
                  </a:cubicBezTo>
                  <a:cubicBezTo>
                    <a:pt x="25" y="396"/>
                    <a:pt x="25" y="394"/>
                    <a:pt x="25" y="396"/>
                  </a:cubicBezTo>
                  <a:cubicBezTo>
                    <a:pt x="23" y="396"/>
                    <a:pt x="25" y="394"/>
                    <a:pt x="23" y="393"/>
                  </a:cubicBezTo>
                  <a:cubicBezTo>
                    <a:pt x="22" y="393"/>
                    <a:pt x="23" y="394"/>
                    <a:pt x="20" y="394"/>
                  </a:cubicBezTo>
                  <a:cubicBezTo>
                    <a:pt x="19" y="393"/>
                    <a:pt x="22" y="396"/>
                    <a:pt x="20" y="396"/>
                  </a:cubicBezTo>
                  <a:cubicBezTo>
                    <a:pt x="19" y="396"/>
                    <a:pt x="19" y="394"/>
                    <a:pt x="19" y="396"/>
                  </a:cubicBezTo>
                  <a:cubicBezTo>
                    <a:pt x="17" y="397"/>
                    <a:pt x="19" y="396"/>
                    <a:pt x="19" y="397"/>
                  </a:cubicBezTo>
                  <a:cubicBezTo>
                    <a:pt x="19" y="399"/>
                    <a:pt x="20" y="396"/>
                    <a:pt x="20" y="397"/>
                  </a:cubicBezTo>
                  <a:cubicBezTo>
                    <a:pt x="22" y="399"/>
                    <a:pt x="20" y="400"/>
                    <a:pt x="22" y="400"/>
                  </a:cubicBezTo>
                  <a:cubicBezTo>
                    <a:pt x="23" y="402"/>
                    <a:pt x="22" y="397"/>
                    <a:pt x="23" y="399"/>
                  </a:cubicBezTo>
                  <a:cubicBezTo>
                    <a:pt x="23" y="400"/>
                    <a:pt x="25" y="397"/>
                    <a:pt x="25" y="399"/>
                  </a:cubicBezTo>
                  <a:cubicBezTo>
                    <a:pt x="25" y="402"/>
                    <a:pt x="22" y="402"/>
                    <a:pt x="23" y="402"/>
                  </a:cubicBezTo>
                  <a:cubicBezTo>
                    <a:pt x="25" y="402"/>
                    <a:pt x="25" y="400"/>
                    <a:pt x="26" y="402"/>
                  </a:cubicBezTo>
                  <a:cubicBezTo>
                    <a:pt x="26" y="402"/>
                    <a:pt x="26" y="400"/>
                    <a:pt x="28" y="400"/>
                  </a:cubicBezTo>
                  <a:close/>
                  <a:moveTo>
                    <a:pt x="29" y="403"/>
                  </a:moveTo>
                  <a:cubicBezTo>
                    <a:pt x="29" y="402"/>
                    <a:pt x="29" y="400"/>
                    <a:pt x="28" y="402"/>
                  </a:cubicBezTo>
                  <a:cubicBezTo>
                    <a:pt x="28" y="403"/>
                    <a:pt x="26" y="402"/>
                    <a:pt x="28" y="403"/>
                  </a:cubicBezTo>
                  <a:cubicBezTo>
                    <a:pt x="28" y="403"/>
                    <a:pt x="28" y="403"/>
                    <a:pt x="29" y="403"/>
                  </a:cubicBezTo>
                  <a:close/>
                  <a:moveTo>
                    <a:pt x="14" y="391"/>
                  </a:moveTo>
                  <a:cubicBezTo>
                    <a:pt x="16" y="391"/>
                    <a:pt x="14" y="393"/>
                    <a:pt x="13" y="393"/>
                  </a:cubicBezTo>
                  <a:cubicBezTo>
                    <a:pt x="13" y="391"/>
                    <a:pt x="14" y="391"/>
                    <a:pt x="14" y="391"/>
                  </a:cubicBezTo>
                  <a:close/>
                  <a:moveTo>
                    <a:pt x="17" y="383"/>
                  </a:moveTo>
                  <a:cubicBezTo>
                    <a:pt x="17" y="382"/>
                    <a:pt x="17" y="382"/>
                    <a:pt x="17" y="382"/>
                  </a:cubicBezTo>
                  <a:cubicBezTo>
                    <a:pt x="17" y="380"/>
                    <a:pt x="17" y="382"/>
                    <a:pt x="16" y="382"/>
                  </a:cubicBezTo>
                  <a:cubicBezTo>
                    <a:pt x="14" y="383"/>
                    <a:pt x="16" y="383"/>
                    <a:pt x="16" y="385"/>
                  </a:cubicBezTo>
                  <a:cubicBezTo>
                    <a:pt x="16" y="385"/>
                    <a:pt x="17" y="385"/>
                    <a:pt x="17" y="383"/>
                  </a:cubicBezTo>
                  <a:close/>
                  <a:moveTo>
                    <a:pt x="16" y="391"/>
                  </a:moveTo>
                  <a:cubicBezTo>
                    <a:pt x="17" y="391"/>
                    <a:pt x="17" y="389"/>
                    <a:pt x="19" y="391"/>
                  </a:cubicBezTo>
                  <a:cubicBezTo>
                    <a:pt x="19" y="391"/>
                    <a:pt x="17" y="391"/>
                    <a:pt x="19" y="393"/>
                  </a:cubicBezTo>
                  <a:cubicBezTo>
                    <a:pt x="19" y="393"/>
                    <a:pt x="19" y="391"/>
                    <a:pt x="20" y="393"/>
                  </a:cubicBezTo>
                  <a:cubicBezTo>
                    <a:pt x="22" y="393"/>
                    <a:pt x="22" y="393"/>
                    <a:pt x="22" y="391"/>
                  </a:cubicBezTo>
                  <a:cubicBezTo>
                    <a:pt x="20" y="391"/>
                    <a:pt x="20" y="389"/>
                    <a:pt x="19" y="389"/>
                  </a:cubicBezTo>
                  <a:cubicBezTo>
                    <a:pt x="19" y="389"/>
                    <a:pt x="19" y="388"/>
                    <a:pt x="17" y="389"/>
                  </a:cubicBezTo>
                  <a:cubicBezTo>
                    <a:pt x="17" y="389"/>
                    <a:pt x="17" y="388"/>
                    <a:pt x="16" y="388"/>
                  </a:cubicBezTo>
                  <a:cubicBezTo>
                    <a:pt x="14" y="388"/>
                    <a:pt x="13" y="388"/>
                    <a:pt x="11" y="386"/>
                  </a:cubicBezTo>
                  <a:cubicBezTo>
                    <a:pt x="10" y="385"/>
                    <a:pt x="8" y="385"/>
                    <a:pt x="10" y="386"/>
                  </a:cubicBezTo>
                  <a:cubicBezTo>
                    <a:pt x="11" y="386"/>
                    <a:pt x="10" y="386"/>
                    <a:pt x="11" y="388"/>
                  </a:cubicBezTo>
                  <a:cubicBezTo>
                    <a:pt x="13" y="388"/>
                    <a:pt x="11" y="389"/>
                    <a:pt x="14" y="389"/>
                  </a:cubicBezTo>
                  <a:cubicBezTo>
                    <a:pt x="14" y="389"/>
                    <a:pt x="16" y="389"/>
                    <a:pt x="16" y="391"/>
                  </a:cubicBezTo>
                  <a:close/>
                  <a:moveTo>
                    <a:pt x="14" y="371"/>
                  </a:moveTo>
                  <a:cubicBezTo>
                    <a:pt x="14" y="369"/>
                    <a:pt x="14" y="371"/>
                    <a:pt x="14" y="372"/>
                  </a:cubicBezTo>
                  <a:cubicBezTo>
                    <a:pt x="13" y="372"/>
                    <a:pt x="14" y="374"/>
                    <a:pt x="16" y="374"/>
                  </a:cubicBezTo>
                  <a:cubicBezTo>
                    <a:pt x="16" y="372"/>
                    <a:pt x="16" y="371"/>
                    <a:pt x="14" y="371"/>
                  </a:cubicBezTo>
                  <a:close/>
                  <a:moveTo>
                    <a:pt x="8" y="375"/>
                  </a:moveTo>
                  <a:cubicBezTo>
                    <a:pt x="8" y="374"/>
                    <a:pt x="10" y="374"/>
                    <a:pt x="10" y="372"/>
                  </a:cubicBezTo>
                  <a:cubicBezTo>
                    <a:pt x="8" y="371"/>
                    <a:pt x="8" y="371"/>
                    <a:pt x="8" y="372"/>
                  </a:cubicBezTo>
                  <a:cubicBezTo>
                    <a:pt x="8" y="374"/>
                    <a:pt x="8" y="374"/>
                    <a:pt x="8" y="372"/>
                  </a:cubicBezTo>
                  <a:cubicBezTo>
                    <a:pt x="6" y="372"/>
                    <a:pt x="6" y="374"/>
                    <a:pt x="6" y="374"/>
                  </a:cubicBezTo>
                  <a:cubicBezTo>
                    <a:pt x="8" y="375"/>
                    <a:pt x="6" y="375"/>
                    <a:pt x="6" y="377"/>
                  </a:cubicBezTo>
                  <a:cubicBezTo>
                    <a:pt x="6" y="377"/>
                    <a:pt x="8" y="377"/>
                    <a:pt x="8" y="375"/>
                  </a:cubicBezTo>
                  <a:close/>
                  <a:moveTo>
                    <a:pt x="13" y="374"/>
                  </a:moveTo>
                  <a:cubicBezTo>
                    <a:pt x="11" y="372"/>
                    <a:pt x="11" y="372"/>
                    <a:pt x="11" y="372"/>
                  </a:cubicBezTo>
                  <a:cubicBezTo>
                    <a:pt x="13" y="374"/>
                    <a:pt x="11" y="374"/>
                    <a:pt x="13" y="375"/>
                  </a:cubicBezTo>
                  <a:cubicBezTo>
                    <a:pt x="14" y="375"/>
                    <a:pt x="14" y="374"/>
                    <a:pt x="13" y="374"/>
                  </a:cubicBezTo>
                  <a:close/>
                  <a:moveTo>
                    <a:pt x="16" y="377"/>
                  </a:moveTo>
                  <a:cubicBezTo>
                    <a:pt x="17" y="380"/>
                    <a:pt x="17" y="378"/>
                    <a:pt x="17" y="377"/>
                  </a:cubicBezTo>
                  <a:cubicBezTo>
                    <a:pt x="16" y="375"/>
                    <a:pt x="14" y="374"/>
                    <a:pt x="14" y="375"/>
                  </a:cubicBezTo>
                  <a:cubicBezTo>
                    <a:pt x="14" y="377"/>
                    <a:pt x="14" y="375"/>
                    <a:pt x="16" y="377"/>
                  </a:cubicBezTo>
                  <a:close/>
                  <a:moveTo>
                    <a:pt x="16" y="380"/>
                  </a:moveTo>
                  <a:cubicBezTo>
                    <a:pt x="16" y="380"/>
                    <a:pt x="16" y="378"/>
                    <a:pt x="14" y="377"/>
                  </a:cubicBezTo>
                  <a:cubicBezTo>
                    <a:pt x="13" y="377"/>
                    <a:pt x="11" y="377"/>
                    <a:pt x="13" y="377"/>
                  </a:cubicBezTo>
                  <a:cubicBezTo>
                    <a:pt x="13" y="378"/>
                    <a:pt x="13" y="377"/>
                    <a:pt x="13" y="378"/>
                  </a:cubicBezTo>
                  <a:cubicBezTo>
                    <a:pt x="14" y="378"/>
                    <a:pt x="13" y="378"/>
                    <a:pt x="14" y="380"/>
                  </a:cubicBezTo>
                  <a:cubicBezTo>
                    <a:pt x="14" y="382"/>
                    <a:pt x="14" y="380"/>
                    <a:pt x="16" y="380"/>
                  </a:cubicBezTo>
                  <a:close/>
                  <a:moveTo>
                    <a:pt x="10" y="375"/>
                  </a:moveTo>
                  <a:cubicBezTo>
                    <a:pt x="11" y="374"/>
                    <a:pt x="10" y="374"/>
                    <a:pt x="10" y="375"/>
                  </a:cubicBezTo>
                  <a:cubicBezTo>
                    <a:pt x="8" y="377"/>
                    <a:pt x="8" y="378"/>
                    <a:pt x="8" y="377"/>
                  </a:cubicBezTo>
                  <a:cubicBezTo>
                    <a:pt x="10" y="377"/>
                    <a:pt x="10" y="377"/>
                    <a:pt x="10" y="375"/>
                  </a:cubicBezTo>
                  <a:close/>
                  <a:moveTo>
                    <a:pt x="10" y="380"/>
                  </a:moveTo>
                  <a:cubicBezTo>
                    <a:pt x="10" y="380"/>
                    <a:pt x="11" y="378"/>
                    <a:pt x="10" y="378"/>
                  </a:cubicBezTo>
                  <a:cubicBezTo>
                    <a:pt x="8" y="378"/>
                    <a:pt x="8" y="378"/>
                    <a:pt x="8" y="378"/>
                  </a:cubicBezTo>
                  <a:cubicBezTo>
                    <a:pt x="8" y="378"/>
                    <a:pt x="8" y="378"/>
                    <a:pt x="10" y="380"/>
                  </a:cubicBezTo>
                  <a:close/>
                  <a:moveTo>
                    <a:pt x="6" y="369"/>
                  </a:moveTo>
                  <a:cubicBezTo>
                    <a:pt x="6" y="368"/>
                    <a:pt x="6" y="368"/>
                    <a:pt x="6" y="368"/>
                  </a:cubicBezTo>
                  <a:cubicBezTo>
                    <a:pt x="5" y="366"/>
                    <a:pt x="5" y="368"/>
                    <a:pt x="5" y="369"/>
                  </a:cubicBezTo>
                  <a:cubicBezTo>
                    <a:pt x="5" y="371"/>
                    <a:pt x="3" y="372"/>
                    <a:pt x="5" y="371"/>
                  </a:cubicBezTo>
                  <a:cubicBezTo>
                    <a:pt x="6" y="371"/>
                    <a:pt x="5" y="369"/>
                    <a:pt x="6" y="369"/>
                  </a:cubicBezTo>
                  <a:close/>
                  <a:moveTo>
                    <a:pt x="14" y="369"/>
                  </a:moveTo>
                  <a:cubicBezTo>
                    <a:pt x="13" y="369"/>
                    <a:pt x="13" y="368"/>
                    <a:pt x="13" y="368"/>
                  </a:cubicBezTo>
                  <a:cubicBezTo>
                    <a:pt x="14" y="368"/>
                    <a:pt x="14" y="369"/>
                    <a:pt x="14" y="369"/>
                  </a:cubicBezTo>
                  <a:close/>
                  <a:moveTo>
                    <a:pt x="14" y="368"/>
                  </a:moveTo>
                  <a:cubicBezTo>
                    <a:pt x="14" y="366"/>
                    <a:pt x="16" y="366"/>
                    <a:pt x="16" y="368"/>
                  </a:cubicBezTo>
                  <a:cubicBezTo>
                    <a:pt x="16" y="368"/>
                    <a:pt x="14" y="369"/>
                    <a:pt x="14" y="368"/>
                  </a:cubicBezTo>
                  <a:close/>
                  <a:moveTo>
                    <a:pt x="10" y="368"/>
                  </a:moveTo>
                  <a:cubicBezTo>
                    <a:pt x="10" y="369"/>
                    <a:pt x="11" y="369"/>
                    <a:pt x="11" y="368"/>
                  </a:cubicBezTo>
                  <a:cubicBezTo>
                    <a:pt x="10" y="368"/>
                    <a:pt x="11" y="366"/>
                    <a:pt x="10" y="366"/>
                  </a:cubicBezTo>
                  <a:cubicBezTo>
                    <a:pt x="8" y="366"/>
                    <a:pt x="8" y="368"/>
                    <a:pt x="8" y="368"/>
                  </a:cubicBezTo>
                  <a:cubicBezTo>
                    <a:pt x="6" y="369"/>
                    <a:pt x="6" y="369"/>
                    <a:pt x="8" y="369"/>
                  </a:cubicBezTo>
                  <a:cubicBezTo>
                    <a:pt x="10" y="369"/>
                    <a:pt x="10" y="368"/>
                    <a:pt x="10" y="368"/>
                  </a:cubicBezTo>
                  <a:close/>
                  <a:moveTo>
                    <a:pt x="13" y="366"/>
                  </a:moveTo>
                  <a:cubicBezTo>
                    <a:pt x="13" y="363"/>
                    <a:pt x="13" y="363"/>
                    <a:pt x="13" y="363"/>
                  </a:cubicBezTo>
                  <a:cubicBezTo>
                    <a:pt x="13" y="363"/>
                    <a:pt x="14" y="366"/>
                    <a:pt x="13" y="366"/>
                  </a:cubicBezTo>
                  <a:close/>
                  <a:moveTo>
                    <a:pt x="11" y="349"/>
                  </a:moveTo>
                  <a:cubicBezTo>
                    <a:pt x="13" y="349"/>
                    <a:pt x="11" y="347"/>
                    <a:pt x="11" y="347"/>
                  </a:cubicBezTo>
                  <a:cubicBezTo>
                    <a:pt x="11" y="349"/>
                    <a:pt x="10" y="347"/>
                    <a:pt x="11" y="347"/>
                  </a:cubicBezTo>
                  <a:cubicBezTo>
                    <a:pt x="11" y="346"/>
                    <a:pt x="11" y="344"/>
                    <a:pt x="11" y="341"/>
                  </a:cubicBezTo>
                  <a:cubicBezTo>
                    <a:pt x="11" y="338"/>
                    <a:pt x="11" y="336"/>
                    <a:pt x="11" y="336"/>
                  </a:cubicBezTo>
                  <a:cubicBezTo>
                    <a:pt x="10" y="336"/>
                    <a:pt x="10" y="336"/>
                    <a:pt x="8" y="336"/>
                  </a:cubicBezTo>
                  <a:cubicBezTo>
                    <a:pt x="6" y="338"/>
                    <a:pt x="6" y="338"/>
                    <a:pt x="6" y="338"/>
                  </a:cubicBezTo>
                  <a:cubicBezTo>
                    <a:pt x="8" y="340"/>
                    <a:pt x="6" y="340"/>
                    <a:pt x="8" y="340"/>
                  </a:cubicBezTo>
                  <a:cubicBezTo>
                    <a:pt x="8" y="341"/>
                    <a:pt x="8" y="343"/>
                    <a:pt x="8" y="344"/>
                  </a:cubicBezTo>
                  <a:cubicBezTo>
                    <a:pt x="6" y="343"/>
                    <a:pt x="6" y="343"/>
                    <a:pt x="6" y="343"/>
                  </a:cubicBezTo>
                  <a:cubicBezTo>
                    <a:pt x="5" y="344"/>
                    <a:pt x="5" y="343"/>
                    <a:pt x="5" y="343"/>
                  </a:cubicBezTo>
                  <a:cubicBezTo>
                    <a:pt x="3" y="344"/>
                    <a:pt x="3" y="344"/>
                    <a:pt x="5" y="346"/>
                  </a:cubicBezTo>
                  <a:cubicBezTo>
                    <a:pt x="5" y="347"/>
                    <a:pt x="5" y="349"/>
                    <a:pt x="6" y="351"/>
                  </a:cubicBezTo>
                  <a:cubicBezTo>
                    <a:pt x="8" y="352"/>
                    <a:pt x="8" y="349"/>
                    <a:pt x="6" y="347"/>
                  </a:cubicBezTo>
                  <a:cubicBezTo>
                    <a:pt x="6" y="346"/>
                    <a:pt x="6" y="346"/>
                    <a:pt x="8" y="347"/>
                  </a:cubicBezTo>
                  <a:cubicBezTo>
                    <a:pt x="10" y="347"/>
                    <a:pt x="8" y="347"/>
                    <a:pt x="8" y="349"/>
                  </a:cubicBezTo>
                  <a:cubicBezTo>
                    <a:pt x="8" y="351"/>
                    <a:pt x="8" y="349"/>
                    <a:pt x="8" y="351"/>
                  </a:cubicBezTo>
                  <a:cubicBezTo>
                    <a:pt x="8" y="352"/>
                    <a:pt x="8" y="352"/>
                    <a:pt x="10" y="352"/>
                  </a:cubicBezTo>
                  <a:cubicBezTo>
                    <a:pt x="13" y="352"/>
                    <a:pt x="11" y="349"/>
                    <a:pt x="11" y="349"/>
                  </a:cubicBezTo>
                  <a:close/>
                  <a:moveTo>
                    <a:pt x="5" y="360"/>
                  </a:moveTo>
                  <a:cubicBezTo>
                    <a:pt x="6" y="358"/>
                    <a:pt x="6" y="358"/>
                    <a:pt x="5" y="358"/>
                  </a:cubicBezTo>
                  <a:cubicBezTo>
                    <a:pt x="2" y="357"/>
                    <a:pt x="5" y="358"/>
                    <a:pt x="3" y="360"/>
                  </a:cubicBezTo>
                  <a:cubicBezTo>
                    <a:pt x="3" y="360"/>
                    <a:pt x="2" y="361"/>
                    <a:pt x="3" y="361"/>
                  </a:cubicBezTo>
                  <a:cubicBezTo>
                    <a:pt x="5" y="361"/>
                    <a:pt x="5" y="360"/>
                    <a:pt x="5" y="360"/>
                  </a:cubicBezTo>
                  <a:close/>
                  <a:moveTo>
                    <a:pt x="13" y="361"/>
                  </a:moveTo>
                  <a:cubicBezTo>
                    <a:pt x="14" y="361"/>
                    <a:pt x="14" y="361"/>
                    <a:pt x="13" y="360"/>
                  </a:cubicBezTo>
                  <a:cubicBezTo>
                    <a:pt x="13" y="358"/>
                    <a:pt x="13" y="358"/>
                    <a:pt x="11" y="357"/>
                  </a:cubicBezTo>
                  <a:cubicBezTo>
                    <a:pt x="11" y="357"/>
                    <a:pt x="10" y="357"/>
                    <a:pt x="11" y="358"/>
                  </a:cubicBezTo>
                  <a:cubicBezTo>
                    <a:pt x="13" y="360"/>
                    <a:pt x="10" y="358"/>
                    <a:pt x="11" y="361"/>
                  </a:cubicBezTo>
                  <a:cubicBezTo>
                    <a:pt x="13" y="361"/>
                    <a:pt x="13" y="361"/>
                    <a:pt x="13" y="361"/>
                  </a:cubicBezTo>
                  <a:close/>
                  <a:moveTo>
                    <a:pt x="3" y="349"/>
                  </a:moveTo>
                  <a:cubicBezTo>
                    <a:pt x="5" y="349"/>
                    <a:pt x="3" y="351"/>
                    <a:pt x="5" y="351"/>
                  </a:cubicBezTo>
                  <a:cubicBezTo>
                    <a:pt x="5" y="351"/>
                    <a:pt x="5" y="351"/>
                    <a:pt x="5" y="349"/>
                  </a:cubicBezTo>
                  <a:cubicBezTo>
                    <a:pt x="5" y="347"/>
                    <a:pt x="5" y="347"/>
                    <a:pt x="3" y="347"/>
                  </a:cubicBezTo>
                  <a:cubicBezTo>
                    <a:pt x="2" y="347"/>
                    <a:pt x="2" y="347"/>
                    <a:pt x="2" y="351"/>
                  </a:cubicBezTo>
                  <a:cubicBezTo>
                    <a:pt x="2" y="351"/>
                    <a:pt x="3" y="351"/>
                    <a:pt x="3" y="349"/>
                  </a:cubicBezTo>
                  <a:close/>
                  <a:moveTo>
                    <a:pt x="5" y="357"/>
                  </a:moveTo>
                  <a:cubicBezTo>
                    <a:pt x="5" y="357"/>
                    <a:pt x="5" y="358"/>
                    <a:pt x="6" y="357"/>
                  </a:cubicBezTo>
                  <a:cubicBezTo>
                    <a:pt x="6" y="355"/>
                    <a:pt x="6" y="357"/>
                    <a:pt x="8" y="357"/>
                  </a:cubicBezTo>
                  <a:cubicBezTo>
                    <a:pt x="8" y="355"/>
                    <a:pt x="6" y="355"/>
                    <a:pt x="8" y="355"/>
                  </a:cubicBezTo>
                  <a:cubicBezTo>
                    <a:pt x="10" y="354"/>
                    <a:pt x="8" y="354"/>
                    <a:pt x="8" y="354"/>
                  </a:cubicBezTo>
                  <a:cubicBezTo>
                    <a:pt x="6" y="355"/>
                    <a:pt x="8" y="352"/>
                    <a:pt x="6" y="354"/>
                  </a:cubicBezTo>
                  <a:cubicBezTo>
                    <a:pt x="6" y="354"/>
                    <a:pt x="5" y="352"/>
                    <a:pt x="3" y="352"/>
                  </a:cubicBezTo>
                  <a:cubicBezTo>
                    <a:pt x="2" y="352"/>
                    <a:pt x="6" y="354"/>
                    <a:pt x="5" y="354"/>
                  </a:cubicBezTo>
                  <a:cubicBezTo>
                    <a:pt x="5" y="355"/>
                    <a:pt x="3" y="352"/>
                    <a:pt x="3" y="355"/>
                  </a:cubicBezTo>
                  <a:cubicBezTo>
                    <a:pt x="3" y="357"/>
                    <a:pt x="5" y="355"/>
                    <a:pt x="5" y="357"/>
                  </a:cubicBezTo>
                  <a:close/>
                  <a:moveTo>
                    <a:pt x="11" y="364"/>
                  </a:moveTo>
                  <a:cubicBezTo>
                    <a:pt x="11" y="364"/>
                    <a:pt x="13" y="363"/>
                    <a:pt x="11" y="363"/>
                  </a:cubicBezTo>
                  <a:cubicBezTo>
                    <a:pt x="11" y="361"/>
                    <a:pt x="10" y="360"/>
                    <a:pt x="10" y="361"/>
                  </a:cubicBezTo>
                  <a:cubicBezTo>
                    <a:pt x="10" y="363"/>
                    <a:pt x="11" y="363"/>
                    <a:pt x="10" y="363"/>
                  </a:cubicBezTo>
                  <a:cubicBezTo>
                    <a:pt x="6" y="363"/>
                    <a:pt x="6" y="363"/>
                    <a:pt x="8" y="363"/>
                  </a:cubicBezTo>
                  <a:cubicBezTo>
                    <a:pt x="10" y="364"/>
                    <a:pt x="8" y="364"/>
                    <a:pt x="10" y="364"/>
                  </a:cubicBezTo>
                  <a:cubicBezTo>
                    <a:pt x="10" y="366"/>
                    <a:pt x="11" y="363"/>
                    <a:pt x="11" y="364"/>
                  </a:cubicBezTo>
                  <a:close/>
                  <a:moveTo>
                    <a:pt x="10" y="363"/>
                  </a:moveTo>
                  <a:cubicBezTo>
                    <a:pt x="8" y="361"/>
                    <a:pt x="6" y="361"/>
                    <a:pt x="8" y="360"/>
                  </a:cubicBezTo>
                  <a:cubicBezTo>
                    <a:pt x="10" y="363"/>
                    <a:pt x="10" y="363"/>
                    <a:pt x="10" y="363"/>
                  </a:cubicBezTo>
                  <a:close/>
                  <a:moveTo>
                    <a:pt x="11" y="366"/>
                  </a:moveTo>
                  <a:cubicBezTo>
                    <a:pt x="10" y="366"/>
                    <a:pt x="11" y="364"/>
                    <a:pt x="11" y="364"/>
                  </a:cubicBezTo>
                  <a:cubicBezTo>
                    <a:pt x="11" y="366"/>
                    <a:pt x="13" y="368"/>
                    <a:pt x="11" y="366"/>
                  </a:cubicBezTo>
                  <a:close/>
                  <a:moveTo>
                    <a:pt x="8" y="341"/>
                  </a:moveTo>
                  <a:cubicBezTo>
                    <a:pt x="8" y="341"/>
                    <a:pt x="5" y="340"/>
                    <a:pt x="5" y="341"/>
                  </a:cubicBezTo>
                  <a:cubicBezTo>
                    <a:pt x="5" y="343"/>
                    <a:pt x="6" y="341"/>
                    <a:pt x="6" y="343"/>
                  </a:cubicBezTo>
                  <a:cubicBezTo>
                    <a:pt x="8" y="343"/>
                    <a:pt x="8" y="343"/>
                    <a:pt x="8" y="341"/>
                  </a:cubicBezTo>
                  <a:close/>
                  <a:moveTo>
                    <a:pt x="11" y="335"/>
                  </a:moveTo>
                  <a:cubicBezTo>
                    <a:pt x="11" y="335"/>
                    <a:pt x="11" y="336"/>
                    <a:pt x="11" y="335"/>
                  </a:cubicBezTo>
                  <a:cubicBezTo>
                    <a:pt x="10" y="333"/>
                    <a:pt x="11" y="333"/>
                    <a:pt x="11" y="332"/>
                  </a:cubicBezTo>
                  <a:cubicBezTo>
                    <a:pt x="10" y="330"/>
                    <a:pt x="10" y="329"/>
                    <a:pt x="10" y="330"/>
                  </a:cubicBezTo>
                  <a:cubicBezTo>
                    <a:pt x="8" y="332"/>
                    <a:pt x="10" y="332"/>
                    <a:pt x="10" y="333"/>
                  </a:cubicBezTo>
                  <a:cubicBezTo>
                    <a:pt x="10" y="335"/>
                    <a:pt x="8" y="332"/>
                    <a:pt x="6" y="333"/>
                  </a:cubicBezTo>
                  <a:cubicBezTo>
                    <a:pt x="6" y="335"/>
                    <a:pt x="8" y="335"/>
                    <a:pt x="10" y="336"/>
                  </a:cubicBezTo>
                  <a:cubicBezTo>
                    <a:pt x="11" y="336"/>
                    <a:pt x="11" y="336"/>
                    <a:pt x="11" y="335"/>
                  </a:cubicBezTo>
                  <a:close/>
                  <a:moveTo>
                    <a:pt x="16" y="327"/>
                  </a:moveTo>
                  <a:cubicBezTo>
                    <a:pt x="16" y="329"/>
                    <a:pt x="16" y="327"/>
                    <a:pt x="17" y="327"/>
                  </a:cubicBezTo>
                  <a:cubicBezTo>
                    <a:pt x="17" y="327"/>
                    <a:pt x="16" y="327"/>
                    <a:pt x="14" y="326"/>
                  </a:cubicBezTo>
                  <a:cubicBezTo>
                    <a:pt x="14" y="326"/>
                    <a:pt x="11" y="326"/>
                    <a:pt x="11" y="327"/>
                  </a:cubicBezTo>
                  <a:cubicBezTo>
                    <a:pt x="11" y="329"/>
                    <a:pt x="14" y="327"/>
                    <a:pt x="16" y="327"/>
                  </a:cubicBezTo>
                  <a:close/>
                  <a:moveTo>
                    <a:pt x="8" y="333"/>
                  </a:moveTo>
                  <a:cubicBezTo>
                    <a:pt x="8" y="332"/>
                    <a:pt x="8" y="332"/>
                    <a:pt x="8" y="330"/>
                  </a:cubicBezTo>
                  <a:cubicBezTo>
                    <a:pt x="8" y="330"/>
                    <a:pt x="6" y="330"/>
                    <a:pt x="6" y="329"/>
                  </a:cubicBezTo>
                  <a:cubicBezTo>
                    <a:pt x="5" y="329"/>
                    <a:pt x="5" y="332"/>
                    <a:pt x="6" y="333"/>
                  </a:cubicBezTo>
                  <a:cubicBezTo>
                    <a:pt x="8" y="333"/>
                    <a:pt x="8" y="333"/>
                    <a:pt x="8" y="333"/>
                  </a:cubicBezTo>
                  <a:close/>
                  <a:moveTo>
                    <a:pt x="3" y="343"/>
                  </a:moveTo>
                  <a:cubicBezTo>
                    <a:pt x="3" y="341"/>
                    <a:pt x="5" y="343"/>
                    <a:pt x="3" y="341"/>
                  </a:cubicBezTo>
                  <a:cubicBezTo>
                    <a:pt x="3" y="340"/>
                    <a:pt x="3" y="341"/>
                    <a:pt x="3" y="341"/>
                  </a:cubicBezTo>
                  <a:cubicBezTo>
                    <a:pt x="2" y="341"/>
                    <a:pt x="2" y="343"/>
                    <a:pt x="2" y="343"/>
                  </a:cubicBezTo>
                  <a:cubicBezTo>
                    <a:pt x="3" y="344"/>
                    <a:pt x="3" y="344"/>
                    <a:pt x="3" y="343"/>
                  </a:cubicBezTo>
                  <a:close/>
                  <a:moveTo>
                    <a:pt x="8" y="326"/>
                  </a:moveTo>
                  <a:cubicBezTo>
                    <a:pt x="8" y="326"/>
                    <a:pt x="8" y="327"/>
                    <a:pt x="6" y="327"/>
                  </a:cubicBezTo>
                  <a:cubicBezTo>
                    <a:pt x="5" y="327"/>
                    <a:pt x="5" y="329"/>
                    <a:pt x="6" y="329"/>
                  </a:cubicBezTo>
                  <a:cubicBezTo>
                    <a:pt x="8" y="329"/>
                    <a:pt x="6" y="329"/>
                    <a:pt x="8" y="329"/>
                  </a:cubicBezTo>
                  <a:cubicBezTo>
                    <a:pt x="8" y="329"/>
                    <a:pt x="10" y="326"/>
                    <a:pt x="8" y="326"/>
                  </a:cubicBezTo>
                  <a:close/>
                  <a:moveTo>
                    <a:pt x="6" y="335"/>
                  </a:moveTo>
                  <a:cubicBezTo>
                    <a:pt x="6" y="333"/>
                    <a:pt x="5" y="332"/>
                    <a:pt x="5" y="330"/>
                  </a:cubicBezTo>
                  <a:cubicBezTo>
                    <a:pt x="3" y="329"/>
                    <a:pt x="3" y="329"/>
                    <a:pt x="3" y="329"/>
                  </a:cubicBezTo>
                  <a:cubicBezTo>
                    <a:pt x="2" y="330"/>
                    <a:pt x="3" y="330"/>
                    <a:pt x="3" y="332"/>
                  </a:cubicBezTo>
                  <a:cubicBezTo>
                    <a:pt x="2" y="332"/>
                    <a:pt x="2" y="333"/>
                    <a:pt x="3" y="333"/>
                  </a:cubicBezTo>
                  <a:cubicBezTo>
                    <a:pt x="5" y="332"/>
                    <a:pt x="5" y="333"/>
                    <a:pt x="5" y="335"/>
                  </a:cubicBezTo>
                  <a:cubicBezTo>
                    <a:pt x="5" y="336"/>
                    <a:pt x="5" y="336"/>
                    <a:pt x="5" y="336"/>
                  </a:cubicBezTo>
                  <a:cubicBezTo>
                    <a:pt x="6" y="335"/>
                    <a:pt x="6" y="335"/>
                    <a:pt x="6" y="335"/>
                  </a:cubicBezTo>
                  <a:close/>
                  <a:moveTo>
                    <a:pt x="3" y="336"/>
                  </a:moveTo>
                  <a:cubicBezTo>
                    <a:pt x="5" y="335"/>
                    <a:pt x="3" y="333"/>
                    <a:pt x="3" y="333"/>
                  </a:cubicBezTo>
                  <a:cubicBezTo>
                    <a:pt x="2" y="335"/>
                    <a:pt x="2" y="333"/>
                    <a:pt x="2" y="335"/>
                  </a:cubicBezTo>
                  <a:cubicBezTo>
                    <a:pt x="2" y="336"/>
                    <a:pt x="2" y="336"/>
                    <a:pt x="3" y="336"/>
                  </a:cubicBezTo>
                  <a:close/>
                  <a:moveTo>
                    <a:pt x="3" y="340"/>
                  </a:moveTo>
                  <a:cubicBezTo>
                    <a:pt x="5" y="340"/>
                    <a:pt x="5" y="341"/>
                    <a:pt x="5" y="340"/>
                  </a:cubicBezTo>
                  <a:cubicBezTo>
                    <a:pt x="5" y="340"/>
                    <a:pt x="5" y="338"/>
                    <a:pt x="3" y="338"/>
                  </a:cubicBezTo>
                  <a:cubicBezTo>
                    <a:pt x="3" y="338"/>
                    <a:pt x="0" y="338"/>
                    <a:pt x="2" y="340"/>
                  </a:cubicBezTo>
                  <a:cubicBezTo>
                    <a:pt x="3" y="340"/>
                    <a:pt x="3" y="340"/>
                    <a:pt x="3" y="340"/>
                  </a:cubicBezTo>
                  <a:close/>
                  <a:moveTo>
                    <a:pt x="5" y="326"/>
                  </a:moveTo>
                  <a:cubicBezTo>
                    <a:pt x="5" y="326"/>
                    <a:pt x="6" y="324"/>
                    <a:pt x="6" y="326"/>
                  </a:cubicBezTo>
                  <a:cubicBezTo>
                    <a:pt x="6" y="326"/>
                    <a:pt x="5" y="327"/>
                    <a:pt x="5" y="326"/>
                  </a:cubicBezTo>
                  <a:close/>
                  <a:moveTo>
                    <a:pt x="13" y="318"/>
                  </a:moveTo>
                  <a:cubicBezTo>
                    <a:pt x="13" y="316"/>
                    <a:pt x="16" y="316"/>
                    <a:pt x="14" y="318"/>
                  </a:cubicBezTo>
                  <a:cubicBezTo>
                    <a:pt x="13" y="318"/>
                    <a:pt x="13" y="318"/>
                    <a:pt x="13" y="318"/>
                  </a:cubicBezTo>
                  <a:close/>
                  <a:moveTo>
                    <a:pt x="3" y="336"/>
                  </a:moveTo>
                  <a:cubicBezTo>
                    <a:pt x="5" y="336"/>
                    <a:pt x="5" y="336"/>
                    <a:pt x="3" y="336"/>
                  </a:cubicBezTo>
                  <a:cubicBezTo>
                    <a:pt x="2" y="336"/>
                    <a:pt x="2" y="336"/>
                    <a:pt x="2" y="338"/>
                  </a:cubicBezTo>
                  <a:cubicBezTo>
                    <a:pt x="2" y="338"/>
                    <a:pt x="2" y="338"/>
                    <a:pt x="3" y="336"/>
                  </a:cubicBezTo>
                  <a:close/>
                  <a:moveTo>
                    <a:pt x="6" y="340"/>
                  </a:moveTo>
                  <a:cubicBezTo>
                    <a:pt x="6" y="340"/>
                    <a:pt x="6" y="338"/>
                    <a:pt x="5" y="338"/>
                  </a:cubicBezTo>
                  <a:cubicBezTo>
                    <a:pt x="5" y="338"/>
                    <a:pt x="5" y="338"/>
                    <a:pt x="5" y="340"/>
                  </a:cubicBezTo>
                  <a:cubicBezTo>
                    <a:pt x="5" y="340"/>
                    <a:pt x="5" y="340"/>
                    <a:pt x="6" y="340"/>
                  </a:cubicBezTo>
                  <a:close/>
                  <a:moveTo>
                    <a:pt x="14" y="333"/>
                  </a:moveTo>
                  <a:cubicBezTo>
                    <a:pt x="14" y="333"/>
                    <a:pt x="13" y="332"/>
                    <a:pt x="11" y="332"/>
                  </a:cubicBezTo>
                  <a:cubicBezTo>
                    <a:pt x="11" y="330"/>
                    <a:pt x="11" y="329"/>
                    <a:pt x="11" y="330"/>
                  </a:cubicBezTo>
                  <a:cubicBezTo>
                    <a:pt x="11" y="333"/>
                    <a:pt x="11" y="332"/>
                    <a:pt x="11" y="333"/>
                  </a:cubicBezTo>
                  <a:cubicBezTo>
                    <a:pt x="13" y="333"/>
                    <a:pt x="14" y="333"/>
                    <a:pt x="14" y="333"/>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24" name="Freeform 233"/>
            <p:cNvSpPr>
              <a:spLocks noEditPoints="1"/>
            </p:cNvSpPr>
            <p:nvPr/>
          </p:nvSpPr>
          <p:spPr bwMode="auto">
            <a:xfrm>
              <a:off x="1566" y="3490"/>
              <a:ext cx="310" cy="724"/>
            </a:xfrm>
            <a:custGeom>
              <a:avLst/>
              <a:gdLst/>
              <a:ahLst/>
              <a:cxnLst>
                <a:cxn ang="0">
                  <a:pos x="124" y="104"/>
                </a:cxn>
                <a:cxn ang="0">
                  <a:pos x="130" y="140"/>
                </a:cxn>
                <a:cxn ang="0">
                  <a:pos x="131" y="166"/>
                </a:cxn>
                <a:cxn ang="0">
                  <a:pos x="93" y="180"/>
                </a:cxn>
                <a:cxn ang="0">
                  <a:pos x="92" y="199"/>
                </a:cxn>
                <a:cxn ang="0">
                  <a:pos x="69" y="202"/>
                </a:cxn>
                <a:cxn ang="0">
                  <a:pos x="81" y="222"/>
                </a:cxn>
                <a:cxn ang="0">
                  <a:pos x="73" y="227"/>
                </a:cxn>
                <a:cxn ang="0">
                  <a:pos x="58" y="250"/>
                </a:cxn>
                <a:cxn ang="0">
                  <a:pos x="64" y="275"/>
                </a:cxn>
                <a:cxn ang="0">
                  <a:pos x="49" y="298"/>
                </a:cxn>
                <a:cxn ang="0">
                  <a:pos x="43" y="335"/>
                </a:cxn>
                <a:cxn ang="0">
                  <a:pos x="13" y="328"/>
                </a:cxn>
                <a:cxn ang="0">
                  <a:pos x="2" y="306"/>
                </a:cxn>
                <a:cxn ang="0">
                  <a:pos x="11" y="281"/>
                </a:cxn>
                <a:cxn ang="0">
                  <a:pos x="16" y="261"/>
                </a:cxn>
                <a:cxn ang="0">
                  <a:pos x="17" y="247"/>
                </a:cxn>
                <a:cxn ang="0">
                  <a:pos x="16" y="228"/>
                </a:cxn>
                <a:cxn ang="0">
                  <a:pos x="16" y="206"/>
                </a:cxn>
                <a:cxn ang="0">
                  <a:pos x="22" y="179"/>
                </a:cxn>
                <a:cxn ang="0">
                  <a:pos x="26" y="151"/>
                </a:cxn>
                <a:cxn ang="0">
                  <a:pos x="31" y="119"/>
                </a:cxn>
                <a:cxn ang="0">
                  <a:pos x="28" y="91"/>
                </a:cxn>
                <a:cxn ang="0">
                  <a:pos x="34" y="67"/>
                </a:cxn>
                <a:cxn ang="0">
                  <a:pos x="42" y="33"/>
                </a:cxn>
                <a:cxn ang="0">
                  <a:pos x="52" y="11"/>
                </a:cxn>
                <a:cxn ang="0">
                  <a:pos x="66" y="5"/>
                </a:cxn>
                <a:cxn ang="0">
                  <a:pos x="86" y="3"/>
                </a:cxn>
                <a:cxn ang="0">
                  <a:pos x="101" y="20"/>
                </a:cxn>
                <a:cxn ang="0">
                  <a:pos x="128" y="39"/>
                </a:cxn>
                <a:cxn ang="0">
                  <a:pos x="121" y="56"/>
                </a:cxn>
                <a:cxn ang="0">
                  <a:pos x="145" y="57"/>
                </a:cxn>
                <a:cxn ang="0">
                  <a:pos x="159" y="42"/>
                </a:cxn>
                <a:cxn ang="0">
                  <a:pos x="133" y="82"/>
                </a:cxn>
                <a:cxn ang="0">
                  <a:pos x="45" y="366"/>
                </a:cxn>
                <a:cxn ang="0">
                  <a:pos x="64" y="366"/>
                </a:cxn>
                <a:cxn ang="0">
                  <a:pos x="66" y="363"/>
                </a:cxn>
                <a:cxn ang="0">
                  <a:pos x="46" y="349"/>
                </a:cxn>
                <a:cxn ang="0">
                  <a:pos x="43" y="345"/>
                </a:cxn>
                <a:cxn ang="0">
                  <a:pos x="42" y="366"/>
                </a:cxn>
                <a:cxn ang="0">
                  <a:pos x="78" y="365"/>
                </a:cxn>
                <a:cxn ang="0">
                  <a:pos x="72" y="366"/>
                </a:cxn>
                <a:cxn ang="0">
                  <a:pos x="49" y="370"/>
                </a:cxn>
                <a:cxn ang="0">
                  <a:pos x="51" y="368"/>
                </a:cxn>
                <a:cxn ang="0">
                  <a:pos x="45" y="371"/>
                </a:cxn>
                <a:cxn ang="0">
                  <a:pos x="55" y="371"/>
                </a:cxn>
                <a:cxn ang="0">
                  <a:pos x="58" y="370"/>
                </a:cxn>
              </a:cxnLst>
              <a:rect l="0" t="0" r="r" b="b"/>
              <a:pathLst>
                <a:path w="160" h="373">
                  <a:moveTo>
                    <a:pt x="128" y="87"/>
                  </a:moveTo>
                  <a:cubicBezTo>
                    <a:pt x="125" y="91"/>
                    <a:pt x="128" y="93"/>
                    <a:pt x="125" y="98"/>
                  </a:cubicBezTo>
                  <a:cubicBezTo>
                    <a:pt x="122" y="102"/>
                    <a:pt x="127" y="102"/>
                    <a:pt x="124" y="104"/>
                  </a:cubicBezTo>
                  <a:cubicBezTo>
                    <a:pt x="122" y="107"/>
                    <a:pt x="127" y="116"/>
                    <a:pt x="124" y="118"/>
                  </a:cubicBezTo>
                  <a:cubicBezTo>
                    <a:pt x="121" y="119"/>
                    <a:pt x="121" y="126"/>
                    <a:pt x="122" y="129"/>
                  </a:cubicBezTo>
                  <a:cubicBezTo>
                    <a:pt x="118" y="135"/>
                    <a:pt x="127" y="135"/>
                    <a:pt x="130" y="140"/>
                  </a:cubicBezTo>
                  <a:cubicBezTo>
                    <a:pt x="134" y="146"/>
                    <a:pt x="128" y="144"/>
                    <a:pt x="130" y="149"/>
                  </a:cubicBezTo>
                  <a:cubicBezTo>
                    <a:pt x="133" y="155"/>
                    <a:pt x="136" y="149"/>
                    <a:pt x="136" y="155"/>
                  </a:cubicBezTo>
                  <a:cubicBezTo>
                    <a:pt x="136" y="160"/>
                    <a:pt x="134" y="163"/>
                    <a:pt x="131" y="166"/>
                  </a:cubicBezTo>
                  <a:cubicBezTo>
                    <a:pt x="128" y="171"/>
                    <a:pt x="131" y="171"/>
                    <a:pt x="127" y="174"/>
                  </a:cubicBezTo>
                  <a:cubicBezTo>
                    <a:pt x="121" y="177"/>
                    <a:pt x="110" y="180"/>
                    <a:pt x="102" y="182"/>
                  </a:cubicBezTo>
                  <a:cubicBezTo>
                    <a:pt x="95" y="182"/>
                    <a:pt x="96" y="183"/>
                    <a:pt x="93" y="180"/>
                  </a:cubicBezTo>
                  <a:cubicBezTo>
                    <a:pt x="89" y="179"/>
                    <a:pt x="90" y="183"/>
                    <a:pt x="92" y="185"/>
                  </a:cubicBezTo>
                  <a:cubicBezTo>
                    <a:pt x="95" y="186"/>
                    <a:pt x="93" y="189"/>
                    <a:pt x="92" y="192"/>
                  </a:cubicBezTo>
                  <a:cubicBezTo>
                    <a:pt x="90" y="194"/>
                    <a:pt x="89" y="197"/>
                    <a:pt x="92" y="199"/>
                  </a:cubicBezTo>
                  <a:cubicBezTo>
                    <a:pt x="93" y="200"/>
                    <a:pt x="93" y="202"/>
                    <a:pt x="87" y="205"/>
                  </a:cubicBezTo>
                  <a:cubicBezTo>
                    <a:pt x="83" y="206"/>
                    <a:pt x="86" y="205"/>
                    <a:pt x="81" y="205"/>
                  </a:cubicBezTo>
                  <a:cubicBezTo>
                    <a:pt x="77" y="206"/>
                    <a:pt x="73" y="200"/>
                    <a:pt x="69" y="202"/>
                  </a:cubicBezTo>
                  <a:cubicBezTo>
                    <a:pt x="66" y="203"/>
                    <a:pt x="70" y="208"/>
                    <a:pt x="69" y="213"/>
                  </a:cubicBezTo>
                  <a:cubicBezTo>
                    <a:pt x="69" y="219"/>
                    <a:pt x="72" y="219"/>
                    <a:pt x="78" y="216"/>
                  </a:cubicBezTo>
                  <a:cubicBezTo>
                    <a:pt x="81" y="216"/>
                    <a:pt x="81" y="220"/>
                    <a:pt x="81" y="222"/>
                  </a:cubicBezTo>
                  <a:cubicBezTo>
                    <a:pt x="80" y="227"/>
                    <a:pt x="77" y="227"/>
                    <a:pt x="75" y="224"/>
                  </a:cubicBezTo>
                  <a:cubicBezTo>
                    <a:pt x="73" y="220"/>
                    <a:pt x="67" y="222"/>
                    <a:pt x="70" y="225"/>
                  </a:cubicBezTo>
                  <a:cubicBezTo>
                    <a:pt x="73" y="227"/>
                    <a:pt x="77" y="225"/>
                    <a:pt x="73" y="227"/>
                  </a:cubicBezTo>
                  <a:cubicBezTo>
                    <a:pt x="67" y="228"/>
                    <a:pt x="66" y="234"/>
                    <a:pt x="67" y="237"/>
                  </a:cubicBezTo>
                  <a:cubicBezTo>
                    <a:pt x="70" y="245"/>
                    <a:pt x="63" y="244"/>
                    <a:pt x="64" y="247"/>
                  </a:cubicBezTo>
                  <a:cubicBezTo>
                    <a:pt x="67" y="250"/>
                    <a:pt x="60" y="248"/>
                    <a:pt x="58" y="250"/>
                  </a:cubicBezTo>
                  <a:cubicBezTo>
                    <a:pt x="57" y="253"/>
                    <a:pt x="55" y="248"/>
                    <a:pt x="52" y="256"/>
                  </a:cubicBezTo>
                  <a:cubicBezTo>
                    <a:pt x="48" y="262"/>
                    <a:pt x="48" y="262"/>
                    <a:pt x="52" y="269"/>
                  </a:cubicBezTo>
                  <a:cubicBezTo>
                    <a:pt x="58" y="276"/>
                    <a:pt x="63" y="270"/>
                    <a:pt x="64" y="275"/>
                  </a:cubicBezTo>
                  <a:cubicBezTo>
                    <a:pt x="64" y="281"/>
                    <a:pt x="61" y="279"/>
                    <a:pt x="63" y="281"/>
                  </a:cubicBezTo>
                  <a:cubicBezTo>
                    <a:pt x="64" y="284"/>
                    <a:pt x="60" y="284"/>
                    <a:pt x="60" y="287"/>
                  </a:cubicBezTo>
                  <a:cubicBezTo>
                    <a:pt x="60" y="289"/>
                    <a:pt x="51" y="290"/>
                    <a:pt x="49" y="298"/>
                  </a:cubicBezTo>
                  <a:cubicBezTo>
                    <a:pt x="48" y="304"/>
                    <a:pt x="49" y="307"/>
                    <a:pt x="43" y="309"/>
                  </a:cubicBezTo>
                  <a:cubicBezTo>
                    <a:pt x="35" y="312"/>
                    <a:pt x="37" y="318"/>
                    <a:pt x="37" y="323"/>
                  </a:cubicBezTo>
                  <a:cubicBezTo>
                    <a:pt x="38" y="331"/>
                    <a:pt x="45" y="335"/>
                    <a:pt x="43" y="335"/>
                  </a:cubicBezTo>
                  <a:cubicBezTo>
                    <a:pt x="42" y="332"/>
                    <a:pt x="34" y="334"/>
                    <a:pt x="29" y="331"/>
                  </a:cubicBezTo>
                  <a:cubicBezTo>
                    <a:pt x="29" y="331"/>
                    <a:pt x="22" y="331"/>
                    <a:pt x="17" y="331"/>
                  </a:cubicBezTo>
                  <a:cubicBezTo>
                    <a:pt x="13" y="331"/>
                    <a:pt x="16" y="329"/>
                    <a:pt x="13" y="328"/>
                  </a:cubicBezTo>
                  <a:cubicBezTo>
                    <a:pt x="10" y="326"/>
                    <a:pt x="13" y="314"/>
                    <a:pt x="10" y="314"/>
                  </a:cubicBezTo>
                  <a:cubicBezTo>
                    <a:pt x="7" y="314"/>
                    <a:pt x="5" y="318"/>
                    <a:pt x="5" y="314"/>
                  </a:cubicBezTo>
                  <a:cubicBezTo>
                    <a:pt x="3" y="307"/>
                    <a:pt x="0" y="310"/>
                    <a:pt x="2" y="306"/>
                  </a:cubicBezTo>
                  <a:cubicBezTo>
                    <a:pt x="3" y="303"/>
                    <a:pt x="0" y="298"/>
                    <a:pt x="3" y="300"/>
                  </a:cubicBezTo>
                  <a:cubicBezTo>
                    <a:pt x="7" y="300"/>
                    <a:pt x="8" y="290"/>
                    <a:pt x="11" y="289"/>
                  </a:cubicBezTo>
                  <a:cubicBezTo>
                    <a:pt x="14" y="286"/>
                    <a:pt x="8" y="284"/>
                    <a:pt x="11" y="281"/>
                  </a:cubicBezTo>
                  <a:cubicBezTo>
                    <a:pt x="13" y="279"/>
                    <a:pt x="10" y="279"/>
                    <a:pt x="14" y="275"/>
                  </a:cubicBezTo>
                  <a:cubicBezTo>
                    <a:pt x="19" y="272"/>
                    <a:pt x="11" y="272"/>
                    <a:pt x="16" y="269"/>
                  </a:cubicBezTo>
                  <a:cubicBezTo>
                    <a:pt x="19" y="267"/>
                    <a:pt x="14" y="262"/>
                    <a:pt x="16" y="261"/>
                  </a:cubicBezTo>
                  <a:cubicBezTo>
                    <a:pt x="19" y="259"/>
                    <a:pt x="13" y="256"/>
                    <a:pt x="17" y="255"/>
                  </a:cubicBezTo>
                  <a:cubicBezTo>
                    <a:pt x="20" y="253"/>
                    <a:pt x="20" y="248"/>
                    <a:pt x="16" y="248"/>
                  </a:cubicBezTo>
                  <a:cubicBezTo>
                    <a:pt x="13" y="247"/>
                    <a:pt x="13" y="245"/>
                    <a:pt x="17" y="247"/>
                  </a:cubicBezTo>
                  <a:cubicBezTo>
                    <a:pt x="22" y="247"/>
                    <a:pt x="23" y="241"/>
                    <a:pt x="17" y="242"/>
                  </a:cubicBezTo>
                  <a:cubicBezTo>
                    <a:pt x="13" y="244"/>
                    <a:pt x="19" y="237"/>
                    <a:pt x="17" y="236"/>
                  </a:cubicBezTo>
                  <a:cubicBezTo>
                    <a:pt x="14" y="234"/>
                    <a:pt x="17" y="230"/>
                    <a:pt x="16" y="228"/>
                  </a:cubicBezTo>
                  <a:cubicBezTo>
                    <a:pt x="16" y="227"/>
                    <a:pt x="13" y="227"/>
                    <a:pt x="13" y="220"/>
                  </a:cubicBezTo>
                  <a:cubicBezTo>
                    <a:pt x="14" y="214"/>
                    <a:pt x="16" y="219"/>
                    <a:pt x="16" y="216"/>
                  </a:cubicBezTo>
                  <a:cubicBezTo>
                    <a:pt x="17" y="214"/>
                    <a:pt x="14" y="213"/>
                    <a:pt x="16" y="206"/>
                  </a:cubicBezTo>
                  <a:cubicBezTo>
                    <a:pt x="16" y="200"/>
                    <a:pt x="13" y="202"/>
                    <a:pt x="16" y="199"/>
                  </a:cubicBezTo>
                  <a:cubicBezTo>
                    <a:pt x="19" y="196"/>
                    <a:pt x="14" y="191"/>
                    <a:pt x="17" y="188"/>
                  </a:cubicBezTo>
                  <a:cubicBezTo>
                    <a:pt x="20" y="186"/>
                    <a:pt x="16" y="183"/>
                    <a:pt x="22" y="179"/>
                  </a:cubicBezTo>
                  <a:cubicBezTo>
                    <a:pt x="25" y="177"/>
                    <a:pt x="20" y="169"/>
                    <a:pt x="20" y="166"/>
                  </a:cubicBezTo>
                  <a:cubicBezTo>
                    <a:pt x="22" y="163"/>
                    <a:pt x="20" y="158"/>
                    <a:pt x="22" y="155"/>
                  </a:cubicBezTo>
                  <a:cubicBezTo>
                    <a:pt x="22" y="152"/>
                    <a:pt x="23" y="155"/>
                    <a:pt x="26" y="151"/>
                  </a:cubicBezTo>
                  <a:cubicBezTo>
                    <a:pt x="28" y="147"/>
                    <a:pt x="26" y="146"/>
                    <a:pt x="28" y="136"/>
                  </a:cubicBezTo>
                  <a:cubicBezTo>
                    <a:pt x="28" y="129"/>
                    <a:pt x="32" y="132"/>
                    <a:pt x="31" y="127"/>
                  </a:cubicBezTo>
                  <a:cubicBezTo>
                    <a:pt x="31" y="123"/>
                    <a:pt x="34" y="119"/>
                    <a:pt x="31" y="119"/>
                  </a:cubicBezTo>
                  <a:cubicBezTo>
                    <a:pt x="28" y="119"/>
                    <a:pt x="31" y="118"/>
                    <a:pt x="29" y="113"/>
                  </a:cubicBezTo>
                  <a:cubicBezTo>
                    <a:pt x="28" y="109"/>
                    <a:pt x="28" y="106"/>
                    <a:pt x="26" y="102"/>
                  </a:cubicBezTo>
                  <a:cubicBezTo>
                    <a:pt x="25" y="101"/>
                    <a:pt x="26" y="96"/>
                    <a:pt x="28" y="91"/>
                  </a:cubicBezTo>
                  <a:cubicBezTo>
                    <a:pt x="29" y="87"/>
                    <a:pt x="29" y="90"/>
                    <a:pt x="31" y="88"/>
                  </a:cubicBezTo>
                  <a:cubicBezTo>
                    <a:pt x="32" y="85"/>
                    <a:pt x="28" y="79"/>
                    <a:pt x="31" y="76"/>
                  </a:cubicBezTo>
                  <a:cubicBezTo>
                    <a:pt x="32" y="74"/>
                    <a:pt x="32" y="68"/>
                    <a:pt x="34" y="67"/>
                  </a:cubicBezTo>
                  <a:cubicBezTo>
                    <a:pt x="37" y="65"/>
                    <a:pt x="35" y="67"/>
                    <a:pt x="38" y="59"/>
                  </a:cubicBezTo>
                  <a:cubicBezTo>
                    <a:pt x="40" y="51"/>
                    <a:pt x="46" y="59"/>
                    <a:pt x="43" y="51"/>
                  </a:cubicBezTo>
                  <a:cubicBezTo>
                    <a:pt x="40" y="46"/>
                    <a:pt x="43" y="34"/>
                    <a:pt x="42" y="33"/>
                  </a:cubicBezTo>
                  <a:cubicBezTo>
                    <a:pt x="40" y="28"/>
                    <a:pt x="48" y="25"/>
                    <a:pt x="49" y="25"/>
                  </a:cubicBezTo>
                  <a:cubicBezTo>
                    <a:pt x="52" y="23"/>
                    <a:pt x="52" y="19"/>
                    <a:pt x="52" y="15"/>
                  </a:cubicBezTo>
                  <a:cubicBezTo>
                    <a:pt x="54" y="14"/>
                    <a:pt x="54" y="12"/>
                    <a:pt x="52" y="11"/>
                  </a:cubicBezTo>
                  <a:cubicBezTo>
                    <a:pt x="55" y="9"/>
                    <a:pt x="55" y="6"/>
                    <a:pt x="57" y="5"/>
                  </a:cubicBezTo>
                  <a:cubicBezTo>
                    <a:pt x="60" y="3"/>
                    <a:pt x="58" y="1"/>
                    <a:pt x="60" y="0"/>
                  </a:cubicBezTo>
                  <a:cubicBezTo>
                    <a:pt x="61" y="0"/>
                    <a:pt x="61" y="5"/>
                    <a:pt x="66" y="5"/>
                  </a:cubicBezTo>
                  <a:cubicBezTo>
                    <a:pt x="70" y="3"/>
                    <a:pt x="73" y="3"/>
                    <a:pt x="75" y="11"/>
                  </a:cubicBezTo>
                  <a:cubicBezTo>
                    <a:pt x="77" y="5"/>
                    <a:pt x="78" y="3"/>
                    <a:pt x="80" y="3"/>
                  </a:cubicBezTo>
                  <a:cubicBezTo>
                    <a:pt x="83" y="3"/>
                    <a:pt x="84" y="3"/>
                    <a:pt x="86" y="3"/>
                  </a:cubicBezTo>
                  <a:cubicBezTo>
                    <a:pt x="87" y="3"/>
                    <a:pt x="87" y="5"/>
                    <a:pt x="89" y="6"/>
                  </a:cubicBezTo>
                  <a:cubicBezTo>
                    <a:pt x="90" y="8"/>
                    <a:pt x="90" y="6"/>
                    <a:pt x="92" y="11"/>
                  </a:cubicBezTo>
                  <a:cubicBezTo>
                    <a:pt x="95" y="17"/>
                    <a:pt x="99" y="17"/>
                    <a:pt x="101" y="20"/>
                  </a:cubicBezTo>
                  <a:cubicBezTo>
                    <a:pt x="102" y="23"/>
                    <a:pt x="107" y="22"/>
                    <a:pt x="112" y="26"/>
                  </a:cubicBezTo>
                  <a:cubicBezTo>
                    <a:pt x="118" y="31"/>
                    <a:pt x="121" y="33"/>
                    <a:pt x="124" y="33"/>
                  </a:cubicBezTo>
                  <a:cubicBezTo>
                    <a:pt x="125" y="33"/>
                    <a:pt x="130" y="37"/>
                    <a:pt x="128" y="39"/>
                  </a:cubicBezTo>
                  <a:cubicBezTo>
                    <a:pt x="125" y="43"/>
                    <a:pt x="128" y="43"/>
                    <a:pt x="125" y="45"/>
                  </a:cubicBezTo>
                  <a:cubicBezTo>
                    <a:pt x="122" y="46"/>
                    <a:pt x="125" y="48"/>
                    <a:pt x="124" y="51"/>
                  </a:cubicBezTo>
                  <a:cubicBezTo>
                    <a:pt x="122" y="54"/>
                    <a:pt x="119" y="54"/>
                    <a:pt x="121" y="56"/>
                  </a:cubicBezTo>
                  <a:cubicBezTo>
                    <a:pt x="121" y="59"/>
                    <a:pt x="121" y="57"/>
                    <a:pt x="125" y="57"/>
                  </a:cubicBezTo>
                  <a:cubicBezTo>
                    <a:pt x="131" y="57"/>
                    <a:pt x="134" y="62"/>
                    <a:pt x="139" y="59"/>
                  </a:cubicBezTo>
                  <a:cubicBezTo>
                    <a:pt x="142" y="54"/>
                    <a:pt x="144" y="62"/>
                    <a:pt x="145" y="57"/>
                  </a:cubicBezTo>
                  <a:cubicBezTo>
                    <a:pt x="145" y="53"/>
                    <a:pt x="150" y="53"/>
                    <a:pt x="151" y="48"/>
                  </a:cubicBezTo>
                  <a:cubicBezTo>
                    <a:pt x="151" y="43"/>
                    <a:pt x="153" y="45"/>
                    <a:pt x="151" y="39"/>
                  </a:cubicBezTo>
                  <a:cubicBezTo>
                    <a:pt x="154" y="40"/>
                    <a:pt x="156" y="34"/>
                    <a:pt x="159" y="42"/>
                  </a:cubicBezTo>
                  <a:cubicBezTo>
                    <a:pt x="160" y="48"/>
                    <a:pt x="160" y="54"/>
                    <a:pt x="156" y="57"/>
                  </a:cubicBezTo>
                  <a:cubicBezTo>
                    <a:pt x="151" y="60"/>
                    <a:pt x="145" y="64"/>
                    <a:pt x="140" y="71"/>
                  </a:cubicBezTo>
                  <a:cubicBezTo>
                    <a:pt x="134" y="79"/>
                    <a:pt x="134" y="82"/>
                    <a:pt x="133" y="82"/>
                  </a:cubicBezTo>
                  <a:cubicBezTo>
                    <a:pt x="130" y="84"/>
                    <a:pt x="130" y="85"/>
                    <a:pt x="128" y="87"/>
                  </a:cubicBezTo>
                  <a:close/>
                  <a:moveTo>
                    <a:pt x="42" y="366"/>
                  </a:moveTo>
                  <a:cubicBezTo>
                    <a:pt x="45" y="366"/>
                    <a:pt x="42" y="365"/>
                    <a:pt x="45" y="366"/>
                  </a:cubicBezTo>
                  <a:cubicBezTo>
                    <a:pt x="48" y="366"/>
                    <a:pt x="54" y="366"/>
                    <a:pt x="57" y="368"/>
                  </a:cubicBezTo>
                  <a:cubicBezTo>
                    <a:pt x="60" y="370"/>
                    <a:pt x="58" y="368"/>
                    <a:pt x="60" y="368"/>
                  </a:cubicBezTo>
                  <a:cubicBezTo>
                    <a:pt x="63" y="368"/>
                    <a:pt x="63" y="365"/>
                    <a:pt x="64" y="366"/>
                  </a:cubicBezTo>
                  <a:cubicBezTo>
                    <a:pt x="64" y="368"/>
                    <a:pt x="64" y="366"/>
                    <a:pt x="66" y="366"/>
                  </a:cubicBezTo>
                  <a:cubicBezTo>
                    <a:pt x="67" y="366"/>
                    <a:pt x="67" y="366"/>
                    <a:pt x="67" y="365"/>
                  </a:cubicBezTo>
                  <a:cubicBezTo>
                    <a:pt x="69" y="363"/>
                    <a:pt x="67" y="363"/>
                    <a:pt x="66" y="363"/>
                  </a:cubicBezTo>
                  <a:cubicBezTo>
                    <a:pt x="63" y="365"/>
                    <a:pt x="63" y="363"/>
                    <a:pt x="60" y="362"/>
                  </a:cubicBezTo>
                  <a:cubicBezTo>
                    <a:pt x="58" y="362"/>
                    <a:pt x="57" y="359"/>
                    <a:pt x="54" y="357"/>
                  </a:cubicBezTo>
                  <a:cubicBezTo>
                    <a:pt x="51" y="356"/>
                    <a:pt x="46" y="351"/>
                    <a:pt x="46" y="349"/>
                  </a:cubicBezTo>
                  <a:cubicBezTo>
                    <a:pt x="45" y="348"/>
                    <a:pt x="46" y="346"/>
                    <a:pt x="43" y="346"/>
                  </a:cubicBezTo>
                  <a:cubicBezTo>
                    <a:pt x="42" y="346"/>
                    <a:pt x="42" y="346"/>
                    <a:pt x="42" y="345"/>
                  </a:cubicBezTo>
                  <a:cubicBezTo>
                    <a:pt x="43" y="343"/>
                    <a:pt x="43" y="343"/>
                    <a:pt x="43" y="345"/>
                  </a:cubicBezTo>
                  <a:cubicBezTo>
                    <a:pt x="45" y="345"/>
                    <a:pt x="45" y="345"/>
                    <a:pt x="45" y="345"/>
                  </a:cubicBezTo>
                  <a:cubicBezTo>
                    <a:pt x="45" y="343"/>
                    <a:pt x="43" y="342"/>
                    <a:pt x="42" y="338"/>
                  </a:cubicBezTo>
                  <a:cubicBezTo>
                    <a:pt x="42" y="366"/>
                    <a:pt x="42" y="366"/>
                    <a:pt x="42" y="366"/>
                  </a:cubicBezTo>
                  <a:close/>
                  <a:moveTo>
                    <a:pt x="73" y="366"/>
                  </a:moveTo>
                  <a:cubicBezTo>
                    <a:pt x="75" y="365"/>
                    <a:pt x="75" y="366"/>
                    <a:pt x="77" y="366"/>
                  </a:cubicBezTo>
                  <a:cubicBezTo>
                    <a:pt x="78" y="365"/>
                    <a:pt x="77" y="366"/>
                    <a:pt x="78" y="365"/>
                  </a:cubicBezTo>
                  <a:cubicBezTo>
                    <a:pt x="80" y="365"/>
                    <a:pt x="80" y="363"/>
                    <a:pt x="78" y="365"/>
                  </a:cubicBezTo>
                  <a:cubicBezTo>
                    <a:pt x="77" y="365"/>
                    <a:pt x="77" y="363"/>
                    <a:pt x="73" y="365"/>
                  </a:cubicBezTo>
                  <a:cubicBezTo>
                    <a:pt x="73" y="365"/>
                    <a:pt x="70" y="365"/>
                    <a:pt x="72" y="366"/>
                  </a:cubicBezTo>
                  <a:cubicBezTo>
                    <a:pt x="73" y="366"/>
                    <a:pt x="73" y="366"/>
                    <a:pt x="73" y="366"/>
                  </a:cubicBezTo>
                  <a:close/>
                  <a:moveTo>
                    <a:pt x="48" y="371"/>
                  </a:moveTo>
                  <a:cubicBezTo>
                    <a:pt x="49" y="371"/>
                    <a:pt x="48" y="370"/>
                    <a:pt x="49" y="370"/>
                  </a:cubicBezTo>
                  <a:cubicBezTo>
                    <a:pt x="51" y="370"/>
                    <a:pt x="49" y="371"/>
                    <a:pt x="51" y="371"/>
                  </a:cubicBezTo>
                  <a:cubicBezTo>
                    <a:pt x="52" y="371"/>
                    <a:pt x="52" y="371"/>
                    <a:pt x="54" y="370"/>
                  </a:cubicBezTo>
                  <a:cubicBezTo>
                    <a:pt x="54" y="368"/>
                    <a:pt x="52" y="368"/>
                    <a:pt x="51" y="368"/>
                  </a:cubicBezTo>
                  <a:cubicBezTo>
                    <a:pt x="49" y="368"/>
                    <a:pt x="48" y="366"/>
                    <a:pt x="45" y="366"/>
                  </a:cubicBezTo>
                  <a:cubicBezTo>
                    <a:pt x="43" y="366"/>
                    <a:pt x="43" y="368"/>
                    <a:pt x="45" y="368"/>
                  </a:cubicBezTo>
                  <a:cubicBezTo>
                    <a:pt x="45" y="368"/>
                    <a:pt x="45" y="368"/>
                    <a:pt x="45" y="371"/>
                  </a:cubicBezTo>
                  <a:cubicBezTo>
                    <a:pt x="45" y="371"/>
                    <a:pt x="46" y="371"/>
                    <a:pt x="48" y="371"/>
                  </a:cubicBezTo>
                  <a:close/>
                  <a:moveTo>
                    <a:pt x="54" y="371"/>
                  </a:moveTo>
                  <a:cubicBezTo>
                    <a:pt x="54" y="371"/>
                    <a:pt x="55" y="370"/>
                    <a:pt x="55" y="371"/>
                  </a:cubicBezTo>
                  <a:cubicBezTo>
                    <a:pt x="55" y="373"/>
                    <a:pt x="54" y="373"/>
                    <a:pt x="54" y="371"/>
                  </a:cubicBezTo>
                  <a:close/>
                  <a:moveTo>
                    <a:pt x="57" y="371"/>
                  </a:moveTo>
                  <a:cubicBezTo>
                    <a:pt x="55" y="371"/>
                    <a:pt x="57" y="370"/>
                    <a:pt x="58" y="370"/>
                  </a:cubicBezTo>
                  <a:cubicBezTo>
                    <a:pt x="58" y="371"/>
                    <a:pt x="58" y="371"/>
                    <a:pt x="57" y="371"/>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25" name="Freeform 234"/>
            <p:cNvSpPr>
              <a:spLocks/>
            </p:cNvSpPr>
            <p:nvPr/>
          </p:nvSpPr>
          <p:spPr bwMode="auto">
            <a:xfrm>
              <a:off x="1847" y="4352"/>
              <a:ext cx="17" cy="13"/>
            </a:xfrm>
            <a:custGeom>
              <a:avLst/>
              <a:gdLst/>
              <a:ahLst/>
              <a:cxnLst>
                <a:cxn ang="0">
                  <a:pos x="1" y="4"/>
                </a:cxn>
                <a:cxn ang="0">
                  <a:pos x="6" y="2"/>
                </a:cxn>
                <a:cxn ang="0">
                  <a:pos x="1" y="4"/>
                </a:cxn>
              </a:cxnLst>
              <a:rect l="0" t="0" r="r" b="b"/>
              <a:pathLst>
                <a:path w="9" h="7">
                  <a:moveTo>
                    <a:pt x="1" y="4"/>
                  </a:moveTo>
                  <a:cubicBezTo>
                    <a:pt x="0" y="2"/>
                    <a:pt x="3" y="0"/>
                    <a:pt x="6" y="2"/>
                  </a:cubicBezTo>
                  <a:cubicBezTo>
                    <a:pt x="9" y="4"/>
                    <a:pt x="3" y="7"/>
                    <a:pt x="1" y="4"/>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26" name="Freeform 235"/>
            <p:cNvSpPr>
              <a:spLocks/>
            </p:cNvSpPr>
            <p:nvPr/>
          </p:nvSpPr>
          <p:spPr bwMode="auto">
            <a:xfrm>
              <a:off x="3758" y="4055"/>
              <a:ext cx="29" cy="27"/>
            </a:xfrm>
            <a:custGeom>
              <a:avLst/>
              <a:gdLst/>
              <a:ahLst/>
              <a:cxnLst>
                <a:cxn ang="0">
                  <a:pos x="2" y="14"/>
                </a:cxn>
                <a:cxn ang="0">
                  <a:pos x="2" y="9"/>
                </a:cxn>
                <a:cxn ang="0">
                  <a:pos x="2" y="3"/>
                </a:cxn>
                <a:cxn ang="0">
                  <a:pos x="3" y="1"/>
                </a:cxn>
                <a:cxn ang="0">
                  <a:pos x="3" y="6"/>
                </a:cxn>
                <a:cxn ang="0">
                  <a:pos x="8" y="4"/>
                </a:cxn>
                <a:cxn ang="0">
                  <a:pos x="8" y="7"/>
                </a:cxn>
                <a:cxn ang="0">
                  <a:pos x="14" y="6"/>
                </a:cxn>
                <a:cxn ang="0">
                  <a:pos x="12" y="9"/>
                </a:cxn>
                <a:cxn ang="0">
                  <a:pos x="9" y="10"/>
                </a:cxn>
                <a:cxn ang="0">
                  <a:pos x="12" y="14"/>
                </a:cxn>
                <a:cxn ang="0">
                  <a:pos x="3" y="12"/>
                </a:cxn>
                <a:cxn ang="0">
                  <a:pos x="2" y="14"/>
                </a:cxn>
              </a:cxnLst>
              <a:rect l="0" t="0" r="r" b="b"/>
              <a:pathLst>
                <a:path w="15" h="14">
                  <a:moveTo>
                    <a:pt x="2" y="14"/>
                  </a:moveTo>
                  <a:cubicBezTo>
                    <a:pt x="0" y="12"/>
                    <a:pt x="3" y="10"/>
                    <a:pt x="2" y="9"/>
                  </a:cubicBezTo>
                  <a:cubicBezTo>
                    <a:pt x="0" y="7"/>
                    <a:pt x="0" y="4"/>
                    <a:pt x="2" y="3"/>
                  </a:cubicBezTo>
                  <a:cubicBezTo>
                    <a:pt x="2" y="1"/>
                    <a:pt x="2" y="0"/>
                    <a:pt x="3" y="1"/>
                  </a:cubicBezTo>
                  <a:cubicBezTo>
                    <a:pt x="5" y="3"/>
                    <a:pt x="2" y="4"/>
                    <a:pt x="3" y="6"/>
                  </a:cubicBezTo>
                  <a:cubicBezTo>
                    <a:pt x="6" y="7"/>
                    <a:pt x="8" y="1"/>
                    <a:pt x="8" y="4"/>
                  </a:cubicBezTo>
                  <a:cubicBezTo>
                    <a:pt x="8" y="7"/>
                    <a:pt x="5" y="7"/>
                    <a:pt x="8" y="7"/>
                  </a:cubicBezTo>
                  <a:cubicBezTo>
                    <a:pt x="11" y="7"/>
                    <a:pt x="12" y="4"/>
                    <a:pt x="14" y="6"/>
                  </a:cubicBezTo>
                  <a:cubicBezTo>
                    <a:pt x="15" y="6"/>
                    <a:pt x="15" y="10"/>
                    <a:pt x="12" y="9"/>
                  </a:cubicBezTo>
                  <a:cubicBezTo>
                    <a:pt x="9" y="9"/>
                    <a:pt x="8" y="10"/>
                    <a:pt x="9" y="10"/>
                  </a:cubicBezTo>
                  <a:cubicBezTo>
                    <a:pt x="9" y="10"/>
                    <a:pt x="15" y="12"/>
                    <a:pt x="12" y="14"/>
                  </a:cubicBezTo>
                  <a:cubicBezTo>
                    <a:pt x="8" y="14"/>
                    <a:pt x="5" y="10"/>
                    <a:pt x="3" y="12"/>
                  </a:cubicBezTo>
                  <a:cubicBezTo>
                    <a:pt x="3" y="14"/>
                    <a:pt x="2" y="14"/>
                    <a:pt x="2" y="14"/>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27" name="Freeform 236"/>
            <p:cNvSpPr>
              <a:spLocks noEditPoints="1"/>
            </p:cNvSpPr>
            <p:nvPr/>
          </p:nvSpPr>
          <p:spPr bwMode="auto">
            <a:xfrm>
              <a:off x="4605" y="2160"/>
              <a:ext cx="340" cy="448"/>
            </a:xfrm>
            <a:custGeom>
              <a:avLst/>
              <a:gdLst/>
              <a:ahLst/>
              <a:cxnLst>
                <a:cxn ang="0">
                  <a:pos x="53" y="168"/>
                </a:cxn>
                <a:cxn ang="0">
                  <a:pos x="39" y="142"/>
                </a:cxn>
                <a:cxn ang="0">
                  <a:pos x="49" y="146"/>
                </a:cxn>
                <a:cxn ang="0">
                  <a:pos x="102" y="123"/>
                </a:cxn>
                <a:cxn ang="0">
                  <a:pos x="111" y="122"/>
                </a:cxn>
                <a:cxn ang="0">
                  <a:pos x="122" y="118"/>
                </a:cxn>
                <a:cxn ang="0">
                  <a:pos x="128" y="112"/>
                </a:cxn>
                <a:cxn ang="0">
                  <a:pos x="134" y="107"/>
                </a:cxn>
                <a:cxn ang="0">
                  <a:pos x="142" y="75"/>
                </a:cxn>
                <a:cxn ang="0">
                  <a:pos x="137" y="47"/>
                </a:cxn>
                <a:cxn ang="0">
                  <a:pos x="134" y="53"/>
                </a:cxn>
                <a:cxn ang="0">
                  <a:pos x="126" y="64"/>
                </a:cxn>
                <a:cxn ang="0">
                  <a:pos x="107" y="98"/>
                </a:cxn>
                <a:cxn ang="0">
                  <a:pos x="102" y="95"/>
                </a:cxn>
                <a:cxn ang="0">
                  <a:pos x="90" y="109"/>
                </a:cxn>
                <a:cxn ang="0">
                  <a:pos x="61" y="123"/>
                </a:cxn>
                <a:cxn ang="0">
                  <a:pos x="67" y="125"/>
                </a:cxn>
                <a:cxn ang="0">
                  <a:pos x="87" y="122"/>
                </a:cxn>
                <a:cxn ang="0">
                  <a:pos x="90" y="131"/>
                </a:cxn>
                <a:cxn ang="0">
                  <a:pos x="52" y="140"/>
                </a:cxn>
                <a:cxn ang="0">
                  <a:pos x="52" y="154"/>
                </a:cxn>
                <a:cxn ang="0">
                  <a:pos x="58" y="156"/>
                </a:cxn>
                <a:cxn ang="0">
                  <a:pos x="62" y="137"/>
                </a:cxn>
                <a:cxn ang="0">
                  <a:pos x="53" y="131"/>
                </a:cxn>
                <a:cxn ang="0">
                  <a:pos x="46" y="137"/>
                </a:cxn>
                <a:cxn ang="0">
                  <a:pos x="52" y="143"/>
                </a:cxn>
                <a:cxn ang="0">
                  <a:pos x="82" y="136"/>
                </a:cxn>
                <a:cxn ang="0">
                  <a:pos x="79" y="126"/>
                </a:cxn>
                <a:cxn ang="0">
                  <a:pos x="70" y="131"/>
                </a:cxn>
                <a:cxn ang="0">
                  <a:pos x="71" y="142"/>
                </a:cxn>
                <a:cxn ang="0">
                  <a:pos x="117" y="86"/>
                </a:cxn>
                <a:cxn ang="0">
                  <a:pos x="137" y="44"/>
                </a:cxn>
                <a:cxn ang="0">
                  <a:pos x="152" y="40"/>
                </a:cxn>
                <a:cxn ang="0">
                  <a:pos x="175" y="25"/>
                </a:cxn>
                <a:cxn ang="0">
                  <a:pos x="164" y="19"/>
                </a:cxn>
                <a:cxn ang="0">
                  <a:pos x="142" y="6"/>
                </a:cxn>
                <a:cxn ang="0">
                  <a:pos x="135" y="28"/>
                </a:cxn>
                <a:cxn ang="0">
                  <a:pos x="129" y="48"/>
                </a:cxn>
                <a:cxn ang="0">
                  <a:pos x="90" y="123"/>
                </a:cxn>
                <a:cxn ang="0">
                  <a:pos x="76" y="103"/>
                </a:cxn>
                <a:cxn ang="0">
                  <a:pos x="35" y="206"/>
                </a:cxn>
                <a:cxn ang="0">
                  <a:pos x="32" y="210"/>
                </a:cxn>
                <a:cxn ang="0">
                  <a:pos x="41" y="195"/>
                </a:cxn>
                <a:cxn ang="0">
                  <a:pos x="44" y="190"/>
                </a:cxn>
                <a:cxn ang="0">
                  <a:pos x="0" y="229"/>
                </a:cxn>
                <a:cxn ang="0">
                  <a:pos x="3" y="229"/>
                </a:cxn>
                <a:cxn ang="0">
                  <a:pos x="12" y="226"/>
                </a:cxn>
              </a:cxnLst>
              <a:rect l="0" t="0" r="r" b="b"/>
              <a:pathLst>
                <a:path w="175" h="231">
                  <a:moveTo>
                    <a:pt x="53" y="168"/>
                  </a:moveTo>
                  <a:cubicBezTo>
                    <a:pt x="52" y="168"/>
                    <a:pt x="53" y="165"/>
                    <a:pt x="53" y="167"/>
                  </a:cubicBezTo>
                  <a:cubicBezTo>
                    <a:pt x="55" y="167"/>
                    <a:pt x="55" y="168"/>
                    <a:pt x="53" y="168"/>
                  </a:cubicBezTo>
                  <a:close/>
                  <a:moveTo>
                    <a:pt x="39" y="142"/>
                  </a:moveTo>
                  <a:cubicBezTo>
                    <a:pt x="41" y="142"/>
                    <a:pt x="41" y="143"/>
                    <a:pt x="39" y="143"/>
                  </a:cubicBezTo>
                  <a:cubicBezTo>
                    <a:pt x="38" y="143"/>
                    <a:pt x="39" y="142"/>
                    <a:pt x="39" y="142"/>
                  </a:cubicBezTo>
                  <a:close/>
                  <a:moveTo>
                    <a:pt x="49" y="146"/>
                  </a:moveTo>
                  <a:cubicBezTo>
                    <a:pt x="49" y="145"/>
                    <a:pt x="52" y="143"/>
                    <a:pt x="52" y="145"/>
                  </a:cubicBezTo>
                  <a:cubicBezTo>
                    <a:pt x="52" y="146"/>
                    <a:pt x="50" y="148"/>
                    <a:pt x="49" y="146"/>
                  </a:cubicBezTo>
                  <a:close/>
                  <a:moveTo>
                    <a:pt x="93" y="134"/>
                  </a:moveTo>
                  <a:cubicBezTo>
                    <a:pt x="96" y="137"/>
                    <a:pt x="97" y="131"/>
                    <a:pt x="99" y="128"/>
                  </a:cubicBezTo>
                  <a:cubicBezTo>
                    <a:pt x="102" y="125"/>
                    <a:pt x="107" y="126"/>
                    <a:pt x="102" y="123"/>
                  </a:cubicBezTo>
                  <a:cubicBezTo>
                    <a:pt x="99" y="122"/>
                    <a:pt x="103" y="115"/>
                    <a:pt x="103" y="118"/>
                  </a:cubicBezTo>
                  <a:cubicBezTo>
                    <a:pt x="103" y="123"/>
                    <a:pt x="108" y="118"/>
                    <a:pt x="105" y="122"/>
                  </a:cubicBezTo>
                  <a:cubicBezTo>
                    <a:pt x="103" y="125"/>
                    <a:pt x="108" y="122"/>
                    <a:pt x="111" y="122"/>
                  </a:cubicBezTo>
                  <a:cubicBezTo>
                    <a:pt x="114" y="123"/>
                    <a:pt x="113" y="123"/>
                    <a:pt x="116" y="120"/>
                  </a:cubicBezTo>
                  <a:cubicBezTo>
                    <a:pt x="117" y="117"/>
                    <a:pt x="119" y="115"/>
                    <a:pt x="119" y="120"/>
                  </a:cubicBezTo>
                  <a:cubicBezTo>
                    <a:pt x="117" y="125"/>
                    <a:pt x="120" y="123"/>
                    <a:pt x="122" y="118"/>
                  </a:cubicBezTo>
                  <a:cubicBezTo>
                    <a:pt x="122" y="115"/>
                    <a:pt x="122" y="114"/>
                    <a:pt x="125" y="115"/>
                  </a:cubicBezTo>
                  <a:cubicBezTo>
                    <a:pt x="126" y="118"/>
                    <a:pt x="125" y="115"/>
                    <a:pt x="126" y="112"/>
                  </a:cubicBezTo>
                  <a:cubicBezTo>
                    <a:pt x="128" y="111"/>
                    <a:pt x="129" y="111"/>
                    <a:pt x="128" y="112"/>
                  </a:cubicBezTo>
                  <a:cubicBezTo>
                    <a:pt x="128" y="115"/>
                    <a:pt x="126" y="122"/>
                    <a:pt x="128" y="118"/>
                  </a:cubicBezTo>
                  <a:cubicBezTo>
                    <a:pt x="129" y="115"/>
                    <a:pt x="131" y="118"/>
                    <a:pt x="132" y="114"/>
                  </a:cubicBezTo>
                  <a:cubicBezTo>
                    <a:pt x="132" y="107"/>
                    <a:pt x="139" y="115"/>
                    <a:pt x="134" y="107"/>
                  </a:cubicBezTo>
                  <a:cubicBezTo>
                    <a:pt x="129" y="101"/>
                    <a:pt x="139" y="97"/>
                    <a:pt x="135" y="89"/>
                  </a:cubicBezTo>
                  <a:cubicBezTo>
                    <a:pt x="135" y="84"/>
                    <a:pt x="137" y="79"/>
                    <a:pt x="140" y="83"/>
                  </a:cubicBezTo>
                  <a:cubicBezTo>
                    <a:pt x="143" y="84"/>
                    <a:pt x="139" y="79"/>
                    <a:pt x="142" y="75"/>
                  </a:cubicBezTo>
                  <a:cubicBezTo>
                    <a:pt x="145" y="70"/>
                    <a:pt x="146" y="64"/>
                    <a:pt x="142" y="61"/>
                  </a:cubicBezTo>
                  <a:cubicBezTo>
                    <a:pt x="139" y="56"/>
                    <a:pt x="139" y="51"/>
                    <a:pt x="140" y="50"/>
                  </a:cubicBezTo>
                  <a:cubicBezTo>
                    <a:pt x="140" y="47"/>
                    <a:pt x="139" y="48"/>
                    <a:pt x="137" y="47"/>
                  </a:cubicBezTo>
                  <a:cubicBezTo>
                    <a:pt x="135" y="45"/>
                    <a:pt x="134" y="51"/>
                    <a:pt x="137" y="50"/>
                  </a:cubicBezTo>
                  <a:cubicBezTo>
                    <a:pt x="140" y="48"/>
                    <a:pt x="139" y="54"/>
                    <a:pt x="137" y="53"/>
                  </a:cubicBezTo>
                  <a:cubicBezTo>
                    <a:pt x="135" y="51"/>
                    <a:pt x="134" y="56"/>
                    <a:pt x="134" y="53"/>
                  </a:cubicBezTo>
                  <a:cubicBezTo>
                    <a:pt x="134" y="48"/>
                    <a:pt x="131" y="48"/>
                    <a:pt x="131" y="53"/>
                  </a:cubicBezTo>
                  <a:cubicBezTo>
                    <a:pt x="131" y="58"/>
                    <a:pt x="126" y="53"/>
                    <a:pt x="128" y="58"/>
                  </a:cubicBezTo>
                  <a:cubicBezTo>
                    <a:pt x="129" y="64"/>
                    <a:pt x="126" y="62"/>
                    <a:pt x="126" y="64"/>
                  </a:cubicBezTo>
                  <a:cubicBezTo>
                    <a:pt x="126" y="65"/>
                    <a:pt x="131" y="62"/>
                    <a:pt x="126" y="75"/>
                  </a:cubicBezTo>
                  <a:cubicBezTo>
                    <a:pt x="125" y="84"/>
                    <a:pt x="122" y="84"/>
                    <a:pt x="119" y="90"/>
                  </a:cubicBezTo>
                  <a:cubicBezTo>
                    <a:pt x="114" y="97"/>
                    <a:pt x="111" y="95"/>
                    <a:pt x="107" y="98"/>
                  </a:cubicBezTo>
                  <a:cubicBezTo>
                    <a:pt x="103" y="101"/>
                    <a:pt x="107" y="97"/>
                    <a:pt x="105" y="95"/>
                  </a:cubicBezTo>
                  <a:cubicBezTo>
                    <a:pt x="103" y="95"/>
                    <a:pt x="110" y="94"/>
                    <a:pt x="108" y="90"/>
                  </a:cubicBezTo>
                  <a:cubicBezTo>
                    <a:pt x="107" y="89"/>
                    <a:pt x="102" y="92"/>
                    <a:pt x="102" y="95"/>
                  </a:cubicBezTo>
                  <a:cubicBezTo>
                    <a:pt x="103" y="100"/>
                    <a:pt x="96" y="106"/>
                    <a:pt x="96" y="107"/>
                  </a:cubicBezTo>
                  <a:cubicBezTo>
                    <a:pt x="97" y="109"/>
                    <a:pt x="97" y="112"/>
                    <a:pt x="93" y="112"/>
                  </a:cubicBezTo>
                  <a:cubicBezTo>
                    <a:pt x="88" y="114"/>
                    <a:pt x="93" y="111"/>
                    <a:pt x="90" y="109"/>
                  </a:cubicBezTo>
                  <a:cubicBezTo>
                    <a:pt x="88" y="109"/>
                    <a:pt x="76" y="115"/>
                    <a:pt x="75" y="112"/>
                  </a:cubicBezTo>
                  <a:cubicBezTo>
                    <a:pt x="73" y="109"/>
                    <a:pt x="71" y="112"/>
                    <a:pt x="67" y="117"/>
                  </a:cubicBezTo>
                  <a:cubicBezTo>
                    <a:pt x="62" y="123"/>
                    <a:pt x="62" y="118"/>
                    <a:pt x="61" y="123"/>
                  </a:cubicBezTo>
                  <a:cubicBezTo>
                    <a:pt x="59" y="126"/>
                    <a:pt x="56" y="123"/>
                    <a:pt x="56" y="126"/>
                  </a:cubicBezTo>
                  <a:cubicBezTo>
                    <a:pt x="56" y="131"/>
                    <a:pt x="61" y="128"/>
                    <a:pt x="64" y="129"/>
                  </a:cubicBezTo>
                  <a:cubicBezTo>
                    <a:pt x="68" y="131"/>
                    <a:pt x="65" y="126"/>
                    <a:pt x="67" y="125"/>
                  </a:cubicBezTo>
                  <a:cubicBezTo>
                    <a:pt x="70" y="125"/>
                    <a:pt x="68" y="126"/>
                    <a:pt x="71" y="126"/>
                  </a:cubicBezTo>
                  <a:cubicBezTo>
                    <a:pt x="75" y="125"/>
                    <a:pt x="78" y="125"/>
                    <a:pt x="81" y="123"/>
                  </a:cubicBezTo>
                  <a:cubicBezTo>
                    <a:pt x="85" y="122"/>
                    <a:pt x="81" y="120"/>
                    <a:pt x="87" y="122"/>
                  </a:cubicBezTo>
                  <a:cubicBezTo>
                    <a:pt x="91" y="123"/>
                    <a:pt x="91" y="120"/>
                    <a:pt x="93" y="122"/>
                  </a:cubicBezTo>
                  <a:cubicBezTo>
                    <a:pt x="93" y="125"/>
                    <a:pt x="90" y="125"/>
                    <a:pt x="90" y="126"/>
                  </a:cubicBezTo>
                  <a:cubicBezTo>
                    <a:pt x="90" y="128"/>
                    <a:pt x="88" y="129"/>
                    <a:pt x="90" y="131"/>
                  </a:cubicBezTo>
                  <a:cubicBezTo>
                    <a:pt x="93" y="132"/>
                    <a:pt x="90" y="132"/>
                    <a:pt x="94" y="134"/>
                  </a:cubicBezTo>
                  <a:cubicBezTo>
                    <a:pt x="93" y="134"/>
                    <a:pt x="93" y="134"/>
                    <a:pt x="93" y="134"/>
                  </a:cubicBezTo>
                  <a:close/>
                  <a:moveTo>
                    <a:pt x="52" y="140"/>
                  </a:moveTo>
                  <a:cubicBezTo>
                    <a:pt x="50" y="140"/>
                    <a:pt x="50" y="136"/>
                    <a:pt x="52" y="139"/>
                  </a:cubicBezTo>
                  <a:cubicBezTo>
                    <a:pt x="53" y="142"/>
                    <a:pt x="55" y="145"/>
                    <a:pt x="52" y="148"/>
                  </a:cubicBezTo>
                  <a:cubicBezTo>
                    <a:pt x="50" y="151"/>
                    <a:pt x="50" y="150"/>
                    <a:pt x="52" y="154"/>
                  </a:cubicBezTo>
                  <a:cubicBezTo>
                    <a:pt x="52" y="157"/>
                    <a:pt x="49" y="156"/>
                    <a:pt x="53" y="157"/>
                  </a:cubicBezTo>
                  <a:cubicBezTo>
                    <a:pt x="56" y="159"/>
                    <a:pt x="53" y="162"/>
                    <a:pt x="56" y="159"/>
                  </a:cubicBezTo>
                  <a:cubicBezTo>
                    <a:pt x="59" y="157"/>
                    <a:pt x="56" y="157"/>
                    <a:pt x="58" y="156"/>
                  </a:cubicBezTo>
                  <a:cubicBezTo>
                    <a:pt x="59" y="154"/>
                    <a:pt x="58" y="157"/>
                    <a:pt x="59" y="156"/>
                  </a:cubicBezTo>
                  <a:cubicBezTo>
                    <a:pt x="61" y="156"/>
                    <a:pt x="61" y="142"/>
                    <a:pt x="64" y="142"/>
                  </a:cubicBezTo>
                  <a:cubicBezTo>
                    <a:pt x="67" y="140"/>
                    <a:pt x="65" y="137"/>
                    <a:pt x="62" y="137"/>
                  </a:cubicBezTo>
                  <a:cubicBezTo>
                    <a:pt x="59" y="137"/>
                    <a:pt x="64" y="134"/>
                    <a:pt x="62" y="132"/>
                  </a:cubicBezTo>
                  <a:cubicBezTo>
                    <a:pt x="61" y="131"/>
                    <a:pt x="58" y="136"/>
                    <a:pt x="58" y="131"/>
                  </a:cubicBezTo>
                  <a:cubicBezTo>
                    <a:pt x="56" y="129"/>
                    <a:pt x="53" y="128"/>
                    <a:pt x="53" y="131"/>
                  </a:cubicBezTo>
                  <a:cubicBezTo>
                    <a:pt x="52" y="134"/>
                    <a:pt x="52" y="131"/>
                    <a:pt x="50" y="134"/>
                  </a:cubicBezTo>
                  <a:cubicBezTo>
                    <a:pt x="49" y="137"/>
                    <a:pt x="49" y="131"/>
                    <a:pt x="47" y="134"/>
                  </a:cubicBezTo>
                  <a:cubicBezTo>
                    <a:pt x="47" y="137"/>
                    <a:pt x="44" y="134"/>
                    <a:pt x="46" y="137"/>
                  </a:cubicBezTo>
                  <a:cubicBezTo>
                    <a:pt x="47" y="140"/>
                    <a:pt x="46" y="139"/>
                    <a:pt x="47" y="140"/>
                  </a:cubicBezTo>
                  <a:cubicBezTo>
                    <a:pt x="49" y="143"/>
                    <a:pt x="46" y="145"/>
                    <a:pt x="49" y="143"/>
                  </a:cubicBezTo>
                  <a:cubicBezTo>
                    <a:pt x="52" y="140"/>
                    <a:pt x="49" y="145"/>
                    <a:pt x="52" y="143"/>
                  </a:cubicBezTo>
                  <a:cubicBezTo>
                    <a:pt x="53" y="142"/>
                    <a:pt x="53" y="142"/>
                    <a:pt x="52" y="140"/>
                  </a:cubicBezTo>
                  <a:close/>
                  <a:moveTo>
                    <a:pt x="78" y="134"/>
                  </a:moveTo>
                  <a:cubicBezTo>
                    <a:pt x="81" y="132"/>
                    <a:pt x="82" y="139"/>
                    <a:pt x="82" y="136"/>
                  </a:cubicBezTo>
                  <a:cubicBezTo>
                    <a:pt x="84" y="131"/>
                    <a:pt x="87" y="132"/>
                    <a:pt x="87" y="129"/>
                  </a:cubicBezTo>
                  <a:cubicBezTo>
                    <a:pt x="85" y="128"/>
                    <a:pt x="87" y="128"/>
                    <a:pt x="85" y="126"/>
                  </a:cubicBezTo>
                  <a:cubicBezTo>
                    <a:pt x="84" y="125"/>
                    <a:pt x="82" y="125"/>
                    <a:pt x="79" y="126"/>
                  </a:cubicBezTo>
                  <a:cubicBezTo>
                    <a:pt x="76" y="128"/>
                    <a:pt x="78" y="129"/>
                    <a:pt x="76" y="129"/>
                  </a:cubicBezTo>
                  <a:cubicBezTo>
                    <a:pt x="75" y="128"/>
                    <a:pt x="73" y="131"/>
                    <a:pt x="73" y="129"/>
                  </a:cubicBezTo>
                  <a:cubicBezTo>
                    <a:pt x="73" y="126"/>
                    <a:pt x="73" y="126"/>
                    <a:pt x="70" y="131"/>
                  </a:cubicBezTo>
                  <a:cubicBezTo>
                    <a:pt x="68" y="134"/>
                    <a:pt x="64" y="136"/>
                    <a:pt x="67" y="136"/>
                  </a:cubicBezTo>
                  <a:cubicBezTo>
                    <a:pt x="70" y="136"/>
                    <a:pt x="67" y="137"/>
                    <a:pt x="70" y="140"/>
                  </a:cubicBezTo>
                  <a:cubicBezTo>
                    <a:pt x="71" y="142"/>
                    <a:pt x="67" y="142"/>
                    <a:pt x="71" y="142"/>
                  </a:cubicBezTo>
                  <a:cubicBezTo>
                    <a:pt x="75" y="143"/>
                    <a:pt x="73" y="136"/>
                    <a:pt x="78" y="134"/>
                  </a:cubicBezTo>
                  <a:close/>
                  <a:moveTo>
                    <a:pt x="116" y="84"/>
                  </a:moveTo>
                  <a:cubicBezTo>
                    <a:pt x="117" y="81"/>
                    <a:pt x="117" y="84"/>
                    <a:pt x="117" y="86"/>
                  </a:cubicBezTo>
                  <a:cubicBezTo>
                    <a:pt x="116" y="87"/>
                    <a:pt x="114" y="86"/>
                    <a:pt x="116" y="84"/>
                  </a:cubicBezTo>
                  <a:close/>
                  <a:moveTo>
                    <a:pt x="132" y="45"/>
                  </a:moveTo>
                  <a:cubicBezTo>
                    <a:pt x="134" y="40"/>
                    <a:pt x="134" y="45"/>
                    <a:pt x="137" y="44"/>
                  </a:cubicBezTo>
                  <a:cubicBezTo>
                    <a:pt x="142" y="42"/>
                    <a:pt x="129" y="40"/>
                    <a:pt x="131" y="36"/>
                  </a:cubicBezTo>
                  <a:cubicBezTo>
                    <a:pt x="134" y="31"/>
                    <a:pt x="134" y="39"/>
                    <a:pt x="139" y="36"/>
                  </a:cubicBezTo>
                  <a:cubicBezTo>
                    <a:pt x="142" y="33"/>
                    <a:pt x="143" y="34"/>
                    <a:pt x="152" y="40"/>
                  </a:cubicBezTo>
                  <a:cubicBezTo>
                    <a:pt x="157" y="44"/>
                    <a:pt x="155" y="33"/>
                    <a:pt x="160" y="31"/>
                  </a:cubicBezTo>
                  <a:cubicBezTo>
                    <a:pt x="163" y="30"/>
                    <a:pt x="166" y="31"/>
                    <a:pt x="169" y="30"/>
                  </a:cubicBezTo>
                  <a:cubicBezTo>
                    <a:pt x="174" y="26"/>
                    <a:pt x="175" y="26"/>
                    <a:pt x="175" y="25"/>
                  </a:cubicBezTo>
                  <a:cubicBezTo>
                    <a:pt x="174" y="23"/>
                    <a:pt x="172" y="28"/>
                    <a:pt x="169" y="23"/>
                  </a:cubicBezTo>
                  <a:cubicBezTo>
                    <a:pt x="168" y="19"/>
                    <a:pt x="172" y="14"/>
                    <a:pt x="171" y="14"/>
                  </a:cubicBezTo>
                  <a:cubicBezTo>
                    <a:pt x="169" y="16"/>
                    <a:pt x="168" y="20"/>
                    <a:pt x="164" y="19"/>
                  </a:cubicBezTo>
                  <a:cubicBezTo>
                    <a:pt x="161" y="19"/>
                    <a:pt x="164" y="17"/>
                    <a:pt x="160" y="17"/>
                  </a:cubicBezTo>
                  <a:cubicBezTo>
                    <a:pt x="155" y="16"/>
                    <a:pt x="149" y="8"/>
                    <a:pt x="146" y="5"/>
                  </a:cubicBezTo>
                  <a:cubicBezTo>
                    <a:pt x="143" y="0"/>
                    <a:pt x="139" y="2"/>
                    <a:pt x="142" y="6"/>
                  </a:cubicBezTo>
                  <a:cubicBezTo>
                    <a:pt x="145" y="12"/>
                    <a:pt x="140" y="12"/>
                    <a:pt x="142" y="16"/>
                  </a:cubicBezTo>
                  <a:cubicBezTo>
                    <a:pt x="143" y="19"/>
                    <a:pt x="139" y="20"/>
                    <a:pt x="139" y="23"/>
                  </a:cubicBezTo>
                  <a:cubicBezTo>
                    <a:pt x="140" y="25"/>
                    <a:pt x="140" y="30"/>
                    <a:pt x="135" y="28"/>
                  </a:cubicBezTo>
                  <a:cubicBezTo>
                    <a:pt x="132" y="25"/>
                    <a:pt x="129" y="25"/>
                    <a:pt x="132" y="28"/>
                  </a:cubicBezTo>
                  <a:cubicBezTo>
                    <a:pt x="134" y="31"/>
                    <a:pt x="123" y="36"/>
                    <a:pt x="128" y="39"/>
                  </a:cubicBezTo>
                  <a:cubicBezTo>
                    <a:pt x="132" y="42"/>
                    <a:pt x="126" y="45"/>
                    <a:pt x="129" y="48"/>
                  </a:cubicBezTo>
                  <a:cubicBezTo>
                    <a:pt x="129" y="48"/>
                    <a:pt x="129" y="50"/>
                    <a:pt x="132" y="45"/>
                  </a:cubicBezTo>
                  <a:close/>
                  <a:moveTo>
                    <a:pt x="87" y="126"/>
                  </a:moveTo>
                  <a:cubicBezTo>
                    <a:pt x="87" y="125"/>
                    <a:pt x="90" y="122"/>
                    <a:pt x="90" y="123"/>
                  </a:cubicBezTo>
                  <a:cubicBezTo>
                    <a:pt x="90" y="125"/>
                    <a:pt x="88" y="128"/>
                    <a:pt x="87" y="126"/>
                  </a:cubicBezTo>
                  <a:close/>
                  <a:moveTo>
                    <a:pt x="76" y="106"/>
                  </a:moveTo>
                  <a:cubicBezTo>
                    <a:pt x="76" y="103"/>
                    <a:pt x="76" y="103"/>
                    <a:pt x="76" y="103"/>
                  </a:cubicBezTo>
                  <a:cubicBezTo>
                    <a:pt x="75" y="104"/>
                    <a:pt x="75" y="106"/>
                    <a:pt x="76" y="106"/>
                  </a:cubicBezTo>
                  <a:close/>
                  <a:moveTo>
                    <a:pt x="32" y="210"/>
                  </a:moveTo>
                  <a:cubicBezTo>
                    <a:pt x="32" y="209"/>
                    <a:pt x="32" y="209"/>
                    <a:pt x="35" y="206"/>
                  </a:cubicBezTo>
                  <a:cubicBezTo>
                    <a:pt x="38" y="204"/>
                    <a:pt x="36" y="203"/>
                    <a:pt x="35" y="204"/>
                  </a:cubicBezTo>
                  <a:cubicBezTo>
                    <a:pt x="33" y="207"/>
                    <a:pt x="32" y="207"/>
                    <a:pt x="30" y="210"/>
                  </a:cubicBezTo>
                  <a:cubicBezTo>
                    <a:pt x="30" y="212"/>
                    <a:pt x="32" y="212"/>
                    <a:pt x="32" y="210"/>
                  </a:cubicBezTo>
                  <a:close/>
                  <a:moveTo>
                    <a:pt x="41" y="195"/>
                  </a:moveTo>
                  <a:cubicBezTo>
                    <a:pt x="39" y="193"/>
                    <a:pt x="41" y="192"/>
                    <a:pt x="41" y="193"/>
                  </a:cubicBezTo>
                  <a:cubicBezTo>
                    <a:pt x="43" y="195"/>
                    <a:pt x="41" y="196"/>
                    <a:pt x="41" y="195"/>
                  </a:cubicBezTo>
                  <a:close/>
                  <a:moveTo>
                    <a:pt x="44" y="190"/>
                  </a:moveTo>
                  <a:cubicBezTo>
                    <a:pt x="44" y="187"/>
                    <a:pt x="47" y="185"/>
                    <a:pt x="47" y="187"/>
                  </a:cubicBezTo>
                  <a:cubicBezTo>
                    <a:pt x="47" y="187"/>
                    <a:pt x="44" y="192"/>
                    <a:pt x="44" y="190"/>
                  </a:cubicBezTo>
                  <a:close/>
                  <a:moveTo>
                    <a:pt x="0" y="229"/>
                  </a:moveTo>
                  <a:cubicBezTo>
                    <a:pt x="0" y="228"/>
                    <a:pt x="1" y="229"/>
                    <a:pt x="1" y="231"/>
                  </a:cubicBezTo>
                  <a:cubicBezTo>
                    <a:pt x="1" y="231"/>
                    <a:pt x="0" y="231"/>
                    <a:pt x="0" y="229"/>
                  </a:cubicBezTo>
                  <a:close/>
                  <a:moveTo>
                    <a:pt x="3" y="229"/>
                  </a:moveTo>
                  <a:cubicBezTo>
                    <a:pt x="1" y="229"/>
                    <a:pt x="4" y="226"/>
                    <a:pt x="4" y="228"/>
                  </a:cubicBezTo>
                  <a:cubicBezTo>
                    <a:pt x="4" y="229"/>
                    <a:pt x="4" y="231"/>
                    <a:pt x="3" y="229"/>
                  </a:cubicBezTo>
                  <a:close/>
                  <a:moveTo>
                    <a:pt x="12" y="226"/>
                  </a:moveTo>
                  <a:cubicBezTo>
                    <a:pt x="11" y="224"/>
                    <a:pt x="12" y="224"/>
                    <a:pt x="14" y="224"/>
                  </a:cubicBezTo>
                  <a:cubicBezTo>
                    <a:pt x="14" y="226"/>
                    <a:pt x="12" y="226"/>
                    <a:pt x="12" y="226"/>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28" name="Freeform 237"/>
            <p:cNvSpPr>
              <a:spLocks noEditPoints="1"/>
            </p:cNvSpPr>
            <p:nvPr/>
          </p:nvSpPr>
          <p:spPr bwMode="auto">
            <a:xfrm>
              <a:off x="3001" y="1186"/>
              <a:ext cx="2636" cy="1073"/>
            </a:xfrm>
            <a:custGeom>
              <a:avLst/>
              <a:gdLst/>
              <a:ahLst/>
              <a:cxnLst>
                <a:cxn ang="0">
                  <a:pos x="404" y="136"/>
                </a:cxn>
                <a:cxn ang="0">
                  <a:pos x="273" y="177"/>
                </a:cxn>
                <a:cxn ang="0">
                  <a:pos x="361" y="90"/>
                </a:cxn>
                <a:cxn ang="0">
                  <a:pos x="278" y="138"/>
                </a:cxn>
                <a:cxn ang="0">
                  <a:pos x="227" y="31"/>
                </a:cxn>
                <a:cxn ang="0">
                  <a:pos x="217" y="29"/>
                </a:cxn>
                <a:cxn ang="0">
                  <a:pos x="343" y="18"/>
                </a:cxn>
                <a:cxn ang="0">
                  <a:pos x="328" y="25"/>
                </a:cxn>
                <a:cxn ang="0">
                  <a:pos x="297" y="32"/>
                </a:cxn>
                <a:cxn ang="0">
                  <a:pos x="314" y="31"/>
                </a:cxn>
                <a:cxn ang="0">
                  <a:pos x="285" y="12"/>
                </a:cxn>
                <a:cxn ang="0">
                  <a:pos x="291" y="14"/>
                </a:cxn>
                <a:cxn ang="0">
                  <a:pos x="288" y="20"/>
                </a:cxn>
                <a:cxn ang="0">
                  <a:pos x="276" y="23"/>
                </a:cxn>
                <a:cxn ang="0">
                  <a:pos x="1351" y="247"/>
                </a:cxn>
                <a:cxn ang="0">
                  <a:pos x="1184" y="200"/>
                </a:cxn>
                <a:cxn ang="0">
                  <a:pos x="902" y="164"/>
                </a:cxn>
                <a:cxn ang="0">
                  <a:pos x="734" y="116"/>
                </a:cxn>
                <a:cxn ang="0">
                  <a:pos x="570" y="104"/>
                </a:cxn>
                <a:cxn ang="0">
                  <a:pos x="474" y="154"/>
                </a:cxn>
                <a:cxn ang="0">
                  <a:pos x="457" y="217"/>
                </a:cxn>
                <a:cxn ang="0">
                  <a:pos x="381" y="169"/>
                </a:cxn>
                <a:cxn ang="0">
                  <a:pos x="214" y="233"/>
                </a:cxn>
                <a:cxn ang="0">
                  <a:pos x="144" y="275"/>
                </a:cxn>
                <a:cxn ang="0">
                  <a:pos x="90" y="191"/>
                </a:cxn>
                <a:cxn ang="0">
                  <a:pos x="84" y="250"/>
                </a:cxn>
                <a:cxn ang="0">
                  <a:pos x="80" y="306"/>
                </a:cxn>
                <a:cxn ang="0">
                  <a:pos x="67" y="332"/>
                </a:cxn>
                <a:cxn ang="0">
                  <a:pos x="87" y="380"/>
                </a:cxn>
                <a:cxn ang="0">
                  <a:pos x="109" y="422"/>
                </a:cxn>
                <a:cxn ang="0">
                  <a:pos x="163" y="455"/>
                </a:cxn>
                <a:cxn ang="0">
                  <a:pos x="148" y="492"/>
                </a:cxn>
                <a:cxn ang="0">
                  <a:pos x="172" y="528"/>
                </a:cxn>
                <a:cxn ang="0">
                  <a:pos x="220" y="548"/>
                </a:cxn>
                <a:cxn ang="0">
                  <a:pos x="217" y="469"/>
                </a:cxn>
                <a:cxn ang="0">
                  <a:pos x="329" y="432"/>
                </a:cxn>
                <a:cxn ang="0">
                  <a:pos x="472" y="425"/>
                </a:cxn>
                <a:cxn ang="0">
                  <a:pos x="623" y="433"/>
                </a:cxn>
                <a:cxn ang="0">
                  <a:pos x="798" y="419"/>
                </a:cxn>
                <a:cxn ang="0">
                  <a:pos x="899" y="508"/>
                </a:cxn>
                <a:cxn ang="0">
                  <a:pos x="900" y="534"/>
                </a:cxn>
                <a:cxn ang="0">
                  <a:pos x="957" y="401"/>
                </a:cxn>
                <a:cxn ang="0">
                  <a:pos x="1013" y="334"/>
                </a:cxn>
                <a:cxn ang="0">
                  <a:pos x="1121" y="329"/>
                </a:cxn>
                <a:cxn ang="0">
                  <a:pos x="1146" y="326"/>
                </a:cxn>
                <a:cxn ang="0">
                  <a:pos x="1273" y="256"/>
                </a:cxn>
                <a:cxn ang="0">
                  <a:pos x="978" y="489"/>
                </a:cxn>
                <a:cxn ang="0">
                  <a:pos x="984" y="441"/>
                </a:cxn>
                <a:cxn ang="0">
                  <a:pos x="975" y="407"/>
                </a:cxn>
                <a:cxn ang="0">
                  <a:pos x="1025" y="503"/>
                </a:cxn>
                <a:cxn ang="0">
                  <a:pos x="1066" y="464"/>
                </a:cxn>
                <a:cxn ang="0">
                  <a:pos x="1080" y="446"/>
                </a:cxn>
                <a:cxn ang="0">
                  <a:pos x="25" y="390"/>
                </a:cxn>
                <a:cxn ang="0">
                  <a:pos x="937" y="393"/>
                </a:cxn>
                <a:cxn ang="0">
                  <a:pos x="1274" y="175"/>
                </a:cxn>
                <a:cxn ang="0">
                  <a:pos x="1018" y="107"/>
                </a:cxn>
                <a:cxn ang="0">
                  <a:pos x="946" y="118"/>
                </a:cxn>
                <a:cxn ang="0">
                  <a:pos x="870" y="149"/>
                </a:cxn>
                <a:cxn ang="0">
                  <a:pos x="739" y="121"/>
                </a:cxn>
                <a:cxn ang="0">
                  <a:pos x="638" y="35"/>
                </a:cxn>
                <a:cxn ang="0">
                  <a:pos x="600" y="29"/>
                </a:cxn>
                <a:cxn ang="0">
                  <a:pos x="571" y="14"/>
                </a:cxn>
              </a:cxnLst>
              <a:rect l="0" t="0" r="r" b="b"/>
              <a:pathLst>
                <a:path w="1359" h="553">
                  <a:moveTo>
                    <a:pt x="314" y="189"/>
                  </a:moveTo>
                  <a:cubicBezTo>
                    <a:pt x="314" y="189"/>
                    <a:pt x="319" y="189"/>
                    <a:pt x="317" y="192"/>
                  </a:cubicBezTo>
                  <a:cubicBezTo>
                    <a:pt x="317" y="194"/>
                    <a:pt x="325" y="192"/>
                    <a:pt x="325" y="191"/>
                  </a:cubicBezTo>
                  <a:cubicBezTo>
                    <a:pt x="326" y="189"/>
                    <a:pt x="320" y="188"/>
                    <a:pt x="316" y="183"/>
                  </a:cubicBezTo>
                  <a:cubicBezTo>
                    <a:pt x="313" y="180"/>
                    <a:pt x="313" y="182"/>
                    <a:pt x="311" y="183"/>
                  </a:cubicBezTo>
                  <a:cubicBezTo>
                    <a:pt x="308" y="183"/>
                    <a:pt x="313" y="186"/>
                    <a:pt x="309" y="185"/>
                  </a:cubicBezTo>
                  <a:cubicBezTo>
                    <a:pt x="308" y="185"/>
                    <a:pt x="308" y="186"/>
                    <a:pt x="311" y="189"/>
                  </a:cubicBezTo>
                  <a:cubicBezTo>
                    <a:pt x="313" y="191"/>
                    <a:pt x="314" y="191"/>
                    <a:pt x="314" y="189"/>
                  </a:cubicBezTo>
                  <a:close/>
                  <a:moveTo>
                    <a:pt x="404" y="136"/>
                  </a:moveTo>
                  <a:cubicBezTo>
                    <a:pt x="398" y="138"/>
                    <a:pt x="396" y="144"/>
                    <a:pt x="409" y="143"/>
                  </a:cubicBezTo>
                  <a:cubicBezTo>
                    <a:pt x="419" y="141"/>
                    <a:pt x="410" y="133"/>
                    <a:pt x="404" y="136"/>
                  </a:cubicBezTo>
                  <a:close/>
                  <a:moveTo>
                    <a:pt x="290" y="168"/>
                  </a:moveTo>
                  <a:cubicBezTo>
                    <a:pt x="287" y="163"/>
                    <a:pt x="282" y="164"/>
                    <a:pt x="285" y="154"/>
                  </a:cubicBezTo>
                  <a:cubicBezTo>
                    <a:pt x="287" y="144"/>
                    <a:pt x="297" y="144"/>
                    <a:pt x="290" y="139"/>
                  </a:cubicBezTo>
                  <a:cubicBezTo>
                    <a:pt x="282" y="136"/>
                    <a:pt x="288" y="138"/>
                    <a:pt x="274" y="139"/>
                  </a:cubicBezTo>
                  <a:cubicBezTo>
                    <a:pt x="261" y="141"/>
                    <a:pt x="271" y="143"/>
                    <a:pt x="264" y="146"/>
                  </a:cubicBezTo>
                  <a:cubicBezTo>
                    <a:pt x="258" y="149"/>
                    <a:pt x="265" y="147"/>
                    <a:pt x="262" y="154"/>
                  </a:cubicBezTo>
                  <a:cubicBezTo>
                    <a:pt x="259" y="160"/>
                    <a:pt x="256" y="152"/>
                    <a:pt x="255" y="158"/>
                  </a:cubicBezTo>
                  <a:cubicBezTo>
                    <a:pt x="252" y="164"/>
                    <a:pt x="252" y="166"/>
                    <a:pt x="259" y="166"/>
                  </a:cubicBezTo>
                  <a:cubicBezTo>
                    <a:pt x="268" y="166"/>
                    <a:pt x="255" y="168"/>
                    <a:pt x="264" y="172"/>
                  </a:cubicBezTo>
                  <a:cubicBezTo>
                    <a:pt x="271" y="177"/>
                    <a:pt x="265" y="163"/>
                    <a:pt x="270" y="169"/>
                  </a:cubicBezTo>
                  <a:cubicBezTo>
                    <a:pt x="274" y="175"/>
                    <a:pt x="262" y="175"/>
                    <a:pt x="273" y="177"/>
                  </a:cubicBezTo>
                  <a:cubicBezTo>
                    <a:pt x="282" y="178"/>
                    <a:pt x="276" y="180"/>
                    <a:pt x="285" y="180"/>
                  </a:cubicBezTo>
                  <a:cubicBezTo>
                    <a:pt x="293" y="180"/>
                    <a:pt x="294" y="183"/>
                    <a:pt x="302" y="178"/>
                  </a:cubicBezTo>
                  <a:cubicBezTo>
                    <a:pt x="305" y="177"/>
                    <a:pt x="291" y="174"/>
                    <a:pt x="290" y="168"/>
                  </a:cubicBezTo>
                  <a:close/>
                  <a:moveTo>
                    <a:pt x="299" y="136"/>
                  </a:moveTo>
                  <a:cubicBezTo>
                    <a:pt x="299" y="133"/>
                    <a:pt x="303" y="136"/>
                    <a:pt x="305" y="130"/>
                  </a:cubicBezTo>
                  <a:cubicBezTo>
                    <a:pt x="306" y="126"/>
                    <a:pt x="311" y="127"/>
                    <a:pt x="311" y="124"/>
                  </a:cubicBezTo>
                  <a:cubicBezTo>
                    <a:pt x="311" y="121"/>
                    <a:pt x="311" y="121"/>
                    <a:pt x="322" y="118"/>
                  </a:cubicBezTo>
                  <a:cubicBezTo>
                    <a:pt x="331" y="115"/>
                    <a:pt x="320" y="115"/>
                    <a:pt x="335" y="107"/>
                  </a:cubicBezTo>
                  <a:cubicBezTo>
                    <a:pt x="351" y="101"/>
                    <a:pt x="376" y="98"/>
                    <a:pt x="389" y="91"/>
                  </a:cubicBezTo>
                  <a:cubicBezTo>
                    <a:pt x="401" y="85"/>
                    <a:pt x="387" y="79"/>
                    <a:pt x="375" y="84"/>
                  </a:cubicBezTo>
                  <a:cubicBezTo>
                    <a:pt x="363" y="87"/>
                    <a:pt x="370" y="87"/>
                    <a:pt x="361" y="90"/>
                  </a:cubicBezTo>
                  <a:cubicBezTo>
                    <a:pt x="352" y="93"/>
                    <a:pt x="358" y="88"/>
                    <a:pt x="348" y="93"/>
                  </a:cubicBezTo>
                  <a:cubicBezTo>
                    <a:pt x="337" y="98"/>
                    <a:pt x="343" y="91"/>
                    <a:pt x="332" y="93"/>
                  </a:cubicBezTo>
                  <a:cubicBezTo>
                    <a:pt x="323" y="93"/>
                    <a:pt x="332" y="96"/>
                    <a:pt x="326" y="96"/>
                  </a:cubicBezTo>
                  <a:cubicBezTo>
                    <a:pt x="320" y="96"/>
                    <a:pt x="306" y="101"/>
                    <a:pt x="303" y="107"/>
                  </a:cubicBezTo>
                  <a:cubicBezTo>
                    <a:pt x="299" y="112"/>
                    <a:pt x="300" y="105"/>
                    <a:pt x="296" y="109"/>
                  </a:cubicBezTo>
                  <a:cubicBezTo>
                    <a:pt x="291" y="113"/>
                    <a:pt x="293" y="107"/>
                    <a:pt x="290" y="110"/>
                  </a:cubicBezTo>
                  <a:cubicBezTo>
                    <a:pt x="285" y="113"/>
                    <a:pt x="293" y="113"/>
                    <a:pt x="290" y="115"/>
                  </a:cubicBezTo>
                  <a:cubicBezTo>
                    <a:pt x="285" y="116"/>
                    <a:pt x="294" y="118"/>
                    <a:pt x="288" y="118"/>
                  </a:cubicBezTo>
                  <a:cubicBezTo>
                    <a:pt x="282" y="119"/>
                    <a:pt x="285" y="126"/>
                    <a:pt x="278" y="129"/>
                  </a:cubicBezTo>
                  <a:cubicBezTo>
                    <a:pt x="270" y="132"/>
                    <a:pt x="268" y="135"/>
                    <a:pt x="274" y="135"/>
                  </a:cubicBezTo>
                  <a:cubicBezTo>
                    <a:pt x="281" y="133"/>
                    <a:pt x="270" y="139"/>
                    <a:pt x="278" y="138"/>
                  </a:cubicBezTo>
                  <a:cubicBezTo>
                    <a:pt x="285" y="135"/>
                    <a:pt x="285" y="135"/>
                    <a:pt x="291" y="139"/>
                  </a:cubicBezTo>
                  <a:cubicBezTo>
                    <a:pt x="293" y="141"/>
                    <a:pt x="299" y="141"/>
                    <a:pt x="299" y="136"/>
                  </a:cubicBezTo>
                  <a:close/>
                  <a:moveTo>
                    <a:pt x="207" y="23"/>
                  </a:moveTo>
                  <a:cubicBezTo>
                    <a:pt x="211" y="23"/>
                    <a:pt x="211" y="26"/>
                    <a:pt x="215" y="25"/>
                  </a:cubicBezTo>
                  <a:cubicBezTo>
                    <a:pt x="221" y="21"/>
                    <a:pt x="221" y="20"/>
                    <a:pt x="227" y="21"/>
                  </a:cubicBezTo>
                  <a:cubicBezTo>
                    <a:pt x="232" y="23"/>
                    <a:pt x="235" y="21"/>
                    <a:pt x="226" y="18"/>
                  </a:cubicBezTo>
                  <a:cubicBezTo>
                    <a:pt x="215" y="17"/>
                    <a:pt x="223" y="20"/>
                    <a:pt x="215" y="20"/>
                  </a:cubicBezTo>
                  <a:cubicBezTo>
                    <a:pt x="206" y="21"/>
                    <a:pt x="198" y="23"/>
                    <a:pt x="204" y="25"/>
                  </a:cubicBezTo>
                  <a:cubicBezTo>
                    <a:pt x="207" y="25"/>
                    <a:pt x="206" y="25"/>
                    <a:pt x="207" y="23"/>
                  </a:cubicBezTo>
                  <a:close/>
                  <a:moveTo>
                    <a:pt x="223" y="29"/>
                  </a:moveTo>
                  <a:cubicBezTo>
                    <a:pt x="227" y="28"/>
                    <a:pt x="221" y="32"/>
                    <a:pt x="227" y="31"/>
                  </a:cubicBezTo>
                  <a:cubicBezTo>
                    <a:pt x="233" y="29"/>
                    <a:pt x="232" y="32"/>
                    <a:pt x="235" y="29"/>
                  </a:cubicBezTo>
                  <a:cubicBezTo>
                    <a:pt x="236" y="28"/>
                    <a:pt x="230" y="29"/>
                    <a:pt x="232" y="28"/>
                  </a:cubicBezTo>
                  <a:cubicBezTo>
                    <a:pt x="235" y="26"/>
                    <a:pt x="238" y="28"/>
                    <a:pt x="239" y="25"/>
                  </a:cubicBezTo>
                  <a:cubicBezTo>
                    <a:pt x="242" y="23"/>
                    <a:pt x="244" y="25"/>
                    <a:pt x="252" y="23"/>
                  </a:cubicBezTo>
                  <a:cubicBezTo>
                    <a:pt x="259" y="21"/>
                    <a:pt x="255" y="18"/>
                    <a:pt x="249" y="20"/>
                  </a:cubicBezTo>
                  <a:cubicBezTo>
                    <a:pt x="242" y="21"/>
                    <a:pt x="252" y="18"/>
                    <a:pt x="246" y="18"/>
                  </a:cubicBezTo>
                  <a:cubicBezTo>
                    <a:pt x="239" y="17"/>
                    <a:pt x="233" y="20"/>
                    <a:pt x="235" y="20"/>
                  </a:cubicBezTo>
                  <a:cubicBezTo>
                    <a:pt x="238" y="21"/>
                    <a:pt x="239" y="25"/>
                    <a:pt x="230" y="25"/>
                  </a:cubicBezTo>
                  <a:cubicBezTo>
                    <a:pt x="223" y="25"/>
                    <a:pt x="220" y="25"/>
                    <a:pt x="223" y="26"/>
                  </a:cubicBezTo>
                  <a:cubicBezTo>
                    <a:pt x="227" y="28"/>
                    <a:pt x="223" y="28"/>
                    <a:pt x="220" y="28"/>
                  </a:cubicBezTo>
                  <a:cubicBezTo>
                    <a:pt x="217" y="26"/>
                    <a:pt x="212" y="26"/>
                    <a:pt x="217" y="29"/>
                  </a:cubicBezTo>
                  <a:cubicBezTo>
                    <a:pt x="220" y="31"/>
                    <a:pt x="220" y="29"/>
                    <a:pt x="223" y="29"/>
                  </a:cubicBezTo>
                  <a:close/>
                  <a:moveTo>
                    <a:pt x="271" y="28"/>
                  </a:moveTo>
                  <a:cubicBezTo>
                    <a:pt x="268" y="25"/>
                    <a:pt x="267" y="25"/>
                    <a:pt x="261" y="28"/>
                  </a:cubicBezTo>
                  <a:cubicBezTo>
                    <a:pt x="256" y="29"/>
                    <a:pt x="276" y="32"/>
                    <a:pt x="271" y="28"/>
                  </a:cubicBezTo>
                  <a:close/>
                  <a:moveTo>
                    <a:pt x="246" y="14"/>
                  </a:moveTo>
                  <a:cubicBezTo>
                    <a:pt x="249" y="11"/>
                    <a:pt x="253" y="12"/>
                    <a:pt x="249" y="14"/>
                  </a:cubicBezTo>
                  <a:cubicBezTo>
                    <a:pt x="246" y="15"/>
                    <a:pt x="241" y="17"/>
                    <a:pt x="246" y="14"/>
                  </a:cubicBezTo>
                  <a:close/>
                  <a:moveTo>
                    <a:pt x="352" y="20"/>
                  </a:moveTo>
                  <a:cubicBezTo>
                    <a:pt x="360" y="18"/>
                    <a:pt x="364" y="20"/>
                    <a:pt x="364" y="15"/>
                  </a:cubicBezTo>
                  <a:cubicBezTo>
                    <a:pt x="364" y="12"/>
                    <a:pt x="357" y="11"/>
                    <a:pt x="354" y="14"/>
                  </a:cubicBezTo>
                  <a:cubicBezTo>
                    <a:pt x="352" y="17"/>
                    <a:pt x="349" y="14"/>
                    <a:pt x="343" y="18"/>
                  </a:cubicBezTo>
                  <a:cubicBezTo>
                    <a:pt x="338" y="20"/>
                    <a:pt x="344" y="21"/>
                    <a:pt x="352" y="20"/>
                  </a:cubicBezTo>
                  <a:close/>
                  <a:moveTo>
                    <a:pt x="338" y="4"/>
                  </a:moveTo>
                  <a:cubicBezTo>
                    <a:pt x="343" y="3"/>
                    <a:pt x="354" y="3"/>
                    <a:pt x="352" y="4"/>
                  </a:cubicBezTo>
                  <a:cubicBezTo>
                    <a:pt x="349" y="7"/>
                    <a:pt x="337" y="4"/>
                    <a:pt x="338" y="4"/>
                  </a:cubicBezTo>
                  <a:close/>
                  <a:moveTo>
                    <a:pt x="305" y="3"/>
                  </a:moveTo>
                  <a:cubicBezTo>
                    <a:pt x="306" y="0"/>
                    <a:pt x="317" y="0"/>
                    <a:pt x="317" y="3"/>
                  </a:cubicBezTo>
                  <a:cubicBezTo>
                    <a:pt x="316" y="4"/>
                    <a:pt x="303" y="6"/>
                    <a:pt x="305" y="3"/>
                  </a:cubicBezTo>
                  <a:close/>
                  <a:moveTo>
                    <a:pt x="329" y="17"/>
                  </a:moveTo>
                  <a:cubicBezTo>
                    <a:pt x="334" y="17"/>
                    <a:pt x="341" y="11"/>
                    <a:pt x="328" y="14"/>
                  </a:cubicBezTo>
                  <a:cubicBezTo>
                    <a:pt x="317" y="17"/>
                    <a:pt x="325" y="18"/>
                    <a:pt x="329" y="17"/>
                  </a:cubicBezTo>
                  <a:close/>
                  <a:moveTo>
                    <a:pt x="328" y="25"/>
                  </a:moveTo>
                  <a:cubicBezTo>
                    <a:pt x="334" y="26"/>
                    <a:pt x="332" y="23"/>
                    <a:pt x="337" y="23"/>
                  </a:cubicBezTo>
                  <a:cubicBezTo>
                    <a:pt x="341" y="23"/>
                    <a:pt x="340" y="14"/>
                    <a:pt x="331" y="18"/>
                  </a:cubicBezTo>
                  <a:cubicBezTo>
                    <a:pt x="322" y="21"/>
                    <a:pt x="319" y="14"/>
                    <a:pt x="316" y="21"/>
                  </a:cubicBezTo>
                  <a:cubicBezTo>
                    <a:pt x="313" y="29"/>
                    <a:pt x="322" y="23"/>
                    <a:pt x="328" y="25"/>
                  </a:cubicBezTo>
                  <a:close/>
                  <a:moveTo>
                    <a:pt x="241" y="29"/>
                  </a:moveTo>
                  <a:cubicBezTo>
                    <a:pt x="246" y="28"/>
                    <a:pt x="246" y="29"/>
                    <a:pt x="242" y="31"/>
                  </a:cubicBezTo>
                  <a:cubicBezTo>
                    <a:pt x="239" y="34"/>
                    <a:pt x="236" y="29"/>
                    <a:pt x="241" y="29"/>
                  </a:cubicBezTo>
                  <a:close/>
                  <a:moveTo>
                    <a:pt x="246" y="32"/>
                  </a:moveTo>
                  <a:cubicBezTo>
                    <a:pt x="250" y="29"/>
                    <a:pt x="258" y="34"/>
                    <a:pt x="252" y="34"/>
                  </a:cubicBezTo>
                  <a:cubicBezTo>
                    <a:pt x="246" y="34"/>
                    <a:pt x="239" y="34"/>
                    <a:pt x="246" y="32"/>
                  </a:cubicBezTo>
                  <a:close/>
                  <a:moveTo>
                    <a:pt x="297" y="32"/>
                  </a:moveTo>
                  <a:cubicBezTo>
                    <a:pt x="302" y="32"/>
                    <a:pt x="299" y="26"/>
                    <a:pt x="296" y="28"/>
                  </a:cubicBezTo>
                  <a:cubicBezTo>
                    <a:pt x="293" y="28"/>
                    <a:pt x="288" y="26"/>
                    <a:pt x="288" y="29"/>
                  </a:cubicBezTo>
                  <a:cubicBezTo>
                    <a:pt x="287" y="34"/>
                    <a:pt x="291" y="31"/>
                    <a:pt x="297" y="32"/>
                  </a:cubicBezTo>
                  <a:close/>
                  <a:moveTo>
                    <a:pt x="305" y="31"/>
                  </a:moveTo>
                  <a:cubicBezTo>
                    <a:pt x="309" y="32"/>
                    <a:pt x="303" y="28"/>
                    <a:pt x="311" y="28"/>
                  </a:cubicBezTo>
                  <a:cubicBezTo>
                    <a:pt x="317" y="28"/>
                    <a:pt x="317" y="26"/>
                    <a:pt x="309" y="25"/>
                  </a:cubicBezTo>
                  <a:cubicBezTo>
                    <a:pt x="303" y="25"/>
                    <a:pt x="296" y="25"/>
                    <a:pt x="299" y="28"/>
                  </a:cubicBezTo>
                  <a:cubicBezTo>
                    <a:pt x="300" y="29"/>
                    <a:pt x="300" y="29"/>
                    <a:pt x="305" y="31"/>
                  </a:cubicBezTo>
                  <a:close/>
                  <a:moveTo>
                    <a:pt x="313" y="31"/>
                  </a:moveTo>
                  <a:cubicBezTo>
                    <a:pt x="308" y="34"/>
                    <a:pt x="314" y="34"/>
                    <a:pt x="319" y="34"/>
                  </a:cubicBezTo>
                  <a:cubicBezTo>
                    <a:pt x="325" y="32"/>
                    <a:pt x="319" y="31"/>
                    <a:pt x="314" y="31"/>
                  </a:cubicBezTo>
                  <a:cubicBezTo>
                    <a:pt x="313" y="31"/>
                    <a:pt x="313" y="31"/>
                    <a:pt x="313" y="31"/>
                  </a:cubicBezTo>
                  <a:close/>
                  <a:moveTo>
                    <a:pt x="299" y="9"/>
                  </a:moveTo>
                  <a:cubicBezTo>
                    <a:pt x="302" y="9"/>
                    <a:pt x="303" y="9"/>
                    <a:pt x="308" y="9"/>
                  </a:cubicBezTo>
                  <a:cubicBezTo>
                    <a:pt x="313" y="9"/>
                    <a:pt x="309" y="9"/>
                    <a:pt x="305" y="7"/>
                  </a:cubicBezTo>
                  <a:cubicBezTo>
                    <a:pt x="300" y="6"/>
                    <a:pt x="302" y="6"/>
                    <a:pt x="297" y="7"/>
                  </a:cubicBezTo>
                  <a:cubicBezTo>
                    <a:pt x="294" y="9"/>
                    <a:pt x="294" y="9"/>
                    <a:pt x="299" y="9"/>
                  </a:cubicBezTo>
                  <a:close/>
                  <a:moveTo>
                    <a:pt x="293" y="12"/>
                  </a:moveTo>
                  <a:cubicBezTo>
                    <a:pt x="294" y="14"/>
                    <a:pt x="296" y="12"/>
                    <a:pt x="303" y="11"/>
                  </a:cubicBezTo>
                  <a:cubicBezTo>
                    <a:pt x="306" y="11"/>
                    <a:pt x="299" y="9"/>
                    <a:pt x="294" y="9"/>
                  </a:cubicBezTo>
                  <a:cubicBezTo>
                    <a:pt x="288" y="9"/>
                    <a:pt x="296" y="12"/>
                    <a:pt x="291" y="11"/>
                  </a:cubicBezTo>
                  <a:cubicBezTo>
                    <a:pt x="288" y="11"/>
                    <a:pt x="284" y="11"/>
                    <a:pt x="285" y="12"/>
                  </a:cubicBezTo>
                  <a:cubicBezTo>
                    <a:pt x="288" y="14"/>
                    <a:pt x="288" y="11"/>
                    <a:pt x="293" y="12"/>
                  </a:cubicBezTo>
                  <a:close/>
                  <a:moveTo>
                    <a:pt x="305" y="14"/>
                  </a:moveTo>
                  <a:cubicBezTo>
                    <a:pt x="306" y="14"/>
                    <a:pt x="313" y="15"/>
                    <a:pt x="311" y="17"/>
                  </a:cubicBezTo>
                  <a:cubicBezTo>
                    <a:pt x="308" y="17"/>
                    <a:pt x="303" y="15"/>
                    <a:pt x="305" y="14"/>
                  </a:cubicBezTo>
                  <a:close/>
                  <a:moveTo>
                    <a:pt x="313" y="20"/>
                  </a:moveTo>
                  <a:cubicBezTo>
                    <a:pt x="314" y="20"/>
                    <a:pt x="316" y="17"/>
                    <a:pt x="308" y="18"/>
                  </a:cubicBezTo>
                  <a:cubicBezTo>
                    <a:pt x="300" y="20"/>
                    <a:pt x="309" y="20"/>
                    <a:pt x="313" y="20"/>
                  </a:cubicBezTo>
                  <a:close/>
                  <a:moveTo>
                    <a:pt x="296" y="17"/>
                  </a:moveTo>
                  <a:cubicBezTo>
                    <a:pt x="299" y="17"/>
                    <a:pt x="299" y="18"/>
                    <a:pt x="305" y="18"/>
                  </a:cubicBezTo>
                  <a:cubicBezTo>
                    <a:pt x="311" y="17"/>
                    <a:pt x="306" y="17"/>
                    <a:pt x="303" y="15"/>
                  </a:cubicBezTo>
                  <a:cubicBezTo>
                    <a:pt x="299" y="15"/>
                    <a:pt x="293" y="14"/>
                    <a:pt x="291" y="14"/>
                  </a:cubicBezTo>
                  <a:cubicBezTo>
                    <a:pt x="290" y="15"/>
                    <a:pt x="294" y="15"/>
                    <a:pt x="296" y="17"/>
                  </a:cubicBezTo>
                  <a:close/>
                  <a:moveTo>
                    <a:pt x="284" y="17"/>
                  </a:moveTo>
                  <a:cubicBezTo>
                    <a:pt x="287" y="17"/>
                    <a:pt x="282" y="17"/>
                    <a:pt x="290" y="18"/>
                  </a:cubicBezTo>
                  <a:cubicBezTo>
                    <a:pt x="299" y="20"/>
                    <a:pt x="297" y="21"/>
                    <a:pt x="302" y="20"/>
                  </a:cubicBezTo>
                  <a:cubicBezTo>
                    <a:pt x="305" y="18"/>
                    <a:pt x="302" y="20"/>
                    <a:pt x="299" y="18"/>
                  </a:cubicBezTo>
                  <a:cubicBezTo>
                    <a:pt x="294" y="17"/>
                    <a:pt x="291" y="15"/>
                    <a:pt x="287" y="15"/>
                  </a:cubicBezTo>
                  <a:cubicBezTo>
                    <a:pt x="284" y="17"/>
                    <a:pt x="281" y="12"/>
                    <a:pt x="278" y="15"/>
                  </a:cubicBezTo>
                  <a:cubicBezTo>
                    <a:pt x="276" y="17"/>
                    <a:pt x="281" y="15"/>
                    <a:pt x="284" y="17"/>
                  </a:cubicBezTo>
                  <a:close/>
                  <a:moveTo>
                    <a:pt x="278" y="20"/>
                  </a:moveTo>
                  <a:cubicBezTo>
                    <a:pt x="281" y="20"/>
                    <a:pt x="279" y="21"/>
                    <a:pt x="282" y="20"/>
                  </a:cubicBezTo>
                  <a:cubicBezTo>
                    <a:pt x="285" y="20"/>
                    <a:pt x="290" y="20"/>
                    <a:pt x="288" y="20"/>
                  </a:cubicBezTo>
                  <a:cubicBezTo>
                    <a:pt x="287" y="20"/>
                    <a:pt x="282" y="17"/>
                    <a:pt x="281" y="18"/>
                  </a:cubicBezTo>
                  <a:cubicBezTo>
                    <a:pt x="279" y="20"/>
                    <a:pt x="276" y="17"/>
                    <a:pt x="273" y="18"/>
                  </a:cubicBezTo>
                  <a:cubicBezTo>
                    <a:pt x="273" y="20"/>
                    <a:pt x="274" y="20"/>
                    <a:pt x="278" y="20"/>
                  </a:cubicBezTo>
                  <a:close/>
                  <a:moveTo>
                    <a:pt x="296" y="21"/>
                  </a:moveTo>
                  <a:cubicBezTo>
                    <a:pt x="299" y="21"/>
                    <a:pt x="294" y="20"/>
                    <a:pt x="291" y="20"/>
                  </a:cubicBezTo>
                  <a:cubicBezTo>
                    <a:pt x="287" y="20"/>
                    <a:pt x="285" y="21"/>
                    <a:pt x="287" y="21"/>
                  </a:cubicBezTo>
                  <a:cubicBezTo>
                    <a:pt x="288" y="23"/>
                    <a:pt x="293" y="21"/>
                    <a:pt x="296" y="21"/>
                  </a:cubicBezTo>
                  <a:close/>
                  <a:moveTo>
                    <a:pt x="302" y="23"/>
                  </a:moveTo>
                  <a:cubicBezTo>
                    <a:pt x="297" y="23"/>
                    <a:pt x="302" y="21"/>
                    <a:pt x="305" y="21"/>
                  </a:cubicBezTo>
                  <a:cubicBezTo>
                    <a:pt x="306" y="21"/>
                    <a:pt x="306" y="25"/>
                    <a:pt x="302" y="23"/>
                  </a:cubicBezTo>
                  <a:close/>
                  <a:moveTo>
                    <a:pt x="276" y="23"/>
                  </a:moveTo>
                  <a:cubicBezTo>
                    <a:pt x="274" y="21"/>
                    <a:pt x="271" y="23"/>
                    <a:pt x="273" y="23"/>
                  </a:cubicBezTo>
                  <a:cubicBezTo>
                    <a:pt x="274" y="25"/>
                    <a:pt x="270" y="26"/>
                    <a:pt x="276" y="25"/>
                  </a:cubicBezTo>
                  <a:cubicBezTo>
                    <a:pt x="279" y="25"/>
                    <a:pt x="278" y="25"/>
                    <a:pt x="276" y="23"/>
                  </a:cubicBezTo>
                  <a:close/>
                  <a:moveTo>
                    <a:pt x="1273" y="256"/>
                  </a:moveTo>
                  <a:cubicBezTo>
                    <a:pt x="1273" y="256"/>
                    <a:pt x="1273" y="256"/>
                    <a:pt x="1273" y="256"/>
                  </a:cubicBezTo>
                  <a:cubicBezTo>
                    <a:pt x="1278" y="252"/>
                    <a:pt x="1278" y="252"/>
                    <a:pt x="1275" y="247"/>
                  </a:cubicBezTo>
                  <a:cubicBezTo>
                    <a:pt x="1270" y="242"/>
                    <a:pt x="1280" y="241"/>
                    <a:pt x="1283" y="250"/>
                  </a:cubicBezTo>
                  <a:cubicBezTo>
                    <a:pt x="1287" y="259"/>
                    <a:pt x="1301" y="244"/>
                    <a:pt x="1305" y="256"/>
                  </a:cubicBezTo>
                  <a:cubicBezTo>
                    <a:pt x="1311" y="269"/>
                    <a:pt x="1316" y="261"/>
                    <a:pt x="1321" y="267"/>
                  </a:cubicBezTo>
                  <a:cubicBezTo>
                    <a:pt x="1324" y="273"/>
                    <a:pt x="1334" y="267"/>
                    <a:pt x="1334" y="258"/>
                  </a:cubicBezTo>
                  <a:cubicBezTo>
                    <a:pt x="1334" y="247"/>
                    <a:pt x="1343" y="255"/>
                    <a:pt x="1351" y="247"/>
                  </a:cubicBezTo>
                  <a:cubicBezTo>
                    <a:pt x="1359" y="237"/>
                    <a:pt x="1348" y="245"/>
                    <a:pt x="1342" y="236"/>
                  </a:cubicBezTo>
                  <a:cubicBezTo>
                    <a:pt x="1337" y="230"/>
                    <a:pt x="1330" y="230"/>
                    <a:pt x="1321" y="230"/>
                  </a:cubicBezTo>
                  <a:cubicBezTo>
                    <a:pt x="1310" y="230"/>
                    <a:pt x="1330" y="247"/>
                    <a:pt x="1318" y="239"/>
                  </a:cubicBezTo>
                  <a:cubicBezTo>
                    <a:pt x="1305" y="233"/>
                    <a:pt x="1324" y="228"/>
                    <a:pt x="1304" y="219"/>
                  </a:cubicBezTo>
                  <a:cubicBezTo>
                    <a:pt x="1293" y="213"/>
                    <a:pt x="1283" y="208"/>
                    <a:pt x="1273" y="203"/>
                  </a:cubicBezTo>
                  <a:cubicBezTo>
                    <a:pt x="1273" y="203"/>
                    <a:pt x="1273" y="203"/>
                    <a:pt x="1273" y="203"/>
                  </a:cubicBezTo>
                  <a:cubicBezTo>
                    <a:pt x="1266" y="199"/>
                    <a:pt x="1258" y="196"/>
                    <a:pt x="1249" y="194"/>
                  </a:cubicBezTo>
                  <a:cubicBezTo>
                    <a:pt x="1232" y="189"/>
                    <a:pt x="1244" y="191"/>
                    <a:pt x="1222" y="189"/>
                  </a:cubicBezTo>
                  <a:cubicBezTo>
                    <a:pt x="1197" y="188"/>
                    <a:pt x="1203" y="178"/>
                    <a:pt x="1197" y="189"/>
                  </a:cubicBezTo>
                  <a:cubicBezTo>
                    <a:pt x="1190" y="200"/>
                    <a:pt x="1209" y="194"/>
                    <a:pt x="1199" y="203"/>
                  </a:cubicBezTo>
                  <a:cubicBezTo>
                    <a:pt x="1188" y="213"/>
                    <a:pt x="1193" y="200"/>
                    <a:pt x="1184" y="200"/>
                  </a:cubicBezTo>
                  <a:cubicBezTo>
                    <a:pt x="1174" y="200"/>
                    <a:pt x="1187" y="189"/>
                    <a:pt x="1171" y="194"/>
                  </a:cubicBezTo>
                  <a:cubicBezTo>
                    <a:pt x="1156" y="200"/>
                    <a:pt x="1153" y="188"/>
                    <a:pt x="1133" y="192"/>
                  </a:cubicBezTo>
                  <a:cubicBezTo>
                    <a:pt x="1114" y="197"/>
                    <a:pt x="1112" y="191"/>
                    <a:pt x="1115" y="186"/>
                  </a:cubicBezTo>
                  <a:cubicBezTo>
                    <a:pt x="1118" y="180"/>
                    <a:pt x="1103" y="168"/>
                    <a:pt x="1071" y="174"/>
                  </a:cubicBezTo>
                  <a:cubicBezTo>
                    <a:pt x="1040" y="180"/>
                    <a:pt x="1042" y="161"/>
                    <a:pt x="1031" y="157"/>
                  </a:cubicBezTo>
                  <a:cubicBezTo>
                    <a:pt x="1021" y="152"/>
                    <a:pt x="1021" y="157"/>
                    <a:pt x="1002" y="152"/>
                  </a:cubicBezTo>
                  <a:cubicBezTo>
                    <a:pt x="984" y="147"/>
                    <a:pt x="981" y="150"/>
                    <a:pt x="967" y="147"/>
                  </a:cubicBezTo>
                  <a:cubicBezTo>
                    <a:pt x="954" y="143"/>
                    <a:pt x="969" y="152"/>
                    <a:pt x="954" y="152"/>
                  </a:cubicBezTo>
                  <a:cubicBezTo>
                    <a:pt x="938" y="152"/>
                    <a:pt x="966" y="171"/>
                    <a:pt x="951" y="166"/>
                  </a:cubicBezTo>
                  <a:cubicBezTo>
                    <a:pt x="934" y="161"/>
                    <a:pt x="940" y="169"/>
                    <a:pt x="928" y="164"/>
                  </a:cubicBezTo>
                  <a:cubicBezTo>
                    <a:pt x="914" y="161"/>
                    <a:pt x="914" y="174"/>
                    <a:pt x="902" y="164"/>
                  </a:cubicBezTo>
                  <a:cubicBezTo>
                    <a:pt x="890" y="155"/>
                    <a:pt x="893" y="186"/>
                    <a:pt x="879" y="174"/>
                  </a:cubicBezTo>
                  <a:cubicBezTo>
                    <a:pt x="865" y="161"/>
                    <a:pt x="864" y="157"/>
                    <a:pt x="856" y="154"/>
                  </a:cubicBezTo>
                  <a:cubicBezTo>
                    <a:pt x="847" y="150"/>
                    <a:pt x="861" y="166"/>
                    <a:pt x="852" y="158"/>
                  </a:cubicBezTo>
                  <a:cubicBezTo>
                    <a:pt x="844" y="152"/>
                    <a:pt x="827" y="146"/>
                    <a:pt x="803" y="144"/>
                  </a:cubicBezTo>
                  <a:cubicBezTo>
                    <a:pt x="766" y="141"/>
                    <a:pt x="797" y="136"/>
                    <a:pt x="785" y="135"/>
                  </a:cubicBezTo>
                  <a:cubicBezTo>
                    <a:pt x="772" y="133"/>
                    <a:pt x="762" y="133"/>
                    <a:pt x="751" y="135"/>
                  </a:cubicBezTo>
                  <a:cubicBezTo>
                    <a:pt x="740" y="136"/>
                    <a:pt x="747" y="126"/>
                    <a:pt x="739" y="130"/>
                  </a:cubicBezTo>
                  <a:cubicBezTo>
                    <a:pt x="731" y="135"/>
                    <a:pt x="733" y="127"/>
                    <a:pt x="722" y="129"/>
                  </a:cubicBezTo>
                  <a:cubicBezTo>
                    <a:pt x="712" y="132"/>
                    <a:pt x="724" y="136"/>
                    <a:pt x="704" y="139"/>
                  </a:cubicBezTo>
                  <a:cubicBezTo>
                    <a:pt x="686" y="143"/>
                    <a:pt x="686" y="139"/>
                    <a:pt x="704" y="132"/>
                  </a:cubicBezTo>
                  <a:cubicBezTo>
                    <a:pt x="722" y="124"/>
                    <a:pt x="718" y="121"/>
                    <a:pt x="734" y="116"/>
                  </a:cubicBezTo>
                  <a:cubicBezTo>
                    <a:pt x="750" y="112"/>
                    <a:pt x="750" y="102"/>
                    <a:pt x="747" y="96"/>
                  </a:cubicBezTo>
                  <a:cubicBezTo>
                    <a:pt x="743" y="91"/>
                    <a:pt x="739" y="94"/>
                    <a:pt x="731" y="88"/>
                  </a:cubicBezTo>
                  <a:cubicBezTo>
                    <a:pt x="725" y="82"/>
                    <a:pt x="719" y="88"/>
                    <a:pt x="710" y="85"/>
                  </a:cubicBezTo>
                  <a:cubicBezTo>
                    <a:pt x="701" y="84"/>
                    <a:pt x="705" y="88"/>
                    <a:pt x="695" y="90"/>
                  </a:cubicBezTo>
                  <a:cubicBezTo>
                    <a:pt x="678" y="91"/>
                    <a:pt x="708" y="82"/>
                    <a:pt x="689" y="82"/>
                  </a:cubicBezTo>
                  <a:cubicBezTo>
                    <a:pt x="670" y="81"/>
                    <a:pt x="676" y="79"/>
                    <a:pt x="686" y="76"/>
                  </a:cubicBezTo>
                  <a:cubicBezTo>
                    <a:pt x="693" y="74"/>
                    <a:pt x="676" y="66"/>
                    <a:pt x="661" y="73"/>
                  </a:cubicBezTo>
                  <a:cubicBezTo>
                    <a:pt x="637" y="84"/>
                    <a:pt x="651" y="88"/>
                    <a:pt x="640" y="88"/>
                  </a:cubicBezTo>
                  <a:cubicBezTo>
                    <a:pt x="617" y="90"/>
                    <a:pt x="643" y="90"/>
                    <a:pt x="622" y="94"/>
                  </a:cubicBezTo>
                  <a:cubicBezTo>
                    <a:pt x="600" y="99"/>
                    <a:pt x="625" y="90"/>
                    <a:pt x="596" y="94"/>
                  </a:cubicBezTo>
                  <a:cubicBezTo>
                    <a:pt x="568" y="98"/>
                    <a:pt x="599" y="101"/>
                    <a:pt x="570" y="104"/>
                  </a:cubicBezTo>
                  <a:cubicBezTo>
                    <a:pt x="539" y="105"/>
                    <a:pt x="553" y="110"/>
                    <a:pt x="538" y="110"/>
                  </a:cubicBezTo>
                  <a:cubicBezTo>
                    <a:pt x="524" y="112"/>
                    <a:pt x="523" y="124"/>
                    <a:pt x="532" y="126"/>
                  </a:cubicBezTo>
                  <a:cubicBezTo>
                    <a:pt x="539" y="126"/>
                    <a:pt x="535" y="129"/>
                    <a:pt x="524" y="132"/>
                  </a:cubicBezTo>
                  <a:cubicBezTo>
                    <a:pt x="508" y="135"/>
                    <a:pt x="488" y="130"/>
                    <a:pt x="483" y="138"/>
                  </a:cubicBezTo>
                  <a:cubicBezTo>
                    <a:pt x="477" y="144"/>
                    <a:pt x="491" y="138"/>
                    <a:pt x="486" y="147"/>
                  </a:cubicBezTo>
                  <a:cubicBezTo>
                    <a:pt x="480" y="155"/>
                    <a:pt x="497" y="150"/>
                    <a:pt x="497" y="157"/>
                  </a:cubicBezTo>
                  <a:cubicBezTo>
                    <a:pt x="498" y="164"/>
                    <a:pt x="512" y="157"/>
                    <a:pt x="508" y="166"/>
                  </a:cubicBezTo>
                  <a:cubicBezTo>
                    <a:pt x="501" y="177"/>
                    <a:pt x="517" y="175"/>
                    <a:pt x="508" y="183"/>
                  </a:cubicBezTo>
                  <a:cubicBezTo>
                    <a:pt x="497" y="192"/>
                    <a:pt x="512" y="171"/>
                    <a:pt x="501" y="174"/>
                  </a:cubicBezTo>
                  <a:cubicBezTo>
                    <a:pt x="491" y="178"/>
                    <a:pt x="512" y="163"/>
                    <a:pt x="498" y="163"/>
                  </a:cubicBezTo>
                  <a:cubicBezTo>
                    <a:pt x="486" y="163"/>
                    <a:pt x="491" y="155"/>
                    <a:pt x="474" y="154"/>
                  </a:cubicBezTo>
                  <a:cubicBezTo>
                    <a:pt x="456" y="150"/>
                    <a:pt x="462" y="161"/>
                    <a:pt x="457" y="160"/>
                  </a:cubicBezTo>
                  <a:cubicBezTo>
                    <a:pt x="450" y="157"/>
                    <a:pt x="442" y="163"/>
                    <a:pt x="454" y="166"/>
                  </a:cubicBezTo>
                  <a:cubicBezTo>
                    <a:pt x="466" y="171"/>
                    <a:pt x="459" y="172"/>
                    <a:pt x="448" y="171"/>
                  </a:cubicBezTo>
                  <a:cubicBezTo>
                    <a:pt x="436" y="169"/>
                    <a:pt x="448" y="157"/>
                    <a:pt x="445" y="150"/>
                  </a:cubicBezTo>
                  <a:cubicBezTo>
                    <a:pt x="441" y="144"/>
                    <a:pt x="437" y="143"/>
                    <a:pt x="439" y="152"/>
                  </a:cubicBezTo>
                  <a:cubicBezTo>
                    <a:pt x="444" y="164"/>
                    <a:pt x="419" y="158"/>
                    <a:pt x="428" y="169"/>
                  </a:cubicBezTo>
                  <a:cubicBezTo>
                    <a:pt x="434" y="178"/>
                    <a:pt x="437" y="178"/>
                    <a:pt x="431" y="186"/>
                  </a:cubicBezTo>
                  <a:cubicBezTo>
                    <a:pt x="424" y="194"/>
                    <a:pt x="431" y="194"/>
                    <a:pt x="431" y="200"/>
                  </a:cubicBezTo>
                  <a:cubicBezTo>
                    <a:pt x="430" y="206"/>
                    <a:pt x="445" y="196"/>
                    <a:pt x="456" y="202"/>
                  </a:cubicBezTo>
                  <a:cubicBezTo>
                    <a:pt x="468" y="209"/>
                    <a:pt x="463" y="211"/>
                    <a:pt x="462" y="214"/>
                  </a:cubicBezTo>
                  <a:cubicBezTo>
                    <a:pt x="460" y="217"/>
                    <a:pt x="456" y="225"/>
                    <a:pt x="457" y="217"/>
                  </a:cubicBezTo>
                  <a:cubicBezTo>
                    <a:pt x="460" y="209"/>
                    <a:pt x="457" y="200"/>
                    <a:pt x="442" y="205"/>
                  </a:cubicBezTo>
                  <a:cubicBezTo>
                    <a:pt x="428" y="209"/>
                    <a:pt x="444" y="219"/>
                    <a:pt x="436" y="222"/>
                  </a:cubicBezTo>
                  <a:cubicBezTo>
                    <a:pt x="428" y="227"/>
                    <a:pt x="434" y="231"/>
                    <a:pt x="425" y="234"/>
                  </a:cubicBezTo>
                  <a:cubicBezTo>
                    <a:pt x="416" y="239"/>
                    <a:pt x="425" y="244"/>
                    <a:pt x="407" y="241"/>
                  </a:cubicBezTo>
                  <a:cubicBezTo>
                    <a:pt x="387" y="237"/>
                    <a:pt x="413" y="241"/>
                    <a:pt x="418" y="230"/>
                  </a:cubicBezTo>
                  <a:cubicBezTo>
                    <a:pt x="424" y="219"/>
                    <a:pt x="427" y="225"/>
                    <a:pt x="427" y="216"/>
                  </a:cubicBezTo>
                  <a:cubicBezTo>
                    <a:pt x="428" y="206"/>
                    <a:pt x="419" y="206"/>
                    <a:pt x="421" y="196"/>
                  </a:cubicBezTo>
                  <a:cubicBezTo>
                    <a:pt x="422" y="183"/>
                    <a:pt x="425" y="177"/>
                    <a:pt x="418" y="169"/>
                  </a:cubicBezTo>
                  <a:cubicBezTo>
                    <a:pt x="409" y="163"/>
                    <a:pt x="424" y="164"/>
                    <a:pt x="424" y="154"/>
                  </a:cubicBezTo>
                  <a:cubicBezTo>
                    <a:pt x="424" y="141"/>
                    <a:pt x="406" y="147"/>
                    <a:pt x="398" y="146"/>
                  </a:cubicBezTo>
                  <a:cubicBezTo>
                    <a:pt x="389" y="143"/>
                    <a:pt x="392" y="164"/>
                    <a:pt x="381" y="169"/>
                  </a:cubicBezTo>
                  <a:cubicBezTo>
                    <a:pt x="364" y="175"/>
                    <a:pt x="384" y="175"/>
                    <a:pt x="376" y="186"/>
                  </a:cubicBezTo>
                  <a:cubicBezTo>
                    <a:pt x="369" y="199"/>
                    <a:pt x="398" y="199"/>
                    <a:pt x="392" y="209"/>
                  </a:cubicBezTo>
                  <a:cubicBezTo>
                    <a:pt x="384" y="219"/>
                    <a:pt x="389" y="209"/>
                    <a:pt x="361" y="199"/>
                  </a:cubicBezTo>
                  <a:cubicBezTo>
                    <a:pt x="332" y="186"/>
                    <a:pt x="319" y="192"/>
                    <a:pt x="326" y="200"/>
                  </a:cubicBezTo>
                  <a:cubicBezTo>
                    <a:pt x="331" y="205"/>
                    <a:pt x="316" y="216"/>
                    <a:pt x="316" y="208"/>
                  </a:cubicBezTo>
                  <a:cubicBezTo>
                    <a:pt x="316" y="199"/>
                    <a:pt x="311" y="202"/>
                    <a:pt x="302" y="208"/>
                  </a:cubicBezTo>
                  <a:cubicBezTo>
                    <a:pt x="293" y="214"/>
                    <a:pt x="294" y="202"/>
                    <a:pt x="282" y="211"/>
                  </a:cubicBezTo>
                  <a:cubicBezTo>
                    <a:pt x="270" y="219"/>
                    <a:pt x="270" y="208"/>
                    <a:pt x="276" y="203"/>
                  </a:cubicBezTo>
                  <a:cubicBezTo>
                    <a:pt x="281" y="200"/>
                    <a:pt x="270" y="202"/>
                    <a:pt x="250" y="213"/>
                  </a:cubicBezTo>
                  <a:cubicBezTo>
                    <a:pt x="230" y="222"/>
                    <a:pt x="227" y="214"/>
                    <a:pt x="224" y="227"/>
                  </a:cubicBezTo>
                  <a:cubicBezTo>
                    <a:pt x="221" y="239"/>
                    <a:pt x="220" y="230"/>
                    <a:pt x="214" y="233"/>
                  </a:cubicBezTo>
                  <a:cubicBezTo>
                    <a:pt x="206" y="237"/>
                    <a:pt x="211" y="231"/>
                    <a:pt x="204" y="228"/>
                  </a:cubicBezTo>
                  <a:cubicBezTo>
                    <a:pt x="197" y="225"/>
                    <a:pt x="206" y="220"/>
                    <a:pt x="212" y="220"/>
                  </a:cubicBezTo>
                  <a:cubicBezTo>
                    <a:pt x="218" y="220"/>
                    <a:pt x="212" y="208"/>
                    <a:pt x="203" y="209"/>
                  </a:cubicBezTo>
                  <a:cubicBezTo>
                    <a:pt x="194" y="209"/>
                    <a:pt x="185" y="203"/>
                    <a:pt x="192" y="211"/>
                  </a:cubicBezTo>
                  <a:cubicBezTo>
                    <a:pt x="200" y="217"/>
                    <a:pt x="186" y="224"/>
                    <a:pt x="195" y="230"/>
                  </a:cubicBezTo>
                  <a:cubicBezTo>
                    <a:pt x="203" y="234"/>
                    <a:pt x="194" y="236"/>
                    <a:pt x="195" y="245"/>
                  </a:cubicBezTo>
                  <a:cubicBezTo>
                    <a:pt x="197" y="253"/>
                    <a:pt x="189" y="231"/>
                    <a:pt x="176" y="241"/>
                  </a:cubicBezTo>
                  <a:cubicBezTo>
                    <a:pt x="162" y="250"/>
                    <a:pt x="156" y="248"/>
                    <a:pt x="163" y="258"/>
                  </a:cubicBezTo>
                  <a:cubicBezTo>
                    <a:pt x="172" y="267"/>
                    <a:pt x="162" y="269"/>
                    <a:pt x="148" y="261"/>
                  </a:cubicBezTo>
                  <a:cubicBezTo>
                    <a:pt x="133" y="255"/>
                    <a:pt x="130" y="259"/>
                    <a:pt x="136" y="264"/>
                  </a:cubicBezTo>
                  <a:cubicBezTo>
                    <a:pt x="142" y="270"/>
                    <a:pt x="153" y="269"/>
                    <a:pt x="144" y="275"/>
                  </a:cubicBezTo>
                  <a:cubicBezTo>
                    <a:pt x="136" y="279"/>
                    <a:pt x="137" y="269"/>
                    <a:pt x="128" y="267"/>
                  </a:cubicBezTo>
                  <a:cubicBezTo>
                    <a:pt x="118" y="265"/>
                    <a:pt x="125" y="261"/>
                    <a:pt x="121" y="256"/>
                  </a:cubicBezTo>
                  <a:cubicBezTo>
                    <a:pt x="115" y="252"/>
                    <a:pt x="127" y="250"/>
                    <a:pt x="119" y="244"/>
                  </a:cubicBezTo>
                  <a:cubicBezTo>
                    <a:pt x="112" y="237"/>
                    <a:pt x="104" y="236"/>
                    <a:pt x="102" y="230"/>
                  </a:cubicBezTo>
                  <a:cubicBezTo>
                    <a:pt x="101" y="224"/>
                    <a:pt x="102" y="234"/>
                    <a:pt x="118" y="237"/>
                  </a:cubicBezTo>
                  <a:cubicBezTo>
                    <a:pt x="133" y="239"/>
                    <a:pt x="148" y="250"/>
                    <a:pt x="162" y="242"/>
                  </a:cubicBezTo>
                  <a:cubicBezTo>
                    <a:pt x="176" y="234"/>
                    <a:pt x="180" y="228"/>
                    <a:pt x="165" y="219"/>
                  </a:cubicBezTo>
                  <a:cubicBezTo>
                    <a:pt x="151" y="209"/>
                    <a:pt x="153" y="214"/>
                    <a:pt x="137" y="203"/>
                  </a:cubicBezTo>
                  <a:cubicBezTo>
                    <a:pt x="122" y="194"/>
                    <a:pt x="127" y="202"/>
                    <a:pt x="113" y="199"/>
                  </a:cubicBezTo>
                  <a:cubicBezTo>
                    <a:pt x="101" y="194"/>
                    <a:pt x="113" y="194"/>
                    <a:pt x="104" y="191"/>
                  </a:cubicBezTo>
                  <a:cubicBezTo>
                    <a:pt x="95" y="186"/>
                    <a:pt x="102" y="196"/>
                    <a:pt x="90" y="191"/>
                  </a:cubicBezTo>
                  <a:cubicBezTo>
                    <a:pt x="90" y="192"/>
                    <a:pt x="90" y="192"/>
                    <a:pt x="90" y="192"/>
                  </a:cubicBezTo>
                  <a:cubicBezTo>
                    <a:pt x="92" y="196"/>
                    <a:pt x="89" y="196"/>
                    <a:pt x="87" y="194"/>
                  </a:cubicBezTo>
                  <a:cubicBezTo>
                    <a:pt x="84" y="194"/>
                    <a:pt x="86" y="194"/>
                    <a:pt x="84" y="196"/>
                  </a:cubicBezTo>
                  <a:cubicBezTo>
                    <a:pt x="83" y="197"/>
                    <a:pt x="78" y="197"/>
                    <a:pt x="78" y="199"/>
                  </a:cubicBezTo>
                  <a:cubicBezTo>
                    <a:pt x="77" y="202"/>
                    <a:pt x="77" y="203"/>
                    <a:pt x="75" y="202"/>
                  </a:cubicBezTo>
                  <a:cubicBezTo>
                    <a:pt x="67" y="206"/>
                    <a:pt x="74" y="203"/>
                    <a:pt x="74" y="205"/>
                  </a:cubicBezTo>
                  <a:cubicBezTo>
                    <a:pt x="75" y="208"/>
                    <a:pt x="70" y="206"/>
                    <a:pt x="72" y="211"/>
                  </a:cubicBezTo>
                  <a:cubicBezTo>
                    <a:pt x="74" y="219"/>
                    <a:pt x="77" y="213"/>
                    <a:pt x="80" y="217"/>
                  </a:cubicBezTo>
                  <a:cubicBezTo>
                    <a:pt x="83" y="222"/>
                    <a:pt x="86" y="220"/>
                    <a:pt x="83" y="224"/>
                  </a:cubicBezTo>
                  <a:cubicBezTo>
                    <a:pt x="80" y="227"/>
                    <a:pt x="74" y="231"/>
                    <a:pt x="77" y="234"/>
                  </a:cubicBezTo>
                  <a:cubicBezTo>
                    <a:pt x="80" y="236"/>
                    <a:pt x="86" y="250"/>
                    <a:pt x="84" y="250"/>
                  </a:cubicBezTo>
                  <a:cubicBezTo>
                    <a:pt x="81" y="250"/>
                    <a:pt x="81" y="250"/>
                    <a:pt x="81" y="252"/>
                  </a:cubicBezTo>
                  <a:cubicBezTo>
                    <a:pt x="83" y="252"/>
                    <a:pt x="81" y="252"/>
                    <a:pt x="81" y="253"/>
                  </a:cubicBezTo>
                  <a:cubicBezTo>
                    <a:pt x="81" y="256"/>
                    <a:pt x="80" y="255"/>
                    <a:pt x="81" y="256"/>
                  </a:cubicBezTo>
                  <a:cubicBezTo>
                    <a:pt x="84" y="258"/>
                    <a:pt x="80" y="258"/>
                    <a:pt x="80" y="259"/>
                  </a:cubicBezTo>
                  <a:cubicBezTo>
                    <a:pt x="81" y="262"/>
                    <a:pt x="87" y="262"/>
                    <a:pt x="84" y="264"/>
                  </a:cubicBezTo>
                  <a:cubicBezTo>
                    <a:pt x="83" y="265"/>
                    <a:pt x="84" y="265"/>
                    <a:pt x="84" y="267"/>
                  </a:cubicBezTo>
                  <a:cubicBezTo>
                    <a:pt x="83" y="269"/>
                    <a:pt x="89" y="269"/>
                    <a:pt x="89" y="272"/>
                  </a:cubicBezTo>
                  <a:cubicBezTo>
                    <a:pt x="87" y="275"/>
                    <a:pt x="81" y="275"/>
                    <a:pt x="84" y="278"/>
                  </a:cubicBezTo>
                  <a:cubicBezTo>
                    <a:pt x="87" y="279"/>
                    <a:pt x="92" y="281"/>
                    <a:pt x="93" y="284"/>
                  </a:cubicBezTo>
                  <a:cubicBezTo>
                    <a:pt x="95" y="287"/>
                    <a:pt x="96" y="286"/>
                    <a:pt x="95" y="289"/>
                  </a:cubicBezTo>
                  <a:cubicBezTo>
                    <a:pt x="93" y="292"/>
                    <a:pt x="89" y="298"/>
                    <a:pt x="80" y="306"/>
                  </a:cubicBezTo>
                  <a:cubicBezTo>
                    <a:pt x="72" y="314"/>
                    <a:pt x="69" y="315"/>
                    <a:pt x="66" y="318"/>
                  </a:cubicBezTo>
                  <a:cubicBezTo>
                    <a:pt x="69" y="320"/>
                    <a:pt x="72" y="315"/>
                    <a:pt x="74" y="317"/>
                  </a:cubicBezTo>
                  <a:cubicBezTo>
                    <a:pt x="74" y="317"/>
                    <a:pt x="72" y="317"/>
                    <a:pt x="72" y="318"/>
                  </a:cubicBezTo>
                  <a:cubicBezTo>
                    <a:pt x="74" y="321"/>
                    <a:pt x="69" y="317"/>
                    <a:pt x="72" y="320"/>
                  </a:cubicBezTo>
                  <a:cubicBezTo>
                    <a:pt x="74" y="323"/>
                    <a:pt x="74" y="320"/>
                    <a:pt x="75" y="323"/>
                  </a:cubicBezTo>
                  <a:cubicBezTo>
                    <a:pt x="77" y="325"/>
                    <a:pt x="81" y="321"/>
                    <a:pt x="83" y="325"/>
                  </a:cubicBezTo>
                  <a:cubicBezTo>
                    <a:pt x="83" y="326"/>
                    <a:pt x="86" y="325"/>
                    <a:pt x="86" y="326"/>
                  </a:cubicBezTo>
                  <a:cubicBezTo>
                    <a:pt x="84" y="328"/>
                    <a:pt x="84" y="328"/>
                    <a:pt x="80" y="326"/>
                  </a:cubicBezTo>
                  <a:cubicBezTo>
                    <a:pt x="74" y="325"/>
                    <a:pt x="77" y="331"/>
                    <a:pt x="74" y="328"/>
                  </a:cubicBezTo>
                  <a:cubicBezTo>
                    <a:pt x="69" y="326"/>
                    <a:pt x="72" y="332"/>
                    <a:pt x="69" y="329"/>
                  </a:cubicBezTo>
                  <a:cubicBezTo>
                    <a:pt x="66" y="328"/>
                    <a:pt x="69" y="331"/>
                    <a:pt x="67" y="332"/>
                  </a:cubicBezTo>
                  <a:cubicBezTo>
                    <a:pt x="70" y="335"/>
                    <a:pt x="66" y="334"/>
                    <a:pt x="66" y="337"/>
                  </a:cubicBezTo>
                  <a:cubicBezTo>
                    <a:pt x="66" y="342"/>
                    <a:pt x="61" y="338"/>
                    <a:pt x="63" y="345"/>
                  </a:cubicBezTo>
                  <a:cubicBezTo>
                    <a:pt x="66" y="349"/>
                    <a:pt x="61" y="346"/>
                    <a:pt x="64" y="351"/>
                  </a:cubicBezTo>
                  <a:cubicBezTo>
                    <a:pt x="67" y="356"/>
                    <a:pt x="64" y="352"/>
                    <a:pt x="63" y="357"/>
                  </a:cubicBezTo>
                  <a:cubicBezTo>
                    <a:pt x="64" y="360"/>
                    <a:pt x="67" y="360"/>
                    <a:pt x="66" y="362"/>
                  </a:cubicBezTo>
                  <a:cubicBezTo>
                    <a:pt x="66" y="363"/>
                    <a:pt x="64" y="366"/>
                    <a:pt x="66" y="366"/>
                  </a:cubicBezTo>
                  <a:cubicBezTo>
                    <a:pt x="67" y="366"/>
                    <a:pt x="66" y="366"/>
                    <a:pt x="67" y="370"/>
                  </a:cubicBezTo>
                  <a:cubicBezTo>
                    <a:pt x="70" y="373"/>
                    <a:pt x="69" y="376"/>
                    <a:pt x="69" y="376"/>
                  </a:cubicBezTo>
                  <a:cubicBezTo>
                    <a:pt x="74" y="374"/>
                    <a:pt x="70" y="377"/>
                    <a:pt x="75" y="377"/>
                  </a:cubicBezTo>
                  <a:cubicBezTo>
                    <a:pt x="81" y="376"/>
                    <a:pt x="77" y="382"/>
                    <a:pt x="81" y="380"/>
                  </a:cubicBezTo>
                  <a:cubicBezTo>
                    <a:pt x="84" y="377"/>
                    <a:pt x="87" y="379"/>
                    <a:pt x="87" y="380"/>
                  </a:cubicBezTo>
                  <a:cubicBezTo>
                    <a:pt x="89" y="382"/>
                    <a:pt x="92" y="380"/>
                    <a:pt x="90" y="384"/>
                  </a:cubicBezTo>
                  <a:cubicBezTo>
                    <a:pt x="89" y="388"/>
                    <a:pt x="93" y="388"/>
                    <a:pt x="90" y="390"/>
                  </a:cubicBezTo>
                  <a:cubicBezTo>
                    <a:pt x="87" y="393"/>
                    <a:pt x="92" y="391"/>
                    <a:pt x="92" y="396"/>
                  </a:cubicBezTo>
                  <a:cubicBezTo>
                    <a:pt x="93" y="402"/>
                    <a:pt x="99" y="401"/>
                    <a:pt x="98" y="402"/>
                  </a:cubicBezTo>
                  <a:cubicBezTo>
                    <a:pt x="95" y="407"/>
                    <a:pt x="102" y="402"/>
                    <a:pt x="102" y="407"/>
                  </a:cubicBezTo>
                  <a:cubicBezTo>
                    <a:pt x="102" y="408"/>
                    <a:pt x="107" y="408"/>
                    <a:pt x="104" y="410"/>
                  </a:cubicBezTo>
                  <a:cubicBezTo>
                    <a:pt x="101" y="412"/>
                    <a:pt x="101" y="415"/>
                    <a:pt x="96" y="412"/>
                  </a:cubicBezTo>
                  <a:cubicBezTo>
                    <a:pt x="95" y="410"/>
                    <a:pt x="93" y="413"/>
                    <a:pt x="95" y="415"/>
                  </a:cubicBezTo>
                  <a:cubicBezTo>
                    <a:pt x="98" y="419"/>
                    <a:pt x="93" y="419"/>
                    <a:pt x="96" y="424"/>
                  </a:cubicBezTo>
                  <a:cubicBezTo>
                    <a:pt x="98" y="425"/>
                    <a:pt x="101" y="427"/>
                    <a:pt x="102" y="424"/>
                  </a:cubicBezTo>
                  <a:cubicBezTo>
                    <a:pt x="102" y="421"/>
                    <a:pt x="105" y="424"/>
                    <a:pt x="109" y="422"/>
                  </a:cubicBezTo>
                  <a:cubicBezTo>
                    <a:pt x="112" y="419"/>
                    <a:pt x="110" y="424"/>
                    <a:pt x="113" y="422"/>
                  </a:cubicBezTo>
                  <a:cubicBezTo>
                    <a:pt x="116" y="419"/>
                    <a:pt x="113" y="425"/>
                    <a:pt x="118" y="427"/>
                  </a:cubicBezTo>
                  <a:cubicBezTo>
                    <a:pt x="121" y="429"/>
                    <a:pt x="115" y="430"/>
                    <a:pt x="116" y="432"/>
                  </a:cubicBezTo>
                  <a:cubicBezTo>
                    <a:pt x="119" y="435"/>
                    <a:pt x="116" y="435"/>
                    <a:pt x="119" y="435"/>
                  </a:cubicBezTo>
                  <a:cubicBezTo>
                    <a:pt x="122" y="436"/>
                    <a:pt x="122" y="433"/>
                    <a:pt x="125" y="438"/>
                  </a:cubicBezTo>
                  <a:cubicBezTo>
                    <a:pt x="128" y="441"/>
                    <a:pt x="125" y="447"/>
                    <a:pt x="128" y="446"/>
                  </a:cubicBezTo>
                  <a:cubicBezTo>
                    <a:pt x="133" y="444"/>
                    <a:pt x="133" y="449"/>
                    <a:pt x="139" y="446"/>
                  </a:cubicBezTo>
                  <a:cubicBezTo>
                    <a:pt x="144" y="443"/>
                    <a:pt x="142" y="447"/>
                    <a:pt x="145" y="449"/>
                  </a:cubicBezTo>
                  <a:cubicBezTo>
                    <a:pt x="148" y="452"/>
                    <a:pt x="150" y="447"/>
                    <a:pt x="153" y="452"/>
                  </a:cubicBezTo>
                  <a:cubicBezTo>
                    <a:pt x="154" y="453"/>
                    <a:pt x="157" y="450"/>
                    <a:pt x="159" y="453"/>
                  </a:cubicBezTo>
                  <a:cubicBezTo>
                    <a:pt x="160" y="457"/>
                    <a:pt x="163" y="453"/>
                    <a:pt x="163" y="455"/>
                  </a:cubicBezTo>
                  <a:cubicBezTo>
                    <a:pt x="163" y="458"/>
                    <a:pt x="165" y="458"/>
                    <a:pt x="163" y="460"/>
                  </a:cubicBezTo>
                  <a:cubicBezTo>
                    <a:pt x="160" y="461"/>
                    <a:pt x="160" y="463"/>
                    <a:pt x="162" y="463"/>
                  </a:cubicBezTo>
                  <a:cubicBezTo>
                    <a:pt x="163" y="463"/>
                    <a:pt x="165" y="464"/>
                    <a:pt x="162" y="464"/>
                  </a:cubicBezTo>
                  <a:cubicBezTo>
                    <a:pt x="160" y="464"/>
                    <a:pt x="159" y="466"/>
                    <a:pt x="160" y="468"/>
                  </a:cubicBezTo>
                  <a:cubicBezTo>
                    <a:pt x="162" y="469"/>
                    <a:pt x="163" y="472"/>
                    <a:pt x="162" y="474"/>
                  </a:cubicBezTo>
                  <a:cubicBezTo>
                    <a:pt x="160" y="477"/>
                    <a:pt x="154" y="474"/>
                    <a:pt x="153" y="477"/>
                  </a:cubicBezTo>
                  <a:cubicBezTo>
                    <a:pt x="153" y="480"/>
                    <a:pt x="147" y="475"/>
                    <a:pt x="148" y="485"/>
                  </a:cubicBezTo>
                  <a:cubicBezTo>
                    <a:pt x="153" y="481"/>
                    <a:pt x="150" y="486"/>
                    <a:pt x="154" y="483"/>
                  </a:cubicBezTo>
                  <a:cubicBezTo>
                    <a:pt x="157" y="481"/>
                    <a:pt x="157" y="485"/>
                    <a:pt x="154" y="486"/>
                  </a:cubicBezTo>
                  <a:cubicBezTo>
                    <a:pt x="148" y="488"/>
                    <a:pt x="151" y="489"/>
                    <a:pt x="145" y="489"/>
                  </a:cubicBezTo>
                  <a:cubicBezTo>
                    <a:pt x="144" y="489"/>
                    <a:pt x="145" y="494"/>
                    <a:pt x="148" y="492"/>
                  </a:cubicBezTo>
                  <a:cubicBezTo>
                    <a:pt x="150" y="492"/>
                    <a:pt x="153" y="497"/>
                    <a:pt x="150" y="497"/>
                  </a:cubicBezTo>
                  <a:cubicBezTo>
                    <a:pt x="148" y="496"/>
                    <a:pt x="147" y="496"/>
                    <a:pt x="145" y="499"/>
                  </a:cubicBezTo>
                  <a:cubicBezTo>
                    <a:pt x="145" y="502"/>
                    <a:pt x="144" y="502"/>
                    <a:pt x="144" y="503"/>
                  </a:cubicBezTo>
                  <a:cubicBezTo>
                    <a:pt x="145" y="508"/>
                    <a:pt x="144" y="505"/>
                    <a:pt x="140" y="505"/>
                  </a:cubicBezTo>
                  <a:cubicBezTo>
                    <a:pt x="139" y="505"/>
                    <a:pt x="136" y="502"/>
                    <a:pt x="137" y="505"/>
                  </a:cubicBezTo>
                  <a:cubicBezTo>
                    <a:pt x="137" y="506"/>
                    <a:pt x="133" y="506"/>
                    <a:pt x="139" y="508"/>
                  </a:cubicBezTo>
                  <a:cubicBezTo>
                    <a:pt x="144" y="511"/>
                    <a:pt x="140" y="513"/>
                    <a:pt x="145" y="513"/>
                  </a:cubicBezTo>
                  <a:cubicBezTo>
                    <a:pt x="150" y="514"/>
                    <a:pt x="145" y="514"/>
                    <a:pt x="151" y="517"/>
                  </a:cubicBezTo>
                  <a:cubicBezTo>
                    <a:pt x="157" y="519"/>
                    <a:pt x="151" y="516"/>
                    <a:pt x="162" y="527"/>
                  </a:cubicBezTo>
                  <a:cubicBezTo>
                    <a:pt x="163" y="525"/>
                    <a:pt x="166" y="525"/>
                    <a:pt x="168" y="525"/>
                  </a:cubicBezTo>
                  <a:cubicBezTo>
                    <a:pt x="169" y="525"/>
                    <a:pt x="169" y="528"/>
                    <a:pt x="172" y="528"/>
                  </a:cubicBezTo>
                  <a:cubicBezTo>
                    <a:pt x="176" y="528"/>
                    <a:pt x="174" y="531"/>
                    <a:pt x="179" y="528"/>
                  </a:cubicBezTo>
                  <a:cubicBezTo>
                    <a:pt x="182" y="527"/>
                    <a:pt x="183" y="530"/>
                    <a:pt x="185" y="530"/>
                  </a:cubicBezTo>
                  <a:cubicBezTo>
                    <a:pt x="186" y="530"/>
                    <a:pt x="186" y="531"/>
                    <a:pt x="191" y="533"/>
                  </a:cubicBezTo>
                  <a:cubicBezTo>
                    <a:pt x="195" y="534"/>
                    <a:pt x="191" y="534"/>
                    <a:pt x="192" y="536"/>
                  </a:cubicBezTo>
                  <a:cubicBezTo>
                    <a:pt x="195" y="537"/>
                    <a:pt x="197" y="533"/>
                    <a:pt x="198" y="534"/>
                  </a:cubicBezTo>
                  <a:cubicBezTo>
                    <a:pt x="201" y="536"/>
                    <a:pt x="201" y="533"/>
                    <a:pt x="203" y="534"/>
                  </a:cubicBezTo>
                  <a:cubicBezTo>
                    <a:pt x="204" y="534"/>
                    <a:pt x="204" y="536"/>
                    <a:pt x="207" y="536"/>
                  </a:cubicBezTo>
                  <a:cubicBezTo>
                    <a:pt x="211" y="536"/>
                    <a:pt x="206" y="539"/>
                    <a:pt x="207" y="541"/>
                  </a:cubicBezTo>
                  <a:cubicBezTo>
                    <a:pt x="209" y="542"/>
                    <a:pt x="209" y="542"/>
                    <a:pt x="214" y="544"/>
                  </a:cubicBezTo>
                  <a:cubicBezTo>
                    <a:pt x="215" y="547"/>
                    <a:pt x="217" y="542"/>
                    <a:pt x="217" y="545"/>
                  </a:cubicBezTo>
                  <a:cubicBezTo>
                    <a:pt x="218" y="548"/>
                    <a:pt x="220" y="545"/>
                    <a:pt x="220" y="548"/>
                  </a:cubicBezTo>
                  <a:cubicBezTo>
                    <a:pt x="221" y="553"/>
                    <a:pt x="226" y="551"/>
                    <a:pt x="226" y="550"/>
                  </a:cubicBezTo>
                  <a:cubicBezTo>
                    <a:pt x="227" y="548"/>
                    <a:pt x="229" y="547"/>
                    <a:pt x="230" y="545"/>
                  </a:cubicBezTo>
                  <a:cubicBezTo>
                    <a:pt x="226" y="534"/>
                    <a:pt x="221" y="536"/>
                    <a:pt x="223" y="527"/>
                  </a:cubicBezTo>
                  <a:cubicBezTo>
                    <a:pt x="224" y="516"/>
                    <a:pt x="221" y="527"/>
                    <a:pt x="221" y="520"/>
                  </a:cubicBezTo>
                  <a:cubicBezTo>
                    <a:pt x="221" y="514"/>
                    <a:pt x="212" y="516"/>
                    <a:pt x="217" y="513"/>
                  </a:cubicBezTo>
                  <a:cubicBezTo>
                    <a:pt x="220" y="509"/>
                    <a:pt x="221" y="505"/>
                    <a:pt x="226" y="500"/>
                  </a:cubicBezTo>
                  <a:cubicBezTo>
                    <a:pt x="230" y="496"/>
                    <a:pt x="232" y="500"/>
                    <a:pt x="232" y="497"/>
                  </a:cubicBezTo>
                  <a:cubicBezTo>
                    <a:pt x="232" y="496"/>
                    <a:pt x="232" y="497"/>
                    <a:pt x="233" y="492"/>
                  </a:cubicBezTo>
                  <a:cubicBezTo>
                    <a:pt x="226" y="488"/>
                    <a:pt x="238" y="491"/>
                    <a:pt x="230" y="483"/>
                  </a:cubicBezTo>
                  <a:cubicBezTo>
                    <a:pt x="224" y="475"/>
                    <a:pt x="224" y="475"/>
                    <a:pt x="221" y="477"/>
                  </a:cubicBezTo>
                  <a:cubicBezTo>
                    <a:pt x="218" y="477"/>
                    <a:pt x="221" y="472"/>
                    <a:pt x="217" y="469"/>
                  </a:cubicBezTo>
                  <a:cubicBezTo>
                    <a:pt x="211" y="468"/>
                    <a:pt x="220" y="461"/>
                    <a:pt x="217" y="457"/>
                  </a:cubicBezTo>
                  <a:cubicBezTo>
                    <a:pt x="214" y="453"/>
                    <a:pt x="221" y="443"/>
                    <a:pt x="224" y="446"/>
                  </a:cubicBezTo>
                  <a:cubicBezTo>
                    <a:pt x="230" y="455"/>
                    <a:pt x="232" y="452"/>
                    <a:pt x="232" y="446"/>
                  </a:cubicBezTo>
                  <a:cubicBezTo>
                    <a:pt x="232" y="440"/>
                    <a:pt x="242" y="436"/>
                    <a:pt x="247" y="432"/>
                  </a:cubicBezTo>
                  <a:cubicBezTo>
                    <a:pt x="250" y="425"/>
                    <a:pt x="252" y="435"/>
                    <a:pt x="256" y="430"/>
                  </a:cubicBezTo>
                  <a:cubicBezTo>
                    <a:pt x="262" y="427"/>
                    <a:pt x="261" y="432"/>
                    <a:pt x="268" y="433"/>
                  </a:cubicBezTo>
                  <a:cubicBezTo>
                    <a:pt x="276" y="433"/>
                    <a:pt x="284" y="447"/>
                    <a:pt x="290" y="443"/>
                  </a:cubicBezTo>
                  <a:cubicBezTo>
                    <a:pt x="293" y="438"/>
                    <a:pt x="294" y="435"/>
                    <a:pt x="299" y="438"/>
                  </a:cubicBezTo>
                  <a:cubicBezTo>
                    <a:pt x="303" y="441"/>
                    <a:pt x="303" y="433"/>
                    <a:pt x="313" y="441"/>
                  </a:cubicBezTo>
                  <a:cubicBezTo>
                    <a:pt x="322" y="447"/>
                    <a:pt x="317" y="436"/>
                    <a:pt x="323" y="441"/>
                  </a:cubicBezTo>
                  <a:cubicBezTo>
                    <a:pt x="331" y="446"/>
                    <a:pt x="338" y="435"/>
                    <a:pt x="329" y="432"/>
                  </a:cubicBezTo>
                  <a:cubicBezTo>
                    <a:pt x="313" y="424"/>
                    <a:pt x="334" y="425"/>
                    <a:pt x="328" y="419"/>
                  </a:cubicBezTo>
                  <a:cubicBezTo>
                    <a:pt x="322" y="415"/>
                    <a:pt x="343" y="415"/>
                    <a:pt x="335" y="412"/>
                  </a:cubicBezTo>
                  <a:cubicBezTo>
                    <a:pt x="328" y="408"/>
                    <a:pt x="325" y="401"/>
                    <a:pt x="334" y="401"/>
                  </a:cubicBezTo>
                  <a:cubicBezTo>
                    <a:pt x="343" y="401"/>
                    <a:pt x="373" y="394"/>
                    <a:pt x="381" y="390"/>
                  </a:cubicBezTo>
                  <a:cubicBezTo>
                    <a:pt x="390" y="387"/>
                    <a:pt x="392" y="380"/>
                    <a:pt x="398" y="385"/>
                  </a:cubicBezTo>
                  <a:cubicBezTo>
                    <a:pt x="402" y="388"/>
                    <a:pt x="406" y="380"/>
                    <a:pt x="409" y="391"/>
                  </a:cubicBezTo>
                  <a:cubicBezTo>
                    <a:pt x="411" y="404"/>
                    <a:pt x="416" y="396"/>
                    <a:pt x="422" y="399"/>
                  </a:cubicBezTo>
                  <a:cubicBezTo>
                    <a:pt x="428" y="402"/>
                    <a:pt x="433" y="399"/>
                    <a:pt x="428" y="404"/>
                  </a:cubicBezTo>
                  <a:cubicBezTo>
                    <a:pt x="424" y="408"/>
                    <a:pt x="433" y="408"/>
                    <a:pt x="445" y="401"/>
                  </a:cubicBezTo>
                  <a:cubicBezTo>
                    <a:pt x="457" y="391"/>
                    <a:pt x="456" y="398"/>
                    <a:pt x="453" y="401"/>
                  </a:cubicBezTo>
                  <a:cubicBezTo>
                    <a:pt x="450" y="404"/>
                    <a:pt x="462" y="405"/>
                    <a:pt x="472" y="425"/>
                  </a:cubicBezTo>
                  <a:cubicBezTo>
                    <a:pt x="486" y="455"/>
                    <a:pt x="480" y="429"/>
                    <a:pt x="489" y="436"/>
                  </a:cubicBezTo>
                  <a:cubicBezTo>
                    <a:pt x="500" y="446"/>
                    <a:pt x="504" y="433"/>
                    <a:pt x="514" y="443"/>
                  </a:cubicBezTo>
                  <a:cubicBezTo>
                    <a:pt x="521" y="453"/>
                    <a:pt x="524" y="460"/>
                    <a:pt x="530" y="453"/>
                  </a:cubicBezTo>
                  <a:cubicBezTo>
                    <a:pt x="538" y="449"/>
                    <a:pt x="530" y="455"/>
                    <a:pt x="538" y="461"/>
                  </a:cubicBezTo>
                  <a:cubicBezTo>
                    <a:pt x="538" y="461"/>
                    <a:pt x="538" y="461"/>
                    <a:pt x="543" y="460"/>
                  </a:cubicBezTo>
                  <a:cubicBezTo>
                    <a:pt x="547" y="453"/>
                    <a:pt x="546" y="458"/>
                    <a:pt x="553" y="455"/>
                  </a:cubicBezTo>
                  <a:cubicBezTo>
                    <a:pt x="559" y="453"/>
                    <a:pt x="553" y="452"/>
                    <a:pt x="562" y="447"/>
                  </a:cubicBezTo>
                  <a:cubicBezTo>
                    <a:pt x="571" y="443"/>
                    <a:pt x="578" y="440"/>
                    <a:pt x="582" y="443"/>
                  </a:cubicBezTo>
                  <a:cubicBezTo>
                    <a:pt x="587" y="446"/>
                    <a:pt x="593" y="440"/>
                    <a:pt x="594" y="446"/>
                  </a:cubicBezTo>
                  <a:cubicBezTo>
                    <a:pt x="596" y="450"/>
                    <a:pt x="622" y="455"/>
                    <a:pt x="625" y="447"/>
                  </a:cubicBezTo>
                  <a:cubicBezTo>
                    <a:pt x="626" y="441"/>
                    <a:pt x="617" y="441"/>
                    <a:pt x="623" y="433"/>
                  </a:cubicBezTo>
                  <a:cubicBezTo>
                    <a:pt x="629" y="424"/>
                    <a:pt x="626" y="424"/>
                    <a:pt x="640" y="429"/>
                  </a:cubicBezTo>
                  <a:cubicBezTo>
                    <a:pt x="652" y="435"/>
                    <a:pt x="657" y="429"/>
                    <a:pt x="657" y="436"/>
                  </a:cubicBezTo>
                  <a:cubicBezTo>
                    <a:pt x="657" y="444"/>
                    <a:pt x="664" y="450"/>
                    <a:pt x="672" y="447"/>
                  </a:cubicBezTo>
                  <a:cubicBezTo>
                    <a:pt x="681" y="444"/>
                    <a:pt x="683" y="444"/>
                    <a:pt x="693" y="449"/>
                  </a:cubicBezTo>
                  <a:cubicBezTo>
                    <a:pt x="704" y="452"/>
                    <a:pt x="698" y="455"/>
                    <a:pt x="712" y="458"/>
                  </a:cubicBezTo>
                  <a:cubicBezTo>
                    <a:pt x="731" y="463"/>
                    <a:pt x="724" y="455"/>
                    <a:pt x="736" y="457"/>
                  </a:cubicBezTo>
                  <a:cubicBezTo>
                    <a:pt x="748" y="457"/>
                    <a:pt x="745" y="441"/>
                    <a:pt x="756" y="447"/>
                  </a:cubicBezTo>
                  <a:cubicBezTo>
                    <a:pt x="765" y="453"/>
                    <a:pt x="765" y="447"/>
                    <a:pt x="771" y="452"/>
                  </a:cubicBezTo>
                  <a:cubicBezTo>
                    <a:pt x="779" y="457"/>
                    <a:pt x="782" y="457"/>
                    <a:pt x="788" y="450"/>
                  </a:cubicBezTo>
                  <a:cubicBezTo>
                    <a:pt x="794" y="444"/>
                    <a:pt x="792" y="440"/>
                    <a:pt x="800" y="430"/>
                  </a:cubicBezTo>
                  <a:cubicBezTo>
                    <a:pt x="806" y="422"/>
                    <a:pt x="803" y="419"/>
                    <a:pt x="798" y="419"/>
                  </a:cubicBezTo>
                  <a:cubicBezTo>
                    <a:pt x="794" y="419"/>
                    <a:pt x="800" y="410"/>
                    <a:pt x="815" y="408"/>
                  </a:cubicBezTo>
                  <a:cubicBezTo>
                    <a:pt x="829" y="407"/>
                    <a:pt x="833" y="412"/>
                    <a:pt x="838" y="412"/>
                  </a:cubicBezTo>
                  <a:cubicBezTo>
                    <a:pt x="842" y="412"/>
                    <a:pt x="852" y="424"/>
                    <a:pt x="855" y="440"/>
                  </a:cubicBezTo>
                  <a:cubicBezTo>
                    <a:pt x="856" y="457"/>
                    <a:pt x="859" y="455"/>
                    <a:pt x="868" y="457"/>
                  </a:cubicBezTo>
                  <a:cubicBezTo>
                    <a:pt x="877" y="458"/>
                    <a:pt x="874" y="463"/>
                    <a:pt x="879" y="463"/>
                  </a:cubicBezTo>
                  <a:cubicBezTo>
                    <a:pt x="884" y="464"/>
                    <a:pt x="879" y="468"/>
                    <a:pt x="882" y="469"/>
                  </a:cubicBezTo>
                  <a:cubicBezTo>
                    <a:pt x="885" y="471"/>
                    <a:pt x="879" y="472"/>
                    <a:pt x="884" y="475"/>
                  </a:cubicBezTo>
                  <a:cubicBezTo>
                    <a:pt x="888" y="480"/>
                    <a:pt x="894" y="478"/>
                    <a:pt x="899" y="474"/>
                  </a:cubicBezTo>
                  <a:cubicBezTo>
                    <a:pt x="903" y="471"/>
                    <a:pt x="903" y="475"/>
                    <a:pt x="908" y="471"/>
                  </a:cubicBezTo>
                  <a:cubicBezTo>
                    <a:pt x="912" y="466"/>
                    <a:pt x="917" y="474"/>
                    <a:pt x="912" y="480"/>
                  </a:cubicBezTo>
                  <a:cubicBezTo>
                    <a:pt x="908" y="488"/>
                    <a:pt x="905" y="511"/>
                    <a:pt x="899" y="508"/>
                  </a:cubicBezTo>
                  <a:cubicBezTo>
                    <a:pt x="893" y="505"/>
                    <a:pt x="891" y="503"/>
                    <a:pt x="890" y="506"/>
                  </a:cubicBezTo>
                  <a:cubicBezTo>
                    <a:pt x="888" y="511"/>
                    <a:pt x="882" y="506"/>
                    <a:pt x="885" y="513"/>
                  </a:cubicBezTo>
                  <a:cubicBezTo>
                    <a:pt x="887" y="519"/>
                    <a:pt x="888" y="525"/>
                    <a:pt x="885" y="530"/>
                  </a:cubicBezTo>
                  <a:cubicBezTo>
                    <a:pt x="884" y="536"/>
                    <a:pt x="882" y="530"/>
                    <a:pt x="881" y="536"/>
                  </a:cubicBezTo>
                  <a:cubicBezTo>
                    <a:pt x="881" y="536"/>
                    <a:pt x="881" y="536"/>
                    <a:pt x="882" y="539"/>
                  </a:cubicBezTo>
                  <a:cubicBezTo>
                    <a:pt x="885" y="536"/>
                    <a:pt x="882" y="534"/>
                    <a:pt x="884" y="536"/>
                  </a:cubicBezTo>
                  <a:cubicBezTo>
                    <a:pt x="887" y="536"/>
                    <a:pt x="887" y="536"/>
                    <a:pt x="888" y="533"/>
                  </a:cubicBezTo>
                  <a:cubicBezTo>
                    <a:pt x="890" y="530"/>
                    <a:pt x="888" y="528"/>
                    <a:pt x="891" y="528"/>
                  </a:cubicBezTo>
                  <a:cubicBezTo>
                    <a:pt x="893" y="528"/>
                    <a:pt x="890" y="533"/>
                    <a:pt x="893" y="530"/>
                  </a:cubicBezTo>
                  <a:cubicBezTo>
                    <a:pt x="896" y="528"/>
                    <a:pt x="893" y="533"/>
                    <a:pt x="896" y="533"/>
                  </a:cubicBezTo>
                  <a:cubicBezTo>
                    <a:pt x="897" y="533"/>
                    <a:pt x="899" y="534"/>
                    <a:pt x="900" y="534"/>
                  </a:cubicBezTo>
                  <a:cubicBezTo>
                    <a:pt x="902" y="536"/>
                    <a:pt x="902" y="534"/>
                    <a:pt x="906" y="533"/>
                  </a:cubicBezTo>
                  <a:cubicBezTo>
                    <a:pt x="909" y="533"/>
                    <a:pt x="908" y="531"/>
                    <a:pt x="914" y="528"/>
                  </a:cubicBezTo>
                  <a:cubicBezTo>
                    <a:pt x="919" y="525"/>
                    <a:pt x="922" y="516"/>
                    <a:pt x="934" y="505"/>
                  </a:cubicBezTo>
                  <a:cubicBezTo>
                    <a:pt x="944" y="492"/>
                    <a:pt x="941" y="486"/>
                    <a:pt x="946" y="483"/>
                  </a:cubicBezTo>
                  <a:cubicBezTo>
                    <a:pt x="952" y="478"/>
                    <a:pt x="947" y="478"/>
                    <a:pt x="954" y="472"/>
                  </a:cubicBezTo>
                  <a:cubicBezTo>
                    <a:pt x="961" y="466"/>
                    <a:pt x="961" y="449"/>
                    <a:pt x="960" y="444"/>
                  </a:cubicBezTo>
                  <a:cubicBezTo>
                    <a:pt x="958" y="440"/>
                    <a:pt x="961" y="440"/>
                    <a:pt x="963" y="435"/>
                  </a:cubicBezTo>
                  <a:cubicBezTo>
                    <a:pt x="964" y="429"/>
                    <a:pt x="970" y="427"/>
                    <a:pt x="966" y="422"/>
                  </a:cubicBezTo>
                  <a:cubicBezTo>
                    <a:pt x="963" y="419"/>
                    <a:pt x="967" y="419"/>
                    <a:pt x="964" y="416"/>
                  </a:cubicBezTo>
                  <a:cubicBezTo>
                    <a:pt x="963" y="412"/>
                    <a:pt x="970" y="413"/>
                    <a:pt x="966" y="408"/>
                  </a:cubicBezTo>
                  <a:cubicBezTo>
                    <a:pt x="960" y="405"/>
                    <a:pt x="958" y="402"/>
                    <a:pt x="957" y="401"/>
                  </a:cubicBezTo>
                  <a:cubicBezTo>
                    <a:pt x="954" y="398"/>
                    <a:pt x="951" y="401"/>
                    <a:pt x="947" y="399"/>
                  </a:cubicBezTo>
                  <a:cubicBezTo>
                    <a:pt x="944" y="398"/>
                    <a:pt x="947" y="405"/>
                    <a:pt x="940" y="407"/>
                  </a:cubicBezTo>
                  <a:cubicBezTo>
                    <a:pt x="929" y="410"/>
                    <a:pt x="943" y="396"/>
                    <a:pt x="935" y="399"/>
                  </a:cubicBezTo>
                  <a:cubicBezTo>
                    <a:pt x="929" y="401"/>
                    <a:pt x="937" y="404"/>
                    <a:pt x="931" y="404"/>
                  </a:cubicBezTo>
                  <a:cubicBezTo>
                    <a:pt x="925" y="404"/>
                    <a:pt x="937" y="394"/>
                    <a:pt x="926" y="394"/>
                  </a:cubicBezTo>
                  <a:cubicBezTo>
                    <a:pt x="917" y="394"/>
                    <a:pt x="912" y="393"/>
                    <a:pt x="925" y="385"/>
                  </a:cubicBezTo>
                  <a:cubicBezTo>
                    <a:pt x="938" y="376"/>
                    <a:pt x="940" y="376"/>
                    <a:pt x="943" y="368"/>
                  </a:cubicBezTo>
                  <a:cubicBezTo>
                    <a:pt x="946" y="360"/>
                    <a:pt x="957" y="360"/>
                    <a:pt x="960" y="351"/>
                  </a:cubicBezTo>
                  <a:cubicBezTo>
                    <a:pt x="964" y="342"/>
                    <a:pt x="979" y="332"/>
                    <a:pt x="987" y="334"/>
                  </a:cubicBezTo>
                  <a:cubicBezTo>
                    <a:pt x="995" y="337"/>
                    <a:pt x="998" y="332"/>
                    <a:pt x="1002" y="335"/>
                  </a:cubicBezTo>
                  <a:cubicBezTo>
                    <a:pt x="1007" y="338"/>
                    <a:pt x="1002" y="332"/>
                    <a:pt x="1013" y="334"/>
                  </a:cubicBezTo>
                  <a:cubicBezTo>
                    <a:pt x="1025" y="335"/>
                    <a:pt x="1025" y="338"/>
                    <a:pt x="1028" y="331"/>
                  </a:cubicBezTo>
                  <a:cubicBezTo>
                    <a:pt x="1028" y="329"/>
                    <a:pt x="1056" y="329"/>
                    <a:pt x="1047" y="337"/>
                  </a:cubicBezTo>
                  <a:cubicBezTo>
                    <a:pt x="1039" y="343"/>
                    <a:pt x="1059" y="338"/>
                    <a:pt x="1060" y="337"/>
                  </a:cubicBezTo>
                  <a:cubicBezTo>
                    <a:pt x="1063" y="332"/>
                    <a:pt x="1066" y="343"/>
                    <a:pt x="1074" y="337"/>
                  </a:cubicBezTo>
                  <a:cubicBezTo>
                    <a:pt x="1082" y="332"/>
                    <a:pt x="1059" y="332"/>
                    <a:pt x="1075" y="320"/>
                  </a:cubicBezTo>
                  <a:cubicBezTo>
                    <a:pt x="1092" y="309"/>
                    <a:pt x="1085" y="304"/>
                    <a:pt x="1104" y="303"/>
                  </a:cubicBezTo>
                  <a:cubicBezTo>
                    <a:pt x="1121" y="300"/>
                    <a:pt x="1107" y="323"/>
                    <a:pt x="1120" y="317"/>
                  </a:cubicBezTo>
                  <a:cubicBezTo>
                    <a:pt x="1132" y="310"/>
                    <a:pt x="1129" y="303"/>
                    <a:pt x="1136" y="306"/>
                  </a:cubicBezTo>
                  <a:cubicBezTo>
                    <a:pt x="1144" y="307"/>
                    <a:pt x="1132" y="290"/>
                    <a:pt x="1146" y="290"/>
                  </a:cubicBezTo>
                  <a:cubicBezTo>
                    <a:pt x="1159" y="292"/>
                    <a:pt x="1147" y="290"/>
                    <a:pt x="1146" y="304"/>
                  </a:cubicBezTo>
                  <a:cubicBezTo>
                    <a:pt x="1142" y="318"/>
                    <a:pt x="1133" y="314"/>
                    <a:pt x="1121" y="329"/>
                  </a:cubicBezTo>
                  <a:cubicBezTo>
                    <a:pt x="1109" y="345"/>
                    <a:pt x="1103" y="351"/>
                    <a:pt x="1095" y="352"/>
                  </a:cubicBezTo>
                  <a:cubicBezTo>
                    <a:pt x="1086" y="356"/>
                    <a:pt x="1094" y="359"/>
                    <a:pt x="1086" y="365"/>
                  </a:cubicBezTo>
                  <a:cubicBezTo>
                    <a:pt x="1077" y="371"/>
                    <a:pt x="1080" y="398"/>
                    <a:pt x="1085" y="421"/>
                  </a:cubicBezTo>
                  <a:cubicBezTo>
                    <a:pt x="1086" y="430"/>
                    <a:pt x="1085" y="449"/>
                    <a:pt x="1098" y="429"/>
                  </a:cubicBezTo>
                  <a:cubicBezTo>
                    <a:pt x="1107" y="416"/>
                    <a:pt x="1098" y="412"/>
                    <a:pt x="1111" y="412"/>
                  </a:cubicBezTo>
                  <a:cubicBezTo>
                    <a:pt x="1120" y="412"/>
                    <a:pt x="1109" y="396"/>
                    <a:pt x="1121" y="396"/>
                  </a:cubicBezTo>
                  <a:cubicBezTo>
                    <a:pt x="1139" y="394"/>
                    <a:pt x="1124" y="387"/>
                    <a:pt x="1129" y="379"/>
                  </a:cubicBezTo>
                  <a:cubicBezTo>
                    <a:pt x="1133" y="370"/>
                    <a:pt x="1139" y="382"/>
                    <a:pt x="1141" y="374"/>
                  </a:cubicBezTo>
                  <a:cubicBezTo>
                    <a:pt x="1142" y="365"/>
                    <a:pt x="1130" y="368"/>
                    <a:pt x="1136" y="360"/>
                  </a:cubicBezTo>
                  <a:cubicBezTo>
                    <a:pt x="1147" y="348"/>
                    <a:pt x="1121" y="354"/>
                    <a:pt x="1133" y="345"/>
                  </a:cubicBezTo>
                  <a:cubicBezTo>
                    <a:pt x="1146" y="334"/>
                    <a:pt x="1138" y="329"/>
                    <a:pt x="1146" y="326"/>
                  </a:cubicBezTo>
                  <a:cubicBezTo>
                    <a:pt x="1155" y="323"/>
                    <a:pt x="1147" y="331"/>
                    <a:pt x="1158" y="323"/>
                  </a:cubicBezTo>
                  <a:cubicBezTo>
                    <a:pt x="1171" y="312"/>
                    <a:pt x="1155" y="337"/>
                    <a:pt x="1167" y="326"/>
                  </a:cubicBezTo>
                  <a:cubicBezTo>
                    <a:pt x="1181" y="314"/>
                    <a:pt x="1188" y="318"/>
                    <a:pt x="1194" y="326"/>
                  </a:cubicBezTo>
                  <a:cubicBezTo>
                    <a:pt x="1200" y="332"/>
                    <a:pt x="1190" y="325"/>
                    <a:pt x="1213" y="312"/>
                  </a:cubicBezTo>
                  <a:cubicBezTo>
                    <a:pt x="1222" y="307"/>
                    <a:pt x="1229" y="298"/>
                    <a:pt x="1241" y="295"/>
                  </a:cubicBezTo>
                  <a:cubicBezTo>
                    <a:pt x="1263" y="287"/>
                    <a:pt x="1263" y="298"/>
                    <a:pt x="1267" y="293"/>
                  </a:cubicBezTo>
                  <a:cubicBezTo>
                    <a:pt x="1273" y="287"/>
                    <a:pt x="1266" y="286"/>
                    <a:pt x="1263" y="275"/>
                  </a:cubicBezTo>
                  <a:cubicBezTo>
                    <a:pt x="1258" y="262"/>
                    <a:pt x="1255" y="275"/>
                    <a:pt x="1252" y="265"/>
                  </a:cubicBezTo>
                  <a:cubicBezTo>
                    <a:pt x="1251" y="259"/>
                    <a:pt x="1264" y="269"/>
                    <a:pt x="1270" y="259"/>
                  </a:cubicBezTo>
                  <a:cubicBezTo>
                    <a:pt x="1272" y="258"/>
                    <a:pt x="1273" y="258"/>
                    <a:pt x="1273" y="256"/>
                  </a:cubicBezTo>
                  <a:cubicBezTo>
                    <a:pt x="1273" y="256"/>
                    <a:pt x="1273" y="256"/>
                    <a:pt x="1273" y="256"/>
                  </a:cubicBezTo>
                  <a:close/>
                  <a:moveTo>
                    <a:pt x="969" y="421"/>
                  </a:moveTo>
                  <a:cubicBezTo>
                    <a:pt x="967" y="424"/>
                    <a:pt x="970" y="422"/>
                    <a:pt x="969" y="425"/>
                  </a:cubicBezTo>
                  <a:cubicBezTo>
                    <a:pt x="967" y="429"/>
                    <a:pt x="970" y="429"/>
                    <a:pt x="970" y="430"/>
                  </a:cubicBezTo>
                  <a:cubicBezTo>
                    <a:pt x="969" y="430"/>
                    <a:pt x="972" y="430"/>
                    <a:pt x="973" y="435"/>
                  </a:cubicBezTo>
                  <a:cubicBezTo>
                    <a:pt x="975" y="438"/>
                    <a:pt x="970" y="441"/>
                    <a:pt x="972" y="444"/>
                  </a:cubicBezTo>
                  <a:cubicBezTo>
                    <a:pt x="973" y="449"/>
                    <a:pt x="972" y="461"/>
                    <a:pt x="970" y="464"/>
                  </a:cubicBezTo>
                  <a:cubicBezTo>
                    <a:pt x="969" y="468"/>
                    <a:pt x="975" y="468"/>
                    <a:pt x="972" y="477"/>
                  </a:cubicBezTo>
                  <a:cubicBezTo>
                    <a:pt x="969" y="481"/>
                    <a:pt x="973" y="485"/>
                    <a:pt x="972" y="488"/>
                  </a:cubicBezTo>
                  <a:cubicBezTo>
                    <a:pt x="969" y="491"/>
                    <a:pt x="970" y="492"/>
                    <a:pt x="970" y="496"/>
                  </a:cubicBezTo>
                  <a:cubicBezTo>
                    <a:pt x="972" y="500"/>
                    <a:pt x="973" y="499"/>
                    <a:pt x="973" y="494"/>
                  </a:cubicBezTo>
                  <a:cubicBezTo>
                    <a:pt x="975" y="489"/>
                    <a:pt x="977" y="488"/>
                    <a:pt x="978" y="489"/>
                  </a:cubicBezTo>
                  <a:cubicBezTo>
                    <a:pt x="978" y="491"/>
                    <a:pt x="979" y="489"/>
                    <a:pt x="981" y="491"/>
                  </a:cubicBezTo>
                  <a:cubicBezTo>
                    <a:pt x="983" y="491"/>
                    <a:pt x="983" y="497"/>
                    <a:pt x="983" y="496"/>
                  </a:cubicBezTo>
                  <a:cubicBezTo>
                    <a:pt x="986" y="491"/>
                    <a:pt x="984" y="492"/>
                    <a:pt x="984" y="489"/>
                  </a:cubicBezTo>
                  <a:cubicBezTo>
                    <a:pt x="984" y="486"/>
                    <a:pt x="984" y="488"/>
                    <a:pt x="981" y="488"/>
                  </a:cubicBezTo>
                  <a:cubicBezTo>
                    <a:pt x="979" y="486"/>
                    <a:pt x="979" y="483"/>
                    <a:pt x="978" y="480"/>
                  </a:cubicBezTo>
                  <a:cubicBezTo>
                    <a:pt x="973" y="477"/>
                    <a:pt x="977" y="468"/>
                    <a:pt x="978" y="464"/>
                  </a:cubicBezTo>
                  <a:cubicBezTo>
                    <a:pt x="981" y="463"/>
                    <a:pt x="978" y="460"/>
                    <a:pt x="981" y="458"/>
                  </a:cubicBezTo>
                  <a:cubicBezTo>
                    <a:pt x="984" y="458"/>
                    <a:pt x="987" y="458"/>
                    <a:pt x="990" y="461"/>
                  </a:cubicBezTo>
                  <a:cubicBezTo>
                    <a:pt x="992" y="464"/>
                    <a:pt x="993" y="468"/>
                    <a:pt x="993" y="464"/>
                  </a:cubicBezTo>
                  <a:cubicBezTo>
                    <a:pt x="993" y="463"/>
                    <a:pt x="990" y="460"/>
                    <a:pt x="989" y="457"/>
                  </a:cubicBezTo>
                  <a:cubicBezTo>
                    <a:pt x="989" y="452"/>
                    <a:pt x="986" y="446"/>
                    <a:pt x="984" y="441"/>
                  </a:cubicBezTo>
                  <a:cubicBezTo>
                    <a:pt x="984" y="436"/>
                    <a:pt x="983" y="435"/>
                    <a:pt x="983" y="432"/>
                  </a:cubicBezTo>
                  <a:cubicBezTo>
                    <a:pt x="983" y="429"/>
                    <a:pt x="981" y="433"/>
                    <a:pt x="981" y="430"/>
                  </a:cubicBezTo>
                  <a:cubicBezTo>
                    <a:pt x="983" y="425"/>
                    <a:pt x="981" y="430"/>
                    <a:pt x="981" y="427"/>
                  </a:cubicBezTo>
                  <a:cubicBezTo>
                    <a:pt x="979" y="422"/>
                    <a:pt x="984" y="422"/>
                    <a:pt x="983" y="413"/>
                  </a:cubicBezTo>
                  <a:cubicBezTo>
                    <a:pt x="981" y="407"/>
                    <a:pt x="979" y="410"/>
                    <a:pt x="981" y="408"/>
                  </a:cubicBezTo>
                  <a:cubicBezTo>
                    <a:pt x="981" y="407"/>
                    <a:pt x="979" y="408"/>
                    <a:pt x="979" y="407"/>
                  </a:cubicBezTo>
                  <a:cubicBezTo>
                    <a:pt x="979" y="404"/>
                    <a:pt x="978" y="404"/>
                    <a:pt x="979" y="402"/>
                  </a:cubicBezTo>
                  <a:cubicBezTo>
                    <a:pt x="981" y="401"/>
                    <a:pt x="979" y="399"/>
                    <a:pt x="978" y="398"/>
                  </a:cubicBezTo>
                  <a:cubicBezTo>
                    <a:pt x="977" y="394"/>
                    <a:pt x="978" y="398"/>
                    <a:pt x="975" y="398"/>
                  </a:cubicBezTo>
                  <a:cubicBezTo>
                    <a:pt x="972" y="399"/>
                    <a:pt x="978" y="401"/>
                    <a:pt x="977" y="404"/>
                  </a:cubicBezTo>
                  <a:cubicBezTo>
                    <a:pt x="977" y="407"/>
                    <a:pt x="975" y="405"/>
                    <a:pt x="975" y="407"/>
                  </a:cubicBezTo>
                  <a:cubicBezTo>
                    <a:pt x="975" y="408"/>
                    <a:pt x="978" y="407"/>
                    <a:pt x="975" y="408"/>
                  </a:cubicBezTo>
                  <a:cubicBezTo>
                    <a:pt x="973" y="412"/>
                    <a:pt x="975" y="407"/>
                    <a:pt x="972" y="408"/>
                  </a:cubicBezTo>
                  <a:cubicBezTo>
                    <a:pt x="970" y="408"/>
                    <a:pt x="969" y="408"/>
                    <a:pt x="970" y="412"/>
                  </a:cubicBezTo>
                  <a:cubicBezTo>
                    <a:pt x="970" y="413"/>
                    <a:pt x="970" y="416"/>
                    <a:pt x="969" y="421"/>
                  </a:cubicBezTo>
                  <a:close/>
                  <a:moveTo>
                    <a:pt x="1007" y="517"/>
                  </a:moveTo>
                  <a:cubicBezTo>
                    <a:pt x="1010" y="516"/>
                    <a:pt x="1004" y="514"/>
                    <a:pt x="1004" y="516"/>
                  </a:cubicBezTo>
                  <a:cubicBezTo>
                    <a:pt x="1002" y="519"/>
                    <a:pt x="998" y="520"/>
                    <a:pt x="999" y="523"/>
                  </a:cubicBezTo>
                  <a:cubicBezTo>
                    <a:pt x="1001" y="525"/>
                    <a:pt x="1001" y="519"/>
                    <a:pt x="1007" y="517"/>
                  </a:cubicBezTo>
                  <a:close/>
                  <a:moveTo>
                    <a:pt x="1015" y="511"/>
                  </a:moveTo>
                  <a:cubicBezTo>
                    <a:pt x="1018" y="508"/>
                    <a:pt x="1018" y="509"/>
                    <a:pt x="1021" y="506"/>
                  </a:cubicBezTo>
                  <a:cubicBezTo>
                    <a:pt x="1024" y="505"/>
                    <a:pt x="1028" y="506"/>
                    <a:pt x="1025" y="503"/>
                  </a:cubicBezTo>
                  <a:cubicBezTo>
                    <a:pt x="1024" y="502"/>
                    <a:pt x="1022" y="506"/>
                    <a:pt x="1019" y="505"/>
                  </a:cubicBezTo>
                  <a:cubicBezTo>
                    <a:pt x="1018" y="503"/>
                    <a:pt x="1021" y="506"/>
                    <a:pt x="1018" y="506"/>
                  </a:cubicBezTo>
                  <a:cubicBezTo>
                    <a:pt x="1015" y="508"/>
                    <a:pt x="1012" y="509"/>
                    <a:pt x="1010" y="514"/>
                  </a:cubicBezTo>
                  <a:cubicBezTo>
                    <a:pt x="1010" y="516"/>
                    <a:pt x="1013" y="516"/>
                    <a:pt x="1015" y="511"/>
                  </a:cubicBezTo>
                  <a:close/>
                  <a:moveTo>
                    <a:pt x="1031" y="500"/>
                  </a:moveTo>
                  <a:cubicBezTo>
                    <a:pt x="1033" y="497"/>
                    <a:pt x="1037" y="494"/>
                    <a:pt x="1039" y="494"/>
                  </a:cubicBezTo>
                  <a:cubicBezTo>
                    <a:pt x="1040" y="496"/>
                    <a:pt x="1030" y="505"/>
                    <a:pt x="1031" y="500"/>
                  </a:cubicBezTo>
                  <a:close/>
                  <a:moveTo>
                    <a:pt x="1071" y="461"/>
                  </a:moveTo>
                  <a:cubicBezTo>
                    <a:pt x="1071" y="460"/>
                    <a:pt x="1072" y="453"/>
                    <a:pt x="1074" y="455"/>
                  </a:cubicBezTo>
                  <a:cubicBezTo>
                    <a:pt x="1075" y="457"/>
                    <a:pt x="1071" y="461"/>
                    <a:pt x="1071" y="461"/>
                  </a:cubicBezTo>
                  <a:close/>
                  <a:moveTo>
                    <a:pt x="1066" y="464"/>
                  </a:moveTo>
                  <a:cubicBezTo>
                    <a:pt x="1068" y="464"/>
                    <a:pt x="1069" y="463"/>
                    <a:pt x="1069" y="463"/>
                  </a:cubicBezTo>
                  <a:cubicBezTo>
                    <a:pt x="1069" y="464"/>
                    <a:pt x="1066" y="466"/>
                    <a:pt x="1066" y="464"/>
                  </a:cubicBezTo>
                  <a:close/>
                  <a:moveTo>
                    <a:pt x="1060" y="477"/>
                  </a:moveTo>
                  <a:cubicBezTo>
                    <a:pt x="1059" y="477"/>
                    <a:pt x="1059" y="475"/>
                    <a:pt x="1060" y="475"/>
                  </a:cubicBezTo>
                  <a:cubicBezTo>
                    <a:pt x="1060" y="477"/>
                    <a:pt x="1060" y="478"/>
                    <a:pt x="1060" y="477"/>
                  </a:cubicBezTo>
                  <a:close/>
                  <a:moveTo>
                    <a:pt x="1054" y="481"/>
                  </a:moveTo>
                  <a:cubicBezTo>
                    <a:pt x="1054" y="481"/>
                    <a:pt x="1056" y="480"/>
                    <a:pt x="1056" y="481"/>
                  </a:cubicBezTo>
                  <a:cubicBezTo>
                    <a:pt x="1056" y="481"/>
                    <a:pt x="1056" y="483"/>
                    <a:pt x="1054" y="481"/>
                  </a:cubicBezTo>
                  <a:close/>
                  <a:moveTo>
                    <a:pt x="1082" y="447"/>
                  </a:moveTo>
                  <a:cubicBezTo>
                    <a:pt x="1085" y="447"/>
                    <a:pt x="1085" y="441"/>
                    <a:pt x="1083" y="441"/>
                  </a:cubicBezTo>
                  <a:cubicBezTo>
                    <a:pt x="1082" y="441"/>
                    <a:pt x="1082" y="444"/>
                    <a:pt x="1080" y="446"/>
                  </a:cubicBezTo>
                  <a:cubicBezTo>
                    <a:pt x="1077" y="446"/>
                    <a:pt x="1075" y="447"/>
                    <a:pt x="1077" y="449"/>
                  </a:cubicBezTo>
                  <a:cubicBezTo>
                    <a:pt x="1079" y="452"/>
                    <a:pt x="1079" y="449"/>
                    <a:pt x="1082" y="447"/>
                  </a:cubicBezTo>
                  <a:close/>
                  <a:moveTo>
                    <a:pt x="1085" y="443"/>
                  </a:moveTo>
                  <a:cubicBezTo>
                    <a:pt x="1083" y="441"/>
                    <a:pt x="1086" y="440"/>
                    <a:pt x="1088" y="440"/>
                  </a:cubicBezTo>
                  <a:cubicBezTo>
                    <a:pt x="1088" y="441"/>
                    <a:pt x="1086" y="443"/>
                    <a:pt x="1085" y="443"/>
                  </a:cubicBezTo>
                  <a:close/>
                  <a:moveTo>
                    <a:pt x="1162" y="385"/>
                  </a:moveTo>
                  <a:cubicBezTo>
                    <a:pt x="1165" y="384"/>
                    <a:pt x="1170" y="396"/>
                    <a:pt x="1167" y="393"/>
                  </a:cubicBezTo>
                  <a:cubicBezTo>
                    <a:pt x="1164" y="390"/>
                    <a:pt x="1161" y="387"/>
                    <a:pt x="1162" y="385"/>
                  </a:cubicBezTo>
                  <a:close/>
                  <a:moveTo>
                    <a:pt x="0" y="396"/>
                  </a:moveTo>
                  <a:cubicBezTo>
                    <a:pt x="11" y="398"/>
                    <a:pt x="20" y="399"/>
                    <a:pt x="26" y="398"/>
                  </a:cubicBezTo>
                  <a:cubicBezTo>
                    <a:pt x="25" y="393"/>
                    <a:pt x="28" y="391"/>
                    <a:pt x="25" y="390"/>
                  </a:cubicBezTo>
                  <a:cubicBezTo>
                    <a:pt x="22" y="387"/>
                    <a:pt x="25" y="391"/>
                    <a:pt x="14" y="387"/>
                  </a:cubicBezTo>
                  <a:cubicBezTo>
                    <a:pt x="14" y="388"/>
                    <a:pt x="13" y="387"/>
                    <a:pt x="14" y="388"/>
                  </a:cubicBezTo>
                  <a:cubicBezTo>
                    <a:pt x="14" y="391"/>
                    <a:pt x="11" y="391"/>
                    <a:pt x="10" y="391"/>
                  </a:cubicBezTo>
                  <a:cubicBezTo>
                    <a:pt x="8" y="390"/>
                    <a:pt x="11" y="388"/>
                    <a:pt x="11" y="387"/>
                  </a:cubicBezTo>
                  <a:cubicBezTo>
                    <a:pt x="13" y="385"/>
                    <a:pt x="11" y="385"/>
                    <a:pt x="10" y="388"/>
                  </a:cubicBezTo>
                  <a:cubicBezTo>
                    <a:pt x="7" y="391"/>
                    <a:pt x="8" y="390"/>
                    <a:pt x="5" y="390"/>
                  </a:cubicBezTo>
                  <a:cubicBezTo>
                    <a:pt x="2" y="390"/>
                    <a:pt x="5" y="393"/>
                    <a:pt x="0" y="396"/>
                  </a:cubicBezTo>
                  <a:close/>
                  <a:moveTo>
                    <a:pt x="1142" y="342"/>
                  </a:moveTo>
                  <a:cubicBezTo>
                    <a:pt x="1147" y="337"/>
                    <a:pt x="1152" y="334"/>
                    <a:pt x="1152" y="337"/>
                  </a:cubicBezTo>
                  <a:cubicBezTo>
                    <a:pt x="1152" y="340"/>
                    <a:pt x="1141" y="345"/>
                    <a:pt x="1142" y="342"/>
                  </a:cubicBezTo>
                  <a:close/>
                  <a:moveTo>
                    <a:pt x="937" y="393"/>
                  </a:moveTo>
                  <a:cubicBezTo>
                    <a:pt x="934" y="390"/>
                    <a:pt x="935" y="387"/>
                    <a:pt x="938" y="388"/>
                  </a:cubicBezTo>
                  <a:cubicBezTo>
                    <a:pt x="943" y="388"/>
                    <a:pt x="940" y="394"/>
                    <a:pt x="937" y="393"/>
                  </a:cubicBezTo>
                  <a:close/>
                  <a:moveTo>
                    <a:pt x="1274" y="175"/>
                  </a:moveTo>
                  <a:cubicBezTo>
                    <a:pt x="1274" y="175"/>
                    <a:pt x="1274" y="175"/>
                    <a:pt x="1274" y="175"/>
                  </a:cubicBezTo>
                  <a:cubicBezTo>
                    <a:pt x="1278" y="175"/>
                    <a:pt x="1284" y="174"/>
                    <a:pt x="1289" y="172"/>
                  </a:cubicBezTo>
                  <a:cubicBezTo>
                    <a:pt x="1301" y="171"/>
                    <a:pt x="1287" y="163"/>
                    <a:pt x="1278" y="164"/>
                  </a:cubicBezTo>
                  <a:cubicBezTo>
                    <a:pt x="1277" y="164"/>
                    <a:pt x="1275" y="164"/>
                    <a:pt x="1274" y="164"/>
                  </a:cubicBezTo>
                  <a:cubicBezTo>
                    <a:pt x="1273" y="164"/>
                    <a:pt x="1273" y="164"/>
                    <a:pt x="1273" y="164"/>
                  </a:cubicBezTo>
                  <a:cubicBezTo>
                    <a:pt x="1267" y="166"/>
                    <a:pt x="1263" y="171"/>
                    <a:pt x="1261" y="174"/>
                  </a:cubicBezTo>
                  <a:cubicBezTo>
                    <a:pt x="1261" y="177"/>
                    <a:pt x="1267" y="177"/>
                    <a:pt x="1273" y="175"/>
                  </a:cubicBezTo>
                  <a:lnTo>
                    <a:pt x="1274" y="175"/>
                  </a:lnTo>
                  <a:close/>
                  <a:moveTo>
                    <a:pt x="1188" y="192"/>
                  </a:moveTo>
                  <a:cubicBezTo>
                    <a:pt x="1185" y="196"/>
                    <a:pt x="1174" y="191"/>
                    <a:pt x="1176" y="189"/>
                  </a:cubicBezTo>
                  <a:cubicBezTo>
                    <a:pt x="1179" y="188"/>
                    <a:pt x="1191" y="189"/>
                    <a:pt x="1188" y="192"/>
                  </a:cubicBezTo>
                  <a:close/>
                  <a:moveTo>
                    <a:pt x="978" y="132"/>
                  </a:moveTo>
                  <a:cubicBezTo>
                    <a:pt x="969" y="127"/>
                    <a:pt x="964" y="132"/>
                    <a:pt x="957" y="136"/>
                  </a:cubicBezTo>
                  <a:cubicBezTo>
                    <a:pt x="951" y="141"/>
                    <a:pt x="958" y="136"/>
                    <a:pt x="970" y="139"/>
                  </a:cubicBezTo>
                  <a:cubicBezTo>
                    <a:pt x="990" y="143"/>
                    <a:pt x="987" y="136"/>
                    <a:pt x="978" y="132"/>
                  </a:cubicBezTo>
                  <a:close/>
                  <a:moveTo>
                    <a:pt x="1034" y="116"/>
                  </a:moveTo>
                  <a:cubicBezTo>
                    <a:pt x="1042" y="116"/>
                    <a:pt x="1044" y="110"/>
                    <a:pt x="1039" y="112"/>
                  </a:cubicBezTo>
                  <a:cubicBezTo>
                    <a:pt x="1036" y="112"/>
                    <a:pt x="1036" y="105"/>
                    <a:pt x="1028" y="109"/>
                  </a:cubicBezTo>
                  <a:cubicBezTo>
                    <a:pt x="1021" y="112"/>
                    <a:pt x="1030" y="105"/>
                    <a:pt x="1018" y="107"/>
                  </a:cubicBezTo>
                  <a:cubicBezTo>
                    <a:pt x="1005" y="109"/>
                    <a:pt x="1009" y="102"/>
                    <a:pt x="1007" y="105"/>
                  </a:cubicBezTo>
                  <a:cubicBezTo>
                    <a:pt x="1004" y="107"/>
                    <a:pt x="999" y="112"/>
                    <a:pt x="1016" y="115"/>
                  </a:cubicBezTo>
                  <a:cubicBezTo>
                    <a:pt x="1025" y="118"/>
                    <a:pt x="1027" y="116"/>
                    <a:pt x="1034" y="116"/>
                  </a:cubicBezTo>
                  <a:close/>
                  <a:moveTo>
                    <a:pt x="996" y="105"/>
                  </a:moveTo>
                  <a:cubicBezTo>
                    <a:pt x="1002" y="105"/>
                    <a:pt x="989" y="99"/>
                    <a:pt x="981" y="101"/>
                  </a:cubicBezTo>
                  <a:cubicBezTo>
                    <a:pt x="975" y="102"/>
                    <a:pt x="970" y="93"/>
                    <a:pt x="964" y="96"/>
                  </a:cubicBezTo>
                  <a:cubicBezTo>
                    <a:pt x="958" y="99"/>
                    <a:pt x="966" y="102"/>
                    <a:pt x="963" y="104"/>
                  </a:cubicBezTo>
                  <a:cubicBezTo>
                    <a:pt x="960" y="104"/>
                    <a:pt x="952" y="98"/>
                    <a:pt x="947" y="94"/>
                  </a:cubicBezTo>
                  <a:cubicBezTo>
                    <a:pt x="943" y="93"/>
                    <a:pt x="941" y="94"/>
                    <a:pt x="935" y="99"/>
                  </a:cubicBezTo>
                  <a:cubicBezTo>
                    <a:pt x="929" y="102"/>
                    <a:pt x="937" y="105"/>
                    <a:pt x="934" y="107"/>
                  </a:cubicBezTo>
                  <a:cubicBezTo>
                    <a:pt x="929" y="109"/>
                    <a:pt x="935" y="113"/>
                    <a:pt x="946" y="118"/>
                  </a:cubicBezTo>
                  <a:cubicBezTo>
                    <a:pt x="955" y="121"/>
                    <a:pt x="949" y="113"/>
                    <a:pt x="957" y="115"/>
                  </a:cubicBezTo>
                  <a:cubicBezTo>
                    <a:pt x="964" y="118"/>
                    <a:pt x="967" y="110"/>
                    <a:pt x="972" y="115"/>
                  </a:cubicBezTo>
                  <a:cubicBezTo>
                    <a:pt x="977" y="118"/>
                    <a:pt x="983" y="113"/>
                    <a:pt x="992" y="112"/>
                  </a:cubicBezTo>
                  <a:cubicBezTo>
                    <a:pt x="999" y="109"/>
                    <a:pt x="989" y="105"/>
                    <a:pt x="996" y="105"/>
                  </a:cubicBezTo>
                  <a:close/>
                  <a:moveTo>
                    <a:pt x="923" y="107"/>
                  </a:moveTo>
                  <a:cubicBezTo>
                    <a:pt x="917" y="110"/>
                    <a:pt x="920" y="98"/>
                    <a:pt x="923" y="101"/>
                  </a:cubicBezTo>
                  <a:cubicBezTo>
                    <a:pt x="926" y="104"/>
                    <a:pt x="926" y="105"/>
                    <a:pt x="923" y="107"/>
                  </a:cubicBezTo>
                  <a:close/>
                  <a:moveTo>
                    <a:pt x="850" y="150"/>
                  </a:moveTo>
                  <a:cubicBezTo>
                    <a:pt x="853" y="150"/>
                    <a:pt x="852" y="150"/>
                    <a:pt x="858" y="152"/>
                  </a:cubicBezTo>
                  <a:cubicBezTo>
                    <a:pt x="865" y="155"/>
                    <a:pt x="870" y="160"/>
                    <a:pt x="873" y="155"/>
                  </a:cubicBezTo>
                  <a:cubicBezTo>
                    <a:pt x="874" y="150"/>
                    <a:pt x="862" y="150"/>
                    <a:pt x="870" y="149"/>
                  </a:cubicBezTo>
                  <a:cubicBezTo>
                    <a:pt x="876" y="147"/>
                    <a:pt x="861" y="146"/>
                    <a:pt x="868" y="144"/>
                  </a:cubicBezTo>
                  <a:cubicBezTo>
                    <a:pt x="876" y="143"/>
                    <a:pt x="864" y="138"/>
                    <a:pt x="858" y="136"/>
                  </a:cubicBezTo>
                  <a:cubicBezTo>
                    <a:pt x="852" y="133"/>
                    <a:pt x="850" y="143"/>
                    <a:pt x="849" y="138"/>
                  </a:cubicBezTo>
                  <a:cubicBezTo>
                    <a:pt x="847" y="133"/>
                    <a:pt x="842" y="136"/>
                    <a:pt x="836" y="133"/>
                  </a:cubicBezTo>
                  <a:cubicBezTo>
                    <a:pt x="830" y="130"/>
                    <a:pt x="820" y="135"/>
                    <a:pt x="824" y="138"/>
                  </a:cubicBezTo>
                  <a:cubicBezTo>
                    <a:pt x="829" y="143"/>
                    <a:pt x="815" y="144"/>
                    <a:pt x="824" y="146"/>
                  </a:cubicBezTo>
                  <a:cubicBezTo>
                    <a:pt x="832" y="147"/>
                    <a:pt x="835" y="147"/>
                    <a:pt x="845" y="154"/>
                  </a:cubicBezTo>
                  <a:cubicBezTo>
                    <a:pt x="852" y="155"/>
                    <a:pt x="845" y="150"/>
                    <a:pt x="850" y="150"/>
                  </a:cubicBezTo>
                  <a:close/>
                  <a:moveTo>
                    <a:pt x="739" y="121"/>
                  </a:moveTo>
                  <a:cubicBezTo>
                    <a:pt x="731" y="119"/>
                    <a:pt x="727" y="122"/>
                    <a:pt x="734" y="126"/>
                  </a:cubicBezTo>
                  <a:cubicBezTo>
                    <a:pt x="743" y="130"/>
                    <a:pt x="748" y="121"/>
                    <a:pt x="739" y="121"/>
                  </a:cubicBezTo>
                  <a:close/>
                  <a:moveTo>
                    <a:pt x="640" y="65"/>
                  </a:moveTo>
                  <a:cubicBezTo>
                    <a:pt x="648" y="63"/>
                    <a:pt x="654" y="62"/>
                    <a:pt x="667" y="62"/>
                  </a:cubicBezTo>
                  <a:cubicBezTo>
                    <a:pt x="683" y="60"/>
                    <a:pt x="684" y="57"/>
                    <a:pt x="676" y="53"/>
                  </a:cubicBezTo>
                  <a:cubicBezTo>
                    <a:pt x="669" y="46"/>
                    <a:pt x="670" y="45"/>
                    <a:pt x="660" y="51"/>
                  </a:cubicBezTo>
                  <a:cubicBezTo>
                    <a:pt x="651" y="59"/>
                    <a:pt x="667" y="45"/>
                    <a:pt x="663" y="43"/>
                  </a:cubicBezTo>
                  <a:cubicBezTo>
                    <a:pt x="658" y="42"/>
                    <a:pt x="652" y="39"/>
                    <a:pt x="648" y="48"/>
                  </a:cubicBezTo>
                  <a:cubicBezTo>
                    <a:pt x="641" y="57"/>
                    <a:pt x="641" y="49"/>
                    <a:pt x="635" y="63"/>
                  </a:cubicBezTo>
                  <a:cubicBezTo>
                    <a:pt x="632" y="66"/>
                    <a:pt x="634" y="68"/>
                    <a:pt x="640" y="65"/>
                  </a:cubicBezTo>
                  <a:close/>
                  <a:moveTo>
                    <a:pt x="617" y="51"/>
                  </a:moveTo>
                  <a:cubicBezTo>
                    <a:pt x="628" y="56"/>
                    <a:pt x="641" y="51"/>
                    <a:pt x="637" y="48"/>
                  </a:cubicBezTo>
                  <a:cubicBezTo>
                    <a:pt x="632" y="45"/>
                    <a:pt x="643" y="37"/>
                    <a:pt x="638" y="35"/>
                  </a:cubicBezTo>
                  <a:cubicBezTo>
                    <a:pt x="632" y="32"/>
                    <a:pt x="635" y="29"/>
                    <a:pt x="626" y="34"/>
                  </a:cubicBezTo>
                  <a:cubicBezTo>
                    <a:pt x="616" y="37"/>
                    <a:pt x="625" y="31"/>
                    <a:pt x="620" y="31"/>
                  </a:cubicBezTo>
                  <a:cubicBezTo>
                    <a:pt x="616" y="31"/>
                    <a:pt x="603" y="29"/>
                    <a:pt x="597" y="32"/>
                  </a:cubicBezTo>
                  <a:cubicBezTo>
                    <a:pt x="591" y="37"/>
                    <a:pt x="579" y="42"/>
                    <a:pt x="588" y="42"/>
                  </a:cubicBezTo>
                  <a:cubicBezTo>
                    <a:pt x="599" y="42"/>
                    <a:pt x="591" y="45"/>
                    <a:pt x="597" y="48"/>
                  </a:cubicBezTo>
                  <a:cubicBezTo>
                    <a:pt x="600" y="49"/>
                    <a:pt x="605" y="48"/>
                    <a:pt x="617" y="51"/>
                  </a:cubicBezTo>
                  <a:close/>
                  <a:moveTo>
                    <a:pt x="576" y="31"/>
                  </a:moveTo>
                  <a:cubicBezTo>
                    <a:pt x="567" y="31"/>
                    <a:pt x="565" y="34"/>
                    <a:pt x="571" y="35"/>
                  </a:cubicBezTo>
                  <a:cubicBezTo>
                    <a:pt x="578" y="37"/>
                    <a:pt x="574" y="40"/>
                    <a:pt x="581" y="39"/>
                  </a:cubicBezTo>
                  <a:cubicBezTo>
                    <a:pt x="599" y="34"/>
                    <a:pt x="584" y="32"/>
                    <a:pt x="576" y="31"/>
                  </a:cubicBezTo>
                  <a:close/>
                  <a:moveTo>
                    <a:pt x="600" y="29"/>
                  </a:moveTo>
                  <a:cubicBezTo>
                    <a:pt x="614" y="28"/>
                    <a:pt x="620" y="31"/>
                    <a:pt x="616" y="25"/>
                  </a:cubicBezTo>
                  <a:cubicBezTo>
                    <a:pt x="613" y="20"/>
                    <a:pt x="623" y="23"/>
                    <a:pt x="622" y="20"/>
                  </a:cubicBezTo>
                  <a:cubicBezTo>
                    <a:pt x="620" y="17"/>
                    <a:pt x="616" y="20"/>
                    <a:pt x="611" y="15"/>
                  </a:cubicBezTo>
                  <a:cubicBezTo>
                    <a:pt x="605" y="11"/>
                    <a:pt x="603" y="9"/>
                    <a:pt x="597" y="12"/>
                  </a:cubicBezTo>
                  <a:cubicBezTo>
                    <a:pt x="593" y="15"/>
                    <a:pt x="590" y="12"/>
                    <a:pt x="582" y="17"/>
                  </a:cubicBezTo>
                  <a:cubicBezTo>
                    <a:pt x="574" y="21"/>
                    <a:pt x="587" y="18"/>
                    <a:pt x="582" y="21"/>
                  </a:cubicBezTo>
                  <a:cubicBezTo>
                    <a:pt x="576" y="26"/>
                    <a:pt x="567" y="28"/>
                    <a:pt x="573" y="28"/>
                  </a:cubicBezTo>
                  <a:cubicBezTo>
                    <a:pt x="581" y="29"/>
                    <a:pt x="579" y="31"/>
                    <a:pt x="588" y="32"/>
                  </a:cubicBezTo>
                  <a:cubicBezTo>
                    <a:pt x="599" y="32"/>
                    <a:pt x="588" y="29"/>
                    <a:pt x="600" y="29"/>
                  </a:cubicBezTo>
                  <a:close/>
                  <a:moveTo>
                    <a:pt x="561" y="12"/>
                  </a:moveTo>
                  <a:cubicBezTo>
                    <a:pt x="561" y="11"/>
                    <a:pt x="571" y="12"/>
                    <a:pt x="571" y="14"/>
                  </a:cubicBezTo>
                  <a:cubicBezTo>
                    <a:pt x="571" y="15"/>
                    <a:pt x="559" y="15"/>
                    <a:pt x="561" y="12"/>
                  </a:cubicBezTo>
                  <a:close/>
                  <a:moveTo>
                    <a:pt x="600" y="82"/>
                  </a:moveTo>
                  <a:cubicBezTo>
                    <a:pt x="599" y="81"/>
                    <a:pt x="610" y="77"/>
                    <a:pt x="611" y="79"/>
                  </a:cubicBezTo>
                  <a:cubicBezTo>
                    <a:pt x="613" y="81"/>
                    <a:pt x="605" y="84"/>
                    <a:pt x="600" y="82"/>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29" name="Freeform 238"/>
            <p:cNvSpPr>
              <a:spLocks noEditPoints="1"/>
            </p:cNvSpPr>
            <p:nvPr/>
          </p:nvSpPr>
          <p:spPr bwMode="auto">
            <a:xfrm>
              <a:off x="4437" y="3273"/>
              <a:ext cx="632" cy="671"/>
            </a:xfrm>
            <a:custGeom>
              <a:avLst/>
              <a:gdLst/>
              <a:ahLst/>
              <a:cxnLst>
                <a:cxn ang="0">
                  <a:pos x="86" y="62"/>
                </a:cxn>
                <a:cxn ang="0">
                  <a:pos x="105" y="36"/>
                </a:cxn>
                <a:cxn ang="0">
                  <a:pos x="133" y="43"/>
                </a:cxn>
                <a:cxn ang="0">
                  <a:pos x="151" y="17"/>
                </a:cxn>
                <a:cxn ang="0">
                  <a:pos x="154" y="6"/>
                </a:cxn>
                <a:cxn ang="0">
                  <a:pos x="172" y="14"/>
                </a:cxn>
                <a:cxn ang="0">
                  <a:pos x="185" y="18"/>
                </a:cxn>
                <a:cxn ang="0">
                  <a:pos x="188" y="25"/>
                </a:cxn>
                <a:cxn ang="0">
                  <a:pos x="188" y="51"/>
                </a:cxn>
                <a:cxn ang="0">
                  <a:pos x="220" y="70"/>
                </a:cxn>
                <a:cxn ang="0">
                  <a:pos x="227" y="29"/>
                </a:cxn>
                <a:cxn ang="0">
                  <a:pos x="232" y="6"/>
                </a:cxn>
                <a:cxn ang="0">
                  <a:pos x="241" y="18"/>
                </a:cxn>
                <a:cxn ang="0">
                  <a:pos x="256" y="42"/>
                </a:cxn>
                <a:cxn ang="0">
                  <a:pos x="271" y="87"/>
                </a:cxn>
                <a:cxn ang="0">
                  <a:pos x="291" y="109"/>
                </a:cxn>
                <a:cxn ang="0">
                  <a:pos x="300" y="118"/>
                </a:cxn>
                <a:cxn ang="0">
                  <a:pos x="317" y="149"/>
                </a:cxn>
                <a:cxn ang="0">
                  <a:pos x="323" y="186"/>
                </a:cxn>
                <a:cxn ang="0">
                  <a:pos x="311" y="228"/>
                </a:cxn>
                <a:cxn ang="0">
                  <a:pos x="294" y="273"/>
                </a:cxn>
                <a:cxn ang="0">
                  <a:pos x="265" y="295"/>
                </a:cxn>
                <a:cxn ang="0">
                  <a:pos x="256" y="283"/>
                </a:cxn>
                <a:cxn ang="0">
                  <a:pos x="229" y="287"/>
                </a:cxn>
                <a:cxn ang="0">
                  <a:pos x="207" y="258"/>
                </a:cxn>
                <a:cxn ang="0">
                  <a:pos x="195" y="253"/>
                </a:cxn>
                <a:cxn ang="0">
                  <a:pos x="200" y="228"/>
                </a:cxn>
                <a:cxn ang="0">
                  <a:pos x="186" y="242"/>
                </a:cxn>
                <a:cxn ang="0">
                  <a:pos x="168" y="222"/>
                </a:cxn>
                <a:cxn ang="0">
                  <a:pos x="107" y="222"/>
                </a:cxn>
                <a:cxn ang="0">
                  <a:pos x="70" y="238"/>
                </a:cxn>
                <a:cxn ang="0">
                  <a:pos x="34" y="252"/>
                </a:cxn>
                <a:cxn ang="0">
                  <a:pos x="22" y="228"/>
                </a:cxn>
                <a:cxn ang="0">
                  <a:pos x="10" y="174"/>
                </a:cxn>
                <a:cxn ang="0">
                  <a:pos x="5" y="151"/>
                </a:cxn>
                <a:cxn ang="0">
                  <a:pos x="8" y="116"/>
                </a:cxn>
                <a:cxn ang="0">
                  <a:pos x="38" y="101"/>
                </a:cxn>
                <a:cxn ang="0">
                  <a:pos x="72" y="78"/>
                </a:cxn>
                <a:cxn ang="0">
                  <a:pos x="259" y="339"/>
                </a:cxn>
                <a:cxn ang="0">
                  <a:pos x="273" y="342"/>
                </a:cxn>
                <a:cxn ang="0">
                  <a:pos x="277" y="339"/>
                </a:cxn>
                <a:cxn ang="0">
                  <a:pos x="279" y="328"/>
                </a:cxn>
                <a:cxn ang="0">
                  <a:pos x="279" y="314"/>
                </a:cxn>
                <a:cxn ang="0">
                  <a:pos x="258" y="314"/>
                </a:cxn>
                <a:cxn ang="0">
                  <a:pos x="247" y="300"/>
                </a:cxn>
                <a:cxn ang="0">
                  <a:pos x="277" y="305"/>
                </a:cxn>
                <a:cxn ang="0">
                  <a:pos x="280" y="305"/>
                </a:cxn>
                <a:cxn ang="0">
                  <a:pos x="279" y="309"/>
                </a:cxn>
                <a:cxn ang="0">
                  <a:pos x="197" y="261"/>
                </a:cxn>
                <a:cxn ang="0">
                  <a:pos x="188" y="261"/>
                </a:cxn>
                <a:cxn ang="0">
                  <a:pos x="140" y="8"/>
                </a:cxn>
                <a:cxn ang="0">
                  <a:pos x="139" y="11"/>
                </a:cxn>
                <a:cxn ang="0">
                  <a:pos x="139" y="11"/>
                </a:cxn>
                <a:cxn ang="0">
                  <a:pos x="188" y="36"/>
                </a:cxn>
                <a:cxn ang="0">
                  <a:pos x="321" y="143"/>
                </a:cxn>
                <a:cxn ang="0">
                  <a:pos x="319" y="154"/>
                </a:cxn>
                <a:cxn ang="0">
                  <a:pos x="213" y="59"/>
                </a:cxn>
              </a:cxnLst>
              <a:rect l="0" t="0" r="r" b="b"/>
              <a:pathLst>
                <a:path w="326" h="346">
                  <a:moveTo>
                    <a:pt x="72" y="78"/>
                  </a:moveTo>
                  <a:cubicBezTo>
                    <a:pt x="78" y="73"/>
                    <a:pt x="70" y="73"/>
                    <a:pt x="77" y="62"/>
                  </a:cubicBezTo>
                  <a:cubicBezTo>
                    <a:pt x="84" y="53"/>
                    <a:pt x="84" y="74"/>
                    <a:pt x="86" y="62"/>
                  </a:cubicBezTo>
                  <a:cubicBezTo>
                    <a:pt x="86" y="48"/>
                    <a:pt x="92" y="65"/>
                    <a:pt x="92" y="54"/>
                  </a:cubicBezTo>
                  <a:cubicBezTo>
                    <a:pt x="92" y="46"/>
                    <a:pt x="93" y="51"/>
                    <a:pt x="98" y="42"/>
                  </a:cubicBezTo>
                  <a:cubicBezTo>
                    <a:pt x="102" y="32"/>
                    <a:pt x="104" y="42"/>
                    <a:pt x="105" y="36"/>
                  </a:cubicBezTo>
                  <a:cubicBezTo>
                    <a:pt x="105" y="29"/>
                    <a:pt x="110" y="39"/>
                    <a:pt x="110" y="32"/>
                  </a:cubicBezTo>
                  <a:cubicBezTo>
                    <a:pt x="110" y="26"/>
                    <a:pt x="121" y="43"/>
                    <a:pt x="125" y="42"/>
                  </a:cubicBezTo>
                  <a:cubicBezTo>
                    <a:pt x="130" y="42"/>
                    <a:pt x="130" y="46"/>
                    <a:pt x="133" y="43"/>
                  </a:cubicBezTo>
                  <a:cubicBezTo>
                    <a:pt x="136" y="40"/>
                    <a:pt x="127" y="42"/>
                    <a:pt x="133" y="32"/>
                  </a:cubicBezTo>
                  <a:cubicBezTo>
                    <a:pt x="139" y="25"/>
                    <a:pt x="133" y="26"/>
                    <a:pt x="140" y="20"/>
                  </a:cubicBezTo>
                  <a:cubicBezTo>
                    <a:pt x="150" y="12"/>
                    <a:pt x="145" y="18"/>
                    <a:pt x="151" y="17"/>
                  </a:cubicBezTo>
                  <a:cubicBezTo>
                    <a:pt x="157" y="15"/>
                    <a:pt x="156" y="20"/>
                    <a:pt x="157" y="14"/>
                  </a:cubicBezTo>
                  <a:cubicBezTo>
                    <a:pt x="159" y="8"/>
                    <a:pt x="153" y="11"/>
                    <a:pt x="151" y="9"/>
                  </a:cubicBezTo>
                  <a:cubicBezTo>
                    <a:pt x="150" y="6"/>
                    <a:pt x="151" y="6"/>
                    <a:pt x="154" y="6"/>
                  </a:cubicBezTo>
                  <a:cubicBezTo>
                    <a:pt x="157" y="6"/>
                    <a:pt x="156" y="9"/>
                    <a:pt x="159" y="8"/>
                  </a:cubicBezTo>
                  <a:cubicBezTo>
                    <a:pt x="162" y="8"/>
                    <a:pt x="159" y="12"/>
                    <a:pt x="165" y="12"/>
                  </a:cubicBezTo>
                  <a:cubicBezTo>
                    <a:pt x="169" y="11"/>
                    <a:pt x="168" y="17"/>
                    <a:pt x="172" y="14"/>
                  </a:cubicBezTo>
                  <a:cubicBezTo>
                    <a:pt x="175" y="14"/>
                    <a:pt x="174" y="20"/>
                    <a:pt x="180" y="14"/>
                  </a:cubicBezTo>
                  <a:cubicBezTo>
                    <a:pt x="186" y="9"/>
                    <a:pt x="181" y="15"/>
                    <a:pt x="183" y="15"/>
                  </a:cubicBezTo>
                  <a:cubicBezTo>
                    <a:pt x="185" y="15"/>
                    <a:pt x="183" y="20"/>
                    <a:pt x="185" y="18"/>
                  </a:cubicBezTo>
                  <a:cubicBezTo>
                    <a:pt x="188" y="17"/>
                    <a:pt x="185" y="17"/>
                    <a:pt x="186" y="14"/>
                  </a:cubicBezTo>
                  <a:cubicBezTo>
                    <a:pt x="189" y="12"/>
                    <a:pt x="188" y="14"/>
                    <a:pt x="191" y="17"/>
                  </a:cubicBezTo>
                  <a:cubicBezTo>
                    <a:pt x="195" y="18"/>
                    <a:pt x="189" y="18"/>
                    <a:pt x="188" y="25"/>
                  </a:cubicBezTo>
                  <a:cubicBezTo>
                    <a:pt x="188" y="32"/>
                    <a:pt x="188" y="22"/>
                    <a:pt x="183" y="28"/>
                  </a:cubicBezTo>
                  <a:cubicBezTo>
                    <a:pt x="180" y="36"/>
                    <a:pt x="188" y="28"/>
                    <a:pt x="181" y="37"/>
                  </a:cubicBezTo>
                  <a:cubicBezTo>
                    <a:pt x="177" y="46"/>
                    <a:pt x="180" y="43"/>
                    <a:pt x="188" y="51"/>
                  </a:cubicBezTo>
                  <a:cubicBezTo>
                    <a:pt x="191" y="56"/>
                    <a:pt x="191" y="51"/>
                    <a:pt x="198" y="57"/>
                  </a:cubicBezTo>
                  <a:cubicBezTo>
                    <a:pt x="206" y="65"/>
                    <a:pt x="207" y="60"/>
                    <a:pt x="209" y="65"/>
                  </a:cubicBezTo>
                  <a:cubicBezTo>
                    <a:pt x="209" y="68"/>
                    <a:pt x="216" y="73"/>
                    <a:pt x="220" y="70"/>
                  </a:cubicBezTo>
                  <a:cubicBezTo>
                    <a:pt x="224" y="67"/>
                    <a:pt x="221" y="65"/>
                    <a:pt x="226" y="59"/>
                  </a:cubicBezTo>
                  <a:cubicBezTo>
                    <a:pt x="229" y="54"/>
                    <a:pt x="226" y="54"/>
                    <a:pt x="227" y="48"/>
                  </a:cubicBezTo>
                  <a:cubicBezTo>
                    <a:pt x="230" y="40"/>
                    <a:pt x="226" y="34"/>
                    <a:pt x="227" y="29"/>
                  </a:cubicBezTo>
                  <a:cubicBezTo>
                    <a:pt x="229" y="25"/>
                    <a:pt x="227" y="25"/>
                    <a:pt x="229" y="22"/>
                  </a:cubicBezTo>
                  <a:cubicBezTo>
                    <a:pt x="232" y="20"/>
                    <a:pt x="227" y="22"/>
                    <a:pt x="229" y="17"/>
                  </a:cubicBezTo>
                  <a:cubicBezTo>
                    <a:pt x="232" y="11"/>
                    <a:pt x="232" y="9"/>
                    <a:pt x="232" y="6"/>
                  </a:cubicBezTo>
                  <a:cubicBezTo>
                    <a:pt x="233" y="1"/>
                    <a:pt x="236" y="0"/>
                    <a:pt x="238" y="5"/>
                  </a:cubicBezTo>
                  <a:cubicBezTo>
                    <a:pt x="238" y="9"/>
                    <a:pt x="238" y="12"/>
                    <a:pt x="239" y="14"/>
                  </a:cubicBezTo>
                  <a:cubicBezTo>
                    <a:pt x="242" y="15"/>
                    <a:pt x="239" y="15"/>
                    <a:pt x="241" y="18"/>
                  </a:cubicBezTo>
                  <a:cubicBezTo>
                    <a:pt x="244" y="23"/>
                    <a:pt x="244" y="26"/>
                    <a:pt x="244" y="31"/>
                  </a:cubicBezTo>
                  <a:cubicBezTo>
                    <a:pt x="244" y="36"/>
                    <a:pt x="247" y="42"/>
                    <a:pt x="248" y="37"/>
                  </a:cubicBezTo>
                  <a:cubicBezTo>
                    <a:pt x="251" y="32"/>
                    <a:pt x="250" y="39"/>
                    <a:pt x="256" y="42"/>
                  </a:cubicBezTo>
                  <a:cubicBezTo>
                    <a:pt x="261" y="45"/>
                    <a:pt x="256" y="56"/>
                    <a:pt x="261" y="62"/>
                  </a:cubicBezTo>
                  <a:cubicBezTo>
                    <a:pt x="265" y="67"/>
                    <a:pt x="262" y="74"/>
                    <a:pt x="264" y="79"/>
                  </a:cubicBezTo>
                  <a:cubicBezTo>
                    <a:pt x="267" y="82"/>
                    <a:pt x="265" y="85"/>
                    <a:pt x="271" y="87"/>
                  </a:cubicBezTo>
                  <a:cubicBezTo>
                    <a:pt x="277" y="88"/>
                    <a:pt x="273" y="92"/>
                    <a:pt x="280" y="93"/>
                  </a:cubicBezTo>
                  <a:cubicBezTo>
                    <a:pt x="288" y="96"/>
                    <a:pt x="288" y="99"/>
                    <a:pt x="285" y="99"/>
                  </a:cubicBezTo>
                  <a:cubicBezTo>
                    <a:pt x="282" y="99"/>
                    <a:pt x="290" y="105"/>
                    <a:pt x="291" y="109"/>
                  </a:cubicBezTo>
                  <a:cubicBezTo>
                    <a:pt x="293" y="112"/>
                    <a:pt x="290" y="113"/>
                    <a:pt x="293" y="118"/>
                  </a:cubicBezTo>
                  <a:cubicBezTo>
                    <a:pt x="296" y="123"/>
                    <a:pt x="293" y="113"/>
                    <a:pt x="296" y="118"/>
                  </a:cubicBezTo>
                  <a:cubicBezTo>
                    <a:pt x="300" y="121"/>
                    <a:pt x="299" y="115"/>
                    <a:pt x="300" y="118"/>
                  </a:cubicBezTo>
                  <a:cubicBezTo>
                    <a:pt x="303" y="121"/>
                    <a:pt x="299" y="126"/>
                    <a:pt x="303" y="132"/>
                  </a:cubicBezTo>
                  <a:cubicBezTo>
                    <a:pt x="308" y="137"/>
                    <a:pt x="306" y="132"/>
                    <a:pt x="309" y="138"/>
                  </a:cubicBezTo>
                  <a:cubicBezTo>
                    <a:pt x="312" y="143"/>
                    <a:pt x="316" y="143"/>
                    <a:pt x="317" y="149"/>
                  </a:cubicBezTo>
                  <a:cubicBezTo>
                    <a:pt x="319" y="155"/>
                    <a:pt x="320" y="151"/>
                    <a:pt x="320" y="157"/>
                  </a:cubicBezTo>
                  <a:cubicBezTo>
                    <a:pt x="319" y="163"/>
                    <a:pt x="321" y="163"/>
                    <a:pt x="320" y="168"/>
                  </a:cubicBezTo>
                  <a:cubicBezTo>
                    <a:pt x="319" y="169"/>
                    <a:pt x="326" y="180"/>
                    <a:pt x="323" y="186"/>
                  </a:cubicBezTo>
                  <a:cubicBezTo>
                    <a:pt x="320" y="191"/>
                    <a:pt x="323" y="196"/>
                    <a:pt x="319" y="202"/>
                  </a:cubicBezTo>
                  <a:cubicBezTo>
                    <a:pt x="317" y="207"/>
                    <a:pt x="320" y="210"/>
                    <a:pt x="317" y="216"/>
                  </a:cubicBezTo>
                  <a:cubicBezTo>
                    <a:pt x="314" y="222"/>
                    <a:pt x="319" y="221"/>
                    <a:pt x="311" y="228"/>
                  </a:cubicBezTo>
                  <a:cubicBezTo>
                    <a:pt x="302" y="236"/>
                    <a:pt x="303" y="250"/>
                    <a:pt x="300" y="252"/>
                  </a:cubicBezTo>
                  <a:cubicBezTo>
                    <a:pt x="297" y="253"/>
                    <a:pt x="296" y="261"/>
                    <a:pt x="296" y="264"/>
                  </a:cubicBezTo>
                  <a:cubicBezTo>
                    <a:pt x="296" y="269"/>
                    <a:pt x="293" y="272"/>
                    <a:pt x="294" y="273"/>
                  </a:cubicBezTo>
                  <a:cubicBezTo>
                    <a:pt x="296" y="275"/>
                    <a:pt x="294" y="281"/>
                    <a:pt x="286" y="281"/>
                  </a:cubicBezTo>
                  <a:cubicBezTo>
                    <a:pt x="279" y="280"/>
                    <a:pt x="271" y="291"/>
                    <a:pt x="268" y="291"/>
                  </a:cubicBezTo>
                  <a:cubicBezTo>
                    <a:pt x="265" y="292"/>
                    <a:pt x="268" y="300"/>
                    <a:pt x="265" y="295"/>
                  </a:cubicBezTo>
                  <a:cubicBezTo>
                    <a:pt x="261" y="289"/>
                    <a:pt x="259" y="291"/>
                    <a:pt x="258" y="287"/>
                  </a:cubicBezTo>
                  <a:cubicBezTo>
                    <a:pt x="258" y="284"/>
                    <a:pt x="258" y="291"/>
                    <a:pt x="255" y="289"/>
                  </a:cubicBezTo>
                  <a:cubicBezTo>
                    <a:pt x="251" y="286"/>
                    <a:pt x="259" y="286"/>
                    <a:pt x="256" y="283"/>
                  </a:cubicBezTo>
                  <a:cubicBezTo>
                    <a:pt x="251" y="280"/>
                    <a:pt x="255" y="284"/>
                    <a:pt x="250" y="287"/>
                  </a:cubicBezTo>
                  <a:cubicBezTo>
                    <a:pt x="244" y="289"/>
                    <a:pt x="247" y="294"/>
                    <a:pt x="239" y="291"/>
                  </a:cubicBezTo>
                  <a:cubicBezTo>
                    <a:pt x="232" y="286"/>
                    <a:pt x="230" y="286"/>
                    <a:pt x="229" y="287"/>
                  </a:cubicBezTo>
                  <a:cubicBezTo>
                    <a:pt x="227" y="289"/>
                    <a:pt x="226" y="284"/>
                    <a:pt x="223" y="283"/>
                  </a:cubicBezTo>
                  <a:cubicBezTo>
                    <a:pt x="218" y="283"/>
                    <a:pt x="212" y="273"/>
                    <a:pt x="213" y="270"/>
                  </a:cubicBezTo>
                  <a:cubicBezTo>
                    <a:pt x="215" y="267"/>
                    <a:pt x="212" y="259"/>
                    <a:pt x="207" y="258"/>
                  </a:cubicBezTo>
                  <a:cubicBezTo>
                    <a:pt x="204" y="256"/>
                    <a:pt x="203" y="259"/>
                    <a:pt x="201" y="258"/>
                  </a:cubicBezTo>
                  <a:cubicBezTo>
                    <a:pt x="200" y="255"/>
                    <a:pt x="206" y="252"/>
                    <a:pt x="203" y="245"/>
                  </a:cubicBezTo>
                  <a:cubicBezTo>
                    <a:pt x="198" y="239"/>
                    <a:pt x="201" y="252"/>
                    <a:pt x="195" y="253"/>
                  </a:cubicBezTo>
                  <a:cubicBezTo>
                    <a:pt x="189" y="253"/>
                    <a:pt x="191" y="249"/>
                    <a:pt x="194" y="249"/>
                  </a:cubicBezTo>
                  <a:cubicBezTo>
                    <a:pt x="197" y="250"/>
                    <a:pt x="197" y="247"/>
                    <a:pt x="195" y="244"/>
                  </a:cubicBezTo>
                  <a:cubicBezTo>
                    <a:pt x="195" y="241"/>
                    <a:pt x="201" y="231"/>
                    <a:pt x="200" y="228"/>
                  </a:cubicBezTo>
                  <a:cubicBezTo>
                    <a:pt x="198" y="225"/>
                    <a:pt x="198" y="224"/>
                    <a:pt x="198" y="227"/>
                  </a:cubicBezTo>
                  <a:cubicBezTo>
                    <a:pt x="198" y="230"/>
                    <a:pt x="194" y="230"/>
                    <a:pt x="194" y="235"/>
                  </a:cubicBezTo>
                  <a:cubicBezTo>
                    <a:pt x="192" y="239"/>
                    <a:pt x="194" y="233"/>
                    <a:pt x="186" y="242"/>
                  </a:cubicBezTo>
                  <a:cubicBezTo>
                    <a:pt x="178" y="252"/>
                    <a:pt x="188" y="252"/>
                    <a:pt x="180" y="249"/>
                  </a:cubicBezTo>
                  <a:cubicBezTo>
                    <a:pt x="175" y="245"/>
                    <a:pt x="178" y="235"/>
                    <a:pt x="172" y="231"/>
                  </a:cubicBezTo>
                  <a:cubicBezTo>
                    <a:pt x="165" y="227"/>
                    <a:pt x="174" y="227"/>
                    <a:pt x="168" y="222"/>
                  </a:cubicBezTo>
                  <a:cubicBezTo>
                    <a:pt x="163" y="218"/>
                    <a:pt x="163" y="222"/>
                    <a:pt x="151" y="216"/>
                  </a:cubicBezTo>
                  <a:cubicBezTo>
                    <a:pt x="139" y="210"/>
                    <a:pt x="150" y="216"/>
                    <a:pt x="136" y="213"/>
                  </a:cubicBezTo>
                  <a:cubicBezTo>
                    <a:pt x="128" y="213"/>
                    <a:pt x="122" y="222"/>
                    <a:pt x="107" y="222"/>
                  </a:cubicBezTo>
                  <a:cubicBezTo>
                    <a:pt x="98" y="221"/>
                    <a:pt x="99" y="228"/>
                    <a:pt x="93" y="228"/>
                  </a:cubicBezTo>
                  <a:cubicBezTo>
                    <a:pt x="87" y="228"/>
                    <a:pt x="90" y="242"/>
                    <a:pt x="81" y="239"/>
                  </a:cubicBezTo>
                  <a:cubicBezTo>
                    <a:pt x="73" y="236"/>
                    <a:pt x="78" y="242"/>
                    <a:pt x="70" y="238"/>
                  </a:cubicBezTo>
                  <a:cubicBezTo>
                    <a:pt x="66" y="236"/>
                    <a:pt x="66" y="239"/>
                    <a:pt x="58" y="239"/>
                  </a:cubicBezTo>
                  <a:cubicBezTo>
                    <a:pt x="52" y="239"/>
                    <a:pt x="55" y="244"/>
                    <a:pt x="51" y="245"/>
                  </a:cubicBezTo>
                  <a:cubicBezTo>
                    <a:pt x="45" y="245"/>
                    <a:pt x="45" y="253"/>
                    <a:pt x="34" y="252"/>
                  </a:cubicBezTo>
                  <a:cubicBezTo>
                    <a:pt x="23" y="250"/>
                    <a:pt x="23" y="242"/>
                    <a:pt x="19" y="244"/>
                  </a:cubicBezTo>
                  <a:cubicBezTo>
                    <a:pt x="16" y="244"/>
                    <a:pt x="16" y="235"/>
                    <a:pt x="17" y="235"/>
                  </a:cubicBezTo>
                  <a:cubicBezTo>
                    <a:pt x="20" y="236"/>
                    <a:pt x="23" y="233"/>
                    <a:pt x="22" y="228"/>
                  </a:cubicBezTo>
                  <a:cubicBezTo>
                    <a:pt x="22" y="222"/>
                    <a:pt x="26" y="225"/>
                    <a:pt x="20" y="210"/>
                  </a:cubicBezTo>
                  <a:cubicBezTo>
                    <a:pt x="14" y="194"/>
                    <a:pt x="19" y="194"/>
                    <a:pt x="16" y="186"/>
                  </a:cubicBezTo>
                  <a:cubicBezTo>
                    <a:pt x="11" y="179"/>
                    <a:pt x="10" y="179"/>
                    <a:pt x="10" y="174"/>
                  </a:cubicBezTo>
                  <a:cubicBezTo>
                    <a:pt x="11" y="168"/>
                    <a:pt x="3" y="163"/>
                    <a:pt x="3" y="158"/>
                  </a:cubicBezTo>
                  <a:cubicBezTo>
                    <a:pt x="3" y="152"/>
                    <a:pt x="7" y="163"/>
                    <a:pt x="8" y="162"/>
                  </a:cubicBezTo>
                  <a:cubicBezTo>
                    <a:pt x="8" y="158"/>
                    <a:pt x="3" y="154"/>
                    <a:pt x="5" y="151"/>
                  </a:cubicBezTo>
                  <a:cubicBezTo>
                    <a:pt x="7" y="149"/>
                    <a:pt x="11" y="165"/>
                    <a:pt x="11" y="157"/>
                  </a:cubicBezTo>
                  <a:cubicBezTo>
                    <a:pt x="11" y="149"/>
                    <a:pt x="0" y="141"/>
                    <a:pt x="5" y="132"/>
                  </a:cubicBezTo>
                  <a:cubicBezTo>
                    <a:pt x="11" y="123"/>
                    <a:pt x="3" y="124"/>
                    <a:pt x="8" y="116"/>
                  </a:cubicBezTo>
                  <a:cubicBezTo>
                    <a:pt x="13" y="109"/>
                    <a:pt x="10" y="126"/>
                    <a:pt x="13" y="116"/>
                  </a:cubicBezTo>
                  <a:cubicBezTo>
                    <a:pt x="16" y="109"/>
                    <a:pt x="17" y="115"/>
                    <a:pt x="25" y="105"/>
                  </a:cubicBezTo>
                  <a:cubicBezTo>
                    <a:pt x="32" y="96"/>
                    <a:pt x="32" y="104"/>
                    <a:pt x="38" y="101"/>
                  </a:cubicBezTo>
                  <a:cubicBezTo>
                    <a:pt x="45" y="98"/>
                    <a:pt x="48" y="98"/>
                    <a:pt x="49" y="95"/>
                  </a:cubicBezTo>
                  <a:cubicBezTo>
                    <a:pt x="51" y="92"/>
                    <a:pt x="55" y="98"/>
                    <a:pt x="63" y="92"/>
                  </a:cubicBezTo>
                  <a:cubicBezTo>
                    <a:pt x="70" y="87"/>
                    <a:pt x="67" y="82"/>
                    <a:pt x="72" y="78"/>
                  </a:cubicBezTo>
                  <a:close/>
                  <a:moveTo>
                    <a:pt x="255" y="323"/>
                  </a:moveTo>
                  <a:cubicBezTo>
                    <a:pt x="256" y="326"/>
                    <a:pt x="256" y="325"/>
                    <a:pt x="256" y="328"/>
                  </a:cubicBezTo>
                  <a:cubicBezTo>
                    <a:pt x="256" y="331"/>
                    <a:pt x="258" y="337"/>
                    <a:pt x="259" y="339"/>
                  </a:cubicBezTo>
                  <a:cubicBezTo>
                    <a:pt x="262" y="340"/>
                    <a:pt x="262" y="345"/>
                    <a:pt x="264" y="345"/>
                  </a:cubicBezTo>
                  <a:cubicBezTo>
                    <a:pt x="265" y="343"/>
                    <a:pt x="267" y="345"/>
                    <a:pt x="270" y="345"/>
                  </a:cubicBezTo>
                  <a:cubicBezTo>
                    <a:pt x="271" y="346"/>
                    <a:pt x="270" y="343"/>
                    <a:pt x="273" y="342"/>
                  </a:cubicBezTo>
                  <a:cubicBezTo>
                    <a:pt x="274" y="340"/>
                    <a:pt x="274" y="337"/>
                    <a:pt x="274" y="339"/>
                  </a:cubicBezTo>
                  <a:cubicBezTo>
                    <a:pt x="276" y="340"/>
                    <a:pt x="274" y="336"/>
                    <a:pt x="276" y="337"/>
                  </a:cubicBezTo>
                  <a:cubicBezTo>
                    <a:pt x="277" y="337"/>
                    <a:pt x="277" y="339"/>
                    <a:pt x="277" y="339"/>
                  </a:cubicBezTo>
                  <a:cubicBezTo>
                    <a:pt x="276" y="339"/>
                    <a:pt x="276" y="340"/>
                    <a:pt x="279" y="340"/>
                  </a:cubicBezTo>
                  <a:cubicBezTo>
                    <a:pt x="280" y="342"/>
                    <a:pt x="277" y="334"/>
                    <a:pt x="279" y="333"/>
                  </a:cubicBezTo>
                  <a:cubicBezTo>
                    <a:pt x="280" y="333"/>
                    <a:pt x="277" y="329"/>
                    <a:pt x="279" y="328"/>
                  </a:cubicBezTo>
                  <a:cubicBezTo>
                    <a:pt x="282" y="326"/>
                    <a:pt x="280" y="331"/>
                    <a:pt x="282" y="329"/>
                  </a:cubicBezTo>
                  <a:cubicBezTo>
                    <a:pt x="283" y="328"/>
                    <a:pt x="280" y="328"/>
                    <a:pt x="282" y="322"/>
                  </a:cubicBezTo>
                  <a:cubicBezTo>
                    <a:pt x="282" y="317"/>
                    <a:pt x="280" y="312"/>
                    <a:pt x="279" y="314"/>
                  </a:cubicBezTo>
                  <a:cubicBezTo>
                    <a:pt x="277" y="315"/>
                    <a:pt x="277" y="312"/>
                    <a:pt x="276" y="315"/>
                  </a:cubicBezTo>
                  <a:cubicBezTo>
                    <a:pt x="274" y="317"/>
                    <a:pt x="276" y="314"/>
                    <a:pt x="270" y="317"/>
                  </a:cubicBezTo>
                  <a:cubicBezTo>
                    <a:pt x="262" y="320"/>
                    <a:pt x="264" y="314"/>
                    <a:pt x="258" y="314"/>
                  </a:cubicBezTo>
                  <a:cubicBezTo>
                    <a:pt x="253" y="314"/>
                    <a:pt x="253" y="309"/>
                    <a:pt x="251" y="315"/>
                  </a:cubicBezTo>
                  <a:cubicBezTo>
                    <a:pt x="251" y="317"/>
                    <a:pt x="253" y="318"/>
                    <a:pt x="255" y="323"/>
                  </a:cubicBezTo>
                  <a:close/>
                  <a:moveTo>
                    <a:pt x="247" y="300"/>
                  </a:moveTo>
                  <a:cubicBezTo>
                    <a:pt x="248" y="298"/>
                    <a:pt x="250" y="305"/>
                    <a:pt x="247" y="306"/>
                  </a:cubicBezTo>
                  <a:cubicBezTo>
                    <a:pt x="245" y="306"/>
                    <a:pt x="245" y="301"/>
                    <a:pt x="247" y="300"/>
                  </a:cubicBezTo>
                  <a:close/>
                  <a:moveTo>
                    <a:pt x="277" y="305"/>
                  </a:moveTo>
                  <a:cubicBezTo>
                    <a:pt x="279" y="305"/>
                    <a:pt x="279" y="305"/>
                    <a:pt x="279" y="306"/>
                  </a:cubicBezTo>
                  <a:cubicBezTo>
                    <a:pt x="279" y="308"/>
                    <a:pt x="282" y="308"/>
                    <a:pt x="282" y="306"/>
                  </a:cubicBezTo>
                  <a:cubicBezTo>
                    <a:pt x="280" y="305"/>
                    <a:pt x="283" y="305"/>
                    <a:pt x="280" y="305"/>
                  </a:cubicBezTo>
                  <a:cubicBezTo>
                    <a:pt x="279" y="303"/>
                    <a:pt x="279" y="300"/>
                    <a:pt x="277" y="303"/>
                  </a:cubicBezTo>
                  <a:cubicBezTo>
                    <a:pt x="277" y="303"/>
                    <a:pt x="276" y="303"/>
                    <a:pt x="277" y="305"/>
                  </a:cubicBezTo>
                  <a:close/>
                  <a:moveTo>
                    <a:pt x="279" y="309"/>
                  </a:moveTo>
                  <a:cubicBezTo>
                    <a:pt x="279" y="308"/>
                    <a:pt x="283" y="308"/>
                    <a:pt x="282" y="309"/>
                  </a:cubicBezTo>
                  <a:cubicBezTo>
                    <a:pt x="282" y="311"/>
                    <a:pt x="279" y="309"/>
                    <a:pt x="279" y="309"/>
                  </a:cubicBezTo>
                  <a:close/>
                  <a:moveTo>
                    <a:pt x="197" y="261"/>
                  </a:moveTo>
                  <a:cubicBezTo>
                    <a:pt x="198" y="259"/>
                    <a:pt x="201" y="261"/>
                    <a:pt x="200" y="259"/>
                  </a:cubicBezTo>
                  <a:cubicBezTo>
                    <a:pt x="200" y="258"/>
                    <a:pt x="198" y="259"/>
                    <a:pt x="197" y="256"/>
                  </a:cubicBezTo>
                  <a:cubicBezTo>
                    <a:pt x="195" y="255"/>
                    <a:pt x="188" y="258"/>
                    <a:pt x="188" y="261"/>
                  </a:cubicBezTo>
                  <a:cubicBezTo>
                    <a:pt x="189" y="263"/>
                    <a:pt x="195" y="261"/>
                    <a:pt x="197" y="261"/>
                  </a:cubicBezTo>
                  <a:close/>
                  <a:moveTo>
                    <a:pt x="148" y="8"/>
                  </a:moveTo>
                  <a:cubicBezTo>
                    <a:pt x="145" y="3"/>
                    <a:pt x="145" y="11"/>
                    <a:pt x="140" y="8"/>
                  </a:cubicBezTo>
                  <a:cubicBezTo>
                    <a:pt x="137" y="6"/>
                    <a:pt x="140" y="11"/>
                    <a:pt x="143" y="14"/>
                  </a:cubicBezTo>
                  <a:cubicBezTo>
                    <a:pt x="145" y="14"/>
                    <a:pt x="150" y="11"/>
                    <a:pt x="148" y="8"/>
                  </a:cubicBezTo>
                  <a:close/>
                  <a:moveTo>
                    <a:pt x="139" y="11"/>
                  </a:moveTo>
                  <a:cubicBezTo>
                    <a:pt x="137" y="8"/>
                    <a:pt x="137" y="8"/>
                    <a:pt x="137" y="11"/>
                  </a:cubicBezTo>
                  <a:cubicBezTo>
                    <a:pt x="137" y="12"/>
                    <a:pt x="136" y="12"/>
                    <a:pt x="139" y="14"/>
                  </a:cubicBezTo>
                  <a:cubicBezTo>
                    <a:pt x="140" y="14"/>
                    <a:pt x="140" y="12"/>
                    <a:pt x="139" y="11"/>
                  </a:cubicBezTo>
                  <a:close/>
                  <a:moveTo>
                    <a:pt x="188" y="36"/>
                  </a:moveTo>
                  <a:cubicBezTo>
                    <a:pt x="186" y="32"/>
                    <a:pt x="191" y="32"/>
                    <a:pt x="191" y="34"/>
                  </a:cubicBezTo>
                  <a:cubicBezTo>
                    <a:pt x="189" y="37"/>
                    <a:pt x="188" y="39"/>
                    <a:pt x="188" y="36"/>
                  </a:cubicBezTo>
                  <a:close/>
                  <a:moveTo>
                    <a:pt x="320" y="151"/>
                  </a:moveTo>
                  <a:cubicBezTo>
                    <a:pt x="320" y="149"/>
                    <a:pt x="321" y="148"/>
                    <a:pt x="321" y="146"/>
                  </a:cubicBezTo>
                  <a:cubicBezTo>
                    <a:pt x="321" y="144"/>
                    <a:pt x="321" y="144"/>
                    <a:pt x="321" y="143"/>
                  </a:cubicBezTo>
                  <a:cubicBezTo>
                    <a:pt x="321" y="141"/>
                    <a:pt x="320" y="143"/>
                    <a:pt x="320" y="144"/>
                  </a:cubicBezTo>
                  <a:cubicBezTo>
                    <a:pt x="321" y="146"/>
                    <a:pt x="319" y="148"/>
                    <a:pt x="319" y="148"/>
                  </a:cubicBezTo>
                  <a:cubicBezTo>
                    <a:pt x="320" y="149"/>
                    <a:pt x="317" y="152"/>
                    <a:pt x="319" y="154"/>
                  </a:cubicBezTo>
                  <a:cubicBezTo>
                    <a:pt x="320" y="154"/>
                    <a:pt x="320" y="152"/>
                    <a:pt x="320" y="151"/>
                  </a:cubicBezTo>
                  <a:close/>
                  <a:moveTo>
                    <a:pt x="210" y="60"/>
                  </a:moveTo>
                  <a:cubicBezTo>
                    <a:pt x="212" y="60"/>
                    <a:pt x="215" y="60"/>
                    <a:pt x="213" y="59"/>
                  </a:cubicBezTo>
                  <a:cubicBezTo>
                    <a:pt x="212" y="57"/>
                    <a:pt x="207" y="60"/>
                    <a:pt x="209" y="62"/>
                  </a:cubicBezTo>
                  <a:cubicBezTo>
                    <a:pt x="209" y="62"/>
                    <a:pt x="210" y="62"/>
                    <a:pt x="210" y="60"/>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30" name="Freeform 239"/>
            <p:cNvSpPr>
              <a:spLocks noEditPoints="1"/>
            </p:cNvSpPr>
            <p:nvPr/>
          </p:nvSpPr>
          <p:spPr bwMode="auto">
            <a:xfrm>
              <a:off x="1484" y="2552"/>
              <a:ext cx="97" cy="122"/>
            </a:xfrm>
            <a:custGeom>
              <a:avLst/>
              <a:gdLst/>
              <a:ahLst/>
              <a:cxnLst>
                <a:cxn ang="0">
                  <a:pos x="42" y="61"/>
                </a:cxn>
                <a:cxn ang="0">
                  <a:pos x="47" y="59"/>
                </a:cxn>
                <a:cxn ang="0">
                  <a:pos x="45" y="63"/>
                </a:cxn>
                <a:cxn ang="0">
                  <a:pos x="42" y="61"/>
                </a:cxn>
                <a:cxn ang="0">
                  <a:pos x="11" y="27"/>
                </a:cxn>
                <a:cxn ang="0">
                  <a:pos x="11" y="22"/>
                </a:cxn>
                <a:cxn ang="0">
                  <a:pos x="9" y="19"/>
                </a:cxn>
                <a:cxn ang="0">
                  <a:pos x="7" y="23"/>
                </a:cxn>
                <a:cxn ang="0">
                  <a:pos x="9" y="27"/>
                </a:cxn>
                <a:cxn ang="0">
                  <a:pos x="11" y="27"/>
                </a:cxn>
                <a:cxn ang="0">
                  <a:pos x="12" y="33"/>
                </a:cxn>
                <a:cxn ang="0">
                  <a:pos x="12" y="30"/>
                </a:cxn>
                <a:cxn ang="0">
                  <a:pos x="11" y="28"/>
                </a:cxn>
                <a:cxn ang="0">
                  <a:pos x="11" y="31"/>
                </a:cxn>
                <a:cxn ang="0">
                  <a:pos x="12" y="33"/>
                </a:cxn>
                <a:cxn ang="0">
                  <a:pos x="6" y="3"/>
                </a:cxn>
                <a:cxn ang="0">
                  <a:pos x="9" y="3"/>
                </a:cxn>
                <a:cxn ang="0">
                  <a:pos x="4" y="2"/>
                </a:cxn>
                <a:cxn ang="0">
                  <a:pos x="3" y="3"/>
                </a:cxn>
                <a:cxn ang="0">
                  <a:pos x="3" y="5"/>
                </a:cxn>
                <a:cxn ang="0">
                  <a:pos x="6" y="3"/>
                </a:cxn>
                <a:cxn ang="0">
                  <a:pos x="17" y="8"/>
                </a:cxn>
                <a:cxn ang="0">
                  <a:pos x="15" y="5"/>
                </a:cxn>
                <a:cxn ang="0">
                  <a:pos x="11" y="0"/>
                </a:cxn>
                <a:cxn ang="0">
                  <a:pos x="12" y="2"/>
                </a:cxn>
                <a:cxn ang="0">
                  <a:pos x="15" y="5"/>
                </a:cxn>
                <a:cxn ang="0">
                  <a:pos x="15" y="8"/>
                </a:cxn>
                <a:cxn ang="0">
                  <a:pos x="15" y="11"/>
                </a:cxn>
                <a:cxn ang="0">
                  <a:pos x="17" y="8"/>
                </a:cxn>
                <a:cxn ang="0">
                  <a:pos x="48" y="49"/>
                </a:cxn>
                <a:cxn ang="0">
                  <a:pos x="50" y="49"/>
                </a:cxn>
                <a:cxn ang="0">
                  <a:pos x="47" y="47"/>
                </a:cxn>
                <a:cxn ang="0">
                  <a:pos x="48" y="49"/>
                </a:cxn>
                <a:cxn ang="0">
                  <a:pos x="23" y="19"/>
                </a:cxn>
                <a:cxn ang="0">
                  <a:pos x="21" y="23"/>
                </a:cxn>
                <a:cxn ang="0">
                  <a:pos x="23" y="25"/>
                </a:cxn>
                <a:cxn ang="0">
                  <a:pos x="23" y="23"/>
                </a:cxn>
                <a:cxn ang="0">
                  <a:pos x="23" y="17"/>
                </a:cxn>
                <a:cxn ang="0">
                  <a:pos x="18" y="16"/>
                </a:cxn>
                <a:cxn ang="0">
                  <a:pos x="23" y="19"/>
                </a:cxn>
                <a:cxn ang="0">
                  <a:pos x="39" y="47"/>
                </a:cxn>
                <a:cxn ang="0">
                  <a:pos x="39" y="49"/>
                </a:cxn>
                <a:cxn ang="0">
                  <a:pos x="41" y="44"/>
                </a:cxn>
                <a:cxn ang="0">
                  <a:pos x="38" y="42"/>
                </a:cxn>
                <a:cxn ang="0">
                  <a:pos x="39" y="45"/>
                </a:cxn>
                <a:cxn ang="0">
                  <a:pos x="39" y="47"/>
                </a:cxn>
                <a:cxn ang="0">
                  <a:pos x="26" y="36"/>
                </a:cxn>
                <a:cxn ang="0">
                  <a:pos x="26" y="36"/>
                </a:cxn>
                <a:cxn ang="0">
                  <a:pos x="24" y="34"/>
                </a:cxn>
                <a:cxn ang="0">
                  <a:pos x="26" y="36"/>
                </a:cxn>
                <a:cxn ang="0">
                  <a:pos x="29" y="28"/>
                </a:cxn>
                <a:cxn ang="0">
                  <a:pos x="27" y="23"/>
                </a:cxn>
                <a:cxn ang="0">
                  <a:pos x="27" y="25"/>
                </a:cxn>
                <a:cxn ang="0">
                  <a:pos x="29" y="28"/>
                </a:cxn>
                <a:cxn ang="0">
                  <a:pos x="29" y="30"/>
                </a:cxn>
                <a:cxn ang="0">
                  <a:pos x="29" y="28"/>
                </a:cxn>
                <a:cxn ang="0">
                  <a:pos x="33" y="42"/>
                </a:cxn>
                <a:cxn ang="0">
                  <a:pos x="33" y="41"/>
                </a:cxn>
                <a:cxn ang="0">
                  <a:pos x="32" y="39"/>
                </a:cxn>
                <a:cxn ang="0">
                  <a:pos x="30" y="34"/>
                </a:cxn>
                <a:cxn ang="0">
                  <a:pos x="32" y="38"/>
                </a:cxn>
                <a:cxn ang="0">
                  <a:pos x="32" y="41"/>
                </a:cxn>
                <a:cxn ang="0">
                  <a:pos x="33" y="42"/>
                </a:cxn>
              </a:cxnLst>
              <a:rect l="0" t="0" r="r" b="b"/>
              <a:pathLst>
                <a:path w="50" h="63">
                  <a:moveTo>
                    <a:pt x="42" y="61"/>
                  </a:moveTo>
                  <a:cubicBezTo>
                    <a:pt x="45" y="58"/>
                    <a:pt x="47" y="61"/>
                    <a:pt x="47" y="59"/>
                  </a:cubicBezTo>
                  <a:cubicBezTo>
                    <a:pt x="48" y="56"/>
                    <a:pt x="50" y="61"/>
                    <a:pt x="45" y="63"/>
                  </a:cubicBezTo>
                  <a:cubicBezTo>
                    <a:pt x="42" y="63"/>
                    <a:pt x="42" y="63"/>
                    <a:pt x="42" y="61"/>
                  </a:cubicBezTo>
                  <a:close/>
                  <a:moveTo>
                    <a:pt x="11" y="27"/>
                  </a:moveTo>
                  <a:cubicBezTo>
                    <a:pt x="12" y="25"/>
                    <a:pt x="12" y="23"/>
                    <a:pt x="11" y="22"/>
                  </a:cubicBezTo>
                  <a:cubicBezTo>
                    <a:pt x="9" y="20"/>
                    <a:pt x="9" y="19"/>
                    <a:pt x="9" y="19"/>
                  </a:cubicBezTo>
                  <a:cubicBezTo>
                    <a:pt x="7" y="19"/>
                    <a:pt x="7" y="20"/>
                    <a:pt x="7" y="23"/>
                  </a:cubicBezTo>
                  <a:cubicBezTo>
                    <a:pt x="6" y="25"/>
                    <a:pt x="6" y="25"/>
                    <a:pt x="9" y="27"/>
                  </a:cubicBezTo>
                  <a:cubicBezTo>
                    <a:pt x="11" y="28"/>
                    <a:pt x="11" y="27"/>
                    <a:pt x="11" y="27"/>
                  </a:cubicBezTo>
                  <a:close/>
                  <a:moveTo>
                    <a:pt x="12" y="33"/>
                  </a:moveTo>
                  <a:cubicBezTo>
                    <a:pt x="13" y="33"/>
                    <a:pt x="13" y="33"/>
                    <a:pt x="12" y="30"/>
                  </a:cubicBezTo>
                  <a:cubicBezTo>
                    <a:pt x="12" y="27"/>
                    <a:pt x="12" y="30"/>
                    <a:pt x="11" y="28"/>
                  </a:cubicBezTo>
                  <a:cubicBezTo>
                    <a:pt x="9" y="27"/>
                    <a:pt x="9" y="30"/>
                    <a:pt x="11" y="31"/>
                  </a:cubicBezTo>
                  <a:cubicBezTo>
                    <a:pt x="12" y="33"/>
                    <a:pt x="11" y="33"/>
                    <a:pt x="12" y="33"/>
                  </a:cubicBezTo>
                  <a:close/>
                  <a:moveTo>
                    <a:pt x="6" y="3"/>
                  </a:moveTo>
                  <a:cubicBezTo>
                    <a:pt x="9" y="3"/>
                    <a:pt x="9" y="5"/>
                    <a:pt x="9" y="3"/>
                  </a:cubicBezTo>
                  <a:cubicBezTo>
                    <a:pt x="11" y="2"/>
                    <a:pt x="7" y="3"/>
                    <a:pt x="4" y="2"/>
                  </a:cubicBezTo>
                  <a:cubicBezTo>
                    <a:pt x="1" y="2"/>
                    <a:pt x="6" y="5"/>
                    <a:pt x="3" y="3"/>
                  </a:cubicBezTo>
                  <a:cubicBezTo>
                    <a:pt x="1" y="3"/>
                    <a:pt x="0" y="3"/>
                    <a:pt x="3" y="5"/>
                  </a:cubicBezTo>
                  <a:cubicBezTo>
                    <a:pt x="3" y="5"/>
                    <a:pt x="3" y="5"/>
                    <a:pt x="6" y="3"/>
                  </a:cubicBezTo>
                  <a:close/>
                  <a:moveTo>
                    <a:pt x="17" y="8"/>
                  </a:moveTo>
                  <a:cubicBezTo>
                    <a:pt x="17" y="8"/>
                    <a:pt x="17" y="5"/>
                    <a:pt x="15" y="5"/>
                  </a:cubicBezTo>
                  <a:cubicBezTo>
                    <a:pt x="13" y="3"/>
                    <a:pt x="13" y="0"/>
                    <a:pt x="11" y="0"/>
                  </a:cubicBezTo>
                  <a:cubicBezTo>
                    <a:pt x="7" y="0"/>
                    <a:pt x="11" y="0"/>
                    <a:pt x="12" y="2"/>
                  </a:cubicBezTo>
                  <a:cubicBezTo>
                    <a:pt x="13" y="2"/>
                    <a:pt x="13" y="3"/>
                    <a:pt x="15" y="5"/>
                  </a:cubicBezTo>
                  <a:cubicBezTo>
                    <a:pt x="17" y="6"/>
                    <a:pt x="15" y="5"/>
                    <a:pt x="15" y="8"/>
                  </a:cubicBezTo>
                  <a:cubicBezTo>
                    <a:pt x="15" y="11"/>
                    <a:pt x="12" y="8"/>
                    <a:pt x="15" y="11"/>
                  </a:cubicBezTo>
                  <a:cubicBezTo>
                    <a:pt x="15" y="13"/>
                    <a:pt x="15" y="8"/>
                    <a:pt x="17" y="8"/>
                  </a:cubicBezTo>
                  <a:close/>
                  <a:moveTo>
                    <a:pt x="48" y="49"/>
                  </a:moveTo>
                  <a:cubicBezTo>
                    <a:pt x="50" y="49"/>
                    <a:pt x="50" y="49"/>
                    <a:pt x="50" y="49"/>
                  </a:cubicBezTo>
                  <a:cubicBezTo>
                    <a:pt x="50" y="47"/>
                    <a:pt x="47" y="47"/>
                    <a:pt x="47" y="47"/>
                  </a:cubicBezTo>
                  <a:cubicBezTo>
                    <a:pt x="47" y="47"/>
                    <a:pt x="47" y="49"/>
                    <a:pt x="48" y="49"/>
                  </a:cubicBezTo>
                  <a:close/>
                  <a:moveTo>
                    <a:pt x="23" y="19"/>
                  </a:moveTo>
                  <a:cubicBezTo>
                    <a:pt x="24" y="22"/>
                    <a:pt x="21" y="22"/>
                    <a:pt x="21" y="23"/>
                  </a:cubicBezTo>
                  <a:cubicBezTo>
                    <a:pt x="23" y="23"/>
                    <a:pt x="23" y="27"/>
                    <a:pt x="23" y="25"/>
                  </a:cubicBezTo>
                  <a:cubicBezTo>
                    <a:pt x="24" y="25"/>
                    <a:pt x="23" y="25"/>
                    <a:pt x="23" y="23"/>
                  </a:cubicBezTo>
                  <a:cubicBezTo>
                    <a:pt x="23" y="20"/>
                    <a:pt x="24" y="20"/>
                    <a:pt x="23" y="17"/>
                  </a:cubicBezTo>
                  <a:cubicBezTo>
                    <a:pt x="21" y="16"/>
                    <a:pt x="18" y="14"/>
                    <a:pt x="18" y="16"/>
                  </a:cubicBezTo>
                  <a:cubicBezTo>
                    <a:pt x="18" y="16"/>
                    <a:pt x="21" y="17"/>
                    <a:pt x="23" y="19"/>
                  </a:cubicBezTo>
                  <a:close/>
                  <a:moveTo>
                    <a:pt x="39" y="47"/>
                  </a:moveTo>
                  <a:cubicBezTo>
                    <a:pt x="38" y="49"/>
                    <a:pt x="38" y="50"/>
                    <a:pt x="39" y="49"/>
                  </a:cubicBezTo>
                  <a:cubicBezTo>
                    <a:pt x="42" y="47"/>
                    <a:pt x="42" y="45"/>
                    <a:pt x="41" y="44"/>
                  </a:cubicBezTo>
                  <a:cubicBezTo>
                    <a:pt x="41" y="42"/>
                    <a:pt x="41" y="44"/>
                    <a:pt x="38" y="42"/>
                  </a:cubicBezTo>
                  <a:cubicBezTo>
                    <a:pt x="36" y="42"/>
                    <a:pt x="38" y="45"/>
                    <a:pt x="39" y="45"/>
                  </a:cubicBezTo>
                  <a:cubicBezTo>
                    <a:pt x="41" y="44"/>
                    <a:pt x="41" y="45"/>
                    <a:pt x="39" y="47"/>
                  </a:cubicBezTo>
                  <a:close/>
                  <a:moveTo>
                    <a:pt x="26" y="36"/>
                  </a:moveTo>
                  <a:cubicBezTo>
                    <a:pt x="27" y="38"/>
                    <a:pt x="27" y="36"/>
                    <a:pt x="26" y="36"/>
                  </a:cubicBezTo>
                  <a:cubicBezTo>
                    <a:pt x="26" y="34"/>
                    <a:pt x="24" y="33"/>
                    <a:pt x="24" y="34"/>
                  </a:cubicBezTo>
                  <a:cubicBezTo>
                    <a:pt x="24" y="36"/>
                    <a:pt x="24" y="34"/>
                    <a:pt x="26" y="36"/>
                  </a:cubicBezTo>
                  <a:close/>
                  <a:moveTo>
                    <a:pt x="29" y="28"/>
                  </a:moveTo>
                  <a:cubicBezTo>
                    <a:pt x="29" y="27"/>
                    <a:pt x="29" y="25"/>
                    <a:pt x="27" y="23"/>
                  </a:cubicBezTo>
                  <a:cubicBezTo>
                    <a:pt x="26" y="23"/>
                    <a:pt x="26" y="23"/>
                    <a:pt x="27" y="25"/>
                  </a:cubicBezTo>
                  <a:cubicBezTo>
                    <a:pt x="27" y="25"/>
                    <a:pt x="27" y="27"/>
                    <a:pt x="29" y="28"/>
                  </a:cubicBezTo>
                  <a:cubicBezTo>
                    <a:pt x="30" y="30"/>
                    <a:pt x="27" y="31"/>
                    <a:pt x="29" y="30"/>
                  </a:cubicBezTo>
                  <a:cubicBezTo>
                    <a:pt x="30" y="30"/>
                    <a:pt x="30" y="28"/>
                    <a:pt x="29" y="28"/>
                  </a:cubicBezTo>
                  <a:close/>
                  <a:moveTo>
                    <a:pt x="33" y="42"/>
                  </a:moveTo>
                  <a:cubicBezTo>
                    <a:pt x="33" y="42"/>
                    <a:pt x="35" y="42"/>
                    <a:pt x="33" y="41"/>
                  </a:cubicBezTo>
                  <a:cubicBezTo>
                    <a:pt x="33" y="39"/>
                    <a:pt x="32" y="39"/>
                    <a:pt x="32" y="39"/>
                  </a:cubicBezTo>
                  <a:cubicBezTo>
                    <a:pt x="32" y="38"/>
                    <a:pt x="30" y="34"/>
                    <a:pt x="30" y="34"/>
                  </a:cubicBezTo>
                  <a:cubicBezTo>
                    <a:pt x="29" y="33"/>
                    <a:pt x="30" y="36"/>
                    <a:pt x="32" y="38"/>
                  </a:cubicBezTo>
                  <a:cubicBezTo>
                    <a:pt x="32" y="41"/>
                    <a:pt x="30" y="38"/>
                    <a:pt x="32" y="41"/>
                  </a:cubicBezTo>
                  <a:cubicBezTo>
                    <a:pt x="32" y="41"/>
                    <a:pt x="33" y="41"/>
                    <a:pt x="33" y="42"/>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31" name="Freeform 240"/>
            <p:cNvSpPr>
              <a:spLocks noEditPoints="1"/>
            </p:cNvSpPr>
            <p:nvPr/>
          </p:nvSpPr>
          <p:spPr bwMode="auto">
            <a:xfrm>
              <a:off x="1395" y="2625"/>
              <a:ext cx="167" cy="72"/>
            </a:xfrm>
            <a:custGeom>
              <a:avLst/>
              <a:gdLst/>
              <a:ahLst/>
              <a:cxnLst>
                <a:cxn ang="0">
                  <a:pos x="8" y="13"/>
                </a:cxn>
                <a:cxn ang="0">
                  <a:pos x="3" y="15"/>
                </a:cxn>
                <a:cxn ang="0">
                  <a:pos x="0" y="13"/>
                </a:cxn>
                <a:cxn ang="0">
                  <a:pos x="4" y="10"/>
                </a:cxn>
                <a:cxn ang="0">
                  <a:pos x="17" y="3"/>
                </a:cxn>
                <a:cxn ang="0">
                  <a:pos x="24" y="1"/>
                </a:cxn>
                <a:cxn ang="0">
                  <a:pos x="30" y="1"/>
                </a:cxn>
                <a:cxn ang="0">
                  <a:pos x="35" y="3"/>
                </a:cxn>
                <a:cxn ang="0">
                  <a:pos x="42" y="6"/>
                </a:cxn>
                <a:cxn ang="0">
                  <a:pos x="50" y="10"/>
                </a:cxn>
                <a:cxn ang="0">
                  <a:pos x="58" y="13"/>
                </a:cxn>
                <a:cxn ang="0">
                  <a:pos x="59" y="15"/>
                </a:cxn>
                <a:cxn ang="0">
                  <a:pos x="62" y="18"/>
                </a:cxn>
                <a:cxn ang="0">
                  <a:pos x="65" y="20"/>
                </a:cxn>
                <a:cxn ang="0">
                  <a:pos x="70" y="21"/>
                </a:cxn>
                <a:cxn ang="0">
                  <a:pos x="74" y="23"/>
                </a:cxn>
                <a:cxn ang="0">
                  <a:pos x="76" y="26"/>
                </a:cxn>
                <a:cxn ang="0">
                  <a:pos x="82" y="29"/>
                </a:cxn>
                <a:cxn ang="0">
                  <a:pos x="85" y="32"/>
                </a:cxn>
                <a:cxn ang="0">
                  <a:pos x="79" y="34"/>
                </a:cxn>
                <a:cxn ang="0">
                  <a:pos x="64" y="34"/>
                </a:cxn>
                <a:cxn ang="0">
                  <a:pos x="61" y="30"/>
                </a:cxn>
                <a:cxn ang="0">
                  <a:pos x="56" y="26"/>
                </a:cxn>
                <a:cxn ang="0">
                  <a:pos x="50" y="20"/>
                </a:cxn>
                <a:cxn ang="0">
                  <a:pos x="42" y="17"/>
                </a:cxn>
                <a:cxn ang="0">
                  <a:pos x="32" y="12"/>
                </a:cxn>
                <a:cxn ang="0">
                  <a:pos x="23" y="10"/>
                </a:cxn>
                <a:cxn ang="0">
                  <a:pos x="26" y="7"/>
                </a:cxn>
                <a:cxn ang="0">
                  <a:pos x="15" y="9"/>
                </a:cxn>
                <a:cxn ang="0">
                  <a:pos x="8" y="13"/>
                </a:cxn>
                <a:cxn ang="0">
                  <a:pos x="18" y="18"/>
                </a:cxn>
                <a:cxn ang="0">
                  <a:pos x="15" y="13"/>
                </a:cxn>
                <a:cxn ang="0">
                  <a:pos x="18" y="18"/>
                </a:cxn>
                <a:cxn ang="0">
                  <a:pos x="50" y="9"/>
                </a:cxn>
                <a:cxn ang="0">
                  <a:pos x="51" y="7"/>
                </a:cxn>
                <a:cxn ang="0">
                  <a:pos x="50" y="9"/>
                </a:cxn>
                <a:cxn ang="0">
                  <a:pos x="53" y="9"/>
                </a:cxn>
                <a:cxn ang="0">
                  <a:pos x="55" y="10"/>
                </a:cxn>
                <a:cxn ang="0">
                  <a:pos x="53" y="9"/>
                </a:cxn>
              </a:cxnLst>
              <a:rect l="0" t="0" r="r" b="b"/>
              <a:pathLst>
                <a:path w="86" h="37">
                  <a:moveTo>
                    <a:pt x="8" y="13"/>
                  </a:moveTo>
                  <a:cubicBezTo>
                    <a:pt x="4" y="13"/>
                    <a:pt x="3" y="17"/>
                    <a:pt x="3" y="15"/>
                  </a:cubicBezTo>
                  <a:cubicBezTo>
                    <a:pt x="3" y="13"/>
                    <a:pt x="0" y="15"/>
                    <a:pt x="0" y="13"/>
                  </a:cubicBezTo>
                  <a:cubicBezTo>
                    <a:pt x="0" y="12"/>
                    <a:pt x="4" y="13"/>
                    <a:pt x="4" y="10"/>
                  </a:cubicBezTo>
                  <a:cubicBezTo>
                    <a:pt x="3" y="9"/>
                    <a:pt x="8" y="4"/>
                    <a:pt x="17" y="3"/>
                  </a:cubicBezTo>
                  <a:cubicBezTo>
                    <a:pt x="21" y="3"/>
                    <a:pt x="20" y="0"/>
                    <a:pt x="24" y="1"/>
                  </a:cubicBezTo>
                  <a:cubicBezTo>
                    <a:pt x="30" y="3"/>
                    <a:pt x="29" y="0"/>
                    <a:pt x="30" y="1"/>
                  </a:cubicBezTo>
                  <a:cubicBezTo>
                    <a:pt x="32" y="3"/>
                    <a:pt x="33" y="0"/>
                    <a:pt x="35" y="3"/>
                  </a:cubicBezTo>
                  <a:cubicBezTo>
                    <a:pt x="36" y="4"/>
                    <a:pt x="39" y="1"/>
                    <a:pt x="42" y="6"/>
                  </a:cubicBezTo>
                  <a:cubicBezTo>
                    <a:pt x="45" y="10"/>
                    <a:pt x="45" y="6"/>
                    <a:pt x="50" y="10"/>
                  </a:cubicBezTo>
                  <a:cubicBezTo>
                    <a:pt x="56" y="13"/>
                    <a:pt x="58" y="12"/>
                    <a:pt x="58" y="13"/>
                  </a:cubicBezTo>
                  <a:cubicBezTo>
                    <a:pt x="56" y="15"/>
                    <a:pt x="59" y="17"/>
                    <a:pt x="59" y="15"/>
                  </a:cubicBezTo>
                  <a:cubicBezTo>
                    <a:pt x="58" y="13"/>
                    <a:pt x="61" y="15"/>
                    <a:pt x="62" y="18"/>
                  </a:cubicBezTo>
                  <a:cubicBezTo>
                    <a:pt x="65" y="20"/>
                    <a:pt x="65" y="18"/>
                    <a:pt x="65" y="20"/>
                  </a:cubicBezTo>
                  <a:cubicBezTo>
                    <a:pt x="67" y="23"/>
                    <a:pt x="68" y="20"/>
                    <a:pt x="70" y="21"/>
                  </a:cubicBezTo>
                  <a:cubicBezTo>
                    <a:pt x="71" y="23"/>
                    <a:pt x="73" y="20"/>
                    <a:pt x="74" y="23"/>
                  </a:cubicBezTo>
                  <a:cubicBezTo>
                    <a:pt x="74" y="26"/>
                    <a:pt x="70" y="24"/>
                    <a:pt x="76" y="26"/>
                  </a:cubicBezTo>
                  <a:cubicBezTo>
                    <a:pt x="80" y="26"/>
                    <a:pt x="80" y="27"/>
                    <a:pt x="82" y="29"/>
                  </a:cubicBezTo>
                  <a:cubicBezTo>
                    <a:pt x="83" y="30"/>
                    <a:pt x="86" y="29"/>
                    <a:pt x="85" y="32"/>
                  </a:cubicBezTo>
                  <a:cubicBezTo>
                    <a:pt x="83" y="34"/>
                    <a:pt x="83" y="30"/>
                    <a:pt x="79" y="34"/>
                  </a:cubicBezTo>
                  <a:cubicBezTo>
                    <a:pt x="73" y="37"/>
                    <a:pt x="76" y="32"/>
                    <a:pt x="64" y="34"/>
                  </a:cubicBezTo>
                  <a:cubicBezTo>
                    <a:pt x="51" y="35"/>
                    <a:pt x="58" y="34"/>
                    <a:pt x="61" y="30"/>
                  </a:cubicBezTo>
                  <a:cubicBezTo>
                    <a:pt x="64" y="27"/>
                    <a:pt x="61" y="26"/>
                    <a:pt x="56" y="26"/>
                  </a:cubicBezTo>
                  <a:cubicBezTo>
                    <a:pt x="51" y="26"/>
                    <a:pt x="51" y="23"/>
                    <a:pt x="50" y="20"/>
                  </a:cubicBezTo>
                  <a:cubicBezTo>
                    <a:pt x="48" y="15"/>
                    <a:pt x="47" y="18"/>
                    <a:pt x="42" y="17"/>
                  </a:cubicBezTo>
                  <a:cubicBezTo>
                    <a:pt x="36" y="15"/>
                    <a:pt x="38" y="12"/>
                    <a:pt x="32" y="12"/>
                  </a:cubicBezTo>
                  <a:cubicBezTo>
                    <a:pt x="26" y="12"/>
                    <a:pt x="26" y="12"/>
                    <a:pt x="23" y="10"/>
                  </a:cubicBezTo>
                  <a:cubicBezTo>
                    <a:pt x="21" y="9"/>
                    <a:pt x="27" y="7"/>
                    <a:pt x="26" y="7"/>
                  </a:cubicBezTo>
                  <a:cubicBezTo>
                    <a:pt x="24" y="6"/>
                    <a:pt x="18" y="4"/>
                    <a:pt x="15" y="9"/>
                  </a:cubicBezTo>
                  <a:cubicBezTo>
                    <a:pt x="11" y="12"/>
                    <a:pt x="8" y="10"/>
                    <a:pt x="8" y="13"/>
                  </a:cubicBezTo>
                  <a:close/>
                  <a:moveTo>
                    <a:pt x="18" y="18"/>
                  </a:moveTo>
                  <a:cubicBezTo>
                    <a:pt x="14" y="20"/>
                    <a:pt x="14" y="13"/>
                    <a:pt x="15" y="13"/>
                  </a:cubicBezTo>
                  <a:cubicBezTo>
                    <a:pt x="18" y="13"/>
                    <a:pt x="20" y="18"/>
                    <a:pt x="18" y="18"/>
                  </a:cubicBezTo>
                  <a:close/>
                  <a:moveTo>
                    <a:pt x="50" y="9"/>
                  </a:moveTo>
                  <a:cubicBezTo>
                    <a:pt x="48" y="7"/>
                    <a:pt x="50" y="7"/>
                    <a:pt x="51" y="7"/>
                  </a:cubicBezTo>
                  <a:cubicBezTo>
                    <a:pt x="51" y="9"/>
                    <a:pt x="51" y="9"/>
                    <a:pt x="50" y="9"/>
                  </a:cubicBezTo>
                  <a:close/>
                  <a:moveTo>
                    <a:pt x="53" y="9"/>
                  </a:moveTo>
                  <a:cubicBezTo>
                    <a:pt x="53" y="9"/>
                    <a:pt x="56" y="10"/>
                    <a:pt x="55" y="10"/>
                  </a:cubicBezTo>
                  <a:cubicBezTo>
                    <a:pt x="53" y="10"/>
                    <a:pt x="51" y="10"/>
                    <a:pt x="53" y="9"/>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32" name="Freeform 241"/>
            <p:cNvSpPr>
              <a:spLocks/>
            </p:cNvSpPr>
            <p:nvPr/>
          </p:nvSpPr>
          <p:spPr bwMode="auto">
            <a:xfrm>
              <a:off x="1572" y="2709"/>
              <a:ext cx="9" cy="6"/>
            </a:xfrm>
            <a:custGeom>
              <a:avLst/>
              <a:gdLst/>
              <a:ahLst/>
              <a:cxnLst>
                <a:cxn ang="0">
                  <a:pos x="0" y="2"/>
                </a:cxn>
                <a:cxn ang="0">
                  <a:pos x="5" y="3"/>
                </a:cxn>
                <a:cxn ang="0">
                  <a:pos x="0" y="2"/>
                </a:cxn>
              </a:cxnLst>
              <a:rect l="0" t="0" r="r" b="b"/>
              <a:pathLst>
                <a:path w="5" h="3">
                  <a:moveTo>
                    <a:pt x="0" y="2"/>
                  </a:moveTo>
                  <a:cubicBezTo>
                    <a:pt x="0" y="0"/>
                    <a:pt x="5" y="2"/>
                    <a:pt x="5" y="3"/>
                  </a:cubicBezTo>
                  <a:cubicBezTo>
                    <a:pt x="0" y="2"/>
                    <a:pt x="0" y="2"/>
                    <a:pt x="0"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33" name="Freeform 242"/>
            <p:cNvSpPr>
              <a:spLocks/>
            </p:cNvSpPr>
            <p:nvPr/>
          </p:nvSpPr>
          <p:spPr bwMode="auto">
            <a:xfrm>
              <a:off x="1634" y="2835"/>
              <a:ext cx="11" cy="11"/>
            </a:xfrm>
            <a:custGeom>
              <a:avLst/>
              <a:gdLst/>
              <a:ahLst/>
              <a:cxnLst>
                <a:cxn ang="0">
                  <a:pos x="3" y="3"/>
                </a:cxn>
                <a:cxn ang="0">
                  <a:pos x="2" y="2"/>
                </a:cxn>
                <a:cxn ang="0">
                  <a:pos x="3" y="3"/>
                </a:cxn>
                <a:cxn ang="0">
                  <a:pos x="3" y="3"/>
                </a:cxn>
              </a:cxnLst>
              <a:rect l="0" t="0" r="r" b="b"/>
              <a:pathLst>
                <a:path w="6" h="6">
                  <a:moveTo>
                    <a:pt x="3" y="3"/>
                  </a:moveTo>
                  <a:cubicBezTo>
                    <a:pt x="2" y="2"/>
                    <a:pt x="0" y="0"/>
                    <a:pt x="2" y="2"/>
                  </a:cubicBezTo>
                  <a:cubicBezTo>
                    <a:pt x="3" y="2"/>
                    <a:pt x="2" y="3"/>
                    <a:pt x="3" y="3"/>
                  </a:cubicBezTo>
                  <a:cubicBezTo>
                    <a:pt x="5" y="3"/>
                    <a:pt x="6" y="6"/>
                    <a:pt x="3"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34" name="Freeform 243"/>
            <p:cNvSpPr>
              <a:spLocks/>
            </p:cNvSpPr>
            <p:nvPr/>
          </p:nvSpPr>
          <p:spPr bwMode="auto">
            <a:xfrm>
              <a:off x="1645" y="2839"/>
              <a:ext cx="6" cy="7"/>
            </a:xfrm>
            <a:custGeom>
              <a:avLst/>
              <a:gdLst/>
              <a:ahLst/>
              <a:cxnLst>
                <a:cxn ang="0">
                  <a:pos x="2" y="1"/>
                </a:cxn>
                <a:cxn ang="0">
                  <a:pos x="2" y="0"/>
                </a:cxn>
                <a:cxn ang="0">
                  <a:pos x="2" y="3"/>
                </a:cxn>
                <a:cxn ang="0">
                  <a:pos x="2" y="1"/>
                </a:cxn>
              </a:cxnLst>
              <a:rect l="0" t="0" r="r" b="b"/>
              <a:pathLst>
                <a:path w="3" h="4">
                  <a:moveTo>
                    <a:pt x="2" y="1"/>
                  </a:moveTo>
                  <a:cubicBezTo>
                    <a:pt x="0" y="1"/>
                    <a:pt x="2" y="0"/>
                    <a:pt x="2" y="0"/>
                  </a:cubicBezTo>
                  <a:cubicBezTo>
                    <a:pt x="3" y="1"/>
                    <a:pt x="3" y="4"/>
                    <a:pt x="2" y="3"/>
                  </a:cubicBezTo>
                  <a:cubicBezTo>
                    <a:pt x="2" y="1"/>
                    <a:pt x="2" y="1"/>
                    <a:pt x="2"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35" name="Freeform 244"/>
            <p:cNvSpPr>
              <a:spLocks/>
            </p:cNvSpPr>
            <p:nvPr/>
          </p:nvSpPr>
          <p:spPr bwMode="auto">
            <a:xfrm>
              <a:off x="1711" y="2860"/>
              <a:ext cx="12" cy="6"/>
            </a:xfrm>
            <a:custGeom>
              <a:avLst/>
              <a:gdLst/>
              <a:ahLst/>
              <a:cxnLst>
                <a:cxn ang="0">
                  <a:pos x="0" y="2"/>
                </a:cxn>
                <a:cxn ang="0">
                  <a:pos x="3" y="2"/>
                </a:cxn>
                <a:cxn ang="0">
                  <a:pos x="5" y="3"/>
                </a:cxn>
                <a:cxn ang="0">
                  <a:pos x="2" y="3"/>
                </a:cxn>
                <a:cxn ang="0">
                  <a:pos x="0" y="2"/>
                </a:cxn>
              </a:cxnLst>
              <a:rect l="0" t="0" r="r" b="b"/>
              <a:pathLst>
                <a:path w="6" h="3">
                  <a:moveTo>
                    <a:pt x="0" y="2"/>
                  </a:moveTo>
                  <a:cubicBezTo>
                    <a:pt x="0" y="0"/>
                    <a:pt x="2" y="3"/>
                    <a:pt x="3" y="2"/>
                  </a:cubicBezTo>
                  <a:cubicBezTo>
                    <a:pt x="5" y="0"/>
                    <a:pt x="6" y="2"/>
                    <a:pt x="5" y="3"/>
                  </a:cubicBezTo>
                  <a:cubicBezTo>
                    <a:pt x="3" y="3"/>
                    <a:pt x="2" y="3"/>
                    <a:pt x="2" y="3"/>
                  </a:cubicBezTo>
                  <a:cubicBezTo>
                    <a:pt x="2" y="3"/>
                    <a:pt x="0" y="3"/>
                    <a:pt x="0"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36" name="Freeform 245"/>
            <p:cNvSpPr>
              <a:spLocks/>
            </p:cNvSpPr>
            <p:nvPr/>
          </p:nvSpPr>
          <p:spPr bwMode="auto">
            <a:xfrm>
              <a:off x="1762" y="2903"/>
              <a:ext cx="2" cy="2"/>
            </a:xfrm>
            <a:custGeom>
              <a:avLst/>
              <a:gdLst/>
              <a:ahLst/>
              <a:cxnLst>
                <a:cxn ang="0">
                  <a:pos x="1" y="0"/>
                </a:cxn>
                <a:cxn ang="0">
                  <a:pos x="0" y="1"/>
                </a:cxn>
                <a:cxn ang="0">
                  <a:pos x="1" y="0"/>
                </a:cxn>
              </a:cxnLst>
              <a:rect l="0" t="0" r="r" b="b"/>
              <a:pathLst>
                <a:path w="1" h="1">
                  <a:moveTo>
                    <a:pt x="1" y="0"/>
                  </a:moveTo>
                  <a:cubicBezTo>
                    <a:pt x="0" y="1"/>
                    <a:pt x="0" y="1"/>
                    <a:pt x="0" y="1"/>
                  </a:cubicBezTo>
                  <a:cubicBezTo>
                    <a:pt x="0" y="0"/>
                    <a:pt x="0" y="0"/>
                    <a:pt x="1"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37" name="Freeform 246"/>
            <p:cNvSpPr>
              <a:spLocks/>
            </p:cNvSpPr>
            <p:nvPr/>
          </p:nvSpPr>
          <p:spPr bwMode="auto">
            <a:xfrm>
              <a:off x="1758" y="2905"/>
              <a:ext cx="6" cy="3"/>
            </a:xfrm>
            <a:custGeom>
              <a:avLst/>
              <a:gdLst/>
              <a:ahLst/>
              <a:cxnLst>
                <a:cxn ang="0">
                  <a:pos x="2" y="2"/>
                </a:cxn>
                <a:cxn ang="0">
                  <a:pos x="3" y="0"/>
                </a:cxn>
                <a:cxn ang="0">
                  <a:pos x="2" y="2"/>
                </a:cxn>
                <a:cxn ang="0">
                  <a:pos x="2" y="2"/>
                </a:cxn>
              </a:cxnLst>
              <a:rect l="0" t="0" r="r" b="b"/>
              <a:pathLst>
                <a:path w="3" h="2">
                  <a:moveTo>
                    <a:pt x="2" y="2"/>
                  </a:moveTo>
                  <a:cubicBezTo>
                    <a:pt x="2" y="0"/>
                    <a:pt x="2" y="0"/>
                    <a:pt x="3" y="0"/>
                  </a:cubicBezTo>
                  <a:cubicBezTo>
                    <a:pt x="3" y="0"/>
                    <a:pt x="3" y="2"/>
                    <a:pt x="2" y="2"/>
                  </a:cubicBezTo>
                  <a:cubicBezTo>
                    <a:pt x="2" y="2"/>
                    <a:pt x="0" y="2"/>
                    <a:pt x="2"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38" name="Freeform 247"/>
            <p:cNvSpPr>
              <a:spLocks/>
            </p:cNvSpPr>
            <p:nvPr/>
          </p:nvSpPr>
          <p:spPr bwMode="auto">
            <a:xfrm>
              <a:off x="1764" y="2908"/>
              <a:ext cx="3" cy="2"/>
            </a:xfrm>
            <a:custGeom>
              <a:avLst/>
              <a:gdLst/>
              <a:ahLst/>
              <a:cxnLst>
                <a:cxn ang="0">
                  <a:pos x="0" y="1"/>
                </a:cxn>
                <a:cxn ang="0">
                  <a:pos x="0" y="0"/>
                </a:cxn>
                <a:cxn ang="0">
                  <a:pos x="0" y="1"/>
                </a:cxn>
              </a:cxnLst>
              <a:rect l="0" t="0" r="r" b="b"/>
              <a:pathLst>
                <a:path w="2" h="1">
                  <a:moveTo>
                    <a:pt x="0" y="1"/>
                  </a:moveTo>
                  <a:cubicBezTo>
                    <a:pt x="0" y="0"/>
                    <a:pt x="0" y="0"/>
                    <a:pt x="0" y="0"/>
                  </a:cubicBezTo>
                  <a:cubicBezTo>
                    <a:pt x="2" y="0"/>
                    <a:pt x="0" y="0"/>
                    <a:pt x="0"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39" name="Freeform 248"/>
            <p:cNvSpPr>
              <a:spLocks/>
            </p:cNvSpPr>
            <p:nvPr/>
          </p:nvSpPr>
          <p:spPr bwMode="auto">
            <a:xfrm>
              <a:off x="1762" y="2903"/>
              <a:ext cx="2" cy="2"/>
            </a:xfrm>
            <a:custGeom>
              <a:avLst/>
              <a:gdLst/>
              <a:ahLst/>
              <a:cxnLst>
                <a:cxn ang="0">
                  <a:pos x="1" y="1"/>
                </a:cxn>
                <a:cxn ang="0">
                  <a:pos x="1" y="0"/>
                </a:cxn>
                <a:cxn ang="0">
                  <a:pos x="1" y="1"/>
                </a:cxn>
              </a:cxnLst>
              <a:rect l="0" t="0" r="r" b="b"/>
              <a:pathLst>
                <a:path w="1" h="1">
                  <a:moveTo>
                    <a:pt x="1" y="1"/>
                  </a:moveTo>
                  <a:cubicBezTo>
                    <a:pt x="0" y="1"/>
                    <a:pt x="1" y="0"/>
                    <a:pt x="1" y="0"/>
                  </a:cubicBezTo>
                  <a:cubicBezTo>
                    <a:pt x="1" y="1"/>
                    <a:pt x="1" y="1"/>
                    <a:pt x="1"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40" name="Freeform 249"/>
            <p:cNvSpPr>
              <a:spLocks/>
            </p:cNvSpPr>
            <p:nvPr/>
          </p:nvSpPr>
          <p:spPr bwMode="auto">
            <a:xfrm>
              <a:off x="1764" y="2854"/>
              <a:ext cx="5" cy="10"/>
            </a:xfrm>
            <a:custGeom>
              <a:avLst/>
              <a:gdLst/>
              <a:ahLst/>
              <a:cxnLst>
                <a:cxn ang="0">
                  <a:pos x="0" y="3"/>
                </a:cxn>
                <a:cxn ang="0">
                  <a:pos x="3" y="2"/>
                </a:cxn>
                <a:cxn ang="0">
                  <a:pos x="0" y="3"/>
                </a:cxn>
              </a:cxnLst>
              <a:rect l="0" t="0" r="r" b="b"/>
              <a:pathLst>
                <a:path w="3" h="5">
                  <a:moveTo>
                    <a:pt x="0" y="3"/>
                  </a:moveTo>
                  <a:cubicBezTo>
                    <a:pt x="0" y="2"/>
                    <a:pt x="3" y="0"/>
                    <a:pt x="3" y="2"/>
                  </a:cubicBezTo>
                  <a:cubicBezTo>
                    <a:pt x="3" y="3"/>
                    <a:pt x="0" y="5"/>
                    <a:pt x="0"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41" name="Freeform 250"/>
            <p:cNvSpPr>
              <a:spLocks/>
            </p:cNvSpPr>
            <p:nvPr/>
          </p:nvSpPr>
          <p:spPr bwMode="auto">
            <a:xfrm>
              <a:off x="1746" y="2866"/>
              <a:ext cx="21" cy="15"/>
            </a:xfrm>
            <a:custGeom>
              <a:avLst/>
              <a:gdLst/>
              <a:ahLst/>
              <a:cxnLst>
                <a:cxn ang="0">
                  <a:pos x="6" y="8"/>
                </a:cxn>
                <a:cxn ang="0">
                  <a:pos x="1" y="8"/>
                </a:cxn>
                <a:cxn ang="0">
                  <a:pos x="4" y="5"/>
                </a:cxn>
                <a:cxn ang="0">
                  <a:pos x="4" y="2"/>
                </a:cxn>
                <a:cxn ang="0">
                  <a:pos x="9" y="2"/>
                </a:cxn>
                <a:cxn ang="0">
                  <a:pos x="6" y="8"/>
                </a:cxn>
              </a:cxnLst>
              <a:rect l="0" t="0" r="r" b="b"/>
              <a:pathLst>
                <a:path w="11" h="8">
                  <a:moveTo>
                    <a:pt x="6" y="8"/>
                  </a:moveTo>
                  <a:cubicBezTo>
                    <a:pt x="1" y="8"/>
                    <a:pt x="0" y="8"/>
                    <a:pt x="1" y="8"/>
                  </a:cubicBezTo>
                  <a:cubicBezTo>
                    <a:pt x="4" y="6"/>
                    <a:pt x="4" y="6"/>
                    <a:pt x="4" y="5"/>
                  </a:cubicBezTo>
                  <a:cubicBezTo>
                    <a:pt x="4" y="2"/>
                    <a:pt x="1" y="2"/>
                    <a:pt x="4" y="2"/>
                  </a:cubicBezTo>
                  <a:cubicBezTo>
                    <a:pt x="9" y="0"/>
                    <a:pt x="11" y="0"/>
                    <a:pt x="9" y="2"/>
                  </a:cubicBezTo>
                  <a:cubicBezTo>
                    <a:pt x="8" y="3"/>
                    <a:pt x="11" y="8"/>
                    <a:pt x="6" y="8"/>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42" name="Freeform 251"/>
            <p:cNvSpPr>
              <a:spLocks/>
            </p:cNvSpPr>
            <p:nvPr/>
          </p:nvSpPr>
          <p:spPr bwMode="auto">
            <a:xfrm>
              <a:off x="1748" y="2839"/>
              <a:ext cx="8" cy="5"/>
            </a:xfrm>
            <a:custGeom>
              <a:avLst/>
              <a:gdLst/>
              <a:ahLst/>
              <a:cxnLst>
                <a:cxn ang="0">
                  <a:pos x="2" y="3"/>
                </a:cxn>
                <a:cxn ang="0">
                  <a:pos x="2" y="0"/>
                </a:cxn>
                <a:cxn ang="0">
                  <a:pos x="2" y="3"/>
                </a:cxn>
              </a:cxnLst>
              <a:rect l="0" t="0" r="r" b="b"/>
              <a:pathLst>
                <a:path w="4" h="3">
                  <a:moveTo>
                    <a:pt x="2" y="3"/>
                  </a:moveTo>
                  <a:cubicBezTo>
                    <a:pt x="0" y="3"/>
                    <a:pt x="2" y="0"/>
                    <a:pt x="2" y="0"/>
                  </a:cubicBezTo>
                  <a:cubicBezTo>
                    <a:pt x="4" y="0"/>
                    <a:pt x="4" y="3"/>
                    <a:pt x="2"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43" name="Freeform 252"/>
            <p:cNvSpPr>
              <a:spLocks/>
            </p:cNvSpPr>
            <p:nvPr/>
          </p:nvSpPr>
          <p:spPr bwMode="auto">
            <a:xfrm>
              <a:off x="1758" y="2817"/>
              <a:ext cx="4" cy="6"/>
            </a:xfrm>
            <a:custGeom>
              <a:avLst/>
              <a:gdLst/>
              <a:ahLst/>
              <a:cxnLst>
                <a:cxn ang="0">
                  <a:pos x="0" y="3"/>
                </a:cxn>
                <a:cxn ang="0">
                  <a:pos x="2" y="0"/>
                </a:cxn>
                <a:cxn ang="0">
                  <a:pos x="0" y="3"/>
                </a:cxn>
              </a:cxnLst>
              <a:rect l="0" t="0" r="r" b="b"/>
              <a:pathLst>
                <a:path w="2" h="3">
                  <a:moveTo>
                    <a:pt x="0" y="3"/>
                  </a:moveTo>
                  <a:cubicBezTo>
                    <a:pt x="0" y="2"/>
                    <a:pt x="0" y="0"/>
                    <a:pt x="2" y="0"/>
                  </a:cubicBezTo>
                  <a:cubicBezTo>
                    <a:pt x="2" y="0"/>
                    <a:pt x="2" y="3"/>
                    <a:pt x="0"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44" name="Freeform 253"/>
            <p:cNvSpPr>
              <a:spLocks/>
            </p:cNvSpPr>
            <p:nvPr/>
          </p:nvSpPr>
          <p:spPr bwMode="auto">
            <a:xfrm>
              <a:off x="1762" y="2804"/>
              <a:ext cx="5" cy="8"/>
            </a:xfrm>
            <a:custGeom>
              <a:avLst/>
              <a:gdLst/>
              <a:ahLst/>
              <a:cxnLst>
                <a:cxn ang="0">
                  <a:pos x="0" y="4"/>
                </a:cxn>
                <a:cxn ang="0">
                  <a:pos x="1" y="1"/>
                </a:cxn>
                <a:cxn ang="0">
                  <a:pos x="1" y="3"/>
                </a:cxn>
                <a:cxn ang="0">
                  <a:pos x="0" y="4"/>
                </a:cxn>
              </a:cxnLst>
              <a:rect l="0" t="0" r="r" b="b"/>
              <a:pathLst>
                <a:path w="3" h="4">
                  <a:moveTo>
                    <a:pt x="0" y="4"/>
                  </a:moveTo>
                  <a:cubicBezTo>
                    <a:pt x="0" y="3"/>
                    <a:pt x="0" y="1"/>
                    <a:pt x="1" y="1"/>
                  </a:cubicBezTo>
                  <a:cubicBezTo>
                    <a:pt x="1" y="0"/>
                    <a:pt x="3" y="1"/>
                    <a:pt x="1" y="3"/>
                  </a:cubicBezTo>
                  <a:cubicBezTo>
                    <a:pt x="1" y="4"/>
                    <a:pt x="1" y="4"/>
                    <a:pt x="0" y="4"/>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45" name="Freeform 254"/>
            <p:cNvSpPr>
              <a:spLocks/>
            </p:cNvSpPr>
            <p:nvPr/>
          </p:nvSpPr>
          <p:spPr bwMode="auto">
            <a:xfrm>
              <a:off x="1756" y="2775"/>
              <a:ext cx="2" cy="9"/>
            </a:xfrm>
            <a:custGeom>
              <a:avLst/>
              <a:gdLst/>
              <a:ahLst/>
              <a:cxnLst>
                <a:cxn ang="0">
                  <a:pos x="1" y="3"/>
                </a:cxn>
                <a:cxn ang="0">
                  <a:pos x="0" y="2"/>
                </a:cxn>
                <a:cxn ang="0">
                  <a:pos x="1" y="0"/>
                </a:cxn>
                <a:cxn ang="0">
                  <a:pos x="1" y="3"/>
                </a:cxn>
              </a:cxnLst>
              <a:rect l="0" t="0" r="r" b="b"/>
              <a:pathLst>
                <a:path w="1" h="5">
                  <a:moveTo>
                    <a:pt x="1" y="3"/>
                  </a:moveTo>
                  <a:cubicBezTo>
                    <a:pt x="0" y="5"/>
                    <a:pt x="1" y="3"/>
                    <a:pt x="0" y="2"/>
                  </a:cubicBezTo>
                  <a:cubicBezTo>
                    <a:pt x="0" y="0"/>
                    <a:pt x="0" y="0"/>
                    <a:pt x="1" y="0"/>
                  </a:cubicBezTo>
                  <a:cubicBezTo>
                    <a:pt x="1" y="3"/>
                    <a:pt x="1" y="3"/>
                    <a:pt x="1"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46" name="Freeform 255"/>
            <p:cNvSpPr>
              <a:spLocks/>
            </p:cNvSpPr>
            <p:nvPr/>
          </p:nvSpPr>
          <p:spPr bwMode="auto">
            <a:xfrm>
              <a:off x="1781" y="2817"/>
              <a:ext cx="6" cy="10"/>
            </a:xfrm>
            <a:custGeom>
              <a:avLst/>
              <a:gdLst/>
              <a:ahLst/>
              <a:cxnLst>
                <a:cxn ang="0">
                  <a:pos x="3" y="3"/>
                </a:cxn>
                <a:cxn ang="0">
                  <a:pos x="2" y="2"/>
                </a:cxn>
                <a:cxn ang="0">
                  <a:pos x="2" y="2"/>
                </a:cxn>
                <a:cxn ang="0">
                  <a:pos x="3" y="3"/>
                </a:cxn>
              </a:cxnLst>
              <a:rect l="0" t="0" r="r" b="b"/>
              <a:pathLst>
                <a:path w="3" h="5">
                  <a:moveTo>
                    <a:pt x="3" y="3"/>
                  </a:moveTo>
                  <a:cubicBezTo>
                    <a:pt x="2" y="5"/>
                    <a:pt x="0" y="3"/>
                    <a:pt x="2" y="2"/>
                  </a:cubicBezTo>
                  <a:cubicBezTo>
                    <a:pt x="2" y="0"/>
                    <a:pt x="2" y="0"/>
                    <a:pt x="2" y="2"/>
                  </a:cubicBezTo>
                  <a:cubicBezTo>
                    <a:pt x="3" y="2"/>
                    <a:pt x="3" y="2"/>
                    <a:pt x="3"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47" name="Freeform 256"/>
            <p:cNvSpPr>
              <a:spLocks/>
            </p:cNvSpPr>
            <p:nvPr/>
          </p:nvSpPr>
          <p:spPr bwMode="auto">
            <a:xfrm>
              <a:off x="1694" y="2724"/>
              <a:ext cx="2" cy="4"/>
            </a:xfrm>
            <a:custGeom>
              <a:avLst/>
              <a:gdLst/>
              <a:ahLst/>
              <a:cxnLst>
                <a:cxn ang="0">
                  <a:pos x="0" y="2"/>
                </a:cxn>
                <a:cxn ang="0">
                  <a:pos x="1" y="2"/>
                </a:cxn>
                <a:cxn ang="0">
                  <a:pos x="0" y="2"/>
                </a:cxn>
              </a:cxnLst>
              <a:rect l="0" t="0" r="r" b="b"/>
              <a:pathLst>
                <a:path w="1" h="2">
                  <a:moveTo>
                    <a:pt x="0" y="2"/>
                  </a:moveTo>
                  <a:cubicBezTo>
                    <a:pt x="0" y="2"/>
                    <a:pt x="1" y="0"/>
                    <a:pt x="1" y="2"/>
                  </a:cubicBezTo>
                  <a:cubicBezTo>
                    <a:pt x="0" y="2"/>
                    <a:pt x="0" y="2"/>
                    <a:pt x="0"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48" name="Freeform 257"/>
            <p:cNvSpPr>
              <a:spLocks/>
            </p:cNvSpPr>
            <p:nvPr/>
          </p:nvSpPr>
          <p:spPr bwMode="auto">
            <a:xfrm>
              <a:off x="1701" y="2734"/>
              <a:ext cx="8" cy="2"/>
            </a:xfrm>
            <a:custGeom>
              <a:avLst/>
              <a:gdLst/>
              <a:ahLst/>
              <a:cxnLst>
                <a:cxn ang="0">
                  <a:pos x="0" y="0"/>
                </a:cxn>
                <a:cxn ang="0">
                  <a:pos x="4" y="0"/>
                </a:cxn>
                <a:cxn ang="0">
                  <a:pos x="0" y="0"/>
                </a:cxn>
              </a:cxnLst>
              <a:rect l="0" t="0" r="r" b="b"/>
              <a:pathLst>
                <a:path w="4" h="1">
                  <a:moveTo>
                    <a:pt x="0" y="0"/>
                  </a:moveTo>
                  <a:cubicBezTo>
                    <a:pt x="0" y="0"/>
                    <a:pt x="2" y="0"/>
                    <a:pt x="4" y="0"/>
                  </a:cubicBezTo>
                  <a:cubicBezTo>
                    <a:pt x="4" y="0"/>
                    <a:pt x="0" y="1"/>
                    <a:pt x="0"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49" name="Freeform 258"/>
            <p:cNvSpPr>
              <a:spLocks/>
            </p:cNvSpPr>
            <p:nvPr/>
          </p:nvSpPr>
          <p:spPr bwMode="auto">
            <a:xfrm>
              <a:off x="1758" y="2786"/>
              <a:ext cx="9" cy="14"/>
            </a:xfrm>
            <a:custGeom>
              <a:avLst/>
              <a:gdLst/>
              <a:ahLst/>
              <a:cxnLst>
                <a:cxn ang="0">
                  <a:pos x="3" y="5"/>
                </a:cxn>
                <a:cxn ang="0">
                  <a:pos x="2" y="2"/>
                </a:cxn>
                <a:cxn ang="0">
                  <a:pos x="3" y="2"/>
                </a:cxn>
                <a:cxn ang="0">
                  <a:pos x="5" y="7"/>
                </a:cxn>
                <a:cxn ang="0">
                  <a:pos x="3" y="5"/>
                </a:cxn>
              </a:cxnLst>
              <a:rect l="0" t="0" r="r" b="b"/>
              <a:pathLst>
                <a:path w="5" h="7">
                  <a:moveTo>
                    <a:pt x="3" y="5"/>
                  </a:moveTo>
                  <a:cubicBezTo>
                    <a:pt x="0" y="5"/>
                    <a:pt x="2" y="3"/>
                    <a:pt x="2" y="2"/>
                  </a:cubicBezTo>
                  <a:cubicBezTo>
                    <a:pt x="0" y="2"/>
                    <a:pt x="2" y="0"/>
                    <a:pt x="3" y="2"/>
                  </a:cubicBezTo>
                  <a:cubicBezTo>
                    <a:pt x="5" y="3"/>
                    <a:pt x="5" y="7"/>
                    <a:pt x="5" y="7"/>
                  </a:cubicBezTo>
                  <a:cubicBezTo>
                    <a:pt x="3" y="7"/>
                    <a:pt x="5" y="5"/>
                    <a:pt x="3" y="5"/>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50" name="Freeform 259"/>
            <p:cNvSpPr>
              <a:spLocks/>
            </p:cNvSpPr>
            <p:nvPr/>
          </p:nvSpPr>
          <p:spPr bwMode="auto">
            <a:xfrm>
              <a:off x="1748" y="2757"/>
              <a:ext cx="8" cy="12"/>
            </a:xfrm>
            <a:custGeom>
              <a:avLst/>
              <a:gdLst/>
              <a:ahLst/>
              <a:cxnLst>
                <a:cxn ang="0">
                  <a:pos x="2" y="5"/>
                </a:cxn>
                <a:cxn ang="0">
                  <a:pos x="0" y="2"/>
                </a:cxn>
                <a:cxn ang="0">
                  <a:pos x="2" y="3"/>
                </a:cxn>
                <a:cxn ang="0">
                  <a:pos x="2" y="5"/>
                </a:cxn>
              </a:cxnLst>
              <a:rect l="0" t="0" r="r" b="b"/>
              <a:pathLst>
                <a:path w="4" h="6">
                  <a:moveTo>
                    <a:pt x="2" y="5"/>
                  </a:moveTo>
                  <a:cubicBezTo>
                    <a:pt x="2" y="6"/>
                    <a:pt x="0" y="5"/>
                    <a:pt x="0" y="2"/>
                  </a:cubicBezTo>
                  <a:cubicBezTo>
                    <a:pt x="2" y="0"/>
                    <a:pt x="4" y="3"/>
                    <a:pt x="2" y="3"/>
                  </a:cubicBezTo>
                  <a:cubicBezTo>
                    <a:pt x="2" y="5"/>
                    <a:pt x="4" y="5"/>
                    <a:pt x="2" y="5"/>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51" name="Freeform 260"/>
            <p:cNvSpPr>
              <a:spLocks/>
            </p:cNvSpPr>
            <p:nvPr/>
          </p:nvSpPr>
          <p:spPr bwMode="auto">
            <a:xfrm>
              <a:off x="1752" y="2757"/>
              <a:ext cx="10" cy="6"/>
            </a:xfrm>
            <a:custGeom>
              <a:avLst/>
              <a:gdLst/>
              <a:ahLst/>
              <a:cxnLst>
                <a:cxn ang="0">
                  <a:pos x="1" y="3"/>
                </a:cxn>
                <a:cxn ang="0">
                  <a:pos x="1" y="2"/>
                </a:cxn>
                <a:cxn ang="0">
                  <a:pos x="3" y="2"/>
                </a:cxn>
                <a:cxn ang="0">
                  <a:pos x="5" y="3"/>
                </a:cxn>
                <a:cxn ang="0">
                  <a:pos x="3" y="3"/>
                </a:cxn>
                <a:cxn ang="0">
                  <a:pos x="1" y="3"/>
                </a:cxn>
              </a:cxnLst>
              <a:rect l="0" t="0" r="r" b="b"/>
              <a:pathLst>
                <a:path w="5" h="3">
                  <a:moveTo>
                    <a:pt x="1" y="3"/>
                  </a:moveTo>
                  <a:cubicBezTo>
                    <a:pt x="0" y="2"/>
                    <a:pt x="1" y="2"/>
                    <a:pt x="1" y="2"/>
                  </a:cubicBezTo>
                  <a:cubicBezTo>
                    <a:pt x="1" y="0"/>
                    <a:pt x="1" y="0"/>
                    <a:pt x="3" y="2"/>
                  </a:cubicBezTo>
                  <a:cubicBezTo>
                    <a:pt x="3" y="2"/>
                    <a:pt x="3" y="2"/>
                    <a:pt x="5" y="3"/>
                  </a:cubicBezTo>
                  <a:cubicBezTo>
                    <a:pt x="3" y="3"/>
                    <a:pt x="3" y="3"/>
                    <a:pt x="3" y="3"/>
                  </a:cubicBezTo>
                  <a:cubicBezTo>
                    <a:pt x="1" y="3"/>
                    <a:pt x="1" y="3"/>
                    <a:pt x="1"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52" name="Freeform 261"/>
            <p:cNvSpPr>
              <a:spLocks/>
            </p:cNvSpPr>
            <p:nvPr/>
          </p:nvSpPr>
          <p:spPr bwMode="auto">
            <a:xfrm>
              <a:off x="1758" y="2767"/>
              <a:ext cx="4" cy="2"/>
            </a:xfrm>
            <a:custGeom>
              <a:avLst/>
              <a:gdLst/>
              <a:ahLst/>
              <a:cxnLst>
                <a:cxn ang="0">
                  <a:pos x="0" y="1"/>
                </a:cxn>
                <a:cxn ang="0">
                  <a:pos x="0" y="0"/>
                </a:cxn>
                <a:cxn ang="0">
                  <a:pos x="0" y="1"/>
                </a:cxn>
              </a:cxnLst>
              <a:rect l="0" t="0" r="r" b="b"/>
              <a:pathLst>
                <a:path w="2" h="1">
                  <a:moveTo>
                    <a:pt x="0" y="1"/>
                  </a:moveTo>
                  <a:cubicBezTo>
                    <a:pt x="0" y="1"/>
                    <a:pt x="0" y="1"/>
                    <a:pt x="0" y="0"/>
                  </a:cubicBezTo>
                  <a:cubicBezTo>
                    <a:pt x="0" y="0"/>
                    <a:pt x="2" y="1"/>
                    <a:pt x="0"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53" name="Freeform 262"/>
            <p:cNvSpPr>
              <a:spLocks/>
            </p:cNvSpPr>
            <p:nvPr/>
          </p:nvSpPr>
          <p:spPr bwMode="auto">
            <a:xfrm>
              <a:off x="1729" y="2728"/>
              <a:ext cx="4" cy="2"/>
            </a:xfrm>
            <a:custGeom>
              <a:avLst/>
              <a:gdLst/>
              <a:ahLst/>
              <a:cxnLst>
                <a:cxn ang="0">
                  <a:pos x="2" y="1"/>
                </a:cxn>
                <a:cxn ang="0">
                  <a:pos x="2" y="0"/>
                </a:cxn>
                <a:cxn ang="0">
                  <a:pos x="2" y="1"/>
                </a:cxn>
              </a:cxnLst>
              <a:rect l="0" t="0" r="r" b="b"/>
              <a:pathLst>
                <a:path w="2" h="1">
                  <a:moveTo>
                    <a:pt x="2" y="1"/>
                  </a:moveTo>
                  <a:cubicBezTo>
                    <a:pt x="0" y="0"/>
                    <a:pt x="2" y="0"/>
                    <a:pt x="2" y="0"/>
                  </a:cubicBezTo>
                  <a:cubicBezTo>
                    <a:pt x="2" y="1"/>
                    <a:pt x="2" y="1"/>
                    <a:pt x="2"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54" name="Freeform 263"/>
            <p:cNvSpPr>
              <a:spLocks/>
            </p:cNvSpPr>
            <p:nvPr/>
          </p:nvSpPr>
          <p:spPr bwMode="auto">
            <a:xfrm>
              <a:off x="1729" y="2720"/>
              <a:ext cx="4" cy="8"/>
            </a:xfrm>
            <a:custGeom>
              <a:avLst/>
              <a:gdLst/>
              <a:ahLst/>
              <a:cxnLst>
                <a:cxn ang="0">
                  <a:pos x="0" y="2"/>
                </a:cxn>
                <a:cxn ang="0">
                  <a:pos x="2" y="2"/>
                </a:cxn>
                <a:cxn ang="0">
                  <a:pos x="0" y="2"/>
                </a:cxn>
              </a:cxnLst>
              <a:rect l="0" t="0" r="r" b="b"/>
              <a:pathLst>
                <a:path w="2" h="4">
                  <a:moveTo>
                    <a:pt x="0" y="2"/>
                  </a:moveTo>
                  <a:cubicBezTo>
                    <a:pt x="0" y="2"/>
                    <a:pt x="2" y="0"/>
                    <a:pt x="2" y="2"/>
                  </a:cubicBezTo>
                  <a:cubicBezTo>
                    <a:pt x="2" y="2"/>
                    <a:pt x="0" y="4"/>
                    <a:pt x="0"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55" name="Freeform 264"/>
            <p:cNvSpPr>
              <a:spLocks/>
            </p:cNvSpPr>
            <p:nvPr/>
          </p:nvSpPr>
          <p:spPr bwMode="auto">
            <a:xfrm>
              <a:off x="1742" y="2751"/>
              <a:ext cx="4" cy="4"/>
            </a:xfrm>
            <a:custGeom>
              <a:avLst/>
              <a:gdLst/>
              <a:ahLst/>
              <a:cxnLst>
                <a:cxn ang="0">
                  <a:pos x="0" y="2"/>
                </a:cxn>
                <a:cxn ang="0">
                  <a:pos x="0" y="0"/>
                </a:cxn>
                <a:cxn ang="0">
                  <a:pos x="0" y="2"/>
                </a:cxn>
              </a:cxnLst>
              <a:rect l="0" t="0" r="r" b="b"/>
              <a:pathLst>
                <a:path w="2" h="2">
                  <a:moveTo>
                    <a:pt x="0" y="2"/>
                  </a:moveTo>
                  <a:cubicBezTo>
                    <a:pt x="0" y="0"/>
                    <a:pt x="0" y="0"/>
                    <a:pt x="0" y="0"/>
                  </a:cubicBezTo>
                  <a:cubicBezTo>
                    <a:pt x="2" y="0"/>
                    <a:pt x="2" y="2"/>
                    <a:pt x="0"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56" name="Freeform 265"/>
            <p:cNvSpPr>
              <a:spLocks/>
            </p:cNvSpPr>
            <p:nvPr/>
          </p:nvSpPr>
          <p:spPr bwMode="auto">
            <a:xfrm>
              <a:off x="1738" y="2742"/>
              <a:ext cx="2" cy="4"/>
            </a:xfrm>
            <a:custGeom>
              <a:avLst/>
              <a:gdLst/>
              <a:ahLst/>
              <a:cxnLst>
                <a:cxn ang="0">
                  <a:pos x="1" y="2"/>
                </a:cxn>
                <a:cxn ang="0">
                  <a:pos x="0" y="2"/>
                </a:cxn>
                <a:cxn ang="0">
                  <a:pos x="1" y="2"/>
                </a:cxn>
              </a:cxnLst>
              <a:rect l="0" t="0" r="r" b="b"/>
              <a:pathLst>
                <a:path w="1" h="2">
                  <a:moveTo>
                    <a:pt x="1" y="2"/>
                  </a:moveTo>
                  <a:cubicBezTo>
                    <a:pt x="0" y="2"/>
                    <a:pt x="0" y="2"/>
                    <a:pt x="0" y="2"/>
                  </a:cubicBezTo>
                  <a:cubicBezTo>
                    <a:pt x="0" y="0"/>
                    <a:pt x="1" y="2"/>
                    <a:pt x="1"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57" name="Freeform 266"/>
            <p:cNvSpPr>
              <a:spLocks/>
            </p:cNvSpPr>
            <p:nvPr/>
          </p:nvSpPr>
          <p:spPr bwMode="auto">
            <a:xfrm>
              <a:off x="1734" y="2740"/>
              <a:ext cx="4" cy="6"/>
            </a:xfrm>
            <a:custGeom>
              <a:avLst/>
              <a:gdLst/>
              <a:ahLst/>
              <a:cxnLst>
                <a:cxn ang="0">
                  <a:pos x="0" y="0"/>
                </a:cxn>
                <a:cxn ang="0">
                  <a:pos x="2" y="1"/>
                </a:cxn>
                <a:cxn ang="0">
                  <a:pos x="0" y="0"/>
                </a:cxn>
              </a:cxnLst>
              <a:rect l="0" t="0" r="r" b="b"/>
              <a:pathLst>
                <a:path w="2" h="3">
                  <a:moveTo>
                    <a:pt x="0" y="0"/>
                  </a:moveTo>
                  <a:cubicBezTo>
                    <a:pt x="2" y="1"/>
                    <a:pt x="2" y="1"/>
                    <a:pt x="2" y="1"/>
                  </a:cubicBezTo>
                  <a:cubicBezTo>
                    <a:pt x="2" y="3"/>
                    <a:pt x="0" y="1"/>
                    <a:pt x="0"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58" name="Freeform 267"/>
            <p:cNvSpPr>
              <a:spLocks/>
            </p:cNvSpPr>
            <p:nvPr/>
          </p:nvSpPr>
          <p:spPr bwMode="auto">
            <a:xfrm>
              <a:off x="1748" y="2746"/>
              <a:ext cx="4" cy="2"/>
            </a:xfrm>
            <a:custGeom>
              <a:avLst/>
              <a:gdLst/>
              <a:ahLst/>
              <a:cxnLst>
                <a:cxn ang="0">
                  <a:pos x="0" y="1"/>
                </a:cxn>
                <a:cxn ang="0">
                  <a:pos x="2" y="0"/>
                </a:cxn>
                <a:cxn ang="0">
                  <a:pos x="0" y="1"/>
                </a:cxn>
              </a:cxnLst>
              <a:rect l="0" t="0" r="r" b="b"/>
              <a:pathLst>
                <a:path w="2" h="1">
                  <a:moveTo>
                    <a:pt x="0" y="1"/>
                  </a:moveTo>
                  <a:cubicBezTo>
                    <a:pt x="0" y="1"/>
                    <a:pt x="0" y="0"/>
                    <a:pt x="2" y="0"/>
                  </a:cubicBezTo>
                  <a:cubicBezTo>
                    <a:pt x="2" y="0"/>
                    <a:pt x="2" y="1"/>
                    <a:pt x="0"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59" name="Freeform 268"/>
            <p:cNvSpPr>
              <a:spLocks/>
            </p:cNvSpPr>
            <p:nvPr/>
          </p:nvSpPr>
          <p:spPr bwMode="auto">
            <a:xfrm>
              <a:off x="1748" y="2734"/>
              <a:ext cx="4" cy="6"/>
            </a:xfrm>
            <a:custGeom>
              <a:avLst/>
              <a:gdLst/>
              <a:ahLst/>
              <a:cxnLst>
                <a:cxn ang="0">
                  <a:pos x="0" y="1"/>
                </a:cxn>
                <a:cxn ang="0">
                  <a:pos x="2" y="0"/>
                </a:cxn>
                <a:cxn ang="0">
                  <a:pos x="0" y="1"/>
                </a:cxn>
              </a:cxnLst>
              <a:rect l="0" t="0" r="r" b="b"/>
              <a:pathLst>
                <a:path w="2" h="3">
                  <a:moveTo>
                    <a:pt x="0" y="1"/>
                  </a:moveTo>
                  <a:cubicBezTo>
                    <a:pt x="0" y="1"/>
                    <a:pt x="0" y="0"/>
                    <a:pt x="2" y="0"/>
                  </a:cubicBezTo>
                  <a:cubicBezTo>
                    <a:pt x="2" y="1"/>
                    <a:pt x="2" y="3"/>
                    <a:pt x="0"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60" name="Freeform 269"/>
            <p:cNvSpPr>
              <a:spLocks noEditPoints="1"/>
            </p:cNvSpPr>
            <p:nvPr/>
          </p:nvSpPr>
          <p:spPr bwMode="auto">
            <a:xfrm>
              <a:off x="532" y="1143"/>
              <a:ext cx="1362" cy="1098"/>
            </a:xfrm>
            <a:custGeom>
              <a:avLst/>
              <a:gdLst/>
              <a:ahLst/>
              <a:cxnLst>
                <a:cxn ang="0">
                  <a:pos x="116" y="479"/>
                </a:cxn>
                <a:cxn ang="0">
                  <a:pos x="70" y="434"/>
                </a:cxn>
                <a:cxn ang="0">
                  <a:pos x="70" y="438"/>
                </a:cxn>
                <a:cxn ang="0">
                  <a:pos x="66" y="435"/>
                </a:cxn>
                <a:cxn ang="0">
                  <a:pos x="86" y="426"/>
                </a:cxn>
                <a:cxn ang="0">
                  <a:pos x="93" y="432"/>
                </a:cxn>
                <a:cxn ang="0">
                  <a:pos x="177" y="170"/>
                </a:cxn>
                <a:cxn ang="0">
                  <a:pos x="121" y="179"/>
                </a:cxn>
                <a:cxn ang="0">
                  <a:pos x="306" y="213"/>
                </a:cxn>
                <a:cxn ang="0">
                  <a:pos x="264" y="187"/>
                </a:cxn>
                <a:cxn ang="0">
                  <a:pos x="182" y="177"/>
                </a:cxn>
                <a:cxn ang="0">
                  <a:pos x="215" y="221"/>
                </a:cxn>
                <a:cxn ang="0">
                  <a:pos x="284" y="168"/>
                </a:cxn>
                <a:cxn ang="0">
                  <a:pos x="501" y="281"/>
                </a:cxn>
                <a:cxn ang="0">
                  <a:pos x="606" y="303"/>
                </a:cxn>
                <a:cxn ang="0">
                  <a:pos x="612" y="249"/>
                </a:cxn>
                <a:cxn ang="0">
                  <a:pos x="510" y="171"/>
                </a:cxn>
                <a:cxn ang="0">
                  <a:pos x="404" y="184"/>
                </a:cxn>
                <a:cxn ang="0">
                  <a:pos x="463" y="297"/>
                </a:cxn>
                <a:cxn ang="0">
                  <a:pos x="500" y="168"/>
                </a:cxn>
                <a:cxn ang="0">
                  <a:pos x="483" y="140"/>
                </a:cxn>
                <a:cxn ang="0">
                  <a:pos x="352" y="109"/>
                </a:cxn>
                <a:cxn ang="0">
                  <a:pos x="370" y="180"/>
                </a:cxn>
                <a:cxn ang="0">
                  <a:pos x="316" y="160"/>
                </a:cxn>
                <a:cxn ang="0">
                  <a:pos x="287" y="73"/>
                </a:cxn>
                <a:cxn ang="0">
                  <a:pos x="498" y="96"/>
                </a:cxn>
                <a:cxn ang="0">
                  <a:pos x="602" y="5"/>
                </a:cxn>
                <a:cxn ang="0">
                  <a:pos x="405" y="22"/>
                </a:cxn>
                <a:cxn ang="0">
                  <a:pos x="431" y="53"/>
                </a:cxn>
                <a:cxn ang="0">
                  <a:pos x="418" y="114"/>
                </a:cxn>
                <a:cxn ang="0">
                  <a:pos x="431" y="72"/>
                </a:cxn>
                <a:cxn ang="0">
                  <a:pos x="338" y="76"/>
                </a:cxn>
                <a:cxn ang="0">
                  <a:pos x="244" y="112"/>
                </a:cxn>
                <a:cxn ang="0">
                  <a:pos x="215" y="143"/>
                </a:cxn>
                <a:cxn ang="0">
                  <a:pos x="157" y="120"/>
                </a:cxn>
                <a:cxn ang="0">
                  <a:pos x="249" y="87"/>
                </a:cxn>
                <a:cxn ang="0">
                  <a:pos x="303" y="126"/>
                </a:cxn>
                <a:cxn ang="0">
                  <a:pos x="640" y="522"/>
                </a:cxn>
                <a:cxn ang="0">
                  <a:pos x="687" y="501"/>
                </a:cxn>
                <a:cxn ang="0">
                  <a:pos x="678" y="456"/>
                </a:cxn>
                <a:cxn ang="0">
                  <a:pos x="401" y="494"/>
                </a:cxn>
                <a:cxn ang="0">
                  <a:pos x="448" y="508"/>
                </a:cxn>
                <a:cxn ang="0">
                  <a:pos x="472" y="529"/>
                </a:cxn>
                <a:cxn ang="0">
                  <a:pos x="492" y="554"/>
                </a:cxn>
                <a:cxn ang="0">
                  <a:pos x="561" y="521"/>
                </a:cxn>
                <a:cxn ang="0">
                  <a:pos x="602" y="530"/>
                </a:cxn>
                <a:cxn ang="0">
                  <a:pos x="649" y="463"/>
                </a:cxn>
                <a:cxn ang="0">
                  <a:pos x="609" y="350"/>
                </a:cxn>
                <a:cxn ang="0">
                  <a:pos x="501" y="356"/>
                </a:cxn>
                <a:cxn ang="0">
                  <a:pos x="379" y="367"/>
                </a:cxn>
                <a:cxn ang="0">
                  <a:pos x="462" y="258"/>
                </a:cxn>
                <a:cxn ang="0">
                  <a:pos x="408" y="222"/>
                </a:cxn>
                <a:cxn ang="0">
                  <a:pos x="361" y="240"/>
                </a:cxn>
                <a:cxn ang="0">
                  <a:pos x="204" y="238"/>
                </a:cxn>
                <a:cxn ang="0">
                  <a:pos x="52" y="227"/>
                </a:cxn>
                <a:cxn ang="0">
                  <a:pos x="48" y="356"/>
                </a:cxn>
                <a:cxn ang="0">
                  <a:pos x="96" y="432"/>
                </a:cxn>
                <a:cxn ang="0">
                  <a:pos x="119" y="466"/>
                </a:cxn>
                <a:cxn ang="0">
                  <a:pos x="484" y="317"/>
                </a:cxn>
                <a:cxn ang="0">
                  <a:pos x="183" y="120"/>
                </a:cxn>
                <a:cxn ang="0">
                  <a:pos x="305" y="115"/>
                </a:cxn>
                <a:cxn ang="0">
                  <a:pos x="471" y="437"/>
                </a:cxn>
                <a:cxn ang="0">
                  <a:pos x="494" y="398"/>
                </a:cxn>
              </a:cxnLst>
              <a:rect l="0" t="0" r="r" b="b"/>
              <a:pathLst>
                <a:path w="702" h="566">
                  <a:moveTo>
                    <a:pt x="99" y="463"/>
                  </a:moveTo>
                  <a:cubicBezTo>
                    <a:pt x="102" y="462"/>
                    <a:pt x="107" y="463"/>
                    <a:pt x="108" y="465"/>
                  </a:cubicBezTo>
                  <a:cubicBezTo>
                    <a:pt x="110" y="466"/>
                    <a:pt x="122" y="468"/>
                    <a:pt x="124" y="470"/>
                  </a:cubicBezTo>
                  <a:cubicBezTo>
                    <a:pt x="125" y="474"/>
                    <a:pt x="128" y="476"/>
                    <a:pt x="128" y="476"/>
                  </a:cubicBezTo>
                  <a:cubicBezTo>
                    <a:pt x="127" y="477"/>
                    <a:pt x="130" y="480"/>
                    <a:pt x="133" y="480"/>
                  </a:cubicBezTo>
                  <a:cubicBezTo>
                    <a:pt x="136" y="482"/>
                    <a:pt x="136" y="485"/>
                    <a:pt x="137" y="485"/>
                  </a:cubicBezTo>
                  <a:cubicBezTo>
                    <a:pt x="139" y="487"/>
                    <a:pt x="137" y="488"/>
                    <a:pt x="139" y="488"/>
                  </a:cubicBezTo>
                  <a:cubicBezTo>
                    <a:pt x="140" y="490"/>
                    <a:pt x="140" y="493"/>
                    <a:pt x="139" y="491"/>
                  </a:cubicBezTo>
                  <a:cubicBezTo>
                    <a:pt x="139" y="491"/>
                    <a:pt x="139" y="493"/>
                    <a:pt x="136" y="493"/>
                  </a:cubicBezTo>
                  <a:cubicBezTo>
                    <a:pt x="133" y="491"/>
                    <a:pt x="133" y="490"/>
                    <a:pt x="130" y="490"/>
                  </a:cubicBezTo>
                  <a:cubicBezTo>
                    <a:pt x="127" y="490"/>
                    <a:pt x="125" y="487"/>
                    <a:pt x="125" y="485"/>
                  </a:cubicBezTo>
                  <a:cubicBezTo>
                    <a:pt x="127" y="485"/>
                    <a:pt x="125" y="485"/>
                    <a:pt x="124" y="485"/>
                  </a:cubicBezTo>
                  <a:cubicBezTo>
                    <a:pt x="122" y="485"/>
                    <a:pt x="119" y="484"/>
                    <a:pt x="121" y="482"/>
                  </a:cubicBezTo>
                  <a:cubicBezTo>
                    <a:pt x="121" y="480"/>
                    <a:pt x="119" y="482"/>
                    <a:pt x="119" y="480"/>
                  </a:cubicBezTo>
                  <a:cubicBezTo>
                    <a:pt x="118" y="479"/>
                    <a:pt x="118" y="479"/>
                    <a:pt x="116" y="479"/>
                  </a:cubicBezTo>
                  <a:cubicBezTo>
                    <a:pt x="113" y="480"/>
                    <a:pt x="113" y="477"/>
                    <a:pt x="115" y="477"/>
                  </a:cubicBezTo>
                  <a:cubicBezTo>
                    <a:pt x="118" y="476"/>
                    <a:pt x="115" y="477"/>
                    <a:pt x="113" y="474"/>
                  </a:cubicBezTo>
                  <a:cubicBezTo>
                    <a:pt x="113" y="471"/>
                    <a:pt x="110" y="476"/>
                    <a:pt x="110" y="474"/>
                  </a:cubicBezTo>
                  <a:cubicBezTo>
                    <a:pt x="108" y="473"/>
                    <a:pt x="110" y="471"/>
                    <a:pt x="110" y="471"/>
                  </a:cubicBezTo>
                  <a:cubicBezTo>
                    <a:pt x="108" y="470"/>
                    <a:pt x="107" y="474"/>
                    <a:pt x="107" y="471"/>
                  </a:cubicBezTo>
                  <a:cubicBezTo>
                    <a:pt x="107" y="470"/>
                    <a:pt x="104" y="473"/>
                    <a:pt x="104" y="471"/>
                  </a:cubicBezTo>
                  <a:cubicBezTo>
                    <a:pt x="102" y="471"/>
                    <a:pt x="105" y="470"/>
                    <a:pt x="104" y="470"/>
                  </a:cubicBezTo>
                  <a:cubicBezTo>
                    <a:pt x="102" y="468"/>
                    <a:pt x="104" y="466"/>
                    <a:pt x="107" y="466"/>
                  </a:cubicBezTo>
                  <a:cubicBezTo>
                    <a:pt x="108" y="466"/>
                    <a:pt x="105" y="465"/>
                    <a:pt x="104" y="466"/>
                  </a:cubicBezTo>
                  <a:cubicBezTo>
                    <a:pt x="101" y="466"/>
                    <a:pt x="98" y="463"/>
                    <a:pt x="99" y="463"/>
                  </a:cubicBezTo>
                  <a:close/>
                  <a:moveTo>
                    <a:pt x="64" y="431"/>
                  </a:moveTo>
                  <a:cubicBezTo>
                    <a:pt x="66" y="431"/>
                    <a:pt x="67" y="432"/>
                    <a:pt x="66" y="432"/>
                  </a:cubicBezTo>
                  <a:cubicBezTo>
                    <a:pt x="64" y="431"/>
                    <a:pt x="64" y="432"/>
                    <a:pt x="66" y="432"/>
                  </a:cubicBezTo>
                  <a:cubicBezTo>
                    <a:pt x="67" y="434"/>
                    <a:pt x="64" y="434"/>
                    <a:pt x="67" y="434"/>
                  </a:cubicBezTo>
                  <a:cubicBezTo>
                    <a:pt x="70" y="434"/>
                    <a:pt x="67" y="434"/>
                    <a:pt x="70" y="434"/>
                  </a:cubicBezTo>
                  <a:cubicBezTo>
                    <a:pt x="72" y="432"/>
                    <a:pt x="70" y="428"/>
                    <a:pt x="72" y="426"/>
                  </a:cubicBezTo>
                  <a:cubicBezTo>
                    <a:pt x="73" y="425"/>
                    <a:pt x="73" y="421"/>
                    <a:pt x="72" y="423"/>
                  </a:cubicBezTo>
                  <a:cubicBezTo>
                    <a:pt x="70" y="425"/>
                    <a:pt x="69" y="423"/>
                    <a:pt x="69" y="425"/>
                  </a:cubicBezTo>
                  <a:cubicBezTo>
                    <a:pt x="70" y="426"/>
                    <a:pt x="70" y="428"/>
                    <a:pt x="67" y="428"/>
                  </a:cubicBezTo>
                  <a:cubicBezTo>
                    <a:pt x="66" y="429"/>
                    <a:pt x="64" y="428"/>
                    <a:pt x="66" y="428"/>
                  </a:cubicBezTo>
                  <a:cubicBezTo>
                    <a:pt x="69" y="426"/>
                    <a:pt x="70" y="426"/>
                    <a:pt x="69" y="423"/>
                  </a:cubicBezTo>
                  <a:cubicBezTo>
                    <a:pt x="67" y="421"/>
                    <a:pt x="67" y="423"/>
                    <a:pt x="66" y="423"/>
                  </a:cubicBezTo>
                  <a:cubicBezTo>
                    <a:pt x="64" y="421"/>
                    <a:pt x="64" y="423"/>
                    <a:pt x="64" y="421"/>
                  </a:cubicBezTo>
                  <a:cubicBezTo>
                    <a:pt x="63" y="421"/>
                    <a:pt x="61" y="421"/>
                    <a:pt x="61" y="423"/>
                  </a:cubicBezTo>
                  <a:cubicBezTo>
                    <a:pt x="63" y="425"/>
                    <a:pt x="61" y="425"/>
                    <a:pt x="63" y="428"/>
                  </a:cubicBezTo>
                  <a:cubicBezTo>
                    <a:pt x="64" y="429"/>
                    <a:pt x="61" y="428"/>
                    <a:pt x="63" y="431"/>
                  </a:cubicBezTo>
                  <a:cubicBezTo>
                    <a:pt x="64" y="431"/>
                    <a:pt x="63" y="431"/>
                    <a:pt x="64" y="431"/>
                  </a:cubicBezTo>
                  <a:close/>
                  <a:moveTo>
                    <a:pt x="69" y="435"/>
                  </a:moveTo>
                  <a:cubicBezTo>
                    <a:pt x="69" y="435"/>
                    <a:pt x="70" y="437"/>
                    <a:pt x="69" y="437"/>
                  </a:cubicBezTo>
                  <a:cubicBezTo>
                    <a:pt x="67" y="437"/>
                    <a:pt x="69" y="438"/>
                    <a:pt x="70" y="438"/>
                  </a:cubicBezTo>
                  <a:cubicBezTo>
                    <a:pt x="72" y="438"/>
                    <a:pt x="70" y="440"/>
                    <a:pt x="70" y="440"/>
                  </a:cubicBezTo>
                  <a:cubicBezTo>
                    <a:pt x="70" y="440"/>
                    <a:pt x="70" y="442"/>
                    <a:pt x="73" y="443"/>
                  </a:cubicBezTo>
                  <a:cubicBezTo>
                    <a:pt x="75" y="445"/>
                    <a:pt x="73" y="445"/>
                    <a:pt x="75" y="445"/>
                  </a:cubicBezTo>
                  <a:cubicBezTo>
                    <a:pt x="75" y="446"/>
                    <a:pt x="75" y="446"/>
                    <a:pt x="77" y="446"/>
                  </a:cubicBezTo>
                  <a:cubicBezTo>
                    <a:pt x="78" y="448"/>
                    <a:pt x="78" y="446"/>
                    <a:pt x="78" y="445"/>
                  </a:cubicBezTo>
                  <a:cubicBezTo>
                    <a:pt x="77" y="445"/>
                    <a:pt x="77" y="445"/>
                    <a:pt x="77" y="445"/>
                  </a:cubicBezTo>
                  <a:cubicBezTo>
                    <a:pt x="77" y="443"/>
                    <a:pt x="77" y="443"/>
                    <a:pt x="77" y="443"/>
                  </a:cubicBezTo>
                  <a:cubicBezTo>
                    <a:pt x="75" y="445"/>
                    <a:pt x="75" y="443"/>
                    <a:pt x="75" y="443"/>
                  </a:cubicBezTo>
                  <a:cubicBezTo>
                    <a:pt x="73" y="443"/>
                    <a:pt x="72" y="440"/>
                    <a:pt x="72" y="440"/>
                  </a:cubicBezTo>
                  <a:cubicBezTo>
                    <a:pt x="73" y="438"/>
                    <a:pt x="72" y="440"/>
                    <a:pt x="72" y="438"/>
                  </a:cubicBezTo>
                  <a:cubicBezTo>
                    <a:pt x="70" y="437"/>
                    <a:pt x="73" y="438"/>
                    <a:pt x="73" y="437"/>
                  </a:cubicBezTo>
                  <a:cubicBezTo>
                    <a:pt x="73" y="437"/>
                    <a:pt x="73" y="437"/>
                    <a:pt x="73" y="435"/>
                  </a:cubicBezTo>
                  <a:cubicBezTo>
                    <a:pt x="73" y="435"/>
                    <a:pt x="72" y="435"/>
                    <a:pt x="72" y="434"/>
                  </a:cubicBezTo>
                  <a:cubicBezTo>
                    <a:pt x="72" y="434"/>
                    <a:pt x="72" y="432"/>
                    <a:pt x="70" y="434"/>
                  </a:cubicBezTo>
                  <a:cubicBezTo>
                    <a:pt x="69" y="435"/>
                    <a:pt x="66" y="435"/>
                    <a:pt x="66" y="435"/>
                  </a:cubicBezTo>
                  <a:cubicBezTo>
                    <a:pt x="67" y="437"/>
                    <a:pt x="67" y="435"/>
                    <a:pt x="69" y="435"/>
                  </a:cubicBezTo>
                  <a:close/>
                  <a:moveTo>
                    <a:pt x="78" y="418"/>
                  </a:moveTo>
                  <a:cubicBezTo>
                    <a:pt x="78" y="417"/>
                    <a:pt x="80" y="415"/>
                    <a:pt x="81" y="417"/>
                  </a:cubicBezTo>
                  <a:cubicBezTo>
                    <a:pt x="81" y="417"/>
                    <a:pt x="80" y="420"/>
                    <a:pt x="78" y="418"/>
                  </a:cubicBezTo>
                  <a:close/>
                  <a:moveTo>
                    <a:pt x="112" y="474"/>
                  </a:moveTo>
                  <a:cubicBezTo>
                    <a:pt x="113" y="474"/>
                    <a:pt x="115" y="476"/>
                    <a:pt x="113" y="477"/>
                  </a:cubicBezTo>
                  <a:cubicBezTo>
                    <a:pt x="113" y="477"/>
                    <a:pt x="110" y="476"/>
                    <a:pt x="112" y="474"/>
                  </a:cubicBezTo>
                  <a:close/>
                  <a:moveTo>
                    <a:pt x="86" y="434"/>
                  </a:moveTo>
                  <a:cubicBezTo>
                    <a:pt x="87" y="435"/>
                    <a:pt x="89" y="434"/>
                    <a:pt x="87" y="432"/>
                  </a:cubicBezTo>
                  <a:cubicBezTo>
                    <a:pt x="87" y="431"/>
                    <a:pt x="86" y="431"/>
                    <a:pt x="84" y="429"/>
                  </a:cubicBezTo>
                  <a:cubicBezTo>
                    <a:pt x="81" y="428"/>
                    <a:pt x="83" y="429"/>
                    <a:pt x="83" y="431"/>
                  </a:cubicBezTo>
                  <a:cubicBezTo>
                    <a:pt x="84" y="432"/>
                    <a:pt x="86" y="432"/>
                    <a:pt x="86" y="434"/>
                  </a:cubicBezTo>
                  <a:close/>
                  <a:moveTo>
                    <a:pt x="90" y="434"/>
                  </a:moveTo>
                  <a:cubicBezTo>
                    <a:pt x="90" y="432"/>
                    <a:pt x="90" y="432"/>
                    <a:pt x="90" y="431"/>
                  </a:cubicBezTo>
                  <a:cubicBezTo>
                    <a:pt x="89" y="429"/>
                    <a:pt x="87" y="428"/>
                    <a:pt x="86" y="426"/>
                  </a:cubicBezTo>
                  <a:cubicBezTo>
                    <a:pt x="84" y="425"/>
                    <a:pt x="84" y="426"/>
                    <a:pt x="84" y="428"/>
                  </a:cubicBezTo>
                  <a:cubicBezTo>
                    <a:pt x="86" y="428"/>
                    <a:pt x="86" y="429"/>
                    <a:pt x="87" y="429"/>
                  </a:cubicBezTo>
                  <a:cubicBezTo>
                    <a:pt x="87" y="429"/>
                    <a:pt x="87" y="431"/>
                    <a:pt x="89" y="434"/>
                  </a:cubicBezTo>
                  <a:cubicBezTo>
                    <a:pt x="90" y="434"/>
                    <a:pt x="90" y="434"/>
                    <a:pt x="90" y="434"/>
                  </a:cubicBezTo>
                  <a:close/>
                  <a:moveTo>
                    <a:pt x="83" y="425"/>
                  </a:moveTo>
                  <a:cubicBezTo>
                    <a:pt x="83" y="426"/>
                    <a:pt x="83" y="426"/>
                    <a:pt x="84" y="426"/>
                  </a:cubicBezTo>
                  <a:cubicBezTo>
                    <a:pt x="86" y="425"/>
                    <a:pt x="84" y="423"/>
                    <a:pt x="83" y="423"/>
                  </a:cubicBezTo>
                  <a:cubicBezTo>
                    <a:pt x="81" y="423"/>
                    <a:pt x="81" y="425"/>
                    <a:pt x="81" y="426"/>
                  </a:cubicBezTo>
                  <a:cubicBezTo>
                    <a:pt x="81" y="428"/>
                    <a:pt x="81" y="425"/>
                    <a:pt x="83" y="425"/>
                  </a:cubicBezTo>
                  <a:close/>
                  <a:moveTo>
                    <a:pt x="95" y="437"/>
                  </a:moveTo>
                  <a:cubicBezTo>
                    <a:pt x="96" y="437"/>
                    <a:pt x="93" y="438"/>
                    <a:pt x="93" y="438"/>
                  </a:cubicBezTo>
                  <a:cubicBezTo>
                    <a:pt x="93" y="440"/>
                    <a:pt x="95" y="442"/>
                    <a:pt x="96" y="440"/>
                  </a:cubicBezTo>
                  <a:cubicBezTo>
                    <a:pt x="96" y="437"/>
                    <a:pt x="96" y="442"/>
                    <a:pt x="96" y="442"/>
                  </a:cubicBezTo>
                  <a:cubicBezTo>
                    <a:pt x="98" y="442"/>
                    <a:pt x="98" y="440"/>
                    <a:pt x="98" y="437"/>
                  </a:cubicBezTo>
                  <a:cubicBezTo>
                    <a:pt x="98" y="435"/>
                    <a:pt x="95" y="432"/>
                    <a:pt x="93" y="432"/>
                  </a:cubicBezTo>
                  <a:cubicBezTo>
                    <a:pt x="93" y="432"/>
                    <a:pt x="95" y="435"/>
                    <a:pt x="93" y="435"/>
                  </a:cubicBezTo>
                  <a:cubicBezTo>
                    <a:pt x="93" y="435"/>
                    <a:pt x="92" y="438"/>
                    <a:pt x="93" y="437"/>
                  </a:cubicBezTo>
                  <a:cubicBezTo>
                    <a:pt x="95" y="437"/>
                    <a:pt x="95" y="435"/>
                    <a:pt x="95" y="437"/>
                  </a:cubicBezTo>
                  <a:close/>
                  <a:moveTo>
                    <a:pt x="95" y="440"/>
                  </a:moveTo>
                  <a:cubicBezTo>
                    <a:pt x="93" y="440"/>
                    <a:pt x="92" y="438"/>
                    <a:pt x="92" y="440"/>
                  </a:cubicBezTo>
                  <a:cubicBezTo>
                    <a:pt x="92" y="440"/>
                    <a:pt x="93" y="442"/>
                    <a:pt x="95" y="443"/>
                  </a:cubicBezTo>
                  <a:cubicBezTo>
                    <a:pt x="95" y="445"/>
                    <a:pt x="95" y="442"/>
                    <a:pt x="95" y="440"/>
                  </a:cubicBezTo>
                  <a:close/>
                  <a:moveTo>
                    <a:pt x="98" y="445"/>
                  </a:moveTo>
                  <a:cubicBezTo>
                    <a:pt x="96" y="445"/>
                    <a:pt x="96" y="443"/>
                    <a:pt x="96" y="443"/>
                  </a:cubicBezTo>
                  <a:cubicBezTo>
                    <a:pt x="98" y="443"/>
                    <a:pt x="98" y="445"/>
                    <a:pt x="98" y="445"/>
                  </a:cubicBezTo>
                  <a:close/>
                  <a:moveTo>
                    <a:pt x="142" y="194"/>
                  </a:moveTo>
                  <a:cubicBezTo>
                    <a:pt x="143" y="196"/>
                    <a:pt x="148" y="193"/>
                    <a:pt x="151" y="190"/>
                  </a:cubicBezTo>
                  <a:cubicBezTo>
                    <a:pt x="156" y="188"/>
                    <a:pt x="154" y="191"/>
                    <a:pt x="160" y="190"/>
                  </a:cubicBezTo>
                  <a:cubicBezTo>
                    <a:pt x="166" y="187"/>
                    <a:pt x="160" y="179"/>
                    <a:pt x="168" y="177"/>
                  </a:cubicBezTo>
                  <a:cubicBezTo>
                    <a:pt x="174" y="177"/>
                    <a:pt x="169" y="173"/>
                    <a:pt x="177" y="170"/>
                  </a:cubicBezTo>
                  <a:cubicBezTo>
                    <a:pt x="186" y="166"/>
                    <a:pt x="191" y="162"/>
                    <a:pt x="197" y="162"/>
                  </a:cubicBezTo>
                  <a:cubicBezTo>
                    <a:pt x="207" y="159"/>
                    <a:pt x="203" y="156"/>
                    <a:pt x="200" y="156"/>
                  </a:cubicBezTo>
                  <a:cubicBezTo>
                    <a:pt x="195" y="154"/>
                    <a:pt x="192" y="146"/>
                    <a:pt x="182" y="146"/>
                  </a:cubicBezTo>
                  <a:cubicBezTo>
                    <a:pt x="172" y="146"/>
                    <a:pt x="177" y="149"/>
                    <a:pt x="174" y="151"/>
                  </a:cubicBezTo>
                  <a:cubicBezTo>
                    <a:pt x="172" y="151"/>
                    <a:pt x="174" y="149"/>
                    <a:pt x="172" y="148"/>
                  </a:cubicBezTo>
                  <a:cubicBezTo>
                    <a:pt x="171" y="146"/>
                    <a:pt x="171" y="148"/>
                    <a:pt x="166" y="146"/>
                  </a:cubicBezTo>
                  <a:cubicBezTo>
                    <a:pt x="157" y="145"/>
                    <a:pt x="159" y="140"/>
                    <a:pt x="150" y="143"/>
                  </a:cubicBezTo>
                  <a:cubicBezTo>
                    <a:pt x="142" y="145"/>
                    <a:pt x="127" y="145"/>
                    <a:pt x="130" y="146"/>
                  </a:cubicBezTo>
                  <a:cubicBezTo>
                    <a:pt x="131" y="148"/>
                    <a:pt x="130" y="151"/>
                    <a:pt x="134" y="152"/>
                  </a:cubicBezTo>
                  <a:cubicBezTo>
                    <a:pt x="139" y="154"/>
                    <a:pt x="134" y="156"/>
                    <a:pt x="134" y="157"/>
                  </a:cubicBezTo>
                  <a:cubicBezTo>
                    <a:pt x="134" y="160"/>
                    <a:pt x="131" y="157"/>
                    <a:pt x="131" y="160"/>
                  </a:cubicBezTo>
                  <a:cubicBezTo>
                    <a:pt x="131" y="163"/>
                    <a:pt x="127" y="165"/>
                    <a:pt x="128" y="165"/>
                  </a:cubicBezTo>
                  <a:cubicBezTo>
                    <a:pt x="131" y="166"/>
                    <a:pt x="133" y="168"/>
                    <a:pt x="128" y="168"/>
                  </a:cubicBezTo>
                  <a:cubicBezTo>
                    <a:pt x="125" y="168"/>
                    <a:pt x="125" y="168"/>
                    <a:pt x="127" y="171"/>
                  </a:cubicBezTo>
                  <a:cubicBezTo>
                    <a:pt x="127" y="173"/>
                    <a:pt x="121" y="176"/>
                    <a:pt x="121" y="179"/>
                  </a:cubicBezTo>
                  <a:cubicBezTo>
                    <a:pt x="121" y="180"/>
                    <a:pt x="119" y="180"/>
                    <a:pt x="121" y="182"/>
                  </a:cubicBezTo>
                  <a:cubicBezTo>
                    <a:pt x="122" y="182"/>
                    <a:pt x="124" y="182"/>
                    <a:pt x="133" y="185"/>
                  </a:cubicBezTo>
                  <a:cubicBezTo>
                    <a:pt x="139" y="188"/>
                    <a:pt x="139" y="193"/>
                    <a:pt x="142" y="194"/>
                  </a:cubicBezTo>
                  <a:close/>
                  <a:moveTo>
                    <a:pt x="274" y="221"/>
                  </a:moveTo>
                  <a:cubicBezTo>
                    <a:pt x="274" y="226"/>
                    <a:pt x="274" y="221"/>
                    <a:pt x="282" y="224"/>
                  </a:cubicBezTo>
                  <a:cubicBezTo>
                    <a:pt x="290" y="226"/>
                    <a:pt x="280" y="224"/>
                    <a:pt x="285" y="227"/>
                  </a:cubicBezTo>
                  <a:cubicBezTo>
                    <a:pt x="290" y="229"/>
                    <a:pt x="288" y="226"/>
                    <a:pt x="294" y="227"/>
                  </a:cubicBezTo>
                  <a:cubicBezTo>
                    <a:pt x="300" y="229"/>
                    <a:pt x="297" y="227"/>
                    <a:pt x="300" y="227"/>
                  </a:cubicBezTo>
                  <a:cubicBezTo>
                    <a:pt x="303" y="229"/>
                    <a:pt x="305" y="226"/>
                    <a:pt x="308" y="226"/>
                  </a:cubicBezTo>
                  <a:cubicBezTo>
                    <a:pt x="309" y="226"/>
                    <a:pt x="312" y="222"/>
                    <a:pt x="309" y="221"/>
                  </a:cubicBezTo>
                  <a:cubicBezTo>
                    <a:pt x="308" y="219"/>
                    <a:pt x="311" y="219"/>
                    <a:pt x="308" y="218"/>
                  </a:cubicBezTo>
                  <a:cubicBezTo>
                    <a:pt x="305" y="218"/>
                    <a:pt x="299" y="222"/>
                    <a:pt x="300" y="219"/>
                  </a:cubicBezTo>
                  <a:cubicBezTo>
                    <a:pt x="303" y="216"/>
                    <a:pt x="296" y="216"/>
                    <a:pt x="297" y="215"/>
                  </a:cubicBezTo>
                  <a:cubicBezTo>
                    <a:pt x="299" y="215"/>
                    <a:pt x="303" y="218"/>
                    <a:pt x="305" y="216"/>
                  </a:cubicBezTo>
                  <a:cubicBezTo>
                    <a:pt x="308" y="215"/>
                    <a:pt x="302" y="216"/>
                    <a:pt x="306" y="213"/>
                  </a:cubicBezTo>
                  <a:cubicBezTo>
                    <a:pt x="309" y="212"/>
                    <a:pt x="309" y="216"/>
                    <a:pt x="312" y="215"/>
                  </a:cubicBezTo>
                  <a:cubicBezTo>
                    <a:pt x="314" y="213"/>
                    <a:pt x="312" y="216"/>
                    <a:pt x="316" y="216"/>
                  </a:cubicBezTo>
                  <a:cubicBezTo>
                    <a:pt x="319" y="216"/>
                    <a:pt x="319" y="212"/>
                    <a:pt x="317" y="210"/>
                  </a:cubicBezTo>
                  <a:cubicBezTo>
                    <a:pt x="317" y="207"/>
                    <a:pt x="312" y="210"/>
                    <a:pt x="312" y="207"/>
                  </a:cubicBezTo>
                  <a:cubicBezTo>
                    <a:pt x="312" y="205"/>
                    <a:pt x="311" y="208"/>
                    <a:pt x="303" y="202"/>
                  </a:cubicBezTo>
                  <a:cubicBezTo>
                    <a:pt x="300" y="201"/>
                    <a:pt x="299" y="201"/>
                    <a:pt x="300" y="202"/>
                  </a:cubicBezTo>
                  <a:cubicBezTo>
                    <a:pt x="300" y="204"/>
                    <a:pt x="294" y="202"/>
                    <a:pt x="293" y="199"/>
                  </a:cubicBezTo>
                  <a:cubicBezTo>
                    <a:pt x="291" y="194"/>
                    <a:pt x="287" y="196"/>
                    <a:pt x="290" y="193"/>
                  </a:cubicBezTo>
                  <a:cubicBezTo>
                    <a:pt x="291" y="190"/>
                    <a:pt x="291" y="187"/>
                    <a:pt x="288" y="184"/>
                  </a:cubicBezTo>
                  <a:cubicBezTo>
                    <a:pt x="285" y="182"/>
                    <a:pt x="285" y="173"/>
                    <a:pt x="280" y="168"/>
                  </a:cubicBezTo>
                  <a:cubicBezTo>
                    <a:pt x="277" y="163"/>
                    <a:pt x="279" y="166"/>
                    <a:pt x="273" y="162"/>
                  </a:cubicBezTo>
                  <a:cubicBezTo>
                    <a:pt x="267" y="159"/>
                    <a:pt x="271" y="165"/>
                    <a:pt x="264" y="162"/>
                  </a:cubicBezTo>
                  <a:cubicBezTo>
                    <a:pt x="261" y="160"/>
                    <a:pt x="258" y="162"/>
                    <a:pt x="259" y="166"/>
                  </a:cubicBezTo>
                  <a:cubicBezTo>
                    <a:pt x="262" y="171"/>
                    <a:pt x="261" y="177"/>
                    <a:pt x="267" y="182"/>
                  </a:cubicBezTo>
                  <a:cubicBezTo>
                    <a:pt x="270" y="184"/>
                    <a:pt x="265" y="185"/>
                    <a:pt x="264" y="187"/>
                  </a:cubicBezTo>
                  <a:cubicBezTo>
                    <a:pt x="264" y="187"/>
                    <a:pt x="262" y="187"/>
                    <a:pt x="259" y="180"/>
                  </a:cubicBezTo>
                  <a:cubicBezTo>
                    <a:pt x="256" y="176"/>
                    <a:pt x="258" y="171"/>
                    <a:pt x="252" y="170"/>
                  </a:cubicBezTo>
                  <a:cubicBezTo>
                    <a:pt x="245" y="168"/>
                    <a:pt x="252" y="168"/>
                    <a:pt x="247" y="166"/>
                  </a:cubicBezTo>
                  <a:cubicBezTo>
                    <a:pt x="241" y="165"/>
                    <a:pt x="236" y="165"/>
                    <a:pt x="241" y="168"/>
                  </a:cubicBezTo>
                  <a:cubicBezTo>
                    <a:pt x="245" y="170"/>
                    <a:pt x="241" y="171"/>
                    <a:pt x="244" y="171"/>
                  </a:cubicBezTo>
                  <a:cubicBezTo>
                    <a:pt x="247" y="171"/>
                    <a:pt x="250" y="174"/>
                    <a:pt x="242" y="173"/>
                  </a:cubicBezTo>
                  <a:cubicBezTo>
                    <a:pt x="236" y="171"/>
                    <a:pt x="239" y="179"/>
                    <a:pt x="236" y="176"/>
                  </a:cubicBezTo>
                  <a:cubicBezTo>
                    <a:pt x="232" y="173"/>
                    <a:pt x="241" y="171"/>
                    <a:pt x="232" y="168"/>
                  </a:cubicBezTo>
                  <a:cubicBezTo>
                    <a:pt x="223" y="166"/>
                    <a:pt x="221" y="166"/>
                    <a:pt x="218" y="168"/>
                  </a:cubicBezTo>
                  <a:cubicBezTo>
                    <a:pt x="215" y="170"/>
                    <a:pt x="223" y="170"/>
                    <a:pt x="212" y="173"/>
                  </a:cubicBezTo>
                  <a:cubicBezTo>
                    <a:pt x="206" y="174"/>
                    <a:pt x="215" y="170"/>
                    <a:pt x="213" y="168"/>
                  </a:cubicBezTo>
                  <a:cubicBezTo>
                    <a:pt x="213" y="165"/>
                    <a:pt x="217" y="163"/>
                    <a:pt x="212" y="160"/>
                  </a:cubicBezTo>
                  <a:cubicBezTo>
                    <a:pt x="207" y="159"/>
                    <a:pt x="198" y="165"/>
                    <a:pt x="192" y="166"/>
                  </a:cubicBezTo>
                  <a:cubicBezTo>
                    <a:pt x="188" y="166"/>
                    <a:pt x="185" y="170"/>
                    <a:pt x="180" y="173"/>
                  </a:cubicBezTo>
                  <a:cubicBezTo>
                    <a:pt x="174" y="176"/>
                    <a:pt x="182" y="176"/>
                    <a:pt x="182" y="177"/>
                  </a:cubicBezTo>
                  <a:cubicBezTo>
                    <a:pt x="182" y="179"/>
                    <a:pt x="178" y="177"/>
                    <a:pt x="175" y="180"/>
                  </a:cubicBezTo>
                  <a:cubicBezTo>
                    <a:pt x="172" y="185"/>
                    <a:pt x="172" y="188"/>
                    <a:pt x="175" y="187"/>
                  </a:cubicBezTo>
                  <a:cubicBezTo>
                    <a:pt x="178" y="185"/>
                    <a:pt x="178" y="188"/>
                    <a:pt x="180" y="190"/>
                  </a:cubicBezTo>
                  <a:cubicBezTo>
                    <a:pt x="182" y="191"/>
                    <a:pt x="191" y="190"/>
                    <a:pt x="194" y="188"/>
                  </a:cubicBezTo>
                  <a:cubicBezTo>
                    <a:pt x="195" y="188"/>
                    <a:pt x="203" y="190"/>
                    <a:pt x="188" y="193"/>
                  </a:cubicBezTo>
                  <a:cubicBezTo>
                    <a:pt x="178" y="194"/>
                    <a:pt x="177" y="196"/>
                    <a:pt x="182" y="199"/>
                  </a:cubicBezTo>
                  <a:cubicBezTo>
                    <a:pt x="186" y="202"/>
                    <a:pt x="186" y="202"/>
                    <a:pt x="192" y="201"/>
                  </a:cubicBezTo>
                  <a:cubicBezTo>
                    <a:pt x="198" y="201"/>
                    <a:pt x="195" y="202"/>
                    <a:pt x="203" y="202"/>
                  </a:cubicBezTo>
                  <a:cubicBezTo>
                    <a:pt x="210" y="202"/>
                    <a:pt x="212" y="199"/>
                    <a:pt x="218" y="202"/>
                  </a:cubicBezTo>
                  <a:cubicBezTo>
                    <a:pt x="226" y="204"/>
                    <a:pt x="224" y="201"/>
                    <a:pt x="227" y="204"/>
                  </a:cubicBezTo>
                  <a:cubicBezTo>
                    <a:pt x="230" y="205"/>
                    <a:pt x="236" y="207"/>
                    <a:pt x="232" y="207"/>
                  </a:cubicBezTo>
                  <a:cubicBezTo>
                    <a:pt x="226" y="207"/>
                    <a:pt x="230" y="208"/>
                    <a:pt x="221" y="207"/>
                  </a:cubicBezTo>
                  <a:cubicBezTo>
                    <a:pt x="213" y="205"/>
                    <a:pt x="200" y="207"/>
                    <a:pt x="191" y="208"/>
                  </a:cubicBezTo>
                  <a:cubicBezTo>
                    <a:pt x="183" y="210"/>
                    <a:pt x="189" y="215"/>
                    <a:pt x="194" y="218"/>
                  </a:cubicBezTo>
                  <a:cubicBezTo>
                    <a:pt x="197" y="222"/>
                    <a:pt x="212" y="221"/>
                    <a:pt x="215" y="221"/>
                  </a:cubicBezTo>
                  <a:cubicBezTo>
                    <a:pt x="220" y="221"/>
                    <a:pt x="215" y="227"/>
                    <a:pt x="218" y="229"/>
                  </a:cubicBezTo>
                  <a:cubicBezTo>
                    <a:pt x="220" y="232"/>
                    <a:pt x="220" y="233"/>
                    <a:pt x="224" y="232"/>
                  </a:cubicBezTo>
                  <a:cubicBezTo>
                    <a:pt x="232" y="232"/>
                    <a:pt x="235" y="233"/>
                    <a:pt x="236" y="232"/>
                  </a:cubicBezTo>
                  <a:cubicBezTo>
                    <a:pt x="239" y="230"/>
                    <a:pt x="252" y="230"/>
                    <a:pt x="256" y="227"/>
                  </a:cubicBezTo>
                  <a:cubicBezTo>
                    <a:pt x="261" y="224"/>
                    <a:pt x="262" y="227"/>
                    <a:pt x="267" y="224"/>
                  </a:cubicBezTo>
                  <a:cubicBezTo>
                    <a:pt x="271" y="221"/>
                    <a:pt x="267" y="221"/>
                    <a:pt x="271" y="219"/>
                  </a:cubicBezTo>
                  <a:cubicBezTo>
                    <a:pt x="273" y="218"/>
                    <a:pt x="274" y="218"/>
                    <a:pt x="274" y="221"/>
                  </a:cubicBezTo>
                  <a:close/>
                  <a:moveTo>
                    <a:pt x="284" y="168"/>
                  </a:moveTo>
                  <a:cubicBezTo>
                    <a:pt x="284" y="166"/>
                    <a:pt x="285" y="166"/>
                    <a:pt x="287" y="163"/>
                  </a:cubicBezTo>
                  <a:cubicBezTo>
                    <a:pt x="288" y="160"/>
                    <a:pt x="291" y="157"/>
                    <a:pt x="288" y="157"/>
                  </a:cubicBezTo>
                  <a:cubicBezTo>
                    <a:pt x="285" y="156"/>
                    <a:pt x="287" y="154"/>
                    <a:pt x="279" y="154"/>
                  </a:cubicBezTo>
                  <a:cubicBezTo>
                    <a:pt x="270" y="156"/>
                    <a:pt x="267" y="159"/>
                    <a:pt x="271" y="159"/>
                  </a:cubicBezTo>
                  <a:cubicBezTo>
                    <a:pt x="276" y="160"/>
                    <a:pt x="276" y="162"/>
                    <a:pt x="276" y="162"/>
                  </a:cubicBezTo>
                  <a:cubicBezTo>
                    <a:pt x="276" y="163"/>
                    <a:pt x="279" y="165"/>
                    <a:pt x="282" y="168"/>
                  </a:cubicBezTo>
                  <a:cubicBezTo>
                    <a:pt x="284" y="168"/>
                    <a:pt x="284" y="168"/>
                    <a:pt x="284" y="168"/>
                  </a:cubicBezTo>
                  <a:close/>
                  <a:moveTo>
                    <a:pt x="474" y="213"/>
                  </a:moveTo>
                  <a:cubicBezTo>
                    <a:pt x="480" y="218"/>
                    <a:pt x="480" y="216"/>
                    <a:pt x="475" y="212"/>
                  </a:cubicBezTo>
                  <a:cubicBezTo>
                    <a:pt x="471" y="207"/>
                    <a:pt x="483" y="212"/>
                    <a:pt x="491" y="212"/>
                  </a:cubicBezTo>
                  <a:cubicBezTo>
                    <a:pt x="498" y="213"/>
                    <a:pt x="491" y="202"/>
                    <a:pt x="495" y="205"/>
                  </a:cubicBezTo>
                  <a:cubicBezTo>
                    <a:pt x="498" y="210"/>
                    <a:pt x="501" y="204"/>
                    <a:pt x="503" y="210"/>
                  </a:cubicBezTo>
                  <a:cubicBezTo>
                    <a:pt x="503" y="216"/>
                    <a:pt x="504" y="215"/>
                    <a:pt x="513" y="218"/>
                  </a:cubicBezTo>
                  <a:cubicBezTo>
                    <a:pt x="521" y="221"/>
                    <a:pt x="518" y="224"/>
                    <a:pt x="513" y="224"/>
                  </a:cubicBezTo>
                  <a:cubicBezTo>
                    <a:pt x="509" y="224"/>
                    <a:pt x="507" y="230"/>
                    <a:pt x="513" y="229"/>
                  </a:cubicBezTo>
                  <a:cubicBezTo>
                    <a:pt x="521" y="227"/>
                    <a:pt x="530" y="230"/>
                    <a:pt x="532" y="233"/>
                  </a:cubicBezTo>
                  <a:cubicBezTo>
                    <a:pt x="533" y="236"/>
                    <a:pt x="539" y="235"/>
                    <a:pt x="541" y="241"/>
                  </a:cubicBezTo>
                  <a:cubicBezTo>
                    <a:pt x="541" y="247"/>
                    <a:pt x="547" y="250"/>
                    <a:pt x="542" y="252"/>
                  </a:cubicBezTo>
                  <a:cubicBezTo>
                    <a:pt x="539" y="255"/>
                    <a:pt x="538" y="258"/>
                    <a:pt x="530" y="263"/>
                  </a:cubicBezTo>
                  <a:cubicBezTo>
                    <a:pt x="524" y="268"/>
                    <a:pt x="539" y="277"/>
                    <a:pt x="533" y="274"/>
                  </a:cubicBezTo>
                  <a:cubicBezTo>
                    <a:pt x="526" y="272"/>
                    <a:pt x="527" y="280"/>
                    <a:pt x="512" y="277"/>
                  </a:cubicBezTo>
                  <a:cubicBezTo>
                    <a:pt x="497" y="272"/>
                    <a:pt x="509" y="277"/>
                    <a:pt x="501" y="281"/>
                  </a:cubicBezTo>
                  <a:cubicBezTo>
                    <a:pt x="494" y="285"/>
                    <a:pt x="503" y="295"/>
                    <a:pt x="513" y="289"/>
                  </a:cubicBezTo>
                  <a:cubicBezTo>
                    <a:pt x="524" y="285"/>
                    <a:pt x="523" y="294"/>
                    <a:pt x="527" y="289"/>
                  </a:cubicBezTo>
                  <a:cubicBezTo>
                    <a:pt x="532" y="285"/>
                    <a:pt x="530" y="294"/>
                    <a:pt x="532" y="291"/>
                  </a:cubicBezTo>
                  <a:cubicBezTo>
                    <a:pt x="533" y="288"/>
                    <a:pt x="532" y="285"/>
                    <a:pt x="541" y="294"/>
                  </a:cubicBezTo>
                  <a:cubicBezTo>
                    <a:pt x="548" y="305"/>
                    <a:pt x="545" y="295"/>
                    <a:pt x="551" y="300"/>
                  </a:cubicBezTo>
                  <a:cubicBezTo>
                    <a:pt x="556" y="305"/>
                    <a:pt x="541" y="299"/>
                    <a:pt x="550" y="306"/>
                  </a:cubicBezTo>
                  <a:cubicBezTo>
                    <a:pt x="555" y="313"/>
                    <a:pt x="564" y="309"/>
                    <a:pt x="567" y="314"/>
                  </a:cubicBezTo>
                  <a:cubicBezTo>
                    <a:pt x="571" y="319"/>
                    <a:pt x="582" y="320"/>
                    <a:pt x="590" y="323"/>
                  </a:cubicBezTo>
                  <a:cubicBezTo>
                    <a:pt x="597" y="327"/>
                    <a:pt x="596" y="319"/>
                    <a:pt x="590" y="314"/>
                  </a:cubicBezTo>
                  <a:cubicBezTo>
                    <a:pt x="583" y="308"/>
                    <a:pt x="570" y="302"/>
                    <a:pt x="571" y="299"/>
                  </a:cubicBezTo>
                  <a:cubicBezTo>
                    <a:pt x="573" y="295"/>
                    <a:pt x="580" y="306"/>
                    <a:pt x="580" y="302"/>
                  </a:cubicBezTo>
                  <a:cubicBezTo>
                    <a:pt x="582" y="299"/>
                    <a:pt x="586" y="308"/>
                    <a:pt x="594" y="309"/>
                  </a:cubicBezTo>
                  <a:cubicBezTo>
                    <a:pt x="600" y="309"/>
                    <a:pt x="603" y="322"/>
                    <a:pt x="603" y="314"/>
                  </a:cubicBezTo>
                  <a:cubicBezTo>
                    <a:pt x="602" y="306"/>
                    <a:pt x="605" y="316"/>
                    <a:pt x="603" y="306"/>
                  </a:cubicBezTo>
                  <a:cubicBezTo>
                    <a:pt x="603" y="299"/>
                    <a:pt x="605" y="311"/>
                    <a:pt x="606" y="303"/>
                  </a:cubicBezTo>
                  <a:cubicBezTo>
                    <a:pt x="608" y="295"/>
                    <a:pt x="600" y="300"/>
                    <a:pt x="603" y="295"/>
                  </a:cubicBezTo>
                  <a:cubicBezTo>
                    <a:pt x="606" y="292"/>
                    <a:pt x="597" y="295"/>
                    <a:pt x="600" y="291"/>
                  </a:cubicBezTo>
                  <a:cubicBezTo>
                    <a:pt x="603" y="288"/>
                    <a:pt x="602" y="286"/>
                    <a:pt x="593" y="283"/>
                  </a:cubicBezTo>
                  <a:cubicBezTo>
                    <a:pt x="585" y="280"/>
                    <a:pt x="588" y="271"/>
                    <a:pt x="583" y="272"/>
                  </a:cubicBezTo>
                  <a:cubicBezTo>
                    <a:pt x="577" y="274"/>
                    <a:pt x="576" y="269"/>
                    <a:pt x="582" y="269"/>
                  </a:cubicBezTo>
                  <a:cubicBezTo>
                    <a:pt x="588" y="268"/>
                    <a:pt x="577" y="261"/>
                    <a:pt x="582" y="263"/>
                  </a:cubicBezTo>
                  <a:cubicBezTo>
                    <a:pt x="588" y="264"/>
                    <a:pt x="585" y="257"/>
                    <a:pt x="590" y="263"/>
                  </a:cubicBezTo>
                  <a:cubicBezTo>
                    <a:pt x="593" y="268"/>
                    <a:pt x="594" y="263"/>
                    <a:pt x="596" y="268"/>
                  </a:cubicBezTo>
                  <a:cubicBezTo>
                    <a:pt x="596" y="271"/>
                    <a:pt x="599" y="268"/>
                    <a:pt x="599" y="272"/>
                  </a:cubicBezTo>
                  <a:cubicBezTo>
                    <a:pt x="599" y="275"/>
                    <a:pt x="618" y="289"/>
                    <a:pt x="615" y="278"/>
                  </a:cubicBezTo>
                  <a:cubicBezTo>
                    <a:pt x="614" y="268"/>
                    <a:pt x="626" y="275"/>
                    <a:pt x="625" y="271"/>
                  </a:cubicBezTo>
                  <a:cubicBezTo>
                    <a:pt x="622" y="266"/>
                    <a:pt x="628" y="269"/>
                    <a:pt x="625" y="266"/>
                  </a:cubicBezTo>
                  <a:cubicBezTo>
                    <a:pt x="623" y="263"/>
                    <a:pt x="634" y="264"/>
                    <a:pt x="629" y="257"/>
                  </a:cubicBezTo>
                  <a:cubicBezTo>
                    <a:pt x="625" y="247"/>
                    <a:pt x="615" y="260"/>
                    <a:pt x="618" y="252"/>
                  </a:cubicBezTo>
                  <a:cubicBezTo>
                    <a:pt x="620" y="244"/>
                    <a:pt x="609" y="254"/>
                    <a:pt x="612" y="249"/>
                  </a:cubicBezTo>
                  <a:cubicBezTo>
                    <a:pt x="614" y="244"/>
                    <a:pt x="611" y="246"/>
                    <a:pt x="605" y="241"/>
                  </a:cubicBezTo>
                  <a:cubicBezTo>
                    <a:pt x="599" y="236"/>
                    <a:pt x="590" y="241"/>
                    <a:pt x="588" y="235"/>
                  </a:cubicBezTo>
                  <a:cubicBezTo>
                    <a:pt x="588" y="229"/>
                    <a:pt x="571" y="235"/>
                    <a:pt x="579" y="230"/>
                  </a:cubicBezTo>
                  <a:cubicBezTo>
                    <a:pt x="586" y="226"/>
                    <a:pt x="573" y="221"/>
                    <a:pt x="580" y="222"/>
                  </a:cubicBezTo>
                  <a:cubicBezTo>
                    <a:pt x="588" y="224"/>
                    <a:pt x="594" y="219"/>
                    <a:pt x="582" y="218"/>
                  </a:cubicBezTo>
                  <a:cubicBezTo>
                    <a:pt x="568" y="216"/>
                    <a:pt x="580" y="216"/>
                    <a:pt x="585" y="213"/>
                  </a:cubicBezTo>
                  <a:cubicBezTo>
                    <a:pt x="590" y="210"/>
                    <a:pt x="579" y="205"/>
                    <a:pt x="576" y="207"/>
                  </a:cubicBezTo>
                  <a:cubicBezTo>
                    <a:pt x="574" y="208"/>
                    <a:pt x="564" y="208"/>
                    <a:pt x="571" y="205"/>
                  </a:cubicBezTo>
                  <a:cubicBezTo>
                    <a:pt x="579" y="204"/>
                    <a:pt x="579" y="204"/>
                    <a:pt x="570" y="199"/>
                  </a:cubicBezTo>
                  <a:cubicBezTo>
                    <a:pt x="559" y="194"/>
                    <a:pt x="558" y="204"/>
                    <a:pt x="558" y="198"/>
                  </a:cubicBezTo>
                  <a:cubicBezTo>
                    <a:pt x="559" y="190"/>
                    <a:pt x="553" y="196"/>
                    <a:pt x="553" y="193"/>
                  </a:cubicBezTo>
                  <a:cubicBezTo>
                    <a:pt x="553" y="188"/>
                    <a:pt x="545" y="184"/>
                    <a:pt x="541" y="190"/>
                  </a:cubicBezTo>
                  <a:cubicBezTo>
                    <a:pt x="535" y="194"/>
                    <a:pt x="535" y="188"/>
                    <a:pt x="532" y="182"/>
                  </a:cubicBezTo>
                  <a:cubicBezTo>
                    <a:pt x="529" y="176"/>
                    <a:pt x="527" y="184"/>
                    <a:pt x="524" y="177"/>
                  </a:cubicBezTo>
                  <a:cubicBezTo>
                    <a:pt x="519" y="171"/>
                    <a:pt x="513" y="174"/>
                    <a:pt x="510" y="171"/>
                  </a:cubicBezTo>
                  <a:cubicBezTo>
                    <a:pt x="507" y="170"/>
                    <a:pt x="498" y="166"/>
                    <a:pt x="495" y="174"/>
                  </a:cubicBezTo>
                  <a:cubicBezTo>
                    <a:pt x="492" y="182"/>
                    <a:pt x="488" y="170"/>
                    <a:pt x="483" y="174"/>
                  </a:cubicBezTo>
                  <a:cubicBezTo>
                    <a:pt x="478" y="180"/>
                    <a:pt x="474" y="180"/>
                    <a:pt x="477" y="177"/>
                  </a:cubicBezTo>
                  <a:cubicBezTo>
                    <a:pt x="481" y="173"/>
                    <a:pt x="480" y="165"/>
                    <a:pt x="475" y="163"/>
                  </a:cubicBezTo>
                  <a:cubicBezTo>
                    <a:pt x="471" y="162"/>
                    <a:pt x="475" y="156"/>
                    <a:pt x="471" y="156"/>
                  </a:cubicBezTo>
                  <a:cubicBezTo>
                    <a:pt x="465" y="154"/>
                    <a:pt x="443" y="157"/>
                    <a:pt x="442" y="163"/>
                  </a:cubicBezTo>
                  <a:cubicBezTo>
                    <a:pt x="442" y="171"/>
                    <a:pt x="433" y="162"/>
                    <a:pt x="439" y="173"/>
                  </a:cubicBezTo>
                  <a:cubicBezTo>
                    <a:pt x="445" y="184"/>
                    <a:pt x="433" y="176"/>
                    <a:pt x="437" y="182"/>
                  </a:cubicBezTo>
                  <a:cubicBezTo>
                    <a:pt x="443" y="190"/>
                    <a:pt x="446" y="182"/>
                    <a:pt x="446" y="188"/>
                  </a:cubicBezTo>
                  <a:cubicBezTo>
                    <a:pt x="448" y="193"/>
                    <a:pt x="428" y="185"/>
                    <a:pt x="433" y="177"/>
                  </a:cubicBezTo>
                  <a:cubicBezTo>
                    <a:pt x="437" y="170"/>
                    <a:pt x="427" y="174"/>
                    <a:pt x="434" y="165"/>
                  </a:cubicBezTo>
                  <a:cubicBezTo>
                    <a:pt x="442" y="156"/>
                    <a:pt x="445" y="157"/>
                    <a:pt x="445" y="154"/>
                  </a:cubicBezTo>
                  <a:cubicBezTo>
                    <a:pt x="445" y="152"/>
                    <a:pt x="428" y="151"/>
                    <a:pt x="418" y="159"/>
                  </a:cubicBezTo>
                  <a:cubicBezTo>
                    <a:pt x="405" y="165"/>
                    <a:pt x="411" y="166"/>
                    <a:pt x="408" y="170"/>
                  </a:cubicBezTo>
                  <a:cubicBezTo>
                    <a:pt x="404" y="173"/>
                    <a:pt x="405" y="176"/>
                    <a:pt x="404" y="184"/>
                  </a:cubicBezTo>
                  <a:cubicBezTo>
                    <a:pt x="402" y="191"/>
                    <a:pt x="404" y="191"/>
                    <a:pt x="414" y="193"/>
                  </a:cubicBezTo>
                  <a:cubicBezTo>
                    <a:pt x="425" y="193"/>
                    <a:pt x="428" y="198"/>
                    <a:pt x="419" y="196"/>
                  </a:cubicBezTo>
                  <a:cubicBezTo>
                    <a:pt x="410" y="196"/>
                    <a:pt x="405" y="196"/>
                    <a:pt x="414" y="204"/>
                  </a:cubicBezTo>
                  <a:cubicBezTo>
                    <a:pt x="422" y="212"/>
                    <a:pt x="428" y="204"/>
                    <a:pt x="433" y="208"/>
                  </a:cubicBezTo>
                  <a:cubicBezTo>
                    <a:pt x="439" y="213"/>
                    <a:pt x="445" y="210"/>
                    <a:pt x="446" y="210"/>
                  </a:cubicBezTo>
                  <a:cubicBezTo>
                    <a:pt x="456" y="213"/>
                    <a:pt x="454" y="208"/>
                    <a:pt x="463" y="213"/>
                  </a:cubicBezTo>
                  <a:cubicBezTo>
                    <a:pt x="471" y="215"/>
                    <a:pt x="468" y="207"/>
                    <a:pt x="474" y="213"/>
                  </a:cubicBezTo>
                  <a:close/>
                  <a:moveTo>
                    <a:pt x="515" y="250"/>
                  </a:moveTo>
                  <a:cubicBezTo>
                    <a:pt x="527" y="249"/>
                    <a:pt x="521" y="244"/>
                    <a:pt x="523" y="238"/>
                  </a:cubicBezTo>
                  <a:cubicBezTo>
                    <a:pt x="524" y="233"/>
                    <a:pt x="510" y="232"/>
                    <a:pt x="507" y="240"/>
                  </a:cubicBezTo>
                  <a:cubicBezTo>
                    <a:pt x="504" y="246"/>
                    <a:pt x="503" y="250"/>
                    <a:pt x="515" y="250"/>
                  </a:cubicBezTo>
                  <a:close/>
                  <a:moveTo>
                    <a:pt x="439" y="302"/>
                  </a:moveTo>
                  <a:cubicBezTo>
                    <a:pt x="439" y="308"/>
                    <a:pt x="445" y="309"/>
                    <a:pt x="448" y="303"/>
                  </a:cubicBezTo>
                  <a:cubicBezTo>
                    <a:pt x="449" y="299"/>
                    <a:pt x="453" y="303"/>
                    <a:pt x="454" y="297"/>
                  </a:cubicBezTo>
                  <a:cubicBezTo>
                    <a:pt x="456" y="292"/>
                    <a:pt x="463" y="294"/>
                    <a:pt x="463" y="297"/>
                  </a:cubicBezTo>
                  <a:cubicBezTo>
                    <a:pt x="465" y="302"/>
                    <a:pt x="466" y="299"/>
                    <a:pt x="472" y="300"/>
                  </a:cubicBezTo>
                  <a:cubicBezTo>
                    <a:pt x="477" y="303"/>
                    <a:pt x="483" y="300"/>
                    <a:pt x="480" y="295"/>
                  </a:cubicBezTo>
                  <a:cubicBezTo>
                    <a:pt x="475" y="291"/>
                    <a:pt x="477" y="295"/>
                    <a:pt x="472" y="294"/>
                  </a:cubicBezTo>
                  <a:cubicBezTo>
                    <a:pt x="468" y="292"/>
                    <a:pt x="471" y="286"/>
                    <a:pt x="463" y="285"/>
                  </a:cubicBezTo>
                  <a:cubicBezTo>
                    <a:pt x="456" y="281"/>
                    <a:pt x="451" y="272"/>
                    <a:pt x="446" y="277"/>
                  </a:cubicBezTo>
                  <a:cubicBezTo>
                    <a:pt x="443" y="280"/>
                    <a:pt x="442" y="268"/>
                    <a:pt x="437" y="269"/>
                  </a:cubicBezTo>
                  <a:cubicBezTo>
                    <a:pt x="434" y="271"/>
                    <a:pt x="431" y="283"/>
                    <a:pt x="433" y="291"/>
                  </a:cubicBezTo>
                  <a:cubicBezTo>
                    <a:pt x="434" y="297"/>
                    <a:pt x="424" y="295"/>
                    <a:pt x="427" y="300"/>
                  </a:cubicBezTo>
                  <a:cubicBezTo>
                    <a:pt x="428" y="303"/>
                    <a:pt x="440" y="297"/>
                    <a:pt x="439" y="302"/>
                  </a:cubicBezTo>
                  <a:close/>
                  <a:moveTo>
                    <a:pt x="453" y="319"/>
                  </a:moveTo>
                  <a:cubicBezTo>
                    <a:pt x="448" y="314"/>
                    <a:pt x="463" y="306"/>
                    <a:pt x="468" y="309"/>
                  </a:cubicBezTo>
                  <a:cubicBezTo>
                    <a:pt x="472" y="311"/>
                    <a:pt x="457" y="323"/>
                    <a:pt x="453" y="319"/>
                  </a:cubicBezTo>
                  <a:close/>
                  <a:moveTo>
                    <a:pt x="480" y="162"/>
                  </a:moveTo>
                  <a:cubicBezTo>
                    <a:pt x="483" y="163"/>
                    <a:pt x="478" y="166"/>
                    <a:pt x="486" y="170"/>
                  </a:cubicBezTo>
                  <a:cubicBezTo>
                    <a:pt x="492" y="171"/>
                    <a:pt x="492" y="166"/>
                    <a:pt x="500" y="168"/>
                  </a:cubicBezTo>
                  <a:cubicBezTo>
                    <a:pt x="507" y="170"/>
                    <a:pt x="516" y="170"/>
                    <a:pt x="513" y="166"/>
                  </a:cubicBezTo>
                  <a:cubicBezTo>
                    <a:pt x="509" y="162"/>
                    <a:pt x="506" y="156"/>
                    <a:pt x="495" y="156"/>
                  </a:cubicBezTo>
                  <a:cubicBezTo>
                    <a:pt x="484" y="157"/>
                    <a:pt x="477" y="151"/>
                    <a:pt x="477" y="157"/>
                  </a:cubicBezTo>
                  <a:cubicBezTo>
                    <a:pt x="477" y="160"/>
                    <a:pt x="475" y="160"/>
                    <a:pt x="480" y="162"/>
                  </a:cubicBezTo>
                  <a:close/>
                  <a:moveTo>
                    <a:pt x="352" y="109"/>
                  </a:moveTo>
                  <a:cubicBezTo>
                    <a:pt x="357" y="114"/>
                    <a:pt x="360" y="112"/>
                    <a:pt x="361" y="115"/>
                  </a:cubicBezTo>
                  <a:cubicBezTo>
                    <a:pt x="361" y="118"/>
                    <a:pt x="369" y="117"/>
                    <a:pt x="375" y="115"/>
                  </a:cubicBezTo>
                  <a:cubicBezTo>
                    <a:pt x="383" y="114"/>
                    <a:pt x="381" y="118"/>
                    <a:pt x="387" y="121"/>
                  </a:cubicBezTo>
                  <a:cubicBezTo>
                    <a:pt x="392" y="125"/>
                    <a:pt x="381" y="129"/>
                    <a:pt x="386" y="132"/>
                  </a:cubicBezTo>
                  <a:cubicBezTo>
                    <a:pt x="390" y="134"/>
                    <a:pt x="386" y="137"/>
                    <a:pt x="390" y="140"/>
                  </a:cubicBezTo>
                  <a:cubicBezTo>
                    <a:pt x="396" y="143"/>
                    <a:pt x="393" y="138"/>
                    <a:pt x="402" y="142"/>
                  </a:cubicBezTo>
                  <a:cubicBezTo>
                    <a:pt x="411" y="146"/>
                    <a:pt x="416" y="135"/>
                    <a:pt x="416" y="140"/>
                  </a:cubicBezTo>
                  <a:cubicBezTo>
                    <a:pt x="414" y="146"/>
                    <a:pt x="421" y="143"/>
                    <a:pt x="440" y="143"/>
                  </a:cubicBezTo>
                  <a:cubicBezTo>
                    <a:pt x="462" y="145"/>
                    <a:pt x="457" y="135"/>
                    <a:pt x="459" y="140"/>
                  </a:cubicBezTo>
                  <a:cubicBezTo>
                    <a:pt x="460" y="145"/>
                    <a:pt x="483" y="145"/>
                    <a:pt x="483" y="140"/>
                  </a:cubicBezTo>
                  <a:cubicBezTo>
                    <a:pt x="483" y="135"/>
                    <a:pt x="492" y="138"/>
                    <a:pt x="486" y="135"/>
                  </a:cubicBezTo>
                  <a:cubicBezTo>
                    <a:pt x="481" y="132"/>
                    <a:pt x="489" y="132"/>
                    <a:pt x="486" y="128"/>
                  </a:cubicBezTo>
                  <a:cubicBezTo>
                    <a:pt x="483" y="123"/>
                    <a:pt x="477" y="126"/>
                    <a:pt x="475" y="123"/>
                  </a:cubicBezTo>
                  <a:cubicBezTo>
                    <a:pt x="472" y="120"/>
                    <a:pt x="463" y="123"/>
                    <a:pt x="448" y="125"/>
                  </a:cubicBezTo>
                  <a:cubicBezTo>
                    <a:pt x="431" y="126"/>
                    <a:pt x="439" y="131"/>
                    <a:pt x="430" y="128"/>
                  </a:cubicBezTo>
                  <a:cubicBezTo>
                    <a:pt x="422" y="125"/>
                    <a:pt x="422" y="131"/>
                    <a:pt x="416" y="126"/>
                  </a:cubicBezTo>
                  <a:cubicBezTo>
                    <a:pt x="411" y="121"/>
                    <a:pt x="414" y="129"/>
                    <a:pt x="411" y="128"/>
                  </a:cubicBezTo>
                  <a:cubicBezTo>
                    <a:pt x="407" y="126"/>
                    <a:pt x="411" y="125"/>
                    <a:pt x="407" y="121"/>
                  </a:cubicBezTo>
                  <a:cubicBezTo>
                    <a:pt x="404" y="117"/>
                    <a:pt x="401" y="121"/>
                    <a:pt x="401" y="118"/>
                  </a:cubicBezTo>
                  <a:cubicBezTo>
                    <a:pt x="399" y="115"/>
                    <a:pt x="411" y="120"/>
                    <a:pt x="410" y="117"/>
                  </a:cubicBezTo>
                  <a:cubicBezTo>
                    <a:pt x="410" y="114"/>
                    <a:pt x="404" y="115"/>
                    <a:pt x="399" y="112"/>
                  </a:cubicBezTo>
                  <a:cubicBezTo>
                    <a:pt x="393" y="109"/>
                    <a:pt x="392" y="109"/>
                    <a:pt x="384" y="111"/>
                  </a:cubicBezTo>
                  <a:cubicBezTo>
                    <a:pt x="378" y="112"/>
                    <a:pt x="376" y="104"/>
                    <a:pt x="372" y="104"/>
                  </a:cubicBezTo>
                  <a:cubicBezTo>
                    <a:pt x="369" y="106"/>
                    <a:pt x="360" y="103"/>
                    <a:pt x="351" y="103"/>
                  </a:cubicBezTo>
                  <a:cubicBezTo>
                    <a:pt x="347" y="103"/>
                    <a:pt x="347" y="106"/>
                    <a:pt x="352" y="109"/>
                  </a:cubicBezTo>
                  <a:close/>
                  <a:moveTo>
                    <a:pt x="357" y="137"/>
                  </a:moveTo>
                  <a:cubicBezTo>
                    <a:pt x="364" y="138"/>
                    <a:pt x="361" y="142"/>
                    <a:pt x="372" y="142"/>
                  </a:cubicBezTo>
                  <a:cubicBezTo>
                    <a:pt x="381" y="142"/>
                    <a:pt x="378" y="134"/>
                    <a:pt x="373" y="129"/>
                  </a:cubicBezTo>
                  <a:cubicBezTo>
                    <a:pt x="367" y="123"/>
                    <a:pt x="360" y="125"/>
                    <a:pt x="355" y="131"/>
                  </a:cubicBezTo>
                  <a:cubicBezTo>
                    <a:pt x="354" y="134"/>
                    <a:pt x="351" y="137"/>
                    <a:pt x="357" y="137"/>
                  </a:cubicBezTo>
                  <a:close/>
                  <a:moveTo>
                    <a:pt x="373" y="177"/>
                  </a:moveTo>
                  <a:cubicBezTo>
                    <a:pt x="373" y="174"/>
                    <a:pt x="378" y="176"/>
                    <a:pt x="375" y="171"/>
                  </a:cubicBezTo>
                  <a:cubicBezTo>
                    <a:pt x="372" y="165"/>
                    <a:pt x="387" y="174"/>
                    <a:pt x="390" y="166"/>
                  </a:cubicBezTo>
                  <a:cubicBezTo>
                    <a:pt x="395" y="159"/>
                    <a:pt x="407" y="154"/>
                    <a:pt x="398" y="151"/>
                  </a:cubicBezTo>
                  <a:cubicBezTo>
                    <a:pt x="390" y="148"/>
                    <a:pt x="390" y="152"/>
                    <a:pt x="386" y="151"/>
                  </a:cubicBezTo>
                  <a:cubicBezTo>
                    <a:pt x="381" y="148"/>
                    <a:pt x="379" y="146"/>
                    <a:pt x="367" y="149"/>
                  </a:cubicBezTo>
                  <a:cubicBezTo>
                    <a:pt x="357" y="151"/>
                    <a:pt x="364" y="154"/>
                    <a:pt x="361" y="154"/>
                  </a:cubicBezTo>
                  <a:cubicBezTo>
                    <a:pt x="358" y="154"/>
                    <a:pt x="358" y="154"/>
                    <a:pt x="358" y="163"/>
                  </a:cubicBezTo>
                  <a:cubicBezTo>
                    <a:pt x="358" y="171"/>
                    <a:pt x="363" y="171"/>
                    <a:pt x="363" y="176"/>
                  </a:cubicBezTo>
                  <a:cubicBezTo>
                    <a:pt x="361" y="182"/>
                    <a:pt x="366" y="177"/>
                    <a:pt x="370" y="180"/>
                  </a:cubicBezTo>
                  <a:cubicBezTo>
                    <a:pt x="372" y="180"/>
                    <a:pt x="372" y="180"/>
                    <a:pt x="373" y="177"/>
                  </a:cubicBezTo>
                  <a:close/>
                  <a:moveTo>
                    <a:pt x="317" y="162"/>
                  </a:moveTo>
                  <a:cubicBezTo>
                    <a:pt x="323" y="163"/>
                    <a:pt x="323" y="168"/>
                    <a:pt x="319" y="170"/>
                  </a:cubicBezTo>
                  <a:cubicBezTo>
                    <a:pt x="312" y="173"/>
                    <a:pt x="308" y="160"/>
                    <a:pt x="303" y="166"/>
                  </a:cubicBezTo>
                  <a:cubicBezTo>
                    <a:pt x="300" y="170"/>
                    <a:pt x="308" y="176"/>
                    <a:pt x="317" y="179"/>
                  </a:cubicBezTo>
                  <a:cubicBezTo>
                    <a:pt x="328" y="182"/>
                    <a:pt x="329" y="191"/>
                    <a:pt x="335" y="191"/>
                  </a:cubicBezTo>
                  <a:cubicBezTo>
                    <a:pt x="341" y="193"/>
                    <a:pt x="337" y="185"/>
                    <a:pt x="341" y="187"/>
                  </a:cubicBezTo>
                  <a:cubicBezTo>
                    <a:pt x="344" y="188"/>
                    <a:pt x="352" y="185"/>
                    <a:pt x="352" y="179"/>
                  </a:cubicBezTo>
                  <a:cubicBezTo>
                    <a:pt x="352" y="174"/>
                    <a:pt x="355" y="177"/>
                    <a:pt x="354" y="171"/>
                  </a:cubicBezTo>
                  <a:cubicBezTo>
                    <a:pt x="352" y="166"/>
                    <a:pt x="351" y="174"/>
                    <a:pt x="347" y="168"/>
                  </a:cubicBezTo>
                  <a:cubicBezTo>
                    <a:pt x="343" y="163"/>
                    <a:pt x="335" y="163"/>
                    <a:pt x="344" y="162"/>
                  </a:cubicBezTo>
                  <a:cubicBezTo>
                    <a:pt x="352" y="160"/>
                    <a:pt x="341" y="159"/>
                    <a:pt x="347" y="157"/>
                  </a:cubicBezTo>
                  <a:cubicBezTo>
                    <a:pt x="352" y="154"/>
                    <a:pt x="346" y="151"/>
                    <a:pt x="338" y="154"/>
                  </a:cubicBezTo>
                  <a:cubicBezTo>
                    <a:pt x="331" y="157"/>
                    <a:pt x="326" y="149"/>
                    <a:pt x="320" y="152"/>
                  </a:cubicBezTo>
                  <a:cubicBezTo>
                    <a:pt x="314" y="156"/>
                    <a:pt x="308" y="157"/>
                    <a:pt x="316" y="160"/>
                  </a:cubicBezTo>
                  <a:cubicBezTo>
                    <a:pt x="317" y="162"/>
                    <a:pt x="317" y="162"/>
                    <a:pt x="317" y="162"/>
                  </a:cubicBezTo>
                  <a:close/>
                  <a:moveTo>
                    <a:pt x="341" y="230"/>
                  </a:moveTo>
                  <a:cubicBezTo>
                    <a:pt x="347" y="230"/>
                    <a:pt x="351" y="235"/>
                    <a:pt x="355" y="232"/>
                  </a:cubicBezTo>
                  <a:cubicBezTo>
                    <a:pt x="360" y="227"/>
                    <a:pt x="360" y="232"/>
                    <a:pt x="363" y="229"/>
                  </a:cubicBezTo>
                  <a:cubicBezTo>
                    <a:pt x="364" y="224"/>
                    <a:pt x="360" y="229"/>
                    <a:pt x="357" y="224"/>
                  </a:cubicBezTo>
                  <a:cubicBezTo>
                    <a:pt x="354" y="218"/>
                    <a:pt x="354" y="222"/>
                    <a:pt x="347" y="216"/>
                  </a:cubicBezTo>
                  <a:cubicBezTo>
                    <a:pt x="341" y="210"/>
                    <a:pt x="340" y="212"/>
                    <a:pt x="335" y="219"/>
                  </a:cubicBezTo>
                  <a:cubicBezTo>
                    <a:pt x="331" y="226"/>
                    <a:pt x="325" y="221"/>
                    <a:pt x="329" y="226"/>
                  </a:cubicBezTo>
                  <a:cubicBezTo>
                    <a:pt x="331" y="229"/>
                    <a:pt x="335" y="229"/>
                    <a:pt x="341" y="230"/>
                  </a:cubicBezTo>
                  <a:close/>
                  <a:moveTo>
                    <a:pt x="326" y="81"/>
                  </a:moveTo>
                  <a:cubicBezTo>
                    <a:pt x="331" y="79"/>
                    <a:pt x="331" y="75"/>
                    <a:pt x="322" y="75"/>
                  </a:cubicBezTo>
                  <a:cubicBezTo>
                    <a:pt x="312" y="73"/>
                    <a:pt x="320" y="73"/>
                    <a:pt x="312" y="70"/>
                  </a:cubicBezTo>
                  <a:cubicBezTo>
                    <a:pt x="305" y="67"/>
                    <a:pt x="306" y="75"/>
                    <a:pt x="303" y="70"/>
                  </a:cubicBezTo>
                  <a:cubicBezTo>
                    <a:pt x="302" y="65"/>
                    <a:pt x="282" y="61"/>
                    <a:pt x="280" y="68"/>
                  </a:cubicBezTo>
                  <a:cubicBezTo>
                    <a:pt x="279" y="75"/>
                    <a:pt x="287" y="67"/>
                    <a:pt x="287" y="73"/>
                  </a:cubicBezTo>
                  <a:cubicBezTo>
                    <a:pt x="285" y="78"/>
                    <a:pt x="290" y="70"/>
                    <a:pt x="293" y="75"/>
                  </a:cubicBezTo>
                  <a:cubicBezTo>
                    <a:pt x="297" y="81"/>
                    <a:pt x="290" y="78"/>
                    <a:pt x="285" y="79"/>
                  </a:cubicBezTo>
                  <a:cubicBezTo>
                    <a:pt x="284" y="79"/>
                    <a:pt x="285" y="86"/>
                    <a:pt x="296" y="82"/>
                  </a:cubicBezTo>
                  <a:cubicBezTo>
                    <a:pt x="308" y="79"/>
                    <a:pt x="297" y="84"/>
                    <a:pt x="309" y="82"/>
                  </a:cubicBezTo>
                  <a:cubicBezTo>
                    <a:pt x="320" y="81"/>
                    <a:pt x="312" y="93"/>
                    <a:pt x="328" y="90"/>
                  </a:cubicBezTo>
                  <a:cubicBezTo>
                    <a:pt x="340" y="89"/>
                    <a:pt x="323" y="81"/>
                    <a:pt x="326" y="81"/>
                  </a:cubicBezTo>
                  <a:close/>
                  <a:moveTo>
                    <a:pt x="418" y="114"/>
                  </a:moveTo>
                  <a:cubicBezTo>
                    <a:pt x="421" y="117"/>
                    <a:pt x="427" y="114"/>
                    <a:pt x="430" y="112"/>
                  </a:cubicBezTo>
                  <a:cubicBezTo>
                    <a:pt x="433" y="111"/>
                    <a:pt x="434" y="115"/>
                    <a:pt x="443" y="115"/>
                  </a:cubicBezTo>
                  <a:cubicBezTo>
                    <a:pt x="453" y="115"/>
                    <a:pt x="446" y="111"/>
                    <a:pt x="456" y="114"/>
                  </a:cubicBezTo>
                  <a:cubicBezTo>
                    <a:pt x="466" y="117"/>
                    <a:pt x="478" y="107"/>
                    <a:pt x="477" y="114"/>
                  </a:cubicBezTo>
                  <a:cubicBezTo>
                    <a:pt x="474" y="120"/>
                    <a:pt x="484" y="117"/>
                    <a:pt x="491" y="114"/>
                  </a:cubicBezTo>
                  <a:cubicBezTo>
                    <a:pt x="495" y="111"/>
                    <a:pt x="500" y="115"/>
                    <a:pt x="501" y="107"/>
                  </a:cubicBezTo>
                  <a:cubicBezTo>
                    <a:pt x="501" y="101"/>
                    <a:pt x="491" y="107"/>
                    <a:pt x="491" y="103"/>
                  </a:cubicBezTo>
                  <a:cubicBezTo>
                    <a:pt x="491" y="98"/>
                    <a:pt x="494" y="100"/>
                    <a:pt x="498" y="96"/>
                  </a:cubicBezTo>
                  <a:cubicBezTo>
                    <a:pt x="504" y="93"/>
                    <a:pt x="491" y="86"/>
                    <a:pt x="504" y="89"/>
                  </a:cubicBezTo>
                  <a:cubicBezTo>
                    <a:pt x="515" y="90"/>
                    <a:pt x="524" y="84"/>
                    <a:pt x="521" y="81"/>
                  </a:cubicBezTo>
                  <a:cubicBezTo>
                    <a:pt x="518" y="78"/>
                    <a:pt x="532" y="78"/>
                    <a:pt x="519" y="73"/>
                  </a:cubicBezTo>
                  <a:cubicBezTo>
                    <a:pt x="509" y="67"/>
                    <a:pt x="529" y="75"/>
                    <a:pt x="527" y="70"/>
                  </a:cubicBezTo>
                  <a:cubicBezTo>
                    <a:pt x="524" y="65"/>
                    <a:pt x="521" y="67"/>
                    <a:pt x="516" y="67"/>
                  </a:cubicBezTo>
                  <a:cubicBezTo>
                    <a:pt x="510" y="67"/>
                    <a:pt x="501" y="68"/>
                    <a:pt x="504" y="65"/>
                  </a:cubicBezTo>
                  <a:cubicBezTo>
                    <a:pt x="507" y="64"/>
                    <a:pt x="526" y="64"/>
                    <a:pt x="533" y="62"/>
                  </a:cubicBezTo>
                  <a:cubicBezTo>
                    <a:pt x="542" y="62"/>
                    <a:pt x="535" y="56"/>
                    <a:pt x="539" y="59"/>
                  </a:cubicBezTo>
                  <a:cubicBezTo>
                    <a:pt x="544" y="61"/>
                    <a:pt x="551" y="61"/>
                    <a:pt x="556" y="56"/>
                  </a:cubicBezTo>
                  <a:cubicBezTo>
                    <a:pt x="561" y="50"/>
                    <a:pt x="571" y="45"/>
                    <a:pt x="591" y="37"/>
                  </a:cubicBezTo>
                  <a:cubicBezTo>
                    <a:pt x="611" y="30"/>
                    <a:pt x="611" y="28"/>
                    <a:pt x="594" y="30"/>
                  </a:cubicBezTo>
                  <a:cubicBezTo>
                    <a:pt x="579" y="31"/>
                    <a:pt x="591" y="28"/>
                    <a:pt x="600" y="25"/>
                  </a:cubicBezTo>
                  <a:cubicBezTo>
                    <a:pt x="611" y="23"/>
                    <a:pt x="634" y="19"/>
                    <a:pt x="634" y="16"/>
                  </a:cubicBezTo>
                  <a:cubicBezTo>
                    <a:pt x="634" y="11"/>
                    <a:pt x="617" y="14"/>
                    <a:pt x="617" y="9"/>
                  </a:cubicBezTo>
                  <a:cubicBezTo>
                    <a:pt x="618" y="6"/>
                    <a:pt x="605" y="5"/>
                    <a:pt x="602" y="5"/>
                  </a:cubicBezTo>
                  <a:cubicBezTo>
                    <a:pt x="597" y="6"/>
                    <a:pt x="597" y="5"/>
                    <a:pt x="591" y="8"/>
                  </a:cubicBezTo>
                  <a:cubicBezTo>
                    <a:pt x="583" y="11"/>
                    <a:pt x="571" y="9"/>
                    <a:pt x="579" y="8"/>
                  </a:cubicBezTo>
                  <a:cubicBezTo>
                    <a:pt x="585" y="8"/>
                    <a:pt x="594" y="5"/>
                    <a:pt x="583" y="5"/>
                  </a:cubicBezTo>
                  <a:cubicBezTo>
                    <a:pt x="571" y="5"/>
                    <a:pt x="568" y="0"/>
                    <a:pt x="559" y="2"/>
                  </a:cubicBezTo>
                  <a:cubicBezTo>
                    <a:pt x="550" y="3"/>
                    <a:pt x="548" y="0"/>
                    <a:pt x="539" y="3"/>
                  </a:cubicBezTo>
                  <a:cubicBezTo>
                    <a:pt x="532" y="6"/>
                    <a:pt x="523" y="0"/>
                    <a:pt x="503" y="5"/>
                  </a:cubicBezTo>
                  <a:cubicBezTo>
                    <a:pt x="494" y="8"/>
                    <a:pt x="488" y="2"/>
                    <a:pt x="481" y="5"/>
                  </a:cubicBezTo>
                  <a:cubicBezTo>
                    <a:pt x="475" y="8"/>
                    <a:pt x="468" y="3"/>
                    <a:pt x="474" y="8"/>
                  </a:cubicBezTo>
                  <a:cubicBezTo>
                    <a:pt x="480" y="14"/>
                    <a:pt x="466" y="6"/>
                    <a:pt x="465" y="11"/>
                  </a:cubicBezTo>
                  <a:cubicBezTo>
                    <a:pt x="463" y="16"/>
                    <a:pt x="460" y="16"/>
                    <a:pt x="451" y="14"/>
                  </a:cubicBezTo>
                  <a:cubicBezTo>
                    <a:pt x="442" y="14"/>
                    <a:pt x="453" y="13"/>
                    <a:pt x="442" y="11"/>
                  </a:cubicBezTo>
                  <a:cubicBezTo>
                    <a:pt x="431" y="11"/>
                    <a:pt x="446" y="16"/>
                    <a:pt x="434" y="16"/>
                  </a:cubicBezTo>
                  <a:cubicBezTo>
                    <a:pt x="422" y="17"/>
                    <a:pt x="445" y="19"/>
                    <a:pt x="439" y="20"/>
                  </a:cubicBezTo>
                  <a:cubicBezTo>
                    <a:pt x="433" y="22"/>
                    <a:pt x="430" y="17"/>
                    <a:pt x="419" y="19"/>
                  </a:cubicBezTo>
                  <a:cubicBezTo>
                    <a:pt x="408" y="20"/>
                    <a:pt x="413" y="23"/>
                    <a:pt x="405" y="22"/>
                  </a:cubicBezTo>
                  <a:cubicBezTo>
                    <a:pt x="398" y="20"/>
                    <a:pt x="389" y="25"/>
                    <a:pt x="390" y="28"/>
                  </a:cubicBezTo>
                  <a:cubicBezTo>
                    <a:pt x="393" y="33"/>
                    <a:pt x="395" y="28"/>
                    <a:pt x="399" y="31"/>
                  </a:cubicBezTo>
                  <a:cubicBezTo>
                    <a:pt x="402" y="33"/>
                    <a:pt x="408" y="30"/>
                    <a:pt x="405" y="33"/>
                  </a:cubicBezTo>
                  <a:cubicBezTo>
                    <a:pt x="401" y="36"/>
                    <a:pt x="401" y="39"/>
                    <a:pt x="408" y="41"/>
                  </a:cubicBezTo>
                  <a:cubicBezTo>
                    <a:pt x="416" y="42"/>
                    <a:pt x="421" y="47"/>
                    <a:pt x="428" y="42"/>
                  </a:cubicBezTo>
                  <a:cubicBezTo>
                    <a:pt x="436" y="37"/>
                    <a:pt x="445" y="37"/>
                    <a:pt x="439" y="39"/>
                  </a:cubicBezTo>
                  <a:cubicBezTo>
                    <a:pt x="433" y="41"/>
                    <a:pt x="421" y="45"/>
                    <a:pt x="440" y="47"/>
                  </a:cubicBezTo>
                  <a:cubicBezTo>
                    <a:pt x="459" y="48"/>
                    <a:pt x="453" y="41"/>
                    <a:pt x="459" y="44"/>
                  </a:cubicBezTo>
                  <a:cubicBezTo>
                    <a:pt x="463" y="47"/>
                    <a:pt x="480" y="44"/>
                    <a:pt x="492" y="36"/>
                  </a:cubicBezTo>
                  <a:cubicBezTo>
                    <a:pt x="506" y="30"/>
                    <a:pt x="488" y="39"/>
                    <a:pt x="500" y="41"/>
                  </a:cubicBezTo>
                  <a:cubicBezTo>
                    <a:pt x="512" y="41"/>
                    <a:pt x="501" y="42"/>
                    <a:pt x="478" y="47"/>
                  </a:cubicBezTo>
                  <a:cubicBezTo>
                    <a:pt x="457" y="51"/>
                    <a:pt x="457" y="48"/>
                    <a:pt x="466" y="54"/>
                  </a:cubicBezTo>
                  <a:cubicBezTo>
                    <a:pt x="474" y="61"/>
                    <a:pt x="484" y="61"/>
                    <a:pt x="475" y="62"/>
                  </a:cubicBezTo>
                  <a:cubicBezTo>
                    <a:pt x="468" y="64"/>
                    <a:pt x="468" y="58"/>
                    <a:pt x="460" y="53"/>
                  </a:cubicBezTo>
                  <a:cubicBezTo>
                    <a:pt x="453" y="50"/>
                    <a:pt x="431" y="47"/>
                    <a:pt x="431" y="53"/>
                  </a:cubicBezTo>
                  <a:cubicBezTo>
                    <a:pt x="431" y="58"/>
                    <a:pt x="431" y="58"/>
                    <a:pt x="439" y="59"/>
                  </a:cubicBezTo>
                  <a:cubicBezTo>
                    <a:pt x="446" y="62"/>
                    <a:pt x="453" y="68"/>
                    <a:pt x="448" y="68"/>
                  </a:cubicBezTo>
                  <a:cubicBezTo>
                    <a:pt x="445" y="70"/>
                    <a:pt x="445" y="72"/>
                    <a:pt x="453" y="73"/>
                  </a:cubicBezTo>
                  <a:cubicBezTo>
                    <a:pt x="462" y="73"/>
                    <a:pt x="465" y="76"/>
                    <a:pt x="457" y="75"/>
                  </a:cubicBezTo>
                  <a:cubicBezTo>
                    <a:pt x="448" y="73"/>
                    <a:pt x="430" y="75"/>
                    <a:pt x="427" y="78"/>
                  </a:cubicBezTo>
                  <a:cubicBezTo>
                    <a:pt x="422" y="81"/>
                    <a:pt x="421" y="87"/>
                    <a:pt x="428" y="86"/>
                  </a:cubicBezTo>
                  <a:cubicBezTo>
                    <a:pt x="436" y="84"/>
                    <a:pt x="431" y="87"/>
                    <a:pt x="439" y="86"/>
                  </a:cubicBezTo>
                  <a:cubicBezTo>
                    <a:pt x="445" y="84"/>
                    <a:pt x="437" y="87"/>
                    <a:pt x="442" y="93"/>
                  </a:cubicBezTo>
                  <a:cubicBezTo>
                    <a:pt x="446" y="100"/>
                    <a:pt x="457" y="93"/>
                    <a:pt x="462" y="87"/>
                  </a:cubicBezTo>
                  <a:cubicBezTo>
                    <a:pt x="466" y="82"/>
                    <a:pt x="457" y="100"/>
                    <a:pt x="446" y="100"/>
                  </a:cubicBezTo>
                  <a:cubicBezTo>
                    <a:pt x="437" y="98"/>
                    <a:pt x="437" y="89"/>
                    <a:pt x="427" y="89"/>
                  </a:cubicBezTo>
                  <a:cubicBezTo>
                    <a:pt x="418" y="89"/>
                    <a:pt x="416" y="90"/>
                    <a:pt x="419" y="95"/>
                  </a:cubicBezTo>
                  <a:cubicBezTo>
                    <a:pt x="424" y="98"/>
                    <a:pt x="431" y="103"/>
                    <a:pt x="422" y="103"/>
                  </a:cubicBezTo>
                  <a:cubicBezTo>
                    <a:pt x="411" y="103"/>
                    <a:pt x="404" y="107"/>
                    <a:pt x="408" y="112"/>
                  </a:cubicBezTo>
                  <a:cubicBezTo>
                    <a:pt x="411" y="114"/>
                    <a:pt x="413" y="111"/>
                    <a:pt x="418" y="114"/>
                  </a:cubicBezTo>
                  <a:close/>
                  <a:moveTo>
                    <a:pt x="369" y="37"/>
                  </a:moveTo>
                  <a:cubicBezTo>
                    <a:pt x="364" y="37"/>
                    <a:pt x="363" y="37"/>
                    <a:pt x="361" y="42"/>
                  </a:cubicBezTo>
                  <a:cubicBezTo>
                    <a:pt x="360" y="45"/>
                    <a:pt x="357" y="44"/>
                    <a:pt x="354" y="48"/>
                  </a:cubicBezTo>
                  <a:cubicBezTo>
                    <a:pt x="351" y="53"/>
                    <a:pt x="369" y="51"/>
                    <a:pt x="367" y="53"/>
                  </a:cubicBezTo>
                  <a:cubicBezTo>
                    <a:pt x="366" y="58"/>
                    <a:pt x="351" y="50"/>
                    <a:pt x="351" y="54"/>
                  </a:cubicBezTo>
                  <a:cubicBezTo>
                    <a:pt x="349" y="58"/>
                    <a:pt x="354" y="59"/>
                    <a:pt x="361" y="65"/>
                  </a:cubicBezTo>
                  <a:cubicBezTo>
                    <a:pt x="367" y="70"/>
                    <a:pt x="373" y="62"/>
                    <a:pt x="372" y="65"/>
                  </a:cubicBezTo>
                  <a:cubicBezTo>
                    <a:pt x="369" y="70"/>
                    <a:pt x="387" y="62"/>
                    <a:pt x="384" y="65"/>
                  </a:cubicBezTo>
                  <a:cubicBezTo>
                    <a:pt x="383" y="70"/>
                    <a:pt x="367" y="70"/>
                    <a:pt x="372" y="73"/>
                  </a:cubicBezTo>
                  <a:cubicBezTo>
                    <a:pt x="375" y="75"/>
                    <a:pt x="378" y="79"/>
                    <a:pt x="383" y="82"/>
                  </a:cubicBezTo>
                  <a:cubicBezTo>
                    <a:pt x="389" y="84"/>
                    <a:pt x="401" y="89"/>
                    <a:pt x="401" y="84"/>
                  </a:cubicBezTo>
                  <a:cubicBezTo>
                    <a:pt x="401" y="79"/>
                    <a:pt x="408" y="87"/>
                    <a:pt x="407" y="82"/>
                  </a:cubicBezTo>
                  <a:cubicBezTo>
                    <a:pt x="404" y="76"/>
                    <a:pt x="407" y="79"/>
                    <a:pt x="411" y="84"/>
                  </a:cubicBezTo>
                  <a:cubicBezTo>
                    <a:pt x="416" y="89"/>
                    <a:pt x="413" y="78"/>
                    <a:pt x="416" y="79"/>
                  </a:cubicBezTo>
                  <a:cubicBezTo>
                    <a:pt x="421" y="79"/>
                    <a:pt x="425" y="75"/>
                    <a:pt x="431" y="72"/>
                  </a:cubicBezTo>
                  <a:cubicBezTo>
                    <a:pt x="437" y="68"/>
                    <a:pt x="448" y="67"/>
                    <a:pt x="443" y="65"/>
                  </a:cubicBezTo>
                  <a:cubicBezTo>
                    <a:pt x="437" y="62"/>
                    <a:pt x="439" y="59"/>
                    <a:pt x="428" y="61"/>
                  </a:cubicBezTo>
                  <a:cubicBezTo>
                    <a:pt x="419" y="64"/>
                    <a:pt x="434" y="59"/>
                    <a:pt x="427" y="54"/>
                  </a:cubicBezTo>
                  <a:cubicBezTo>
                    <a:pt x="421" y="51"/>
                    <a:pt x="428" y="48"/>
                    <a:pt x="419" y="47"/>
                  </a:cubicBezTo>
                  <a:cubicBezTo>
                    <a:pt x="410" y="47"/>
                    <a:pt x="418" y="54"/>
                    <a:pt x="413" y="51"/>
                  </a:cubicBezTo>
                  <a:cubicBezTo>
                    <a:pt x="407" y="50"/>
                    <a:pt x="414" y="47"/>
                    <a:pt x="405" y="45"/>
                  </a:cubicBezTo>
                  <a:cubicBezTo>
                    <a:pt x="396" y="45"/>
                    <a:pt x="389" y="31"/>
                    <a:pt x="373" y="31"/>
                  </a:cubicBezTo>
                  <a:cubicBezTo>
                    <a:pt x="363" y="33"/>
                    <a:pt x="379" y="37"/>
                    <a:pt x="369" y="37"/>
                  </a:cubicBezTo>
                  <a:close/>
                  <a:moveTo>
                    <a:pt x="344" y="84"/>
                  </a:moveTo>
                  <a:cubicBezTo>
                    <a:pt x="351" y="86"/>
                    <a:pt x="338" y="87"/>
                    <a:pt x="344" y="87"/>
                  </a:cubicBezTo>
                  <a:cubicBezTo>
                    <a:pt x="351" y="89"/>
                    <a:pt x="344" y="93"/>
                    <a:pt x="351" y="90"/>
                  </a:cubicBezTo>
                  <a:cubicBezTo>
                    <a:pt x="357" y="89"/>
                    <a:pt x="366" y="89"/>
                    <a:pt x="364" y="86"/>
                  </a:cubicBezTo>
                  <a:cubicBezTo>
                    <a:pt x="361" y="82"/>
                    <a:pt x="370" y="82"/>
                    <a:pt x="364" y="81"/>
                  </a:cubicBezTo>
                  <a:cubicBezTo>
                    <a:pt x="357" y="78"/>
                    <a:pt x="358" y="81"/>
                    <a:pt x="352" y="76"/>
                  </a:cubicBezTo>
                  <a:cubicBezTo>
                    <a:pt x="346" y="73"/>
                    <a:pt x="335" y="73"/>
                    <a:pt x="338" y="76"/>
                  </a:cubicBezTo>
                  <a:cubicBezTo>
                    <a:pt x="340" y="81"/>
                    <a:pt x="332" y="79"/>
                    <a:pt x="338" y="82"/>
                  </a:cubicBezTo>
                  <a:cubicBezTo>
                    <a:pt x="341" y="82"/>
                    <a:pt x="338" y="82"/>
                    <a:pt x="344" y="84"/>
                  </a:cubicBezTo>
                  <a:close/>
                  <a:moveTo>
                    <a:pt x="329" y="58"/>
                  </a:moveTo>
                  <a:cubicBezTo>
                    <a:pt x="332" y="61"/>
                    <a:pt x="335" y="61"/>
                    <a:pt x="335" y="56"/>
                  </a:cubicBezTo>
                  <a:cubicBezTo>
                    <a:pt x="334" y="51"/>
                    <a:pt x="323" y="50"/>
                    <a:pt x="323" y="54"/>
                  </a:cubicBezTo>
                  <a:cubicBezTo>
                    <a:pt x="325" y="58"/>
                    <a:pt x="326" y="56"/>
                    <a:pt x="329" y="58"/>
                  </a:cubicBezTo>
                  <a:close/>
                  <a:moveTo>
                    <a:pt x="238" y="142"/>
                  </a:moveTo>
                  <a:cubicBezTo>
                    <a:pt x="245" y="138"/>
                    <a:pt x="250" y="134"/>
                    <a:pt x="256" y="135"/>
                  </a:cubicBezTo>
                  <a:cubicBezTo>
                    <a:pt x="262" y="138"/>
                    <a:pt x="259" y="134"/>
                    <a:pt x="265" y="135"/>
                  </a:cubicBezTo>
                  <a:cubicBezTo>
                    <a:pt x="271" y="137"/>
                    <a:pt x="276" y="135"/>
                    <a:pt x="282" y="128"/>
                  </a:cubicBezTo>
                  <a:cubicBezTo>
                    <a:pt x="288" y="120"/>
                    <a:pt x="274" y="118"/>
                    <a:pt x="270" y="120"/>
                  </a:cubicBezTo>
                  <a:cubicBezTo>
                    <a:pt x="267" y="121"/>
                    <a:pt x="262" y="125"/>
                    <a:pt x="264" y="121"/>
                  </a:cubicBezTo>
                  <a:cubicBezTo>
                    <a:pt x="265" y="117"/>
                    <a:pt x="258" y="120"/>
                    <a:pt x="261" y="117"/>
                  </a:cubicBezTo>
                  <a:cubicBezTo>
                    <a:pt x="264" y="114"/>
                    <a:pt x="258" y="117"/>
                    <a:pt x="258" y="109"/>
                  </a:cubicBezTo>
                  <a:cubicBezTo>
                    <a:pt x="258" y="103"/>
                    <a:pt x="252" y="107"/>
                    <a:pt x="244" y="112"/>
                  </a:cubicBezTo>
                  <a:cubicBezTo>
                    <a:pt x="236" y="117"/>
                    <a:pt x="255" y="117"/>
                    <a:pt x="249" y="120"/>
                  </a:cubicBezTo>
                  <a:cubicBezTo>
                    <a:pt x="242" y="125"/>
                    <a:pt x="256" y="123"/>
                    <a:pt x="255" y="126"/>
                  </a:cubicBezTo>
                  <a:cubicBezTo>
                    <a:pt x="253" y="131"/>
                    <a:pt x="249" y="125"/>
                    <a:pt x="241" y="126"/>
                  </a:cubicBezTo>
                  <a:cubicBezTo>
                    <a:pt x="232" y="128"/>
                    <a:pt x="239" y="126"/>
                    <a:pt x="229" y="118"/>
                  </a:cubicBezTo>
                  <a:cubicBezTo>
                    <a:pt x="217" y="111"/>
                    <a:pt x="217" y="121"/>
                    <a:pt x="213" y="115"/>
                  </a:cubicBezTo>
                  <a:cubicBezTo>
                    <a:pt x="210" y="109"/>
                    <a:pt x="206" y="112"/>
                    <a:pt x="197" y="117"/>
                  </a:cubicBezTo>
                  <a:cubicBezTo>
                    <a:pt x="188" y="120"/>
                    <a:pt x="198" y="117"/>
                    <a:pt x="191" y="123"/>
                  </a:cubicBezTo>
                  <a:cubicBezTo>
                    <a:pt x="185" y="128"/>
                    <a:pt x="194" y="125"/>
                    <a:pt x="188" y="128"/>
                  </a:cubicBezTo>
                  <a:cubicBezTo>
                    <a:pt x="182" y="132"/>
                    <a:pt x="188" y="132"/>
                    <a:pt x="195" y="135"/>
                  </a:cubicBezTo>
                  <a:cubicBezTo>
                    <a:pt x="203" y="137"/>
                    <a:pt x="203" y="132"/>
                    <a:pt x="204" y="134"/>
                  </a:cubicBezTo>
                  <a:cubicBezTo>
                    <a:pt x="206" y="137"/>
                    <a:pt x="209" y="138"/>
                    <a:pt x="212" y="134"/>
                  </a:cubicBezTo>
                  <a:cubicBezTo>
                    <a:pt x="215" y="129"/>
                    <a:pt x="217" y="129"/>
                    <a:pt x="215" y="132"/>
                  </a:cubicBezTo>
                  <a:cubicBezTo>
                    <a:pt x="213" y="135"/>
                    <a:pt x="218" y="135"/>
                    <a:pt x="230" y="132"/>
                  </a:cubicBezTo>
                  <a:cubicBezTo>
                    <a:pt x="242" y="131"/>
                    <a:pt x="236" y="135"/>
                    <a:pt x="227" y="135"/>
                  </a:cubicBezTo>
                  <a:cubicBezTo>
                    <a:pt x="218" y="137"/>
                    <a:pt x="204" y="140"/>
                    <a:pt x="215" y="143"/>
                  </a:cubicBezTo>
                  <a:cubicBezTo>
                    <a:pt x="221" y="146"/>
                    <a:pt x="229" y="143"/>
                    <a:pt x="238" y="142"/>
                  </a:cubicBezTo>
                  <a:close/>
                  <a:moveTo>
                    <a:pt x="288" y="96"/>
                  </a:moveTo>
                  <a:cubicBezTo>
                    <a:pt x="284" y="92"/>
                    <a:pt x="276" y="90"/>
                    <a:pt x="277" y="93"/>
                  </a:cubicBezTo>
                  <a:cubicBezTo>
                    <a:pt x="279" y="96"/>
                    <a:pt x="280" y="103"/>
                    <a:pt x="288" y="103"/>
                  </a:cubicBezTo>
                  <a:cubicBezTo>
                    <a:pt x="291" y="101"/>
                    <a:pt x="293" y="101"/>
                    <a:pt x="288" y="96"/>
                  </a:cubicBezTo>
                  <a:close/>
                  <a:moveTo>
                    <a:pt x="192" y="111"/>
                  </a:moveTo>
                  <a:cubicBezTo>
                    <a:pt x="198" y="111"/>
                    <a:pt x="204" y="107"/>
                    <a:pt x="197" y="104"/>
                  </a:cubicBezTo>
                  <a:cubicBezTo>
                    <a:pt x="191" y="100"/>
                    <a:pt x="207" y="100"/>
                    <a:pt x="198" y="96"/>
                  </a:cubicBezTo>
                  <a:cubicBezTo>
                    <a:pt x="192" y="93"/>
                    <a:pt x="191" y="95"/>
                    <a:pt x="189" y="98"/>
                  </a:cubicBezTo>
                  <a:cubicBezTo>
                    <a:pt x="188" y="101"/>
                    <a:pt x="180" y="92"/>
                    <a:pt x="168" y="103"/>
                  </a:cubicBezTo>
                  <a:cubicBezTo>
                    <a:pt x="157" y="111"/>
                    <a:pt x="162" y="106"/>
                    <a:pt x="156" y="111"/>
                  </a:cubicBezTo>
                  <a:cubicBezTo>
                    <a:pt x="150" y="117"/>
                    <a:pt x="150" y="109"/>
                    <a:pt x="145" y="115"/>
                  </a:cubicBezTo>
                  <a:cubicBezTo>
                    <a:pt x="139" y="120"/>
                    <a:pt x="147" y="117"/>
                    <a:pt x="145" y="120"/>
                  </a:cubicBezTo>
                  <a:cubicBezTo>
                    <a:pt x="143" y="121"/>
                    <a:pt x="147" y="121"/>
                    <a:pt x="150" y="120"/>
                  </a:cubicBezTo>
                  <a:cubicBezTo>
                    <a:pt x="153" y="117"/>
                    <a:pt x="153" y="121"/>
                    <a:pt x="157" y="120"/>
                  </a:cubicBezTo>
                  <a:cubicBezTo>
                    <a:pt x="160" y="120"/>
                    <a:pt x="159" y="115"/>
                    <a:pt x="162" y="120"/>
                  </a:cubicBezTo>
                  <a:cubicBezTo>
                    <a:pt x="163" y="125"/>
                    <a:pt x="169" y="125"/>
                    <a:pt x="169" y="118"/>
                  </a:cubicBezTo>
                  <a:cubicBezTo>
                    <a:pt x="169" y="112"/>
                    <a:pt x="171" y="125"/>
                    <a:pt x="177" y="114"/>
                  </a:cubicBezTo>
                  <a:cubicBezTo>
                    <a:pt x="180" y="107"/>
                    <a:pt x="175" y="111"/>
                    <a:pt x="182" y="107"/>
                  </a:cubicBezTo>
                  <a:cubicBezTo>
                    <a:pt x="188" y="104"/>
                    <a:pt x="178" y="114"/>
                    <a:pt x="186" y="115"/>
                  </a:cubicBezTo>
                  <a:cubicBezTo>
                    <a:pt x="195" y="117"/>
                    <a:pt x="188" y="111"/>
                    <a:pt x="192" y="111"/>
                  </a:cubicBezTo>
                  <a:close/>
                  <a:moveTo>
                    <a:pt x="232" y="82"/>
                  </a:moveTo>
                  <a:cubicBezTo>
                    <a:pt x="236" y="84"/>
                    <a:pt x="232" y="82"/>
                    <a:pt x="241" y="82"/>
                  </a:cubicBezTo>
                  <a:cubicBezTo>
                    <a:pt x="250" y="84"/>
                    <a:pt x="256" y="81"/>
                    <a:pt x="247" y="78"/>
                  </a:cubicBezTo>
                  <a:cubicBezTo>
                    <a:pt x="236" y="73"/>
                    <a:pt x="236" y="78"/>
                    <a:pt x="227" y="79"/>
                  </a:cubicBezTo>
                  <a:cubicBezTo>
                    <a:pt x="218" y="81"/>
                    <a:pt x="218" y="84"/>
                    <a:pt x="224" y="82"/>
                  </a:cubicBezTo>
                  <a:cubicBezTo>
                    <a:pt x="226" y="82"/>
                    <a:pt x="226" y="82"/>
                    <a:pt x="232" y="82"/>
                  </a:cubicBezTo>
                  <a:close/>
                  <a:moveTo>
                    <a:pt x="239" y="96"/>
                  </a:moveTo>
                  <a:cubicBezTo>
                    <a:pt x="247" y="95"/>
                    <a:pt x="249" y="92"/>
                    <a:pt x="241" y="90"/>
                  </a:cubicBezTo>
                  <a:cubicBezTo>
                    <a:pt x="235" y="90"/>
                    <a:pt x="247" y="90"/>
                    <a:pt x="249" y="87"/>
                  </a:cubicBezTo>
                  <a:cubicBezTo>
                    <a:pt x="250" y="84"/>
                    <a:pt x="239" y="86"/>
                    <a:pt x="229" y="87"/>
                  </a:cubicBezTo>
                  <a:cubicBezTo>
                    <a:pt x="218" y="89"/>
                    <a:pt x="218" y="90"/>
                    <a:pt x="220" y="95"/>
                  </a:cubicBezTo>
                  <a:cubicBezTo>
                    <a:pt x="223" y="100"/>
                    <a:pt x="232" y="98"/>
                    <a:pt x="239" y="96"/>
                  </a:cubicBezTo>
                  <a:close/>
                  <a:moveTo>
                    <a:pt x="335" y="135"/>
                  </a:moveTo>
                  <a:cubicBezTo>
                    <a:pt x="340" y="135"/>
                    <a:pt x="344" y="135"/>
                    <a:pt x="343" y="131"/>
                  </a:cubicBezTo>
                  <a:cubicBezTo>
                    <a:pt x="341" y="128"/>
                    <a:pt x="341" y="125"/>
                    <a:pt x="344" y="128"/>
                  </a:cubicBezTo>
                  <a:cubicBezTo>
                    <a:pt x="347" y="131"/>
                    <a:pt x="347" y="128"/>
                    <a:pt x="344" y="125"/>
                  </a:cubicBezTo>
                  <a:cubicBezTo>
                    <a:pt x="341" y="120"/>
                    <a:pt x="346" y="114"/>
                    <a:pt x="338" y="109"/>
                  </a:cubicBezTo>
                  <a:cubicBezTo>
                    <a:pt x="331" y="106"/>
                    <a:pt x="334" y="114"/>
                    <a:pt x="331" y="111"/>
                  </a:cubicBezTo>
                  <a:cubicBezTo>
                    <a:pt x="326" y="109"/>
                    <a:pt x="323" y="109"/>
                    <a:pt x="319" y="111"/>
                  </a:cubicBezTo>
                  <a:cubicBezTo>
                    <a:pt x="314" y="112"/>
                    <a:pt x="320" y="114"/>
                    <a:pt x="326" y="121"/>
                  </a:cubicBezTo>
                  <a:cubicBezTo>
                    <a:pt x="312" y="115"/>
                    <a:pt x="320" y="114"/>
                    <a:pt x="312" y="112"/>
                  </a:cubicBezTo>
                  <a:cubicBezTo>
                    <a:pt x="305" y="112"/>
                    <a:pt x="306" y="114"/>
                    <a:pt x="311" y="120"/>
                  </a:cubicBezTo>
                  <a:cubicBezTo>
                    <a:pt x="316" y="125"/>
                    <a:pt x="311" y="120"/>
                    <a:pt x="308" y="121"/>
                  </a:cubicBezTo>
                  <a:cubicBezTo>
                    <a:pt x="306" y="125"/>
                    <a:pt x="300" y="123"/>
                    <a:pt x="303" y="126"/>
                  </a:cubicBezTo>
                  <a:cubicBezTo>
                    <a:pt x="305" y="129"/>
                    <a:pt x="323" y="125"/>
                    <a:pt x="329" y="125"/>
                  </a:cubicBezTo>
                  <a:cubicBezTo>
                    <a:pt x="334" y="125"/>
                    <a:pt x="317" y="126"/>
                    <a:pt x="320" y="131"/>
                  </a:cubicBezTo>
                  <a:cubicBezTo>
                    <a:pt x="323" y="134"/>
                    <a:pt x="320" y="138"/>
                    <a:pt x="326" y="135"/>
                  </a:cubicBezTo>
                  <a:cubicBezTo>
                    <a:pt x="329" y="134"/>
                    <a:pt x="329" y="135"/>
                    <a:pt x="335" y="135"/>
                  </a:cubicBezTo>
                  <a:close/>
                  <a:moveTo>
                    <a:pt x="623" y="518"/>
                  </a:moveTo>
                  <a:cubicBezTo>
                    <a:pt x="623" y="515"/>
                    <a:pt x="626" y="515"/>
                    <a:pt x="625" y="515"/>
                  </a:cubicBezTo>
                  <a:cubicBezTo>
                    <a:pt x="625" y="513"/>
                    <a:pt x="618" y="515"/>
                    <a:pt x="612" y="513"/>
                  </a:cubicBezTo>
                  <a:cubicBezTo>
                    <a:pt x="608" y="512"/>
                    <a:pt x="611" y="505"/>
                    <a:pt x="608" y="510"/>
                  </a:cubicBezTo>
                  <a:cubicBezTo>
                    <a:pt x="605" y="515"/>
                    <a:pt x="609" y="512"/>
                    <a:pt x="608" y="515"/>
                  </a:cubicBezTo>
                  <a:cubicBezTo>
                    <a:pt x="608" y="516"/>
                    <a:pt x="611" y="515"/>
                    <a:pt x="612" y="516"/>
                  </a:cubicBezTo>
                  <a:cubicBezTo>
                    <a:pt x="614" y="518"/>
                    <a:pt x="614" y="516"/>
                    <a:pt x="622" y="519"/>
                  </a:cubicBezTo>
                  <a:cubicBezTo>
                    <a:pt x="623" y="521"/>
                    <a:pt x="623" y="521"/>
                    <a:pt x="623" y="518"/>
                  </a:cubicBezTo>
                  <a:close/>
                  <a:moveTo>
                    <a:pt x="635" y="521"/>
                  </a:moveTo>
                  <a:cubicBezTo>
                    <a:pt x="635" y="518"/>
                    <a:pt x="637" y="518"/>
                    <a:pt x="637" y="522"/>
                  </a:cubicBezTo>
                  <a:cubicBezTo>
                    <a:pt x="635" y="527"/>
                    <a:pt x="637" y="526"/>
                    <a:pt x="640" y="522"/>
                  </a:cubicBezTo>
                  <a:cubicBezTo>
                    <a:pt x="643" y="521"/>
                    <a:pt x="646" y="518"/>
                    <a:pt x="643" y="518"/>
                  </a:cubicBezTo>
                  <a:cubicBezTo>
                    <a:pt x="640" y="516"/>
                    <a:pt x="638" y="516"/>
                    <a:pt x="640" y="512"/>
                  </a:cubicBezTo>
                  <a:cubicBezTo>
                    <a:pt x="640" y="507"/>
                    <a:pt x="638" y="507"/>
                    <a:pt x="635" y="512"/>
                  </a:cubicBezTo>
                  <a:cubicBezTo>
                    <a:pt x="632" y="516"/>
                    <a:pt x="629" y="519"/>
                    <a:pt x="631" y="524"/>
                  </a:cubicBezTo>
                  <a:cubicBezTo>
                    <a:pt x="632" y="527"/>
                    <a:pt x="634" y="526"/>
                    <a:pt x="635" y="521"/>
                  </a:cubicBezTo>
                  <a:close/>
                  <a:moveTo>
                    <a:pt x="611" y="474"/>
                  </a:moveTo>
                  <a:cubicBezTo>
                    <a:pt x="600" y="473"/>
                    <a:pt x="609" y="476"/>
                    <a:pt x="612" y="479"/>
                  </a:cubicBezTo>
                  <a:cubicBezTo>
                    <a:pt x="615" y="482"/>
                    <a:pt x="626" y="487"/>
                    <a:pt x="629" y="484"/>
                  </a:cubicBezTo>
                  <a:cubicBezTo>
                    <a:pt x="629" y="480"/>
                    <a:pt x="620" y="476"/>
                    <a:pt x="611" y="474"/>
                  </a:cubicBezTo>
                  <a:close/>
                  <a:moveTo>
                    <a:pt x="655" y="501"/>
                  </a:moveTo>
                  <a:cubicBezTo>
                    <a:pt x="660" y="498"/>
                    <a:pt x="660" y="502"/>
                    <a:pt x="669" y="501"/>
                  </a:cubicBezTo>
                  <a:cubicBezTo>
                    <a:pt x="679" y="499"/>
                    <a:pt x="669" y="504"/>
                    <a:pt x="678" y="502"/>
                  </a:cubicBezTo>
                  <a:cubicBezTo>
                    <a:pt x="687" y="501"/>
                    <a:pt x="673" y="507"/>
                    <a:pt x="673" y="508"/>
                  </a:cubicBezTo>
                  <a:cubicBezTo>
                    <a:pt x="673" y="512"/>
                    <a:pt x="678" y="512"/>
                    <a:pt x="681" y="507"/>
                  </a:cubicBezTo>
                  <a:cubicBezTo>
                    <a:pt x="684" y="501"/>
                    <a:pt x="685" y="505"/>
                    <a:pt x="687" y="501"/>
                  </a:cubicBezTo>
                  <a:cubicBezTo>
                    <a:pt x="690" y="496"/>
                    <a:pt x="692" y="499"/>
                    <a:pt x="690" y="504"/>
                  </a:cubicBezTo>
                  <a:cubicBezTo>
                    <a:pt x="689" y="508"/>
                    <a:pt x="687" y="512"/>
                    <a:pt x="690" y="508"/>
                  </a:cubicBezTo>
                  <a:cubicBezTo>
                    <a:pt x="695" y="505"/>
                    <a:pt x="692" y="512"/>
                    <a:pt x="696" y="512"/>
                  </a:cubicBezTo>
                  <a:cubicBezTo>
                    <a:pt x="702" y="512"/>
                    <a:pt x="698" y="510"/>
                    <a:pt x="701" y="502"/>
                  </a:cubicBezTo>
                  <a:cubicBezTo>
                    <a:pt x="702" y="494"/>
                    <a:pt x="695" y="502"/>
                    <a:pt x="699" y="496"/>
                  </a:cubicBezTo>
                  <a:cubicBezTo>
                    <a:pt x="702" y="491"/>
                    <a:pt x="696" y="494"/>
                    <a:pt x="693" y="499"/>
                  </a:cubicBezTo>
                  <a:cubicBezTo>
                    <a:pt x="692" y="504"/>
                    <a:pt x="692" y="496"/>
                    <a:pt x="695" y="493"/>
                  </a:cubicBezTo>
                  <a:cubicBezTo>
                    <a:pt x="699" y="491"/>
                    <a:pt x="699" y="488"/>
                    <a:pt x="696" y="490"/>
                  </a:cubicBezTo>
                  <a:cubicBezTo>
                    <a:pt x="693" y="491"/>
                    <a:pt x="689" y="488"/>
                    <a:pt x="693" y="485"/>
                  </a:cubicBezTo>
                  <a:cubicBezTo>
                    <a:pt x="696" y="480"/>
                    <a:pt x="692" y="477"/>
                    <a:pt x="684" y="480"/>
                  </a:cubicBezTo>
                  <a:cubicBezTo>
                    <a:pt x="676" y="482"/>
                    <a:pt x="682" y="477"/>
                    <a:pt x="678" y="479"/>
                  </a:cubicBezTo>
                  <a:cubicBezTo>
                    <a:pt x="673" y="480"/>
                    <a:pt x="673" y="474"/>
                    <a:pt x="676" y="474"/>
                  </a:cubicBezTo>
                  <a:cubicBezTo>
                    <a:pt x="679" y="474"/>
                    <a:pt x="675" y="468"/>
                    <a:pt x="670" y="474"/>
                  </a:cubicBezTo>
                  <a:cubicBezTo>
                    <a:pt x="666" y="479"/>
                    <a:pt x="669" y="471"/>
                    <a:pt x="672" y="465"/>
                  </a:cubicBezTo>
                  <a:cubicBezTo>
                    <a:pt x="672" y="465"/>
                    <a:pt x="676" y="459"/>
                    <a:pt x="678" y="456"/>
                  </a:cubicBezTo>
                  <a:cubicBezTo>
                    <a:pt x="679" y="454"/>
                    <a:pt x="678" y="451"/>
                    <a:pt x="672" y="454"/>
                  </a:cubicBezTo>
                  <a:cubicBezTo>
                    <a:pt x="666" y="457"/>
                    <a:pt x="669" y="460"/>
                    <a:pt x="666" y="462"/>
                  </a:cubicBezTo>
                  <a:cubicBezTo>
                    <a:pt x="663" y="463"/>
                    <a:pt x="660" y="474"/>
                    <a:pt x="655" y="484"/>
                  </a:cubicBezTo>
                  <a:cubicBezTo>
                    <a:pt x="650" y="491"/>
                    <a:pt x="653" y="485"/>
                    <a:pt x="650" y="488"/>
                  </a:cubicBezTo>
                  <a:cubicBezTo>
                    <a:pt x="647" y="491"/>
                    <a:pt x="647" y="491"/>
                    <a:pt x="652" y="491"/>
                  </a:cubicBezTo>
                  <a:cubicBezTo>
                    <a:pt x="657" y="493"/>
                    <a:pt x="644" y="496"/>
                    <a:pt x="647" y="499"/>
                  </a:cubicBezTo>
                  <a:cubicBezTo>
                    <a:pt x="649" y="501"/>
                    <a:pt x="649" y="502"/>
                    <a:pt x="655" y="501"/>
                  </a:cubicBezTo>
                  <a:close/>
                  <a:moveTo>
                    <a:pt x="363" y="485"/>
                  </a:moveTo>
                  <a:cubicBezTo>
                    <a:pt x="364" y="485"/>
                    <a:pt x="363" y="479"/>
                    <a:pt x="364" y="480"/>
                  </a:cubicBezTo>
                  <a:cubicBezTo>
                    <a:pt x="366" y="480"/>
                    <a:pt x="366" y="482"/>
                    <a:pt x="367" y="485"/>
                  </a:cubicBezTo>
                  <a:cubicBezTo>
                    <a:pt x="367" y="490"/>
                    <a:pt x="372" y="487"/>
                    <a:pt x="373" y="490"/>
                  </a:cubicBezTo>
                  <a:cubicBezTo>
                    <a:pt x="375" y="491"/>
                    <a:pt x="375" y="487"/>
                    <a:pt x="381" y="490"/>
                  </a:cubicBezTo>
                  <a:cubicBezTo>
                    <a:pt x="387" y="491"/>
                    <a:pt x="384" y="494"/>
                    <a:pt x="386" y="493"/>
                  </a:cubicBezTo>
                  <a:cubicBezTo>
                    <a:pt x="389" y="491"/>
                    <a:pt x="390" y="498"/>
                    <a:pt x="393" y="494"/>
                  </a:cubicBezTo>
                  <a:cubicBezTo>
                    <a:pt x="399" y="493"/>
                    <a:pt x="396" y="496"/>
                    <a:pt x="401" y="494"/>
                  </a:cubicBezTo>
                  <a:cubicBezTo>
                    <a:pt x="405" y="494"/>
                    <a:pt x="402" y="496"/>
                    <a:pt x="407" y="496"/>
                  </a:cubicBezTo>
                  <a:cubicBezTo>
                    <a:pt x="408" y="496"/>
                    <a:pt x="408" y="496"/>
                    <a:pt x="408" y="496"/>
                  </a:cubicBezTo>
                  <a:cubicBezTo>
                    <a:pt x="410" y="494"/>
                    <a:pt x="410" y="493"/>
                    <a:pt x="410" y="491"/>
                  </a:cubicBezTo>
                  <a:cubicBezTo>
                    <a:pt x="411" y="490"/>
                    <a:pt x="414" y="488"/>
                    <a:pt x="413" y="491"/>
                  </a:cubicBezTo>
                  <a:cubicBezTo>
                    <a:pt x="411" y="493"/>
                    <a:pt x="414" y="491"/>
                    <a:pt x="416" y="488"/>
                  </a:cubicBezTo>
                  <a:cubicBezTo>
                    <a:pt x="416" y="484"/>
                    <a:pt x="418" y="487"/>
                    <a:pt x="416" y="488"/>
                  </a:cubicBezTo>
                  <a:cubicBezTo>
                    <a:pt x="414" y="491"/>
                    <a:pt x="416" y="491"/>
                    <a:pt x="418" y="490"/>
                  </a:cubicBezTo>
                  <a:cubicBezTo>
                    <a:pt x="421" y="488"/>
                    <a:pt x="418" y="485"/>
                    <a:pt x="419" y="485"/>
                  </a:cubicBezTo>
                  <a:cubicBezTo>
                    <a:pt x="421" y="484"/>
                    <a:pt x="424" y="487"/>
                    <a:pt x="427" y="487"/>
                  </a:cubicBezTo>
                  <a:cubicBezTo>
                    <a:pt x="430" y="487"/>
                    <a:pt x="428" y="488"/>
                    <a:pt x="431" y="487"/>
                  </a:cubicBezTo>
                  <a:cubicBezTo>
                    <a:pt x="434" y="487"/>
                    <a:pt x="433" y="494"/>
                    <a:pt x="437" y="496"/>
                  </a:cubicBezTo>
                  <a:cubicBezTo>
                    <a:pt x="440" y="498"/>
                    <a:pt x="446" y="494"/>
                    <a:pt x="443" y="499"/>
                  </a:cubicBezTo>
                  <a:cubicBezTo>
                    <a:pt x="443" y="501"/>
                    <a:pt x="445" y="502"/>
                    <a:pt x="446" y="504"/>
                  </a:cubicBezTo>
                  <a:cubicBezTo>
                    <a:pt x="448" y="505"/>
                    <a:pt x="445" y="507"/>
                    <a:pt x="446" y="508"/>
                  </a:cubicBezTo>
                  <a:cubicBezTo>
                    <a:pt x="448" y="510"/>
                    <a:pt x="446" y="508"/>
                    <a:pt x="448" y="508"/>
                  </a:cubicBezTo>
                  <a:cubicBezTo>
                    <a:pt x="449" y="510"/>
                    <a:pt x="446" y="508"/>
                    <a:pt x="446" y="512"/>
                  </a:cubicBezTo>
                  <a:cubicBezTo>
                    <a:pt x="446" y="515"/>
                    <a:pt x="451" y="512"/>
                    <a:pt x="451" y="515"/>
                  </a:cubicBezTo>
                  <a:cubicBezTo>
                    <a:pt x="451" y="516"/>
                    <a:pt x="453" y="515"/>
                    <a:pt x="456" y="516"/>
                  </a:cubicBezTo>
                  <a:cubicBezTo>
                    <a:pt x="459" y="518"/>
                    <a:pt x="463" y="518"/>
                    <a:pt x="466" y="518"/>
                  </a:cubicBezTo>
                  <a:cubicBezTo>
                    <a:pt x="469" y="518"/>
                    <a:pt x="471" y="518"/>
                    <a:pt x="471" y="519"/>
                  </a:cubicBezTo>
                  <a:cubicBezTo>
                    <a:pt x="471" y="521"/>
                    <a:pt x="472" y="519"/>
                    <a:pt x="475" y="519"/>
                  </a:cubicBezTo>
                  <a:cubicBezTo>
                    <a:pt x="478" y="519"/>
                    <a:pt x="480" y="527"/>
                    <a:pt x="481" y="527"/>
                  </a:cubicBezTo>
                  <a:cubicBezTo>
                    <a:pt x="483" y="526"/>
                    <a:pt x="483" y="526"/>
                    <a:pt x="483" y="529"/>
                  </a:cubicBezTo>
                  <a:cubicBezTo>
                    <a:pt x="483" y="530"/>
                    <a:pt x="486" y="532"/>
                    <a:pt x="486" y="533"/>
                  </a:cubicBezTo>
                  <a:cubicBezTo>
                    <a:pt x="486" y="535"/>
                    <a:pt x="483" y="532"/>
                    <a:pt x="483" y="533"/>
                  </a:cubicBezTo>
                  <a:cubicBezTo>
                    <a:pt x="481" y="533"/>
                    <a:pt x="484" y="536"/>
                    <a:pt x="483" y="536"/>
                  </a:cubicBezTo>
                  <a:cubicBezTo>
                    <a:pt x="481" y="538"/>
                    <a:pt x="478" y="533"/>
                    <a:pt x="477" y="535"/>
                  </a:cubicBezTo>
                  <a:cubicBezTo>
                    <a:pt x="475" y="536"/>
                    <a:pt x="477" y="533"/>
                    <a:pt x="475" y="533"/>
                  </a:cubicBezTo>
                  <a:cubicBezTo>
                    <a:pt x="474" y="533"/>
                    <a:pt x="477" y="532"/>
                    <a:pt x="474" y="532"/>
                  </a:cubicBezTo>
                  <a:cubicBezTo>
                    <a:pt x="472" y="532"/>
                    <a:pt x="474" y="529"/>
                    <a:pt x="472" y="529"/>
                  </a:cubicBezTo>
                  <a:cubicBezTo>
                    <a:pt x="471" y="529"/>
                    <a:pt x="471" y="527"/>
                    <a:pt x="469" y="527"/>
                  </a:cubicBezTo>
                  <a:cubicBezTo>
                    <a:pt x="469" y="529"/>
                    <a:pt x="472" y="530"/>
                    <a:pt x="474" y="533"/>
                  </a:cubicBezTo>
                  <a:cubicBezTo>
                    <a:pt x="474" y="538"/>
                    <a:pt x="469" y="538"/>
                    <a:pt x="469" y="544"/>
                  </a:cubicBezTo>
                  <a:cubicBezTo>
                    <a:pt x="471" y="550"/>
                    <a:pt x="469" y="550"/>
                    <a:pt x="465" y="554"/>
                  </a:cubicBezTo>
                  <a:cubicBezTo>
                    <a:pt x="465" y="555"/>
                    <a:pt x="463" y="555"/>
                    <a:pt x="463" y="557"/>
                  </a:cubicBezTo>
                  <a:cubicBezTo>
                    <a:pt x="463" y="558"/>
                    <a:pt x="463" y="558"/>
                    <a:pt x="463" y="558"/>
                  </a:cubicBezTo>
                  <a:cubicBezTo>
                    <a:pt x="466" y="560"/>
                    <a:pt x="463" y="561"/>
                    <a:pt x="460" y="561"/>
                  </a:cubicBezTo>
                  <a:cubicBezTo>
                    <a:pt x="457" y="561"/>
                    <a:pt x="459" y="564"/>
                    <a:pt x="460" y="564"/>
                  </a:cubicBezTo>
                  <a:cubicBezTo>
                    <a:pt x="463" y="564"/>
                    <a:pt x="463" y="566"/>
                    <a:pt x="463" y="564"/>
                  </a:cubicBezTo>
                  <a:cubicBezTo>
                    <a:pt x="465" y="563"/>
                    <a:pt x="466" y="563"/>
                    <a:pt x="468" y="563"/>
                  </a:cubicBezTo>
                  <a:cubicBezTo>
                    <a:pt x="469" y="561"/>
                    <a:pt x="471" y="557"/>
                    <a:pt x="477" y="558"/>
                  </a:cubicBezTo>
                  <a:cubicBezTo>
                    <a:pt x="484" y="560"/>
                    <a:pt x="480" y="558"/>
                    <a:pt x="480" y="557"/>
                  </a:cubicBezTo>
                  <a:cubicBezTo>
                    <a:pt x="481" y="557"/>
                    <a:pt x="483" y="555"/>
                    <a:pt x="486" y="555"/>
                  </a:cubicBezTo>
                  <a:cubicBezTo>
                    <a:pt x="489" y="555"/>
                    <a:pt x="491" y="555"/>
                    <a:pt x="491" y="555"/>
                  </a:cubicBezTo>
                  <a:cubicBezTo>
                    <a:pt x="491" y="554"/>
                    <a:pt x="492" y="554"/>
                    <a:pt x="492" y="554"/>
                  </a:cubicBezTo>
                  <a:cubicBezTo>
                    <a:pt x="489" y="552"/>
                    <a:pt x="489" y="552"/>
                    <a:pt x="489" y="552"/>
                  </a:cubicBezTo>
                  <a:cubicBezTo>
                    <a:pt x="488" y="552"/>
                    <a:pt x="484" y="552"/>
                    <a:pt x="486" y="549"/>
                  </a:cubicBezTo>
                  <a:cubicBezTo>
                    <a:pt x="488" y="546"/>
                    <a:pt x="489" y="547"/>
                    <a:pt x="489" y="546"/>
                  </a:cubicBezTo>
                  <a:cubicBezTo>
                    <a:pt x="491" y="544"/>
                    <a:pt x="494" y="544"/>
                    <a:pt x="498" y="543"/>
                  </a:cubicBezTo>
                  <a:cubicBezTo>
                    <a:pt x="503" y="541"/>
                    <a:pt x="501" y="541"/>
                    <a:pt x="504" y="543"/>
                  </a:cubicBezTo>
                  <a:cubicBezTo>
                    <a:pt x="509" y="546"/>
                    <a:pt x="507" y="543"/>
                    <a:pt x="509" y="541"/>
                  </a:cubicBezTo>
                  <a:cubicBezTo>
                    <a:pt x="512" y="540"/>
                    <a:pt x="513" y="538"/>
                    <a:pt x="516" y="536"/>
                  </a:cubicBezTo>
                  <a:cubicBezTo>
                    <a:pt x="519" y="533"/>
                    <a:pt x="524" y="530"/>
                    <a:pt x="526" y="530"/>
                  </a:cubicBezTo>
                  <a:cubicBezTo>
                    <a:pt x="526" y="532"/>
                    <a:pt x="527" y="530"/>
                    <a:pt x="529" y="530"/>
                  </a:cubicBezTo>
                  <a:cubicBezTo>
                    <a:pt x="551" y="530"/>
                    <a:pt x="551" y="530"/>
                    <a:pt x="551" y="530"/>
                  </a:cubicBezTo>
                  <a:cubicBezTo>
                    <a:pt x="551" y="527"/>
                    <a:pt x="551" y="527"/>
                    <a:pt x="553" y="527"/>
                  </a:cubicBezTo>
                  <a:cubicBezTo>
                    <a:pt x="555" y="529"/>
                    <a:pt x="555" y="527"/>
                    <a:pt x="555" y="527"/>
                  </a:cubicBezTo>
                  <a:cubicBezTo>
                    <a:pt x="556" y="529"/>
                    <a:pt x="556" y="526"/>
                    <a:pt x="558" y="526"/>
                  </a:cubicBezTo>
                  <a:cubicBezTo>
                    <a:pt x="559" y="526"/>
                    <a:pt x="555" y="526"/>
                    <a:pt x="558" y="524"/>
                  </a:cubicBezTo>
                  <a:cubicBezTo>
                    <a:pt x="561" y="521"/>
                    <a:pt x="558" y="522"/>
                    <a:pt x="561" y="521"/>
                  </a:cubicBezTo>
                  <a:cubicBezTo>
                    <a:pt x="562" y="519"/>
                    <a:pt x="559" y="518"/>
                    <a:pt x="562" y="515"/>
                  </a:cubicBezTo>
                  <a:cubicBezTo>
                    <a:pt x="564" y="513"/>
                    <a:pt x="561" y="513"/>
                    <a:pt x="564" y="510"/>
                  </a:cubicBezTo>
                  <a:cubicBezTo>
                    <a:pt x="565" y="507"/>
                    <a:pt x="568" y="502"/>
                    <a:pt x="568" y="502"/>
                  </a:cubicBezTo>
                  <a:cubicBezTo>
                    <a:pt x="568" y="502"/>
                    <a:pt x="570" y="502"/>
                    <a:pt x="570" y="504"/>
                  </a:cubicBezTo>
                  <a:cubicBezTo>
                    <a:pt x="570" y="505"/>
                    <a:pt x="571" y="505"/>
                    <a:pt x="573" y="505"/>
                  </a:cubicBezTo>
                  <a:cubicBezTo>
                    <a:pt x="574" y="504"/>
                    <a:pt x="576" y="502"/>
                    <a:pt x="577" y="505"/>
                  </a:cubicBezTo>
                  <a:cubicBezTo>
                    <a:pt x="580" y="507"/>
                    <a:pt x="580" y="507"/>
                    <a:pt x="580" y="510"/>
                  </a:cubicBezTo>
                  <a:cubicBezTo>
                    <a:pt x="580" y="512"/>
                    <a:pt x="580" y="519"/>
                    <a:pt x="580" y="521"/>
                  </a:cubicBezTo>
                  <a:cubicBezTo>
                    <a:pt x="580" y="522"/>
                    <a:pt x="579" y="522"/>
                    <a:pt x="580" y="522"/>
                  </a:cubicBezTo>
                  <a:cubicBezTo>
                    <a:pt x="582" y="524"/>
                    <a:pt x="582" y="524"/>
                    <a:pt x="582" y="524"/>
                  </a:cubicBezTo>
                  <a:cubicBezTo>
                    <a:pt x="583" y="524"/>
                    <a:pt x="583" y="524"/>
                    <a:pt x="583" y="526"/>
                  </a:cubicBezTo>
                  <a:cubicBezTo>
                    <a:pt x="583" y="527"/>
                    <a:pt x="583" y="529"/>
                    <a:pt x="585" y="529"/>
                  </a:cubicBezTo>
                  <a:cubicBezTo>
                    <a:pt x="591" y="532"/>
                    <a:pt x="594" y="529"/>
                    <a:pt x="600" y="526"/>
                  </a:cubicBezTo>
                  <a:cubicBezTo>
                    <a:pt x="606" y="522"/>
                    <a:pt x="599" y="527"/>
                    <a:pt x="609" y="526"/>
                  </a:cubicBezTo>
                  <a:cubicBezTo>
                    <a:pt x="617" y="526"/>
                    <a:pt x="608" y="527"/>
                    <a:pt x="602" y="530"/>
                  </a:cubicBezTo>
                  <a:cubicBezTo>
                    <a:pt x="596" y="533"/>
                    <a:pt x="591" y="540"/>
                    <a:pt x="594" y="546"/>
                  </a:cubicBezTo>
                  <a:cubicBezTo>
                    <a:pt x="597" y="552"/>
                    <a:pt x="602" y="547"/>
                    <a:pt x="606" y="540"/>
                  </a:cubicBezTo>
                  <a:cubicBezTo>
                    <a:pt x="612" y="533"/>
                    <a:pt x="612" y="540"/>
                    <a:pt x="620" y="533"/>
                  </a:cubicBezTo>
                  <a:cubicBezTo>
                    <a:pt x="626" y="529"/>
                    <a:pt x="635" y="530"/>
                    <a:pt x="632" y="527"/>
                  </a:cubicBezTo>
                  <a:cubicBezTo>
                    <a:pt x="629" y="524"/>
                    <a:pt x="628" y="521"/>
                    <a:pt x="625" y="522"/>
                  </a:cubicBezTo>
                  <a:cubicBezTo>
                    <a:pt x="622" y="524"/>
                    <a:pt x="611" y="521"/>
                    <a:pt x="611" y="519"/>
                  </a:cubicBezTo>
                  <a:cubicBezTo>
                    <a:pt x="612" y="516"/>
                    <a:pt x="606" y="519"/>
                    <a:pt x="605" y="512"/>
                  </a:cubicBezTo>
                  <a:cubicBezTo>
                    <a:pt x="602" y="502"/>
                    <a:pt x="608" y="496"/>
                    <a:pt x="602" y="498"/>
                  </a:cubicBezTo>
                  <a:cubicBezTo>
                    <a:pt x="593" y="501"/>
                    <a:pt x="599" y="498"/>
                    <a:pt x="605" y="493"/>
                  </a:cubicBezTo>
                  <a:cubicBezTo>
                    <a:pt x="609" y="490"/>
                    <a:pt x="611" y="487"/>
                    <a:pt x="605" y="484"/>
                  </a:cubicBezTo>
                  <a:cubicBezTo>
                    <a:pt x="600" y="479"/>
                    <a:pt x="574" y="487"/>
                    <a:pt x="568" y="494"/>
                  </a:cubicBezTo>
                  <a:cubicBezTo>
                    <a:pt x="561" y="508"/>
                    <a:pt x="551" y="513"/>
                    <a:pt x="556" y="508"/>
                  </a:cubicBezTo>
                  <a:cubicBezTo>
                    <a:pt x="561" y="504"/>
                    <a:pt x="568" y="487"/>
                    <a:pt x="579" y="482"/>
                  </a:cubicBezTo>
                  <a:cubicBezTo>
                    <a:pt x="593" y="477"/>
                    <a:pt x="577" y="473"/>
                    <a:pt x="599" y="470"/>
                  </a:cubicBezTo>
                  <a:cubicBezTo>
                    <a:pt x="626" y="465"/>
                    <a:pt x="631" y="480"/>
                    <a:pt x="649" y="463"/>
                  </a:cubicBezTo>
                  <a:cubicBezTo>
                    <a:pt x="666" y="448"/>
                    <a:pt x="663" y="460"/>
                    <a:pt x="667" y="454"/>
                  </a:cubicBezTo>
                  <a:cubicBezTo>
                    <a:pt x="673" y="448"/>
                    <a:pt x="679" y="449"/>
                    <a:pt x="675" y="442"/>
                  </a:cubicBezTo>
                  <a:cubicBezTo>
                    <a:pt x="672" y="434"/>
                    <a:pt x="678" y="438"/>
                    <a:pt x="675" y="432"/>
                  </a:cubicBezTo>
                  <a:cubicBezTo>
                    <a:pt x="672" y="426"/>
                    <a:pt x="669" y="431"/>
                    <a:pt x="664" y="425"/>
                  </a:cubicBezTo>
                  <a:cubicBezTo>
                    <a:pt x="660" y="418"/>
                    <a:pt x="655" y="423"/>
                    <a:pt x="647" y="429"/>
                  </a:cubicBezTo>
                  <a:cubicBezTo>
                    <a:pt x="638" y="435"/>
                    <a:pt x="637" y="428"/>
                    <a:pt x="644" y="426"/>
                  </a:cubicBezTo>
                  <a:cubicBezTo>
                    <a:pt x="652" y="425"/>
                    <a:pt x="650" y="421"/>
                    <a:pt x="658" y="420"/>
                  </a:cubicBezTo>
                  <a:cubicBezTo>
                    <a:pt x="666" y="418"/>
                    <a:pt x="663" y="415"/>
                    <a:pt x="655" y="414"/>
                  </a:cubicBezTo>
                  <a:cubicBezTo>
                    <a:pt x="647" y="414"/>
                    <a:pt x="653" y="411"/>
                    <a:pt x="644" y="409"/>
                  </a:cubicBezTo>
                  <a:cubicBezTo>
                    <a:pt x="635" y="407"/>
                    <a:pt x="643" y="404"/>
                    <a:pt x="637" y="401"/>
                  </a:cubicBezTo>
                  <a:cubicBezTo>
                    <a:pt x="631" y="398"/>
                    <a:pt x="626" y="395"/>
                    <a:pt x="631" y="389"/>
                  </a:cubicBezTo>
                  <a:cubicBezTo>
                    <a:pt x="634" y="381"/>
                    <a:pt x="622" y="384"/>
                    <a:pt x="626" y="379"/>
                  </a:cubicBezTo>
                  <a:cubicBezTo>
                    <a:pt x="629" y="375"/>
                    <a:pt x="622" y="375"/>
                    <a:pt x="620" y="367"/>
                  </a:cubicBezTo>
                  <a:cubicBezTo>
                    <a:pt x="620" y="361"/>
                    <a:pt x="618" y="365"/>
                    <a:pt x="617" y="361"/>
                  </a:cubicBezTo>
                  <a:cubicBezTo>
                    <a:pt x="615" y="355"/>
                    <a:pt x="614" y="359"/>
                    <a:pt x="609" y="350"/>
                  </a:cubicBezTo>
                  <a:cubicBezTo>
                    <a:pt x="605" y="341"/>
                    <a:pt x="605" y="344"/>
                    <a:pt x="600" y="350"/>
                  </a:cubicBezTo>
                  <a:cubicBezTo>
                    <a:pt x="596" y="355"/>
                    <a:pt x="599" y="365"/>
                    <a:pt x="593" y="364"/>
                  </a:cubicBezTo>
                  <a:cubicBezTo>
                    <a:pt x="585" y="362"/>
                    <a:pt x="593" y="365"/>
                    <a:pt x="585" y="369"/>
                  </a:cubicBezTo>
                  <a:cubicBezTo>
                    <a:pt x="576" y="372"/>
                    <a:pt x="579" y="362"/>
                    <a:pt x="570" y="362"/>
                  </a:cubicBezTo>
                  <a:cubicBezTo>
                    <a:pt x="562" y="362"/>
                    <a:pt x="571" y="359"/>
                    <a:pt x="567" y="358"/>
                  </a:cubicBezTo>
                  <a:cubicBezTo>
                    <a:pt x="562" y="355"/>
                    <a:pt x="568" y="355"/>
                    <a:pt x="565" y="348"/>
                  </a:cubicBezTo>
                  <a:cubicBezTo>
                    <a:pt x="562" y="344"/>
                    <a:pt x="570" y="337"/>
                    <a:pt x="567" y="334"/>
                  </a:cubicBezTo>
                  <a:cubicBezTo>
                    <a:pt x="564" y="331"/>
                    <a:pt x="564" y="339"/>
                    <a:pt x="562" y="336"/>
                  </a:cubicBezTo>
                  <a:cubicBezTo>
                    <a:pt x="561" y="333"/>
                    <a:pt x="550" y="333"/>
                    <a:pt x="550" y="330"/>
                  </a:cubicBezTo>
                  <a:cubicBezTo>
                    <a:pt x="551" y="325"/>
                    <a:pt x="545" y="323"/>
                    <a:pt x="538" y="317"/>
                  </a:cubicBezTo>
                  <a:cubicBezTo>
                    <a:pt x="526" y="309"/>
                    <a:pt x="536" y="327"/>
                    <a:pt x="509" y="314"/>
                  </a:cubicBezTo>
                  <a:cubicBezTo>
                    <a:pt x="497" y="309"/>
                    <a:pt x="497" y="323"/>
                    <a:pt x="500" y="325"/>
                  </a:cubicBezTo>
                  <a:cubicBezTo>
                    <a:pt x="503" y="328"/>
                    <a:pt x="501" y="333"/>
                    <a:pt x="500" y="336"/>
                  </a:cubicBezTo>
                  <a:cubicBezTo>
                    <a:pt x="497" y="339"/>
                    <a:pt x="500" y="337"/>
                    <a:pt x="503" y="345"/>
                  </a:cubicBezTo>
                  <a:cubicBezTo>
                    <a:pt x="506" y="351"/>
                    <a:pt x="503" y="351"/>
                    <a:pt x="501" y="356"/>
                  </a:cubicBezTo>
                  <a:cubicBezTo>
                    <a:pt x="500" y="361"/>
                    <a:pt x="497" y="358"/>
                    <a:pt x="495" y="364"/>
                  </a:cubicBezTo>
                  <a:cubicBezTo>
                    <a:pt x="494" y="370"/>
                    <a:pt x="506" y="367"/>
                    <a:pt x="510" y="384"/>
                  </a:cubicBezTo>
                  <a:cubicBezTo>
                    <a:pt x="515" y="401"/>
                    <a:pt x="500" y="411"/>
                    <a:pt x="491" y="414"/>
                  </a:cubicBezTo>
                  <a:cubicBezTo>
                    <a:pt x="480" y="418"/>
                    <a:pt x="491" y="418"/>
                    <a:pt x="491" y="428"/>
                  </a:cubicBezTo>
                  <a:cubicBezTo>
                    <a:pt x="491" y="435"/>
                    <a:pt x="498" y="446"/>
                    <a:pt x="494" y="448"/>
                  </a:cubicBezTo>
                  <a:cubicBezTo>
                    <a:pt x="489" y="451"/>
                    <a:pt x="497" y="459"/>
                    <a:pt x="491" y="454"/>
                  </a:cubicBezTo>
                  <a:cubicBezTo>
                    <a:pt x="483" y="449"/>
                    <a:pt x="489" y="463"/>
                    <a:pt x="483" y="459"/>
                  </a:cubicBezTo>
                  <a:cubicBezTo>
                    <a:pt x="477" y="454"/>
                    <a:pt x="481" y="452"/>
                    <a:pt x="469" y="442"/>
                  </a:cubicBezTo>
                  <a:cubicBezTo>
                    <a:pt x="462" y="435"/>
                    <a:pt x="468" y="431"/>
                    <a:pt x="465" y="425"/>
                  </a:cubicBezTo>
                  <a:cubicBezTo>
                    <a:pt x="462" y="415"/>
                    <a:pt x="471" y="412"/>
                    <a:pt x="462" y="411"/>
                  </a:cubicBezTo>
                  <a:cubicBezTo>
                    <a:pt x="446" y="406"/>
                    <a:pt x="446" y="411"/>
                    <a:pt x="443" y="409"/>
                  </a:cubicBezTo>
                  <a:cubicBezTo>
                    <a:pt x="439" y="407"/>
                    <a:pt x="442" y="404"/>
                    <a:pt x="428" y="401"/>
                  </a:cubicBezTo>
                  <a:cubicBezTo>
                    <a:pt x="414" y="397"/>
                    <a:pt x="430" y="395"/>
                    <a:pt x="408" y="387"/>
                  </a:cubicBezTo>
                  <a:cubicBezTo>
                    <a:pt x="387" y="378"/>
                    <a:pt x="384" y="395"/>
                    <a:pt x="384" y="384"/>
                  </a:cubicBezTo>
                  <a:cubicBezTo>
                    <a:pt x="384" y="373"/>
                    <a:pt x="381" y="375"/>
                    <a:pt x="379" y="367"/>
                  </a:cubicBezTo>
                  <a:cubicBezTo>
                    <a:pt x="379" y="361"/>
                    <a:pt x="367" y="370"/>
                    <a:pt x="366" y="356"/>
                  </a:cubicBezTo>
                  <a:cubicBezTo>
                    <a:pt x="364" y="341"/>
                    <a:pt x="379" y="319"/>
                    <a:pt x="383" y="320"/>
                  </a:cubicBezTo>
                  <a:cubicBezTo>
                    <a:pt x="386" y="320"/>
                    <a:pt x="383" y="311"/>
                    <a:pt x="390" y="311"/>
                  </a:cubicBezTo>
                  <a:cubicBezTo>
                    <a:pt x="396" y="311"/>
                    <a:pt x="404" y="309"/>
                    <a:pt x="396" y="303"/>
                  </a:cubicBezTo>
                  <a:cubicBezTo>
                    <a:pt x="390" y="297"/>
                    <a:pt x="404" y="303"/>
                    <a:pt x="405" y="295"/>
                  </a:cubicBezTo>
                  <a:cubicBezTo>
                    <a:pt x="407" y="288"/>
                    <a:pt x="413" y="305"/>
                    <a:pt x="421" y="291"/>
                  </a:cubicBezTo>
                  <a:cubicBezTo>
                    <a:pt x="428" y="277"/>
                    <a:pt x="431" y="281"/>
                    <a:pt x="416" y="277"/>
                  </a:cubicBezTo>
                  <a:cubicBezTo>
                    <a:pt x="405" y="275"/>
                    <a:pt x="410" y="272"/>
                    <a:pt x="402" y="269"/>
                  </a:cubicBezTo>
                  <a:cubicBezTo>
                    <a:pt x="411" y="268"/>
                    <a:pt x="421" y="283"/>
                    <a:pt x="430" y="274"/>
                  </a:cubicBezTo>
                  <a:cubicBezTo>
                    <a:pt x="437" y="264"/>
                    <a:pt x="437" y="266"/>
                    <a:pt x="431" y="261"/>
                  </a:cubicBezTo>
                  <a:cubicBezTo>
                    <a:pt x="424" y="258"/>
                    <a:pt x="439" y="258"/>
                    <a:pt x="442" y="261"/>
                  </a:cubicBezTo>
                  <a:cubicBezTo>
                    <a:pt x="445" y="264"/>
                    <a:pt x="448" y="266"/>
                    <a:pt x="449" y="269"/>
                  </a:cubicBezTo>
                  <a:cubicBezTo>
                    <a:pt x="451" y="272"/>
                    <a:pt x="453" y="274"/>
                    <a:pt x="457" y="272"/>
                  </a:cubicBezTo>
                  <a:cubicBezTo>
                    <a:pt x="460" y="271"/>
                    <a:pt x="448" y="268"/>
                    <a:pt x="453" y="264"/>
                  </a:cubicBezTo>
                  <a:cubicBezTo>
                    <a:pt x="457" y="263"/>
                    <a:pt x="459" y="258"/>
                    <a:pt x="462" y="258"/>
                  </a:cubicBezTo>
                  <a:cubicBezTo>
                    <a:pt x="466" y="260"/>
                    <a:pt x="466" y="254"/>
                    <a:pt x="471" y="254"/>
                  </a:cubicBezTo>
                  <a:cubicBezTo>
                    <a:pt x="474" y="254"/>
                    <a:pt x="475" y="247"/>
                    <a:pt x="469" y="243"/>
                  </a:cubicBezTo>
                  <a:cubicBezTo>
                    <a:pt x="463" y="238"/>
                    <a:pt x="471" y="240"/>
                    <a:pt x="466" y="235"/>
                  </a:cubicBezTo>
                  <a:cubicBezTo>
                    <a:pt x="462" y="230"/>
                    <a:pt x="472" y="235"/>
                    <a:pt x="474" y="230"/>
                  </a:cubicBezTo>
                  <a:cubicBezTo>
                    <a:pt x="475" y="224"/>
                    <a:pt x="469" y="229"/>
                    <a:pt x="472" y="224"/>
                  </a:cubicBezTo>
                  <a:cubicBezTo>
                    <a:pt x="475" y="219"/>
                    <a:pt x="466" y="224"/>
                    <a:pt x="465" y="218"/>
                  </a:cubicBezTo>
                  <a:cubicBezTo>
                    <a:pt x="465" y="213"/>
                    <a:pt x="457" y="216"/>
                    <a:pt x="451" y="213"/>
                  </a:cubicBezTo>
                  <a:cubicBezTo>
                    <a:pt x="443" y="210"/>
                    <a:pt x="448" y="213"/>
                    <a:pt x="442" y="213"/>
                  </a:cubicBezTo>
                  <a:cubicBezTo>
                    <a:pt x="436" y="213"/>
                    <a:pt x="439" y="222"/>
                    <a:pt x="442" y="224"/>
                  </a:cubicBezTo>
                  <a:cubicBezTo>
                    <a:pt x="446" y="226"/>
                    <a:pt x="443" y="229"/>
                    <a:pt x="440" y="229"/>
                  </a:cubicBezTo>
                  <a:cubicBezTo>
                    <a:pt x="437" y="227"/>
                    <a:pt x="440" y="236"/>
                    <a:pt x="434" y="241"/>
                  </a:cubicBezTo>
                  <a:cubicBezTo>
                    <a:pt x="430" y="244"/>
                    <a:pt x="434" y="247"/>
                    <a:pt x="428" y="250"/>
                  </a:cubicBezTo>
                  <a:cubicBezTo>
                    <a:pt x="422" y="252"/>
                    <a:pt x="425" y="249"/>
                    <a:pt x="419" y="244"/>
                  </a:cubicBezTo>
                  <a:cubicBezTo>
                    <a:pt x="413" y="238"/>
                    <a:pt x="422" y="240"/>
                    <a:pt x="422" y="235"/>
                  </a:cubicBezTo>
                  <a:cubicBezTo>
                    <a:pt x="422" y="232"/>
                    <a:pt x="414" y="218"/>
                    <a:pt x="408" y="222"/>
                  </a:cubicBezTo>
                  <a:cubicBezTo>
                    <a:pt x="404" y="227"/>
                    <a:pt x="407" y="240"/>
                    <a:pt x="401" y="233"/>
                  </a:cubicBezTo>
                  <a:cubicBezTo>
                    <a:pt x="396" y="229"/>
                    <a:pt x="404" y="230"/>
                    <a:pt x="399" y="224"/>
                  </a:cubicBezTo>
                  <a:cubicBezTo>
                    <a:pt x="393" y="219"/>
                    <a:pt x="405" y="221"/>
                    <a:pt x="399" y="218"/>
                  </a:cubicBezTo>
                  <a:cubicBezTo>
                    <a:pt x="392" y="213"/>
                    <a:pt x="392" y="219"/>
                    <a:pt x="387" y="216"/>
                  </a:cubicBezTo>
                  <a:cubicBezTo>
                    <a:pt x="381" y="213"/>
                    <a:pt x="395" y="208"/>
                    <a:pt x="392" y="207"/>
                  </a:cubicBezTo>
                  <a:cubicBezTo>
                    <a:pt x="389" y="204"/>
                    <a:pt x="381" y="201"/>
                    <a:pt x="381" y="194"/>
                  </a:cubicBezTo>
                  <a:cubicBezTo>
                    <a:pt x="381" y="188"/>
                    <a:pt x="370" y="182"/>
                    <a:pt x="366" y="182"/>
                  </a:cubicBezTo>
                  <a:cubicBezTo>
                    <a:pt x="360" y="180"/>
                    <a:pt x="364" y="185"/>
                    <a:pt x="360" y="185"/>
                  </a:cubicBezTo>
                  <a:cubicBezTo>
                    <a:pt x="354" y="187"/>
                    <a:pt x="360" y="188"/>
                    <a:pt x="354" y="191"/>
                  </a:cubicBezTo>
                  <a:cubicBezTo>
                    <a:pt x="347" y="194"/>
                    <a:pt x="355" y="201"/>
                    <a:pt x="354" y="204"/>
                  </a:cubicBezTo>
                  <a:cubicBezTo>
                    <a:pt x="352" y="208"/>
                    <a:pt x="352" y="212"/>
                    <a:pt x="361" y="215"/>
                  </a:cubicBezTo>
                  <a:cubicBezTo>
                    <a:pt x="370" y="218"/>
                    <a:pt x="373" y="222"/>
                    <a:pt x="369" y="226"/>
                  </a:cubicBezTo>
                  <a:cubicBezTo>
                    <a:pt x="364" y="227"/>
                    <a:pt x="367" y="230"/>
                    <a:pt x="372" y="229"/>
                  </a:cubicBezTo>
                  <a:cubicBezTo>
                    <a:pt x="376" y="226"/>
                    <a:pt x="376" y="230"/>
                    <a:pt x="370" y="236"/>
                  </a:cubicBezTo>
                  <a:cubicBezTo>
                    <a:pt x="363" y="241"/>
                    <a:pt x="363" y="235"/>
                    <a:pt x="361" y="240"/>
                  </a:cubicBezTo>
                  <a:cubicBezTo>
                    <a:pt x="358" y="244"/>
                    <a:pt x="367" y="255"/>
                    <a:pt x="360" y="250"/>
                  </a:cubicBezTo>
                  <a:cubicBezTo>
                    <a:pt x="354" y="246"/>
                    <a:pt x="354" y="246"/>
                    <a:pt x="355" y="241"/>
                  </a:cubicBezTo>
                  <a:cubicBezTo>
                    <a:pt x="357" y="238"/>
                    <a:pt x="357" y="235"/>
                    <a:pt x="352" y="235"/>
                  </a:cubicBezTo>
                  <a:cubicBezTo>
                    <a:pt x="346" y="236"/>
                    <a:pt x="344" y="230"/>
                    <a:pt x="338" y="233"/>
                  </a:cubicBezTo>
                  <a:cubicBezTo>
                    <a:pt x="332" y="236"/>
                    <a:pt x="340" y="241"/>
                    <a:pt x="334" y="243"/>
                  </a:cubicBezTo>
                  <a:cubicBezTo>
                    <a:pt x="329" y="244"/>
                    <a:pt x="331" y="240"/>
                    <a:pt x="319" y="243"/>
                  </a:cubicBezTo>
                  <a:cubicBezTo>
                    <a:pt x="302" y="246"/>
                    <a:pt x="300" y="236"/>
                    <a:pt x="296" y="238"/>
                  </a:cubicBezTo>
                  <a:cubicBezTo>
                    <a:pt x="285" y="243"/>
                    <a:pt x="282" y="226"/>
                    <a:pt x="274" y="227"/>
                  </a:cubicBezTo>
                  <a:cubicBezTo>
                    <a:pt x="268" y="227"/>
                    <a:pt x="253" y="230"/>
                    <a:pt x="256" y="236"/>
                  </a:cubicBezTo>
                  <a:cubicBezTo>
                    <a:pt x="259" y="241"/>
                    <a:pt x="268" y="232"/>
                    <a:pt x="271" y="235"/>
                  </a:cubicBezTo>
                  <a:cubicBezTo>
                    <a:pt x="276" y="236"/>
                    <a:pt x="264" y="236"/>
                    <a:pt x="262" y="241"/>
                  </a:cubicBezTo>
                  <a:cubicBezTo>
                    <a:pt x="261" y="246"/>
                    <a:pt x="273" y="258"/>
                    <a:pt x="261" y="249"/>
                  </a:cubicBezTo>
                  <a:cubicBezTo>
                    <a:pt x="249" y="241"/>
                    <a:pt x="250" y="246"/>
                    <a:pt x="245" y="241"/>
                  </a:cubicBezTo>
                  <a:cubicBezTo>
                    <a:pt x="241" y="235"/>
                    <a:pt x="245" y="243"/>
                    <a:pt x="230" y="243"/>
                  </a:cubicBezTo>
                  <a:cubicBezTo>
                    <a:pt x="217" y="244"/>
                    <a:pt x="198" y="243"/>
                    <a:pt x="204" y="238"/>
                  </a:cubicBezTo>
                  <a:cubicBezTo>
                    <a:pt x="210" y="233"/>
                    <a:pt x="218" y="238"/>
                    <a:pt x="212" y="233"/>
                  </a:cubicBezTo>
                  <a:cubicBezTo>
                    <a:pt x="207" y="229"/>
                    <a:pt x="204" y="224"/>
                    <a:pt x="195" y="226"/>
                  </a:cubicBezTo>
                  <a:cubicBezTo>
                    <a:pt x="186" y="227"/>
                    <a:pt x="177" y="222"/>
                    <a:pt x="169" y="221"/>
                  </a:cubicBezTo>
                  <a:cubicBezTo>
                    <a:pt x="160" y="218"/>
                    <a:pt x="154" y="212"/>
                    <a:pt x="147" y="213"/>
                  </a:cubicBezTo>
                  <a:cubicBezTo>
                    <a:pt x="137" y="213"/>
                    <a:pt x="143" y="221"/>
                    <a:pt x="136" y="219"/>
                  </a:cubicBezTo>
                  <a:cubicBezTo>
                    <a:pt x="128" y="218"/>
                    <a:pt x="137" y="207"/>
                    <a:pt x="127" y="208"/>
                  </a:cubicBezTo>
                  <a:cubicBezTo>
                    <a:pt x="122" y="210"/>
                    <a:pt x="128" y="224"/>
                    <a:pt x="118" y="218"/>
                  </a:cubicBezTo>
                  <a:cubicBezTo>
                    <a:pt x="112" y="215"/>
                    <a:pt x="108" y="198"/>
                    <a:pt x="102" y="202"/>
                  </a:cubicBezTo>
                  <a:cubicBezTo>
                    <a:pt x="95" y="208"/>
                    <a:pt x="112" y="204"/>
                    <a:pt x="99" y="212"/>
                  </a:cubicBezTo>
                  <a:cubicBezTo>
                    <a:pt x="90" y="216"/>
                    <a:pt x="101" y="208"/>
                    <a:pt x="86" y="215"/>
                  </a:cubicBezTo>
                  <a:cubicBezTo>
                    <a:pt x="69" y="221"/>
                    <a:pt x="77" y="216"/>
                    <a:pt x="86" y="212"/>
                  </a:cubicBezTo>
                  <a:cubicBezTo>
                    <a:pt x="95" y="207"/>
                    <a:pt x="93" y="207"/>
                    <a:pt x="89" y="208"/>
                  </a:cubicBezTo>
                  <a:cubicBezTo>
                    <a:pt x="83" y="210"/>
                    <a:pt x="84" y="205"/>
                    <a:pt x="75" y="212"/>
                  </a:cubicBezTo>
                  <a:cubicBezTo>
                    <a:pt x="67" y="216"/>
                    <a:pt x="72" y="210"/>
                    <a:pt x="63" y="218"/>
                  </a:cubicBezTo>
                  <a:cubicBezTo>
                    <a:pt x="54" y="224"/>
                    <a:pt x="49" y="224"/>
                    <a:pt x="52" y="227"/>
                  </a:cubicBezTo>
                  <a:cubicBezTo>
                    <a:pt x="54" y="230"/>
                    <a:pt x="48" y="226"/>
                    <a:pt x="43" y="229"/>
                  </a:cubicBezTo>
                  <a:cubicBezTo>
                    <a:pt x="38" y="230"/>
                    <a:pt x="42" y="226"/>
                    <a:pt x="32" y="226"/>
                  </a:cubicBezTo>
                  <a:cubicBezTo>
                    <a:pt x="22" y="226"/>
                    <a:pt x="14" y="215"/>
                    <a:pt x="0" y="216"/>
                  </a:cubicBezTo>
                  <a:cubicBezTo>
                    <a:pt x="0" y="344"/>
                    <a:pt x="0" y="344"/>
                    <a:pt x="0" y="344"/>
                  </a:cubicBezTo>
                  <a:cubicBezTo>
                    <a:pt x="6" y="347"/>
                    <a:pt x="3" y="342"/>
                    <a:pt x="5" y="344"/>
                  </a:cubicBezTo>
                  <a:cubicBezTo>
                    <a:pt x="8" y="345"/>
                    <a:pt x="8" y="345"/>
                    <a:pt x="10" y="345"/>
                  </a:cubicBezTo>
                  <a:cubicBezTo>
                    <a:pt x="11" y="344"/>
                    <a:pt x="16" y="342"/>
                    <a:pt x="16" y="345"/>
                  </a:cubicBezTo>
                  <a:cubicBezTo>
                    <a:pt x="14" y="347"/>
                    <a:pt x="13" y="347"/>
                    <a:pt x="16" y="348"/>
                  </a:cubicBezTo>
                  <a:cubicBezTo>
                    <a:pt x="20" y="350"/>
                    <a:pt x="16" y="351"/>
                    <a:pt x="23" y="355"/>
                  </a:cubicBezTo>
                  <a:cubicBezTo>
                    <a:pt x="29" y="359"/>
                    <a:pt x="26" y="361"/>
                    <a:pt x="28" y="361"/>
                  </a:cubicBezTo>
                  <a:cubicBezTo>
                    <a:pt x="29" y="362"/>
                    <a:pt x="29" y="359"/>
                    <a:pt x="34" y="359"/>
                  </a:cubicBezTo>
                  <a:cubicBezTo>
                    <a:pt x="38" y="358"/>
                    <a:pt x="34" y="356"/>
                    <a:pt x="37" y="355"/>
                  </a:cubicBezTo>
                  <a:cubicBezTo>
                    <a:pt x="40" y="355"/>
                    <a:pt x="35" y="353"/>
                    <a:pt x="38" y="353"/>
                  </a:cubicBezTo>
                  <a:cubicBezTo>
                    <a:pt x="45" y="350"/>
                    <a:pt x="45" y="350"/>
                    <a:pt x="46" y="353"/>
                  </a:cubicBezTo>
                  <a:cubicBezTo>
                    <a:pt x="49" y="356"/>
                    <a:pt x="46" y="355"/>
                    <a:pt x="48" y="356"/>
                  </a:cubicBezTo>
                  <a:cubicBezTo>
                    <a:pt x="49" y="359"/>
                    <a:pt x="51" y="358"/>
                    <a:pt x="52" y="361"/>
                  </a:cubicBezTo>
                  <a:cubicBezTo>
                    <a:pt x="54" y="365"/>
                    <a:pt x="57" y="362"/>
                    <a:pt x="58" y="367"/>
                  </a:cubicBezTo>
                  <a:cubicBezTo>
                    <a:pt x="61" y="370"/>
                    <a:pt x="67" y="381"/>
                    <a:pt x="69" y="383"/>
                  </a:cubicBezTo>
                  <a:cubicBezTo>
                    <a:pt x="70" y="386"/>
                    <a:pt x="67" y="386"/>
                    <a:pt x="70" y="386"/>
                  </a:cubicBezTo>
                  <a:cubicBezTo>
                    <a:pt x="72" y="386"/>
                    <a:pt x="69" y="389"/>
                    <a:pt x="72" y="389"/>
                  </a:cubicBezTo>
                  <a:cubicBezTo>
                    <a:pt x="73" y="389"/>
                    <a:pt x="70" y="392"/>
                    <a:pt x="73" y="392"/>
                  </a:cubicBezTo>
                  <a:cubicBezTo>
                    <a:pt x="77" y="390"/>
                    <a:pt x="75" y="393"/>
                    <a:pt x="81" y="395"/>
                  </a:cubicBezTo>
                  <a:cubicBezTo>
                    <a:pt x="86" y="397"/>
                    <a:pt x="83" y="398"/>
                    <a:pt x="86" y="398"/>
                  </a:cubicBezTo>
                  <a:cubicBezTo>
                    <a:pt x="87" y="398"/>
                    <a:pt x="87" y="400"/>
                    <a:pt x="87" y="400"/>
                  </a:cubicBezTo>
                  <a:cubicBezTo>
                    <a:pt x="86" y="404"/>
                    <a:pt x="89" y="407"/>
                    <a:pt x="87" y="411"/>
                  </a:cubicBezTo>
                  <a:cubicBezTo>
                    <a:pt x="84" y="412"/>
                    <a:pt x="87" y="414"/>
                    <a:pt x="86" y="415"/>
                  </a:cubicBezTo>
                  <a:cubicBezTo>
                    <a:pt x="81" y="420"/>
                    <a:pt x="84" y="420"/>
                    <a:pt x="86" y="421"/>
                  </a:cubicBezTo>
                  <a:cubicBezTo>
                    <a:pt x="86" y="425"/>
                    <a:pt x="89" y="428"/>
                    <a:pt x="92" y="431"/>
                  </a:cubicBezTo>
                  <a:cubicBezTo>
                    <a:pt x="93" y="434"/>
                    <a:pt x="90" y="426"/>
                    <a:pt x="98" y="426"/>
                  </a:cubicBezTo>
                  <a:cubicBezTo>
                    <a:pt x="102" y="425"/>
                    <a:pt x="93" y="428"/>
                    <a:pt x="96" y="432"/>
                  </a:cubicBezTo>
                  <a:cubicBezTo>
                    <a:pt x="98" y="435"/>
                    <a:pt x="98" y="432"/>
                    <a:pt x="98" y="437"/>
                  </a:cubicBezTo>
                  <a:cubicBezTo>
                    <a:pt x="99" y="442"/>
                    <a:pt x="104" y="434"/>
                    <a:pt x="101" y="440"/>
                  </a:cubicBezTo>
                  <a:cubicBezTo>
                    <a:pt x="99" y="446"/>
                    <a:pt x="99" y="448"/>
                    <a:pt x="101" y="446"/>
                  </a:cubicBezTo>
                  <a:cubicBezTo>
                    <a:pt x="101" y="446"/>
                    <a:pt x="99" y="449"/>
                    <a:pt x="102" y="451"/>
                  </a:cubicBezTo>
                  <a:cubicBezTo>
                    <a:pt x="104" y="451"/>
                    <a:pt x="102" y="446"/>
                    <a:pt x="105" y="445"/>
                  </a:cubicBezTo>
                  <a:cubicBezTo>
                    <a:pt x="107" y="445"/>
                    <a:pt x="108" y="442"/>
                    <a:pt x="108" y="443"/>
                  </a:cubicBezTo>
                  <a:cubicBezTo>
                    <a:pt x="110" y="445"/>
                    <a:pt x="113" y="443"/>
                    <a:pt x="113" y="445"/>
                  </a:cubicBezTo>
                  <a:cubicBezTo>
                    <a:pt x="112" y="448"/>
                    <a:pt x="112" y="443"/>
                    <a:pt x="107" y="446"/>
                  </a:cubicBezTo>
                  <a:cubicBezTo>
                    <a:pt x="102" y="449"/>
                    <a:pt x="104" y="449"/>
                    <a:pt x="104" y="452"/>
                  </a:cubicBezTo>
                  <a:cubicBezTo>
                    <a:pt x="104" y="456"/>
                    <a:pt x="107" y="454"/>
                    <a:pt x="105" y="456"/>
                  </a:cubicBezTo>
                  <a:cubicBezTo>
                    <a:pt x="104" y="457"/>
                    <a:pt x="107" y="457"/>
                    <a:pt x="105" y="457"/>
                  </a:cubicBezTo>
                  <a:cubicBezTo>
                    <a:pt x="102" y="459"/>
                    <a:pt x="105" y="460"/>
                    <a:pt x="108" y="462"/>
                  </a:cubicBezTo>
                  <a:cubicBezTo>
                    <a:pt x="112" y="463"/>
                    <a:pt x="112" y="460"/>
                    <a:pt x="115" y="462"/>
                  </a:cubicBezTo>
                  <a:cubicBezTo>
                    <a:pt x="118" y="462"/>
                    <a:pt x="113" y="463"/>
                    <a:pt x="116" y="463"/>
                  </a:cubicBezTo>
                  <a:cubicBezTo>
                    <a:pt x="121" y="462"/>
                    <a:pt x="115" y="468"/>
                    <a:pt x="119" y="466"/>
                  </a:cubicBezTo>
                  <a:cubicBezTo>
                    <a:pt x="121" y="466"/>
                    <a:pt x="119" y="468"/>
                    <a:pt x="122" y="466"/>
                  </a:cubicBezTo>
                  <a:cubicBezTo>
                    <a:pt x="125" y="466"/>
                    <a:pt x="127" y="470"/>
                    <a:pt x="128" y="468"/>
                  </a:cubicBezTo>
                  <a:cubicBezTo>
                    <a:pt x="130" y="466"/>
                    <a:pt x="131" y="471"/>
                    <a:pt x="128" y="471"/>
                  </a:cubicBezTo>
                  <a:cubicBezTo>
                    <a:pt x="127" y="473"/>
                    <a:pt x="131" y="476"/>
                    <a:pt x="133" y="476"/>
                  </a:cubicBezTo>
                  <a:cubicBezTo>
                    <a:pt x="136" y="474"/>
                    <a:pt x="136" y="471"/>
                    <a:pt x="136" y="474"/>
                  </a:cubicBezTo>
                  <a:cubicBezTo>
                    <a:pt x="136" y="477"/>
                    <a:pt x="137" y="476"/>
                    <a:pt x="137" y="477"/>
                  </a:cubicBezTo>
                  <a:cubicBezTo>
                    <a:pt x="136" y="479"/>
                    <a:pt x="136" y="474"/>
                    <a:pt x="134" y="476"/>
                  </a:cubicBezTo>
                  <a:cubicBezTo>
                    <a:pt x="133" y="477"/>
                    <a:pt x="139" y="480"/>
                    <a:pt x="139" y="479"/>
                  </a:cubicBezTo>
                  <a:cubicBezTo>
                    <a:pt x="139" y="477"/>
                    <a:pt x="140" y="476"/>
                    <a:pt x="140" y="479"/>
                  </a:cubicBezTo>
                  <a:cubicBezTo>
                    <a:pt x="140" y="480"/>
                    <a:pt x="142" y="482"/>
                    <a:pt x="142" y="484"/>
                  </a:cubicBezTo>
                  <a:cubicBezTo>
                    <a:pt x="140" y="485"/>
                    <a:pt x="142" y="485"/>
                    <a:pt x="143" y="484"/>
                  </a:cubicBezTo>
                  <a:cubicBezTo>
                    <a:pt x="143" y="482"/>
                    <a:pt x="143" y="484"/>
                    <a:pt x="143" y="485"/>
                  </a:cubicBezTo>
                  <a:cubicBezTo>
                    <a:pt x="363" y="485"/>
                    <a:pt x="363" y="485"/>
                    <a:pt x="363" y="485"/>
                  </a:cubicBezTo>
                  <a:close/>
                  <a:moveTo>
                    <a:pt x="484" y="328"/>
                  </a:moveTo>
                  <a:cubicBezTo>
                    <a:pt x="488" y="327"/>
                    <a:pt x="491" y="316"/>
                    <a:pt x="484" y="317"/>
                  </a:cubicBezTo>
                  <a:cubicBezTo>
                    <a:pt x="478" y="319"/>
                    <a:pt x="483" y="328"/>
                    <a:pt x="484" y="328"/>
                  </a:cubicBezTo>
                  <a:close/>
                  <a:moveTo>
                    <a:pt x="600" y="325"/>
                  </a:moveTo>
                  <a:cubicBezTo>
                    <a:pt x="603" y="325"/>
                    <a:pt x="606" y="327"/>
                    <a:pt x="605" y="330"/>
                  </a:cubicBezTo>
                  <a:cubicBezTo>
                    <a:pt x="603" y="333"/>
                    <a:pt x="596" y="327"/>
                    <a:pt x="600" y="325"/>
                  </a:cubicBezTo>
                  <a:close/>
                  <a:moveTo>
                    <a:pt x="431" y="235"/>
                  </a:moveTo>
                  <a:cubicBezTo>
                    <a:pt x="431" y="233"/>
                    <a:pt x="425" y="236"/>
                    <a:pt x="428" y="241"/>
                  </a:cubicBezTo>
                  <a:cubicBezTo>
                    <a:pt x="433" y="247"/>
                    <a:pt x="433" y="236"/>
                    <a:pt x="431" y="235"/>
                  </a:cubicBezTo>
                  <a:close/>
                  <a:moveTo>
                    <a:pt x="372" y="96"/>
                  </a:moveTo>
                  <a:cubicBezTo>
                    <a:pt x="383" y="96"/>
                    <a:pt x="379" y="92"/>
                    <a:pt x="370" y="92"/>
                  </a:cubicBezTo>
                  <a:cubicBezTo>
                    <a:pt x="360" y="90"/>
                    <a:pt x="354" y="92"/>
                    <a:pt x="354" y="95"/>
                  </a:cubicBezTo>
                  <a:cubicBezTo>
                    <a:pt x="354" y="98"/>
                    <a:pt x="361" y="96"/>
                    <a:pt x="372" y="96"/>
                  </a:cubicBezTo>
                  <a:close/>
                  <a:moveTo>
                    <a:pt x="296" y="132"/>
                  </a:moveTo>
                  <a:cubicBezTo>
                    <a:pt x="294" y="129"/>
                    <a:pt x="287" y="126"/>
                    <a:pt x="287" y="132"/>
                  </a:cubicBezTo>
                  <a:cubicBezTo>
                    <a:pt x="287" y="137"/>
                    <a:pt x="297" y="135"/>
                    <a:pt x="296" y="132"/>
                  </a:cubicBezTo>
                  <a:close/>
                  <a:moveTo>
                    <a:pt x="183" y="120"/>
                  </a:moveTo>
                  <a:cubicBezTo>
                    <a:pt x="177" y="121"/>
                    <a:pt x="166" y="126"/>
                    <a:pt x="175" y="128"/>
                  </a:cubicBezTo>
                  <a:cubicBezTo>
                    <a:pt x="182" y="128"/>
                    <a:pt x="188" y="117"/>
                    <a:pt x="183" y="120"/>
                  </a:cubicBezTo>
                  <a:close/>
                  <a:moveTo>
                    <a:pt x="207" y="107"/>
                  </a:moveTo>
                  <a:cubicBezTo>
                    <a:pt x="209" y="104"/>
                    <a:pt x="221" y="106"/>
                    <a:pt x="218" y="107"/>
                  </a:cubicBezTo>
                  <a:cubicBezTo>
                    <a:pt x="215" y="109"/>
                    <a:pt x="206" y="109"/>
                    <a:pt x="207" y="107"/>
                  </a:cubicBezTo>
                  <a:close/>
                  <a:moveTo>
                    <a:pt x="213" y="89"/>
                  </a:moveTo>
                  <a:cubicBezTo>
                    <a:pt x="210" y="86"/>
                    <a:pt x="207" y="87"/>
                    <a:pt x="206" y="89"/>
                  </a:cubicBezTo>
                  <a:cubicBezTo>
                    <a:pt x="204" y="89"/>
                    <a:pt x="209" y="92"/>
                    <a:pt x="215" y="92"/>
                  </a:cubicBezTo>
                  <a:cubicBezTo>
                    <a:pt x="218" y="92"/>
                    <a:pt x="218" y="92"/>
                    <a:pt x="213" y="89"/>
                  </a:cubicBezTo>
                  <a:close/>
                  <a:moveTo>
                    <a:pt x="290" y="114"/>
                  </a:moveTo>
                  <a:cubicBezTo>
                    <a:pt x="293" y="117"/>
                    <a:pt x="306" y="112"/>
                    <a:pt x="300" y="112"/>
                  </a:cubicBezTo>
                  <a:cubicBezTo>
                    <a:pt x="294" y="111"/>
                    <a:pt x="296" y="106"/>
                    <a:pt x="290" y="109"/>
                  </a:cubicBezTo>
                  <a:cubicBezTo>
                    <a:pt x="288" y="111"/>
                    <a:pt x="287" y="111"/>
                    <a:pt x="290" y="114"/>
                  </a:cubicBezTo>
                  <a:close/>
                  <a:moveTo>
                    <a:pt x="290" y="118"/>
                  </a:moveTo>
                  <a:cubicBezTo>
                    <a:pt x="288" y="117"/>
                    <a:pt x="302" y="114"/>
                    <a:pt x="305" y="115"/>
                  </a:cubicBezTo>
                  <a:cubicBezTo>
                    <a:pt x="306" y="117"/>
                    <a:pt x="293" y="120"/>
                    <a:pt x="290" y="118"/>
                  </a:cubicBezTo>
                  <a:close/>
                  <a:moveTo>
                    <a:pt x="296" y="121"/>
                  </a:moveTo>
                  <a:cubicBezTo>
                    <a:pt x="293" y="120"/>
                    <a:pt x="303" y="118"/>
                    <a:pt x="305" y="118"/>
                  </a:cubicBezTo>
                  <a:cubicBezTo>
                    <a:pt x="308" y="120"/>
                    <a:pt x="297" y="123"/>
                    <a:pt x="296" y="121"/>
                  </a:cubicBezTo>
                  <a:close/>
                  <a:moveTo>
                    <a:pt x="299" y="125"/>
                  </a:moveTo>
                  <a:cubicBezTo>
                    <a:pt x="297" y="123"/>
                    <a:pt x="306" y="120"/>
                    <a:pt x="308" y="120"/>
                  </a:cubicBezTo>
                  <a:cubicBezTo>
                    <a:pt x="309" y="120"/>
                    <a:pt x="302" y="125"/>
                    <a:pt x="299" y="125"/>
                  </a:cubicBezTo>
                  <a:close/>
                  <a:moveTo>
                    <a:pt x="433" y="73"/>
                  </a:moveTo>
                  <a:cubicBezTo>
                    <a:pt x="436" y="70"/>
                    <a:pt x="443" y="68"/>
                    <a:pt x="443" y="72"/>
                  </a:cubicBezTo>
                  <a:cubicBezTo>
                    <a:pt x="442" y="73"/>
                    <a:pt x="430" y="75"/>
                    <a:pt x="433" y="73"/>
                  </a:cubicBezTo>
                  <a:close/>
                  <a:moveTo>
                    <a:pt x="471" y="437"/>
                  </a:moveTo>
                  <a:cubicBezTo>
                    <a:pt x="474" y="438"/>
                    <a:pt x="477" y="440"/>
                    <a:pt x="478" y="440"/>
                  </a:cubicBezTo>
                  <a:cubicBezTo>
                    <a:pt x="480" y="438"/>
                    <a:pt x="475" y="435"/>
                    <a:pt x="475" y="434"/>
                  </a:cubicBezTo>
                  <a:cubicBezTo>
                    <a:pt x="474" y="432"/>
                    <a:pt x="469" y="432"/>
                    <a:pt x="468" y="435"/>
                  </a:cubicBezTo>
                  <a:cubicBezTo>
                    <a:pt x="466" y="435"/>
                    <a:pt x="468" y="435"/>
                    <a:pt x="471" y="437"/>
                  </a:cubicBezTo>
                  <a:close/>
                  <a:moveTo>
                    <a:pt x="486" y="400"/>
                  </a:moveTo>
                  <a:cubicBezTo>
                    <a:pt x="486" y="398"/>
                    <a:pt x="488" y="397"/>
                    <a:pt x="486" y="400"/>
                  </a:cubicBezTo>
                  <a:cubicBezTo>
                    <a:pt x="484" y="403"/>
                    <a:pt x="484" y="401"/>
                    <a:pt x="486" y="401"/>
                  </a:cubicBezTo>
                  <a:cubicBezTo>
                    <a:pt x="488" y="401"/>
                    <a:pt x="489" y="397"/>
                    <a:pt x="489" y="397"/>
                  </a:cubicBezTo>
                  <a:cubicBezTo>
                    <a:pt x="491" y="397"/>
                    <a:pt x="488" y="401"/>
                    <a:pt x="489" y="401"/>
                  </a:cubicBezTo>
                  <a:cubicBezTo>
                    <a:pt x="491" y="401"/>
                    <a:pt x="491" y="400"/>
                    <a:pt x="491" y="397"/>
                  </a:cubicBezTo>
                  <a:cubicBezTo>
                    <a:pt x="492" y="393"/>
                    <a:pt x="492" y="395"/>
                    <a:pt x="491" y="393"/>
                  </a:cubicBezTo>
                  <a:cubicBezTo>
                    <a:pt x="489" y="392"/>
                    <a:pt x="489" y="392"/>
                    <a:pt x="489" y="393"/>
                  </a:cubicBezTo>
                  <a:cubicBezTo>
                    <a:pt x="488" y="395"/>
                    <a:pt x="488" y="397"/>
                    <a:pt x="488" y="395"/>
                  </a:cubicBezTo>
                  <a:cubicBezTo>
                    <a:pt x="488" y="393"/>
                    <a:pt x="488" y="392"/>
                    <a:pt x="488" y="393"/>
                  </a:cubicBezTo>
                  <a:cubicBezTo>
                    <a:pt x="486" y="393"/>
                    <a:pt x="488" y="393"/>
                    <a:pt x="488" y="395"/>
                  </a:cubicBezTo>
                  <a:cubicBezTo>
                    <a:pt x="486" y="397"/>
                    <a:pt x="486" y="397"/>
                    <a:pt x="484" y="398"/>
                  </a:cubicBezTo>
                  <a:cubicBezTo>
                    <a:pt x="483" y="400"/>
                    <a:pt x="483" y="400"/>
                    <a:pt x="483" y="401"/>
                  </a:cubicBezTo>
                  <a:cubicBezTo>
                    <a:pt x="484" y="403"/>
                    <a:pt x="484" y="401"/>
                    <a:pt x="486" y="400"/>
                  </a:cubicBezTo>
                  <a:close/>
                  <a:moveTo>
                    <a:pt x="494" y="398"/>
                  </a:moveTo>
                  <a:cubicBezTo>
                    <a:pt x="494" y="397"/>
                    <a:pt x="494" y="393"/>
                    <a:pt x="494" y="393"/>
                  </a:cubicBezTo>
                  <a:cubicBezTo>
                    <a:pt x="492" y="393"/>
                    <a:pt x="492" y="395"/>
                    <a:pt x="492" y="398"/>
                  </a:cubicBezTo>
                  <a:cubicBezTo>
                    <a:pt x="491" y="398"/>
                    <a:pt x="492" y="398"/>
                    <a:pt x="494" y="398"/>
                  </a:cubicBezTo>
                  <a:close/>
                  <a:moveTo>
                    <a:pt x="484" y="397"/>
                  </a:moveTo>
                  <a:cubicBezTo>
                    <a:pt x="486" y="395"/>
                    <a:pt x="486" y="393"/>
                    <a:pt x="486" y="393"/>
                  </a:cubicBezTo>
                  <a:cubicBezTo>
                    <a:pt x="484" y="395"/>
                    <a:pt x="483" y="395"/>
                    <a:pt x="483" y="397"/>
                  </a:cubicBezTo>
                  <a:cubicBezTo>
                    <a:pt x="481" y="398"/>
                    <a:pt x="483" y="398"/>
                    <a:pt x="484" y="397"/>
                  </a:cubicBezTo>
                  <a:close/>
                  <a:moveTo>
                    <a:pt x="577" y="345"/>
                  </a:moveTo>
                  <a:cubicBezTo>
                    <a:pt x="574" y="345"/>
                    <a:pt x="577" y="339"/>
                    <a:pt x="579" y="341"/>
                  </a:cubicBezTo>
                  <a:cubicBezTo>
                    <a:pt x="582" y="342"/>
                    <a:pt x="579" y="345"/>
                    <a:pt x="577" y="345"/>
                  </a:cubicBezTo>
                  <a:close/>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61" name="Freeform 270"/>
            <p:cNvSpPr>
              <a:spLocks/>
            </p:cNvSpPr>
            <p:nvPr/>
          </p:nvSpPr>
          <p:spPr bwMode="auto">
            <a:xfrm>
              <a:off x="2301" y="2325"/>
              <a:ext cx="15" cy="7"/>
            </a:xfrm>
            <a:custGeom>
              <a:avLst/>
              <a:gdLst/>
              <a:ahLst/>
              <a:cxnLst>
                <a:cxn ang="0">
                  <a:pos x="0" y="2"/>
                </a:cxn>
                <a:cxn ang="0">
                  <a:pos x="6" y="2"/>
                </a:cxn>
                <a:cxn ang="0">
                  <a:pos x="0" y="2"/>
                </a:cxn>
              </a:cxnLst>
              <a:rect l="0" t="0" r="r" b="b"/>
              <a:pathLst>
                <a:path w="8" h="4">
                  <a:moveTo>
                    <a:pt x="0" y="2"/>
                  </a:moveTo>
                  <a:cubicBezTo>
                    <a:pt x="2" y="0"/>
                    <a:pt x="8" y="2"/>
                    <a:pt x="6" y="2"/>
                  </a:cubicBezTo>
                  <a:cubicBezTo>
                    <a:pt x="5" y="4"/>
                    <a:pt x="0" y="4"/>
                    <a:pt x="0"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62" name="Freeform 271"/>
            <p:cNvSpPr>
              <a:spLocks/>
            </p:cNvSpPr>
            <p:nvPr/>
          </p:nvSpPr>
          <p:spPr bwMode="auto">
            <a:xfrm>
              <a:off x="2278" y="2307"/>
              <a:ext cx="9" cy="6"/>
            </a:xfrm>
            <a:custGeom>
              <a:avLst/>
              <a:gdLst/>
              <a:ahLst/>
              <a:cxnLst>
                <a:cxn ang="0">
                  <a:pos x="0" y="2"/>
                </a:cxn>
                <a:cxn ang="0">
                  <a:pos x="3" y="2"/>
                </a:cxn>
                <a:cxn ang="0">
                  <a:pos x="0" y="2"/>
                </a:cxn>
              </a:cxnLst>
              <a:rect l="0" t="0" r="r" b="b"/>
              <a:pathLst>
                <a:path w="5" h="3">
                  <a:moveTo>
                    <a:pt x="0" y="2"/>
                  </a:moveTo>
                  <a:cubicBezTo>
                    <a:pt x="0" y="0"/>
                    <a:pt x="5" y="0"/>
                    <a:pt x="3" y="2"/>
                  </a:cubicBezTo>
                  <a:cubicBezTo>
                    <a:pt x="3" y="3"/>
                    <a:pt x="0" y="2"/>
                    <a:pt x="0"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63" name="Freeform 272"/>
            <p:cNvSpPr>
              <a:spLocks/>
            </p:cNvSpPr>
            <p:nvPr/>
          </p:nvSpPr>
          <p:spPr bwMode="auto">
            <a:xfrm>
              <a:off x="2260" y="2309"/>
              <a:ext cx="12" cy="8"/>
            </a:xfrm>
            <a:custGeom>
              <a:avLst/>
              <a:gdLst/>
              <a:ahLst/>
              <a:cxnLst>
                <a:cxn ang="0">
                  <a:pos x="0" y="2"/>
                </a:cxn>
                <a:cxn ang="0">
                  <a:pos x="4" y="4"/>
                </a:cxn>
                <a:cxn ang="0">
                  <a:pos x="0" y="2"/>
                </a:cxn>
              </a:cxnLst>
              <a:rect l="0" t="0" r="r" b="b"/>
              <a:pathLst>
                <a:path w="6" h="4">
                  <a:moveTo>
                    <a:pt x="0" y="2"/>
                  </a:moveTo>
                  <a:cubicBezTo>
                    <a:pt x="1" y="0"/>
                    <a:pt x="6" y="4"/>
                    <a:pt x="4" y="4"/>
                  </a:cubicBezTo>
                  <a:cubicBezTo>
                    <a:pt x="1" y="4"/>
                    <a:pt x="0" y="4"/>
                    <a:pt x="0"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64" name="Freeform 273"/>
            <p:cNvSpPr>
              <a:spLocks/>
            </p:cNvSpPr>
            <p:nvPr/>
          </p:nvSpPr>
          <p:spPr bwMode="auto">
            <a:xfrm>
              <a:off x="2435" y="2431"/>
              <a:ext cx="11" cy="6"/>
            </a:xfrm>
            <a:custGeom>
              <a:avLst/>
              <a:gdLst/>
              <a:ahLst/>
              <a:cxnLst>
                <a:cxn ang="0">
                  <a:pos x="3" y="3"/>
                </a:cxn>
                <a:cxn ang="0">
                  <a:pos x="0" y="0"/>
                </a:cxn>
                <a:cxn ang="0">
                  <a:pos x="3" y="1"/>
                </a:cxn>
                <a:cxn ang="0">
                  <a:pos x="4" y="1"/>
                </a:cxn>
                <a:cxn ang="0">
                  <a:pos x="3" y="3"/>
                </a:cxn>
              </a:cxnLst>
              <a:rect l="0" t="0" r="r" b="b"/>
              <a:pathLst>
                <a:path w="6" h="3">
                  <a:moveTo>
                    <a:pt x="3" y="3"/>
                  </a:moveTo>
                  <a:cubicBezTo>
                    <a:pt x="0" y="1"/>
                    <a:pt x="0" y="1"/>
                    <a:pt x="0" y="0"/>
                  </a:cubicBezTo>
                  <a:cubicBezTo>
                    <a:pt x="1" y="0"/>
                    <a:pt x="1" y="1"/>
                    <a:pt x="3" y="1"/>
                  </a:cubicBezTo>
                  <a:cubicBezTo>
                    <a:pt x="3" y="1"/>
                    <a:pt x="6" y="1"/>
                    <a:pt x="4" y="1"/>
                  </a:cubicBezTo>
                  <a:cubicBezTo>
                    <a:pt x="3" y="3"/>
                    <a:pt x="3" y="3"/>
                    <a:pt x="3"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65" name="Freeform 274"/>
            <p:cNvSpPr>
              <a:spLocks/>
            </p:cNvSpPr>
            <p:nvPr/>
          </p:nvSpPr>
          <p:spPr bwMode="auto">
            <a:xfrm>
              <a:off x="3364" y="3287"/>
              <a:ext cx="8" cy="13"/>
            </a:xfrm>
            <a:custGeom>
              <a:avLst/>
              <a:gdLst/>
              <a:ahLst/>
              <a:cxnLst>
                <a:cxn ang="0">
                  <a:pos x="2" y="2"/>
                </a:cxn>
                <a:cxn ang="0">
                  <a:pos x="2" y="7"/>
                </a:cxn>
                <a:cxn ang="0">
                  <a:pos x="2" y="2"/>
                </a:cxn>
              </a:cxnLst>
              <a:rect l="0" t="0" r="r" b="b"/>
              <a:pathLst>
                <a:path w="4" h="7">
                  <a:moveTo>
                    <a:pt x="2" y="2"/>
                  </a:moveTo>
                  <a:cubicBezTo>
                    <a:pt x="2" y="0"/>
                    <a:pt x="4" y="7"/>
                    <a:pt x="2" y="7"/>
                  </a:cubicBezTo>
                  <a:cubicBezTo>
                    <a:pt x="0" y="7"/>
                    <a:pt x="0" y="2"/>
                    <a:pt x="2"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66" name="Freeform 275"/>
            <p:cNvSpPr>
              <a:spLocks/>
            </p:cNvSpPr>
            <p:nvPr/>
          </p:nvSpPr>
          <p:spPr bwMode="auto">
            <a:xfrm>
              <a:off x="3391" y="3312"/>
              <a:ext cx="6" cy="10"/>
            </a:xfrm>
            <a:custGeom>
              <a:avLst/>
              <a:gdLst/>
              <a:ahLst/>
              <a:cxnLst>
                <a:cxn ang="0">
                  <a:pos x="2" y="3"/>
                </a:cxn>
                <a:cxn ang="0">
                  <a:pos x="2" y="2"/>
                </a:cxn>
                <a:cxn ang="0">
                  <a:pos x="2" y="3"/>
                </a:cxn>
              </a:cxnLst>
              <a:rect l="0" t="0" r="r" b="b"/>
              <a:pathLst>
                <a:path w="3" h="5">
                  <a:moveTo>
                    <a:pt x="2" y="3"/>
                  </a:moveTo>
                  <a:cubicBezTo>
                    <a:pt x="0" y="2"/>
                    <a:pt x="0" y="0"/>
                    <a:pt x="2" y="2"/>
                  </a:cubicBezTo>
                  <a:cubicBezTo>
                    <a:pt x="3" y="2"/>
                    <a:pt x="3" y="5"/>
                    <a:pt x="2"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67" name="Freeform 276"/>
            <p:cNvSpPr>
              <a:spLocks/>
            </p:cNvSpPr>
            <p:nvPr/>
          </p:nvSpPr>
          <p:spPr bwMode="auto">
            <a:xfrm>
              <a:off x="3379" y="3302"/>
              <a:ext cx="6" cy="6"/>
            </a:xfrm>
            <a:custGeom>
              <a:avLst/>
              <a:gdLst/>
              <a:ahLst/>
              <a:cxnLst>
                <a:cxn ang="0">
                  <a:pos x="2" y="0"/>
                </a:cxn>
                <a:cxn ang="0">
                  <a:pos x="3" y="3"/>
                </a:cxn>
                <a:cxn ang="0">
                  <a:pos x="2" y="0"/>
                </a:cxn>
              </a:cxnLst>
              <a:rect l="0" t="0" r="r" b="b"/>
              <a:pathLst>
                <a:path w="3" h="3">
                  <a:moveTo>
                    <a:pt x="2" y="0"/>
                  </a:moveTo>
                  <a:cubicBezTo>
                    <a:pt x="0" y="2"/>
                    <a:pt x="3" y="3"/>
                    <a:pt x="3" y="3"/>
                  </a:cubicBezTo>
                  <a:cubicBezTo>
                    <a:pt x="3" y="2"/>
                    <a:pt x="3" y="0"/>
                    <a:pt x="2"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68" name="Freeform 277"/>
            <p:cNvSpPr>
              <a:spLocks/>
            </p:cNvSpPr>
            <p:nvPr/>
          </p:nvSpPr>
          <p:spPr bwMode="auto">
            <a:xfrm>
              <a:off x="3152" y="3091"/>
              <a:ext cx="171" cy="209"/>
            </a:xfrm>
            <a:custGeom>
              <a:avLst/>
              <a:gdLst/>
              <a:ahLst/>
              <a:cxnLst>
                <a:cxn ang="0">
                  <a:pos x="2" y="35"/>
                </a:cxn>
                <a:cxn ang="0">
                  <a:pos x="11" y="24"/>
                </a:cxn>
                <a:cxn ang="0">
                  <a:pos x="9" y="17"/>
                </a:cxn>
                <a:cxn ang="0">
                  <a:pos x="11" y="14"/>
                </a:cxn>
                <a:cxn ang="0">
                  <a:pos x="12" y="8"/>
                </a:cxn>
                <a:cxn ang="0">
                  <a:pos x="9" y="0"/>
                </a:cxn>
                <a:cxn ang="0">
                  <a:pos x="37" y="0"/>
                </a:cxn>
                <a:cxn ang="0">
                  <a:pos x="64" y="19"/>
                </a:cxn>
                <a:cxn ang="0">
                  <a:pos x="67" y="27"/>
                </a:cxn>
                <a:cxn ang="0">
                  <a:pos x="79" y="36"/>
                </a:cxn>
                <a:cxn ang="0">
                  <a:pos x="76" y="44"/>
                </a:cxn>
                <a:cxn ang="0">
                  <a:pos x="81" y="58"/>
                </a:cxn>
                <a:cxn ang="0">
                  <a:pos x="81" y="66"/>
                </a:cxn>
                <a:cxn ang="0">
                  <a:pos x="81" y="77"/>
                </a:cxn>
                <a:cxn ang="0">
                  <a:pos x="82" y="89"/>
                </a:cxn>
                <a:cxn ang="0">
                  <a:pos x="88" y="94"/>
                </a:cxn>
                <a:cxn ang="0">
                  <a:pos x="76" y="102"/>
                </a:cxn>
                <a:cxn ang="0">
                  <a:pos x="69" y="102"/>
                </a:cxn>
                <a:cxn ang="0">
                  <a:pos x="61" y="105"/>
                </a:cxn>
                <a:cxn ang="0">
                  <a:pos x="53" y="105"/>
                </a:cxn>
                <a:cxn ang="0">
                  <a:pos x="43" y="103"/>
                </a:cxn>
                <a:cxn ang="0">
                  <a:pos x="41" y="94"/>
                </a:cxn>
                <a:cxn ang="0">
                  <a:pos x="37" y="84"/>
                </a:cxn>
                <a:cxn ang="0">
                  <a:pos x="29" y="83"/>
                </a:cxn>
                <a:cxn ang="0">
                  <a:pos x="21" y="78"/>
                </a:cxn>
                <a:cxn ang="0">
                  <a:pos x="18" y="77"/>
                </a:cxn>
                <a:cxn ang="0">
                  <a:pos x="12" y="70"/>
                </a:cxn>
                <a:cxn ang="0">
                  <a:pos x="9" y="63"/>
                </a:cxn>
                <a:cxn ang="0">
                  <a:pos x="2" y="49"/>
                </a:cxn>
                <a:cxn ang="0">
                  <a:pos x="2" y="35"/>
                </a:cxn>
              </a:cxnLst>
              <a:rect l="0" t="0" r="r" b="b"/>
              <a:pathLst>
                <a:path w="88" h="108">
                  <a:moveTo>
                    <a:pt x="2" y="35"/>
                  </a:moveTo>
                  <a:cubicBezTo>
                    <a:pt x="8" y="33"/>
                    <a:pt x="6" y="28"/>
                    <a:pt x="11" y="24"/>
                  </a:cubicBezTo>
                  <a:cubicBezTo>
                    <a:pt x="15" y="19"/>
                    <a:pt x="9" y="19"/>
                    <a:pt x="9" y="17"/>
                  </a:cubicBezTo>
                  <a:cubicBezTo>
                    <a:pt x="9" y="16"/>
                    <a:pt x="11" y="16"/>
                    <a:pt x="11" y="14"/>
                  </a:cubicBezTo>
                  <a:cubicBezTo>
                    <a:pt x="12" y="14"/>
                    <a:pt x="12" y="13"/>
                    <a:pt x="12" y="8"/>
                  </a:cubicBezTo>
                  <a:cubicBezTo>
                    <a:pt x="11" y="2"/>
                    <a:pt x="9" y="3"/>
                    <a:pt x="9" y="0"/>
                  </a:cubicBezTo>
                  <a:cubicBezTo>
                    <a:pt x="12" y="0"/>
                    <a:pt x="32" y="0"/>
                    <a:pt x="37" y="0"/>
                  </a:cubicBezTo>
                  <a:cubicBezTo>
                    <a:pt x="53" y="11"/>
                    <a:pt x="60" y="16"/>
                    <a:pt x="64" y="19"/>
                  </a:cubicBezTo>
                  <a:cubicBezTo>
                    <a:pt x="70" y="22"/>
                    <a:pt x="64" y="22"/>
                    <a:pt x="67" y="27"/>
                  </a:cubicBezTo>
                  <a:cubicBezTo>
                    <a:pt x="72" y="30"/>
                    <a:pt x="78" y="36"/>
                    <a:pt x="79" y="36"/>
                  </a:cubicBezTo>
                  <a:cubicBezTo>
                    <a:pt x="76" y="41"/>
                    <a:pt x="78" y="41"/>
                    <a:pt x="76" y="44"/>
                  </a:cubicBezTo>
                  <a:cubicBezTo>
                    <a:pt x="73" y="52"/>
                    <a:pt x="78" y="55"/>
                    <a:pt x="81" y="58"/>
                  </a:cubicBezTo>
                  <a:cubicBezTo>
                    <a:pt x="82" y="63"/>
                    <a:pt x="78" y="59"/>
                    <a:pt x="81" y="66"/>
                  </a:cubicBezTo>
                  <a:cubicBezTo>
                    <a:pt x="82" y="72"/>
                    <a:pt x="78" y="69"/>
                    <a:pt x="81" y="77"/>
                  </a:cubicBezTo>
                  <a:cubicBezTo>
                    <a:pt x="84" y="84"/>
                    <a:pt x="81" y="84"/>
                    <a:pt x="82" y="89"/>
                  </a:cubicBezTo>
                  <a:cubicBezTo>
                    <a:pt x="85" y="92"/>
                    <a:pt x="85" y="89"/>
                    <a:pt x="88" y="94"/>
                  </a:cubicBezTo>
                  <a:cubicBezTo>
                    <a:pt x="85" y="97"/>
                    <a:pt x="82" y="98"/>
                    <a:pt x="76" y="102"/>
                  </a:cubicBezTo>
                  <a:cubicBezTo>
                    <a:pt x="70" y="105"/>
                    <a:pt x="69" y="97"/>
                    <a:pt x="69" y="102"/>
                  </a:cubicBezTo>
                  <a:cubicBezTo>
                    <a:pt x="67" y="106"/>
                    <a:pt x="63" y="106"/>
                    <a:pt x="61" y="105"/>
                  </a:cubicBezTo>
                  <a:cubicBezTo>
                    <a:pt x="60" y="103"/>
                    <a:pt x="56" y="108"/>
                    <a:pt x="53" y="105"/>
                  </a:cubicBezTo>
                  <a:cubicBezTo>
                    <a:pt x="50" y="100"/>
                    <a:pt x="50" y="106"/>
                    <a:pt x="43" y="103"/>
                  </a:cubicBezTo>
                  <a:cubicBezTo>
                    <a:pt x="40" y="98"/>
                    <a:pt x="43" y="98"/>
                    <a:pt x="41" y="94"/>
                  </a:cubicBezTo>
                  <a:cubicBezTo>
                    <a:pt x="40" y="89"/>
                    <a:pt x="38" y="86"/>
                    <a:pt x="37" y="84"/>
                  </a:cubicBezTo>
                  <a:cubicBezTo>
                    <a:pt x="34" y="84"/>
                    <a:pt x="31" y="84"/>
                    <a:pt x="29" y="83"/>
                  </a:cubicBezTo>
                  <a:cubicBezTo>
                    <a:pt x="21" y="78"/>
                    <a:pt x="23" y="81"/>
                    <a:pt x="21" y="78"/>
                  </a:cubicBezTo>
                  <a:cubicBezTo>
                    <a:pt x="20" y="75"/>
                    <a:pt x="20" y="80"/>
                    <a:pt x="18" y="77"/>
                  </a:cubicBezTo>
                  <a:cubicBezTo>
                    <a:pt x="17" y="74"/>
                    <a:pt x="14" y="75"/>
                    <a:pt x="12" y="70"/>
                  </a:cubicBezTo>
                  <a:cubicBezTo>
                    <a:pt x="11" y="69"/>
                    <a:pt x="9" y="67"/>
                    <a:pt x="9" y="63"/>
                  </a:cubicBezTo>
                  <a:cubicBezTo>
                    <a:pt x="8" y="59"/>
                    <a:pt x="0" y="53"/>
                    <a:pt x="2" y="49"/>
                  </a:cubicBezTo>
                  <a:cubicBezTo>
                    <a:pt x="3" y="44"/>
                    <a:pt x="0" y="41"/>
                    <a:pt x="2" y="35"/>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69" name="Freeform 278"/>
            <p:cNvSpPr>
              <a:spLocks/>
            </p:cNvSpPr>
            <p:nvPr/>
          </p:nvSpPr>
          <p:spPr bwMode="auto">
            <a:xfrm>
              <a:off x="3302" y="3178"/>
              <a:ext cx="9" cy="19"/>
            </a:xfrm>
            <a:custGeom>
              <a:avLst/>
              <a:gdLst/>
              <a:ahLst/>
              <a:cxnLst>
                <a:cxn ang="0">
                  <a:pos x="2" y="9"/>
                </a:cxn>
                <a:cxn ang="0">
                  <a:pos x="2" y="4"/>
                </a:cxn>
                <a:cxn ang="0">
                  <a:pos x="3" y="4"/>
                </a:cxn>
                <a:cxn ang="0">
                  <a:pos x="3" y="7"/>
                </a:cxn>
                <a:cxn ang="0">
                  <a:pos x="2" y="9"/>
                </a:cxn>
              </a:cxnLst>
              <a:rect l="0" t="0" r="r" b="b"/>
              <a:pathLst>
                <a:path w="5" h="10">
                  <a:moveTo>
                    <a:pt x="2" y="9"/>
                  </a:moveTo>
                  <a:cubicBezTo>
                    <a:pt x="2" y="7"/>
                    <a:pt x="0" y="4"/>
                    <a:pt x="2" y="4"/>
                  </a:cubicBezTo>
                  <a:cubicBezTo>
                    <a:pt x="2" y="2"/>
                    <a:pt x="2" y="0"/>
                    <a:pt x="3" y="4"/>
                  </a:cubicBezTo>
                  <a:cubicBezTo>
                    <a:pt x="3" y="7"/>
                    <a:pt x="3" y="5"/>
                    <a:pt x="3" y="7"/>
                  </a:cubicBezTo>
                  <a:cubicBezTo>
                    <a:pt x="5" y="9"/>
                    <a:pt x="5" y="10"/>
                    <a:pt x="2" y="9"/>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70" name="Freeform 279"/>
            <p:cNvSpPr>
              <a:spLocks/>
            </p:cNvSpPr>
            <p:nvPr/>
          </p:nvSpPr>
          <p:spPr bwMode="auto">
            <a:xfrm>
              <a:off x="3308" y="3165"/>
              <a:ext cx="5" cy="11"/>
            </a:xfrm>
            <a:custGeom>
              <a:avLst/>
              <a:gdLst/>
              <a:ahLst/>
              <a:cxnLst>
                <a:cxn ang="0">
                  <a:pos x="2" y="6"/>
                </a:cxn>
                <a:cxn ang="0">
                  <a:pos x="2" y="3"/>
                </a:cxn>
                <a:cxn ang="0">
                  <a:pos x="3" y="1"/>
                </a:cxn>
                <a:cxn ang="0">
                  <a:pos x="3" y="4"/>
                </a:cxn>
                <a:cxn ang="0">
                  <a:pos x="2" y="6"/>
                </a:cxn>
              </a:cxnLst>
              <a:rect l="0" t="0" r="r" b="b"/>
              <a:pathLst>
                <a:path w="3" h="6">
                  <a:moveTo>
                    <a:pt x="2" y="6"/>
                  </a:moveTo>
                  <a:cubicBezTo>
                    <a:pt x="0" y="4"/>
                    <a:pt x="2" y="4"/>
                    <a:pt x="2" y="3"/>
                  </a:cubicBezTo>
                  <a:cubicBezTo>
                    <a:pt x="2" y="1"/>
                    <a:pt x="2" y="0"/>
                    <a:pt x="3" y="1"/>
                  </a:cubicBezTo>
                  <a:cubicBezTo>
                    <a:pt x="3" y="1"/>
                    <a:pt x="3" y="1"/>
                    <a:pt x="3" y="4"/>
                  </a:cubicBezTo>
                  <a:cubicBezTo>
                    <a:pt x="3" y="6"/>
                    <a:pt x="3" y="6"/>
                    <a:pt x="2" y="6"/>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71" name="Freeform 280"/>
            <p:cNvSpPr>
              <a:spLocks/>
            </p:cNvSpPr>
            <p:nvPr/>
          </p:nvSpPr>
          <p:spPr bwMode="auto">
            <a:xfrm>
              <a:off x="3308" y="3215"/>
              <a:ext cx="9" cy="10"/>
            </a:xfrm>
            <a:custGeom>
              <a:avLst/>
              <a:gdLst/>
              <a:ahLst/>
              <a:cxnLst>
                <a:cxn ang="0">
                  <a:pos x="2" y="5"/>
                </a:cxn>
                <a:cxn ang="0">
                  <a:pos x="3" y="2"/>
                </a:cxn>
                <a:cxn ang="0">
                  <a:pos x="2" y="5"/>
                </a:cxn>
              </a:cxnLst>
              <a:rect l="0" t="0" r="r" b="b"/>
              <a:pathLst>
                <a:path w="5" h="5">
                  <a:moveTo>
                    <a:pt x="2" y="5"/>
                  </a:moveTo>
                  <a:cubicBezTo>
                    <a:pt x="0" y="5"/>
                    <a:pt x="5" y="0"/>
                    <a:pt x="3" y="2"/>
                  </a:cubicBezTo>
                  <a:cubicBezTo>
                    <a:pt x="3" y="3"/>
                    <a:pt x="3" y="5"/>
                    <a:pt x="2" y="5"/>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72" name="Freeform 281"/>
            <p:cNvSpPr>
              <a:spLocks/>
            </p:cNvSpPr>
            <p:nvPr/>
          </p:nvSpPr>
          <p:spPr bwMode="auto">
            <a:xfrm>
              <a:off x="3548" y="3471"/>
              <a:ext cx="16" cy="15"/>
            </a:xfrm>
            <a:custGeom>
              <a:avLst/>
              <a:gdLst/>
              <a:ahLst/>
              <a:cxnLst>
                <a:cxn ang="0">
                  <a:pos x="1" y="2"/>
                </a:cxn>
                <a:cxn ang="0">
                  <a:pos x="6" y="5"/>
                </a:cxn>
                <a:cxn ang="0">
                  <a:pos x="1" y="2"/>
                </a:cxn>
              </a:cxnLst>
              <a:rect l="0" t="0" r="r" b="b"/>
              <a:pathLst>
                <a:path w="8" h="8">
                  <a:moveTo>
                    <a:pt x="1" y="2"/>
                  </a:moveTo>
                  <a:cubicBezTo>
                    <a:pt x="3" y="0"/>
                    <a:pt x="8" y="4"/>
                    <a:pt x="6" y="5"/>
                  </a:cubicBezTo>
                  <a:cubicBezTo>
                    <a:pt x="5" y="8"/>
                    <a:pt x="0" y="5"/>
                    <a:pt x="1"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73" name="Freeform 282"/>
            <p:cNvSpPr>
              <a:spLocks/>
            </p:cNvSpPr>
            <p:nvPr/>
          </p:nvSpPr>
          <p:spPr bwMode="auto">
            <a:xfrm>
              <a:off x="3577" y="3452"/>
              <a:ext cx="16" cy="17"/>
            </a:xfrm>
            <a:custGeom>
              <a:avLst/>
              <a:gdLst/>
              <a:ahLst/>
              <a:cxnLst>
                <a:cxn ang="0">
                  <a:pos x="5" y="7"/>
                </a:cxn>
                <a:cxn ang="0">
                  <a:pos x="6" y="3"/>
                </a:cxn>
                <a:cxn ang="0">
                  <a:pos x="5" y="7"/>
                </a:cxn>
              </a:cxnLst>
              <a:rect l="0" t="0" r="r" b="b"/>
              <a:pathLst>
                <a:path w="8" h="9">
                  <a:moveTo>
                    <a:pt x="5" y="7"/>
                  </a:moveTo>
                  <a:cubicBezTo>
                    <a:pt x="0" y="9"/>
                    <a:pt x="5" y="0"/>
                    <a:pt x="6" y="3"/>
                  </a:cubicBezTo>
                  <a:cubicBezTo>
                    <a:pt x="6" y="6"/>
                    <a:pt x="8" y="7"/>
                    <a:pt x="5" y="7"/>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74" name="Freeform 283"/>
            <p:cNvSpPr>
              <a:spLocks/>
            </p:cNvSpPr>
            <p:nvPr/>
          </p:nvSpPr>
          <p:spPr bwMode="auto">
            <a:xfrm>
              <a:off x="2953" y="2210"/>
              <a:ext cx="13" cy="4"/>
            </a:xfrm>
            <a:custGeom>
              <a:avLst/>
              <a:gdLst/>
              <a:ahLst/>
              <a:cxnLst>
                <a:cxn ang="0">
                  <a:pos x="6" y="2"/>
                </a:cxn>
                <a:cxn ang="0">
                  <a:pos x="3" y="2"/>
                </a:cxn>
                <a:cxn ang="0">
                  <a:pos x="1" y="2"/>
                </a:cxn>
                <a:cxn ang="0">
                  <a:pos x="6" y="2"/>
                </a:cxn>
              </a:cxnLst>
              <a:rect l="0" t="0" r="r" b="b"/>
              <a:pathLst>
                <a:path w="7" h="2">
                  <a:moveTo>
                    <a:pt x="6" y="2"/>
                  </a:moveTo>
                  <a:cubicBezTo>
                    <a:pt x="7" y="2"/>
                    <a:pt x="4" y="2"/>
                    <a:pt x="3" y="2"/>
                  </a:cubicBezTo>
                  <a:cubicBezTo>
                    <a:pt x="0" y="2"/>
                    <a:pt x="0" y="2"/>
                    <a:pt x="1" y="2"/>
                  </a:cubicBezTo>
                  <a:cubicBezTo>
                    <a:pt x="3" y="0"/>
                    <a:pt x="4" y="2"/>
                    <a:pt x="6"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75" name="Freeform 284"/>
            <p:cNvSpPr>
              <a:spLocks/>
            </p:cNvSpPr>
            <p:nvPr/>
          </p:nvSpPr>
          <p:spPr bwMode="auto">
            <a:xfrm>
              <a:off x="2953" y="2208"/>
              <a:ext cx="11" cy="2"/>
            </a:xfrm>
            <a:custGeom>
              <a:avLst/>
              <a:gdLst/>
              <a:ahLst/>
              <a:cxnLst>
                <a:cxn ang="0">
                  <a:pos x="1" y="1"/>
                </a:cxn>
                <a:cxn ang="0">
                  <a:pos x="4" y="1"/>
                </a:cxn>
                <a:cxn ang="0">
                  <a:pos x="1" y="1"/>
                </a:cxn>
              </a:cxnLst>
              <a:rect l="0" t="0" r="r" b="b"/>
              <a:pathLst>
                <a:path w="6" h="1">
                  <a:moveTo>
                    <a:pt x="1" y="1"/>
                  </a:moveTo>
                  <a:cubicBezTo>
                    <a:pt x="0" y="0"/>
                    <a:pt x="6" y="1"/>
                    <a:pt x="4" y="1"/>
                  </a:cubicBezTo>
                  <a:cubicBezTo>
                    <a:pt x="3" y="1"/>
                    <a:pt x="1" y="1"/>
                    <a:pt x="1"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76" name="Freeform 285"/>
            <p:cNvSpPr>
              <a:spLocks/>
            </p:cNvSpPr>
            <p:nvPr/>
          </p:nvSpPr>
          <p:spPr bwMode="auto">
            <a:xfrm>
              <a:off x="2955" y="2218"/>
              <a:ext cx="9" cy="2"/>
            </a:xfrm>
            <a:custGeom>
              <a:avLst/>
              <a:gdLst/>
              <a:ahLst/>
              <a:cxnLst>
                <a:cxn ang="0">
                  <a:pos x="2" y="1"/>
                </a:cxn>
                <a:cxn ang="0">
                  <a:pos x="5" y="1"/>
                </a:cxn>
                <a:cxn ang="0">
                  <a:pos x="3" y="1"/>
                </a:cxn>
                <a:cxn ang="0">
                  <a:pos x="2" y="1"/>
                </a:cxn>
              </a:cxnLst>
              <a:rect l="0" t="0" r="r" b="b"/>
              <a:pathLst>
                <a:path w="5" h="1">
                  <a:moveTo>
                    <a:pt x="2" y="1"/>
                  </a:moveTo>
                  <a:cubicBezTo>
                    <a:pt x="0" y="0"/>
                    <a:pt x="5" y="0"/>
                    <a:pt x="5" y="1"/>
                  </a:cubicBezTo>
                  <a:cubicBezTo>
                    <a:pt x="5" y="1"/>
                    <a:pt x="5" y="1"/>
                    <a:pt x="3" y="1"/>
                  </a:cubicBezTo>
                  <a:cubicBezTo>
                    <a:pt x="2" y="1"/>
                    <a:pt x="2" y="1"/>
                    <a:pt x="2"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77" name="Freeform 286"/>
            <p:cNvSpPr>
              <a:spLocks/>
            </p:cNvSpPr>
            <p:nvPr/>
          </p:nvSpPr>
          <p:spPr bwMode="auto">
            <a:xfrm>
              <a:off x="2922" y="2169"/>
              <a:ext cx="5" cy="6"/>
            </a:xfrm>
            <a:custGeom>
              <a:avLst/>
              <a:gdLst/>
              <a:ahLst/>
              <a:cxnLst>
                <a:cxn ang="0">
                  <a:pos x="3" y="3"/>
                </a:cxn>
                <a:cxn ang="0">
                  <a:pos x="0" y="1"/>
                </a:cxn>
                <a:cxn ang="0">
                  <a:pos x="2" y="0"/>
                </a:cxn>
                <a:cxn ang="0">
                  <a:pos x="3" y="1"/>
                </a:cxn>
                <a:cxn ang="0">
                  <a:pos x="3" y="3"/>
                </a:cxn>
              </a:cxnLst>
              <a:rect l="0" t="0" r="r" b="b"/>
              <a:pathLst>
                <a:path w="3" h="3">
                  <a:moveTo>
                    <a:pt x="3" y="3"/>
                  </a:moveTo>
                  <a:cubicBezTo>
                    <a:pt x="2" y="3"/>
                    <a:pt x="0" y="1"/>
                    <a:pt x="0" y="1"/>
                  </a:cubicBezTo>
                  <a:cubicBezTo>
                    <a:pt x="2" y="0"/>
                    <a:pt x="0" y="0"/>
                    <a:pt x="2" y="0"/>
                  </a:cubicBezTo>
                  <a:cubicBezTo>
                    <a:pt x="2" y="0"/>
                    <a:pt x="2" y="0"/>
                    <a:pt x="3" y="1"/>
                  </a:cubicBezTo>
                  <a:cubicBezTo>
                    <a:pt x="3" y="3"/>
                    <a:pt x="3" y="3"/>
                    <a:pt x="3"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78" name="Freeform 287"/>
            <p:cNvSpPr>
              <a:spLocks/>
            </p:cNvSpPr>
            <p:nvPr/>
          </p:nvSpPr>
          <p:spPr bwMode="auto">
            <a:xfrm>
              <a:off x="2920" y="2169"/>
              <a:ext cx="5" cy="14"/>
            </a:xfrm>
            <a:custGeom>
              <a:avLst/>
              <a:gdLst/>
              <a:ahLst/>
              <a:cxnLst>
                <a:cxn ang="0">
                  <a:pos x="3" y="6"/>
                </a:cxn>
                <a:cxn ang="0">
                  <a:pos x="1" y="3"/>
                </a:cxn>
                <a:cxn ang="0">
                  <a:pos x="1" y="1"/>
                </a:cxn>
                <a:cxn ang="0">
                  <a:pos x="1" y="0"/>
                </a:cxn>
                <a:cxn ang="0">
                  <a:pos x="3" y="6"/>
                </a:cxn>
              </a:cxnLst>
              <a:rect l="0" t="0" r="r" b="b"/>
              <a:pathLst>
                <a:path w="3" h="7">
                  <a:moveTo>
                    <a:pt x="3" y="6"/>
                  </a:moveTo>
                  <a:cubicBezTo>
                    <a:pt x="1" y="4"/>
                    <a:pt x="0" y="3"/>
                    <a:pt x="1" y="3"/>
                  </a:cubicBezTo>
                  <a:cubicBezTo>
                    <a:pt x="1" y="3"/>
                    <a:pt x="1" y="4"/>
                    <a:pt x="1" y="1"/>
                  </a:cubicBezTo>
                  <a:cubicBezTo>
                    <a:pt x="0" y="0"/>
                    <a:pt x="1" y="0"/>
                    <a:pt x="1" y="0"/>
                  </a:cubicBezTo>
                  <a:cubicBezTo>
                    <a:pt x="1" y="1"/>
                    <a:pt x="3" y="7"/>
                    <a:pt x="3" y="6"/>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79" name="Freeform 288"/>
            <p:cNvSpPr>
              <a:spLocks/>
            </p:cNvSpPr>
            <p:nvPr/>
          </p:nvSpPr>
          <p:spPr bwMode="auto">
            <a:xfrm>
              <a:off x="2925" y="2177"/>
              <a:ext cx="8" cy="12"/>
            </a:xfrm>
            <a:custGeom>
              <a:avLst/>
              <a:gdLst/>
              <a:ahLst/>
              <a:cxnLst>
                <a:cxn ang="0">
                  <a:pos x="4" y="5"/>
                </a:cxn>
                <a:cxn ang="0">
                  <a:pos x="1" y="2"/>
                </a:cxn>
                <a:cxn ang="0">
                  <a:pos x="1" y="3"/>
                </a:cxn>
                <a:cxn ang="0">
                  <a:pos x="4" y="5"/>
                </a:cxn>
              </a:cxnLst>
              <a:rect l="0" t="0" r="r" b="b"/>
              <a:pathLst>
                <a:path w="4" h="6">
                  <a:moveTo>
                    <a:pt x="4" y="5"/>
                  </a:moveTo>
                  <a:cubicBezTo>
                    <a:pt x="1" y="3"/>
                    <a:pt x="1" y="3"/>
                    <a:pt x="1" y="2"/>
                  </a:cubicBezTo>
                  <a:cubicBezTo>
                    <a:pt x="0" y="0"/>
                    <a:pt x="1" y="2"/>
                    <a:pt x="1" y="3"/>
                  </a:cubicBezTo>
                  <a:cubicBezTo>
                    <a:pt x="3" y="3"/>
                    <a:pt x="4" y="6"/>
                    <a:pt x="4" y="5"/>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80" name="Freeform 289"/>
            <p:cNvSpPr>
              <a:spLocks noEditPoints="1"/>
            </p:cNvSpPr>
            <p:nvPr/>
          </p:nvSpPr>
          <p:spPr bwMode="auto">
            <a:xfrm>
              <a:off x="111" y="1508"/>
              <a:ext cx="1585" cy="1222"/>
            </a:xfrm>
            <a:custGeom>
              <a:avLst/>
              <a:gdLst/>
              <a:ahLst/>
              <a:cxnLst>
                <a:cxn ang="0">
                  <a:pos x="124" y="195"/>
                </a:cxn>
                <a:cxn ang="0">
                  <a:pos x="127" y="181"/>
                </a:cxn>
                <a:cxn ang="0">
                  <a:pos x="161" y="164"/>
                </a:cxn>
                <a:cxn ang="0">
                  <a:pos x="271" y="185"/>
                </a:cxn>
                <a:cxn ang="0">
                  <a:pos x="262" y="193"/>
                </a:cxn>
                <a:cxn ang="0">
                  <a:pos x="257" y="198"/>
                </a:cxn>
                <a:cxn ang="0">
                  <a:pos x="255" y="193"/>
                </a:cxn>
                <a:cxn ang="0">
                  <a:pos x="271" y="209"/>
                </a:cxn>
                <a:cxn ang="0">
                  <a:pos x="300" y="227"/>
                </a:cxn>
                <a:cxn ang="0">
                  <a:pos x="277" y="212"/>
                </a:cxn>
                <a:cxn ang="0">
                  <a:pos x="278" y="216"/>
                </a:cxn>
                <a:cxn ang="0">
                  <a:pos x="287" y="224"/>
                </a:cxn>
                <a:cxn ang="0">
                  <a:pos x="278" y="207"/>
                </a:cxn>
                <a:cxn ang="0">
                  <a:pos x="278" y="221"/>
                </a:cxn>
                <a:cxn ang="0">
                  <a:pos x="100" y="6"/>
                </a:cxn>
                <a:cxn ang="0">
                  <a:pos x="56" y="76"/>
                </a:cxn>
                <a:cxn ang="0">
                  <a:pos x="59" y="97"/>
                </a:cxn>
                <a:cxn ang="0">
                  <a:pos x="50" y="168"/>
                </a:cxn>
                <a:cxn ang="0">
                  <a:pos x="53" y="212"/>
                </a:cxn>
                <a:cxn ang="0">
                  <a:pos x="100" y="192"/>
                </a:cxn>
                <a:cxn ang="0">
                  <a:pos x="143" y="167"/>
                </a:cxn>
                <a:cxn ang="0">
                  <a:pos x="227" y="165"/>
                </a:cxn>
                <a:cxn ang="0">
                  <a:pos x="278" y="198"/>
                </a:cxn>
                <a:cxn ang="0">
                  <a:pos x="304" y="212"/>
                </a:cxn>
                <a:cxn ang="0">
                  <a:pos x="265" y="168"/>
                </a:cxn>
                <a:cxn ang="0">
                  <a:pos x="227" y="157"/>
                </a:cxn>
                <a:cxn ang="0">
                  <a:pos x="727" y="361"/>
                </a:cxn>
                <a:cxn ang="0">
                  <a:pos x="679" y="381"/>
                </a:cxn>
                <a:cxn ang="0">
                  <a:pos x="671" y="355"/>
                </a:cxn>
                <a:cxn ang="0">
                  <a:pos x="651" y="349"/>
                </a:cxn>
                <a:cxn ang="0">
                  <a:pos x="638" y="349"/>
                </a:cxn>
                <a:cxn ang="0">
                  <a:pos x="667" y="327"/>
                </a:cxn>
                <a:cxn ang="0">
                  <a:pos x="615" y="325"/>
                </a:cxn>
                <a:cxn ang="0">
                  <a:pos x="590" y="302"/>
                </a:cxn>
                <a:cxn ang="0">
                  <a:pos x="348" y="305"/>
                </a:cxn>
                <a:cxn ang="0">
                  <a:pos x="374" y="448"/>
                </a:cxn>
                <a:cxn ang="0">
                  <a:pos x="478" y="489"/>
                </a:cxn>
                <a:cxn ang="0">
                  <a:pos x="563" y="535"/>
                </a:cxn>
                <a:cxn ang="0">
                  <a:pos x="607" y="512"/>
                </a:cxn>
                <a:cxn ang="0">
                  <a:pos x="625" y="512"/>
                </a:cxn>
                <a:cxn ang="0">
                  <a:pos x="639" y="504"/>
                </a:cxn>
                <a:cxn ang="0">
                  <a:pos x="680" y="532"/>
                </a:cxn>
                <a:cxn ang="0">
                  <a:pos x="700" y="543"/>
                </a:cxn>
                <a:cxn ang="0">
                  <a:pos x="730" y="453"/>
                </a:cxn>
                <a:cxn ang="0">
                  <a:pos x="730" y="442"/>
                </a:cxn>
                <a:cxn ang="0">
                  <a:pos x="729" y="411"/>
                </a:cxn>
                <a:cxn ang="0">
                  <a:pos x="738" y="420"/>
                </a:cxn>
                <a:cxn ang="0">
                  <a:pos x="758" y="386"/>
                </a:cxn>
                <a:cxn ang="0">
                  <a:pos x="773" y="374"/>
                </a:cxn>
                <a:cxn ang="0">
                  <a:pos x="802" y="347"/>
                </a:cxn>
                <a:cxn ang="0">
                  <a:pos x="787" y="316"/>
                </a:cxn>
                <a:cxn ang="0">
                  <a:pos x="769" y="342"/>
                </a:cxn>
                <a:cxn ang="0">
                  <a:pos x="100" y="619"/>
                </a:cxn>
                <a:cxn ang="0">
                  <a:pos x="99" y="610"/>
                </a:cxn>
                <a:cxn ang="0">
                  <a:pos x="92" y="599"/>
                </a:cxn>
                <a:cxn ang="0">
                  <a:pos x="82" y="596"/>
                </a:cxn>
                <a:cxn ang="0">
                  <a:pos x="67" y="590"/>
                </a:cxn>
                <a:cxn ang="0">
                  <a:pos x="89" y="597"/>
                </a:cxn>
                <a:cxn ang="0">
                  <a:pos x="64" y="591"/>
                </a:cxn>
              </a:cxnLst>
              <a:rect l="0" t="0" r="r" b="b"/>
              <a:pathLst>
                <a:path w="817" h="630">
                  <a:moveTo>
                    <a:pt x="108" y="199"/>
                  </a:moveTo>
                  <a:cubicBezTo>
                    <a:pt x="108" y="196"/>
                    <a:pt x="105" y="195"/>
                    <a:pt x="108" y="192"/>
                  </a:cubicBezTo>
                  <a:cubicBezTo>
                    <a:pt x="112" y="190"/>
                    <a:pt x="114" y="193"/>
                    <a:pt x="114" y="190"/>
                  </a:cubicBezTo>
                  <a:cubicBezTo>
                    <a:pt x="114" y="188"/>
                    <a:pt x="114" y="187"/>
                    <a:pt x="115" y="188"/>
                  </a:cubicBezTo>
                  <a:cubicBezTo>
                    <a:pt x="117" y="190"/>
                    <a:pt x="120" y="188"/>
                    <a:pt x="118" y="187"/>
                  </a:cubicBezTo>
                  <a:cubicBezTo>
                    <a:pt x="118" y="185"/>
                    <a:pt x="120" y="187"/>
                    <a:pt x="121" y="187"/>
                  </a:cubicBezTo>
                  <a:cubicBezTo>
                    <a:pt x="123" y="188"/>
                    <a:pt x="124" y="187"/>
                    <a:pt x="124" y="188"/>
                  </a:cubicBezTo>
                  <a:cubicBezTo>
                    <a:pt x="126" y="190"/>
                    <a:pt x="124" y="190"/>
                    <a:pt x="126" y="190"/>
                  </a:cubicBezTo>
                  <a:cubicBezTo>
                    <a:pt x="127" y="192"/>
                    <a:pt x="126" y="193"/>
                    <a:pt x="124" y="195"/>
                  </a:cubicBezTo>
                  <a:cubicBezTo>
                    <a:pt x="123" y="196"/>
                    <a:pt x="123" y="196"/>
                    <a:pt x="120" y="196"/>
                  </a:cubicBezTo>
                  <a:cubicBezTo>
                    <a:pt x="117" y="196"/>
                    <a:pt x="115" y="198"/>
                    <a:pt x="115" y="199"/>
                  </a:cubicBezTo>
                  <a:cubicBezTo>
                    <a:pt x="115" y="201"/>
                    <a:pt x="115" y="199"/>
                    <a:pt x="114" y="201"/>
                  </a:cubicBezTo>
                  <a:cubicBezTo>
                    <a:pt x="112" y="202"/>
                    <a:pt x="111" y="202"/>
                    <a:pt x="112" y="201"/>
                  </a:cubicBezTo>
                  <a:cubicBezTo>
                    <a:pt x="115" y="198"/>
                    <a:pt x="111" y="199"/>
                    <a:pt x="111" y="199"/>
                  </a:cubicBezTo>
                  <a:cubicBezTo>
                    <a:pt x="111" y="201"/>
                    <a:pt x="109" y="201"/>
                    <a:pt x="108" y="199"/>
                  </a:cubicBezTo>
                  <a:close/>
                  <a:moveTo>
                    <a:pt x="123" y="185"/>
                  </a:moveTo>
                  <a:cubicBezTo>
                    <a:pt x="124" y="184"/>
                    <a:pt x="124" y="184"/>
                    <a:pt x="126" y="184"/>
                  </a:cubicBezTo>
                  <a:cubicBezTo>
                    <a:pt x="127" y="184"/>
                    <a:pt x="129" y="184"/>
                    <a:pt x="127" y="181"/>
                  </a:cubicBezTo>
                  <a:cubicBezTo>
                    <a:pt x="126" y="179"/>
                    <a:pt x="126" y="182"/>
                    <a:pt x="124" y="181"/>
                  </a:cubicBezTo>
                  <a:cubicBezTo>
                    <a:pt x="124" y="181"/>
                    <a:pt x="121" y="179"/>
                    <a:pt x="121" y="182"/>
                  </a:cubicBezTo>
                  <a:cubicBezTo>
                    <a:pt x="123" y="184"/>
                    <a:pt x="121" y="182"/>
                    <a:pt x="120" y="182"/>
                  </a:cubicBezTo>
                  <a:cubicBezTo>
                    <a:pt x="118" y="184"/>
                    <a:pt x="118" y="185"/>
                    <a:pt x="120" y="185"/>
                  </a:cubicBezTo>
                  <a:cubicBezTo>
                    <a:pt x="121" y="187"/>
                    <a:pt x="121" y="187"/>
                    <a:pt x="123" y="185"/>
                  </a:cubicBezTo>
                  <a:close/>
                  <a:moveTo>
                    <a:pt x="164" y="164"/>
                  </a:moveTo>
                  <a:cubicBezTo>
                    <a:pt x="166" y="162"/>
                    <a:pt x="164" y="162"/>
                    <a:pt x="167" y="159"/>
                  </a:cubicBezTo>
                  <a:cubicBezTo>
                    <a:pt x="169" y="156"/>
                    <a:pt x="167" y="156"/>
                    <a:pt x="166" y="157"/>
                  </a:cubicBezTo>
                  <a:cubicBezTo>
                    <a:pt x="166" y="159"/>
                    <a:pt x="163" y="160"/>
                    <a:pt x="161" y="164"/>
                  </a:cubicBezTo>
                  <a:cubicBezTo>
                    <a:pt x="159" y="164"/>
                    <a:pt x="163" y="164"/>
                    <a:pt x="164" y="164"/>
                  </a:cubicBezTo>
                  <a:close/>
                  <a:moveTo>
                    <a:pt x="173" y="156"/>
                  </a:moveTo>
                  <a:cubicBezTo>
                    <a:pt x="175" y="156"/>
                    <a:pt x="175" y="156"/>
                    <a:pt x="173" y="154"/>
                  </a:cubicBezTo>
                  <a:cubicBezTo>
                    <a:pt x="170" y="154"/>
                    <a:pt x="170" y="156"/>
                    <a:pt x="170" y="157"/>
                  </a:cubicBezTo>
                  <a:cubicBezTo>
                    <a:pt x="170" y="159"/>
                    <a:pt x="172" y="157"/>
                    <a:pt x="173" y="156"/>
                  </a:cubicBezTo>
                  <a:close/>
                  <a:moveTo>
                    <a:pt x="269" y="198"/>
                  </a:moveTo>
                  <a:cubicBezTo>
                    <a:pt x="272" y="196"/>
                    <a:pt x="269" y="195"/>
                    <a:pt x="272" y="195"/>
                  </a:cubicBezTo>
                  <a:cubicBezTo>
                    <a:pt x="274" y="195"/>
                    <a:pt x="271" y="192"/>
                    <a:pt x="272" y="192"/>
                  </a:cubicBezTo>
                  <a:cubicBezTo>
                    <a:pt x="274" y="192"/>
                    <a:pt x="272" y="187"/>
                    <a:pt x="271" y="185"/>
                  </a:cubicBezTo>
                  <a:cubicBezTo>
                    <a:pt x="269" y="182"/>
                    <a:pt x="268" y="185"/>
                    <a:pt x="266" y="182"/>
                  </a:cubicBezTo>
                  <a:cubicBezTo>
                    <a:pt x="263" y="181"/>
                    <a:pt x="265" y="182"/>
                    <a:pt x="265" y="185"/>
                  </a:cubicBezTo>
                  <a:cubicBezTo>
                    <a:pt x="266" y="188"/>
                    <a:pt x="266" y="190"/>
                    <a:pt x="268" y="193"/>
                  </a:cubicBezTo>
                  <a:cubicBezTo>
                    <a:pt x="269" y="196"/>
                    <a:pt x="266" y="193"/>
                    <a:pt x="266" y="198"/>
                  </a:cubicBezTo>
                  <a:cubicBezTo>
                    <a:pt x="266" y="199"/>
                    <a:pt x="268" y="198"/>
                    <a:pt x="269" y="198"/>
                  </a:cubicBezTo>
                  <a:close/>
                  <a:moveTo>
                    <a:pt x="265" y="207"/>
                  </a:moveTo>
                  <a:cubicBezTo>
                    <a:pt x="268" y="212"/>
                    <a:pt x="266" y="209"/>
                    <a:pt x="266" y="206"/>
                  </a:cubicBezTo>
                  <a:cubicBezTo>
                    <a:pt x="266" y="204"/>
                    <a:pt x="268" y="206"/>
                    <a:pt x="266" y="201"/>
                  </a:cubicBezTo>
                  <a:cubicBezTo>
                    <a:pt x="265" y="196"/>
                    <a:pt x="265" y="195"/>
                    <a:pt x="262" y="193"/>
                  </a:cubicBezTo>
                  <a:cubicBezTo>
                    <a:pt x="258" y="190"/>
                    <a:pt x="258" y="195"/>
                    <a:pt x="258" y="196"/>
                  </a:cubicBezTo>
                  <a:cubicBezTo>
                    <a:pt x="260" y="196"/>
                    <a:pt x="262" y="198"/>
                    <a:pt x="260" y="199"/>
                  </a:cubicBezTo>
                  <a:cubicBezTo>
                    <a:pt x="260" y="202"/>
                    <a:pt x="263" y="201"/>
                    <a:pt x="263" y="202"/>
                  </a:cubicBezTo>
                  <a:cubicBezTo>
                    <a:pt x="262" y="206"/>
                    <a:pt x="263" y="202"/>
                    <a:pt x="263" y="206"/>
                  </a:cubicBezTo>
                  <a:cubicBezTo>
                    <a:pt x="263" y="207"/>
                    <a:pt x="265" y="207"/>
                    <a:pt x="265" y="207"/>
                  </a:cubicBezTo>
                  <a:close/>
                  <a:moveTo>
                    <a:pt x="257" y="198"/>
                  </a:moveTo>
                  <a:cubicBezTo>
                    <a:pt x="257" y="198"/>
                    <a:pt x="257" y="199"/>
                    <a:pt x="258" y="199"/>
                  </a:cubicBezTo>
                  <a:cubicBezTo>
                    <a:pt x="258" y="198"/>
                    <a:pt x="257" y="193"/>
                    <a:pt x="257" y="195"/>
                  </a:cubicBezTo>
                  <a:cubicBezTo>
                    <a:pt x="257" y="195"/>
                    <a:pt x="257" y="196"/>
                    <a:pt x="257" y="198"/>
                  </a:cubicBezTo>
                  <a:close/>
                  <a:moveTo>
                    <a:pt x="258" y="190"/>
                  </a:moveTo>
                  <a:cubicBezTo>
                    <a:pt x="257" y="188"/>
                    <a:pt x="258" y="188"/>
                    <a:pt x="262" y="192"/>
                  </a:cubicBezTo>
                  <a:cubicBezTo>
                    <a:pt x="265" y="193"/>
                    <a:pt x="266" y="193"/>
                    <a:pt x="265" y="190"/>
                  </a:cubicBezTo>
                  <a:cubicBezTo>
                    <a:pt x="265" y="188"/>
                    <a:pt x="263" y="188"/>
                    <a:pt x="265" y="187"/>
                  </a:cubicBezTo>
                  <a:cubicBezTo>
                    <a:pt x="265" y="185"/>
                    <a:pt x="260" y="184"/>
                    <a:pt x="258" y="182"/>
                  </a:cubicBezTo>
                  <a:cubicBezTo>
                    <a:pt x="257" y="182"/>
                    <a:pt x="255" y="184"/>
                    <a:pt x="254" y="184"/>
                  </a:cubicBezTo>
                  <a:cubicBezTo>
                    <a:pt x="252" y="182"/>
                    <a:pt x="252" y="184"/>
                    <a:pt x="252" y="185"/>
                  </a:cubicBezTo>
                  <a:cubicBezTo>
                    <a:pt x="251" y="187"/>
                    <a:pt x="251" y="187"/>
                    <a:pt x="254" y="188"/>
                  </a:cubicBezTo>
                  <a:cubicBezTo>
                    <a:pt x="255" y="190"/>
                    <a:pt x="252" y="190"/>
                    <a:pt x="255" y="193"/>
                  </a:cubicBezTo>
                  <a:cubicBezTo>
                    <a:pt x="257" y="193"/>
                    <a:pt x="260" y="192"/>
                    <a:pt x="258" y="190"/>
                  </a:cubicBezTo>
                  <a:close/>
                  <a:moveTo>
                    <a:pt x="278" y="204"/>
                  </a:moveTo>
                  <a:cubicBezTo>
                    <a:pt x="280" y="202"/>
                    <a:pt x="280" y="201"/>
                    <a:pt x="280" y="199"/>
                  </a:cubicBezTo>
                  <a:cubicBezTo>
                    <a:pt x="278" y="198"/>
                    <a:pt x="278" y="199"/>
                    <a:pt x="275" y="198"/>
                  </a:cubicBezTo>
                  <a:cubicBezTo>
                    <a:pt x="274" y="198"/>
                    <a:pt x="272" y="198"/>
                    <a:pt x="272" y="199"/>
                  </a:cubicBezTo>
                  <a:cubicBezTo>
                    <a:pt x="272" y="202"/>
                    <a:pt x="275" y="199"/>
                    <a:pt x="275" y="202"/>
                  </a:cubicBezTo>
                  <a:cubicBezTo>
                    <a:pt x="274" y="207"/>
                    <a:pt x="275" y="206"/>
                    <a:pt x="278" y="206"/>
                  </a:cubicBezTo>
                  <a:cubicBezTo>
                    <a:pt x="280" y="207"/>
                    <a:pt x="278" y="204"/>
                    <a:pt x="278" y="204"/>
                  </a:cubicBezTo>
                  <a:close/>
                  <a:moveTo>
                    <a:pt x="271" y="209"/>
                  </a:moveTo>
                  <a:cubicBezTo>
                    <a:pt x="272" y="212"/>
                    <a:pt x="272" y="210"/>
                    <a:pt x="272" y="209"/>
                  </a:cubicBezTo>
                  <a:cubicBezTo>
                    <a:pt x="274" y="207"/>
                    <a:pt x="272" y="207"/>
                    <a:pt x="274" y="204"/>
                  </a:cubicBezTo>
                  <a:cubicBezTo>
                    <a:pt x="274" y="201"/>
                    <a:pt x="272" y="202"/>
                    <a:pt x="272" y="201"/>
                  </a:cubicBezTo>
                  <a:cubicBezTo>
                    <a:pt x="271" y="199"/>
                    <a:pt x="271" y="199"/>
                    <a:pt x="269" y="199"/>
                  </a:cubicBezTo>
                  <a:cubicBezTo>
                    <a:pt x="268" y="201"/>
                    <a:pt x="268" y="201"/>
                    <a:pt x="269" y="204"/>
                  </a:cubicBezTo>
                  <a:cubicBezTo>
                    <a:pt x="271" y="206"/>
                    <a:pt x="272" y="207"/>
                    <a:pt x="271" y="207"/>
                  </a:cubicBezTo>
                  <a:cubicBezTo>
                    <a:pt x="269" y="206"/>
                    <a:pt x="269" y="207"/>
                    <a:pt x="269" y="210"/>
                  </a:cubicBezTo>
                  <a:cubicBezTo>
                    <a:pt x="271" y="213"/>
                    <a:pt x="271" y="207"/>
                    <a:pt x="271" y="209"/>
                  </a:cubicBezTo>
                  <a:close/>
                  <a:moveTo>
                    <a:pt x="300" y="227"/>
                  </a:moveTo>
                  <a:cubicBezTo>
                    <a:pt x="301" y="226"/>
                    <a:pt x="301" y="226"/>
                    <a:pt x="303" y="224"/>
                  </a:cubicBezTo>
                  <a:cubicBezTo>
                    <a:pt x="303" y="224"/>
                    <a:pt x="301" y="224"/>
                    <a:pt x="301" y="226"/>
                  </a:cubicBezTo>
                  <a:cubicBezTo>
                    <a:pt x="300" y="226"/>
                    <a:pt x="298" y="227"/>
                    <a:pt x="300" y="227"/>
                  </a:cubicBezTo>
                  <a:cubicBezTo>
                    <a:pt x="300" y="227"/>
                    <a:pt x="300" y="227"/>
                    <a:pt x="300" y="227"/>
                  </a:cubicBezTo>
                  <a:close/>
                  <a:moveTo>
                    <a:pt x="293" y="224"/>
                  </a:moveTo>
                  <a:cubicBezTo>
                    <a:pt x="293" y="224"/>
                    <a:pt x="293" y="224"/>
                    <a:pt x="292" y="224"/>
                  </a:cubicBezTo>
                  <a:cubicBezTo>
                    <a:pt x="292" y="224"/>
                    <a:pt x="292" y="224"/>
                    <a:pt x="292" y="226"/>
                  </a:cubicBezTo>
                  <a:cubicBezTo>
                    <a:pt x="293" y="226"/>
                    <a:pt x="293" y="226"/>
                    <a:pt x="293" y="224"/>
                  </a:cubicBezTo>
                  <a:close/>
                  <a:moveTo>
                    <a:pt x="277" y="212"/>
                  </a:moveTo>
                  <a:cubicBezTo>
                    <a:pt x="278" y="212"/>
                    <a:pt x="278" y="210"/>
                    <a:pt x="277" y="210"/>
                  </a:cubicBezTo>
                  <a:cubicBezTo>
                    <a:pt x="275" y="209"/>
                    <a:pt x="274" y="210"/>
                    <a:pt x="275" y="210"/>
                  </a:cubicBezTo>
                  <a:cubicBezTo>
                    <a:pt x="275" y="210"/>
                    <a:pt x="274" y="210"/>
                    <a:pt x="274" y="212"/>
                  </a:cubicBezTo>
                  <a:cubicBezTo>
                    <a:pt x="274" y="212"/>
                    <a:pt x="272" y="213"/>
                    <a:pt x="275" y="212"/>
                  </a:cubicBezTo>
                  <a:cubicBezTo>
                    <a:pt x="275" y="212"/>
                    <a:pt x="275" y="212"/>
                    <a:pt x="277" y="212"/>
                  </a:cubicBezTo>
                  <a:close/>
                  <a:moveTo>
                    <a:pt x="278" y="212"/>
                  </a:moveTo>
                  <a:cubicBezTo>
                    <a:pt x="277" y="213"/>
                    <a:pt x="278" y="212"/>
                    <a:pt x="278" y="213"/>
                  </a:cubicBezTo>
                  <a:cubicBezTo>
                    <a:pt x="278" y="215"/>
                    <a:pt x="277" y="213"/>
                    <a:pt x="277" y="215"/>
                  </a:cubicBezTo>
                  <a:cubicBezTo>
                    <a:pt x="277" y="216"/>
                    <a:pt x="277" y="216"/>
                    <a:pt x="278" y="216"/>
                  </a:cubicBezTo>
                  <a:cubicBezTo>
                    <a:pt x="280" y="216"/>
                    <a:pt x="278" y="216"/>
                    <a:pt x="280" y="218"/>
                  </a:cubicBezTo>
                  <a:cubicBezTo>
                    <a:pt x="280" y="220"/>
                    <a:pt x="277" y="220"/>
                    <a:pt x="277" y="220"/>
                  </a:cubicBezTo>
                  <a:cubicBezTo>
                    <a:pt x="278" y="221"/>
                    <a:pt x="278" y="221"/>
                    <a:pt x="280" y="221"/>
                  </a:cubicBezTo>
                  <a:cubicBezTo>
                    <a:pt x="280" y="220"/>
                    <a:pt x="280" y="221"/>
                    <a:pt x="280" y="221"/>
                  </a:cubicBezTo>
                  <a:cubicBezTo>
                    <a:pt x="281" y="221"/>
                    <a:pt x="281" y="221"/>
                    <a:pt x="283" y="223"/>
                  </a:cubicBezTo>
                  <a:cubicBezTo>
                    <a:pt x="284" y="224"/>
                    <a:pt x="283" y="224"/>
                    <a:pt x="283" y="224"/>
                  </a:cubicBezTo>
                  <a:cubicBezTo>
                    <a:pt x="284" y="226"/>
                    <a:pt x="284" y="223"/>
                    <a:pt x="284" y="226"/>
                  </a:cubicBezTo>
                  <a:cubicBezTo>
                    <a:pt x="284" y="227"/>
                    <a:pt x="287" y="229"/>
                    <a:pt x="287" y="227"/>
                  </a:cubicBezTo>
                  <a:cubicBezTo>
                    <a:pt x="289" y="226"/>
                    <a:pt x="287" y="226"/>
                    <a:pt x="287" y="224"/>
                  </a:cubicBezTo>
                  <a:cubicBezTo>
                    <a:pt x="287" y="223"/>
                    <a:pt x="287" y="224"/>
                    <a:pt x="287" y="221"/>
                  </a:cubicBezTo>
                  <a:cubicBezTo>
                    <a:pt x="289" y="220"/>
                    <a:pt x="287" y="221"/>
                    <a:pt x="286" y="220"/>
                  </a:cubicBezTo>
                  <a:cubicBezTo>
                    <a:pt x="286" y="218"/>
                    <a:pt x="286" y="220"/>
                    <a:pt x="284" y="218"/>
                  </a:cubicBezTo>
                  <a:cubicBezTo>
                    <a:pt x="284" y="218"/>
                    <a:pt x="283" y="220"/>
                    <a:pt x="283" y="218"/>
                  </a:cubicBezTo>
                  <a:cubicBezTo>
                    <a:pt x="281" y="218"/>
                    <a:pt x="283" y="216"/>
                    <a:pt x="284" y="218"/>
                  </a:cubicBezTo>
                  <a:cubicBezTo>
                    <a:pt x="287" y="220"/>
                    <a:pt x="286" y="218"/>
                    <a:pt x="284" y="216"/>
                  </a:cubicBezTo>
                  <a:cubicBezTo>
                    <a:pt x="283" y="215"/>
                    <a:pt x="283" y="213"/>
                    <a:pt x="283" y="212"/>
                  </a:cubicBezTo>
                  <a:cubicBezTo>
                    <a:pt x="281" y="210"/>
                    <a:pt x="280" y="212"/>
                    <a:pt x="278" y="210"/>
                  </a:cubicBezTo>
                  <a:cubicBezTo>
                    <a:pt x="278" y="210"/>
                    <a:pt x="280" y="209"/>
                    <a:pt x="278" y="207"/>
                  </a:cubicBezTo>
                  <a:cubicBezTo>
                    <a:pt x="278" y="206"/>
                    <a:pt x="278" y="207"/>
                    <a:pt x="277" y="207"/>
                  </a:cubicBezTo>
                  <a:cubicBezTo>
                    <a:pt x="274" y="207"/>
                    <a:pt x="275" y="207"/>
                    <a:pt x="275" y="207"/>
                  </a:cubicBezTo>
                  <a:cubicBezTo>
                    <a:pt x="274" y="209"/>
                    <a:pt x="274" y="209"/>
                    <a:pt x="275" y="209"/>
                  </a:cubicBezTo>
                  <a:cubicBezTo>
                    <a:pt x="277" y="209"/>
                    <a:pt x="278" y="209"/>
                    <a:pt x="278" y="212"/>
                  </a:cubicBezTo>
                  <a:close/>
                  <a:moveTo>
                    <a:pt x="280" y="227"/>
                  </a:moveTo>
                  <a:cubicBezTo>
                    <a:pt x="281" y="229"/>
                    <a:pt x="283" y="229"/>
                    <a:pt x="281" y="227"/>
                  </a:cubicBezTo>
                  <a:cubicBezTo>
                    <a:pt x="281" y="226"/>
                    <a:pt x="281" y="226"/>
                    <a:pt x="280" y="224"/>
                  </a:cubicBezTo>
                  <a:cubicBezTo>
                    <a:pt x="278" y="223"/>
                    <a:pt x="280" y="223"/>
                    <a:pt x="280" y="223"/>
                  </a:cubicBezTo>
                  <a:cubicBezTo>
                    <a:pt x="278" y="221"/>
                    <a:pt x="278" y="221"/>
                    <a:pt x="278" y="221"/>
                  </a:cubicBezTo>
                  <a:cubicBezTo>
                    <a:pt x="277" y="223"/>
                    <a:pt x="278" y="223"/>
                    <a:pt x="278" y="224"/>
                  </a:cubicBezTo>
                  <a:cubicBezTo>
                    <a:pt x="278" y="224"/>
                    <a:pt x="278" y="224"/>
                    <a:pt x="280" y="227"/>
                  </a:cubicBezTo>
                  <a:close/>
                  <a:moveTo>
                    <a:pt x="199" y="22"/>
                  </a:moveTo>
                  <a:cubicBezTo>
                    <a:pt x="190" y="20"/>
                    <a:pt x="188" y="25"/>
                    <a:pt x="182" y="22"/>
                  </a:cubicBezTo>
                  <a:cubicBezTo>
                    <a:pt x="176" y="19"/>
                    <a:pt x="166" y="20"/>
                    <a:pt x="155" y="16"/>
                  </a:cubicBezTo>
                  <a:cubicBezTo>
                    <a:pt x="144" y="13"/>
                    <a:pt x="144" y="19"/>
                    <a:pt x="134" y="16"/>
                  </a:cubicBezTo>
                  <a:cubicBezTo>
                    <a:pt x="123" y="13"/>
                    <a:pt x="134" y="10"/>
                    <a:pt x="121" y="10"/>
                  </a:cubicBezTo>
                  <a:cubicBezTo>
                    <a:pt x="109" y="10"/>
                    <a:pt x="112" y="11"/>
                    <a:pt x="109" y="8"/>
                  </a:cubicBezTo>
                  <a:cubicBezTo>
                    <a:pt x="105" y="5"/>
                    <a:pt x="105" y="10"/>
                    <a:pt x="100" y="6"/>
                  </a:cubicBezTo>
                  <a:cubicBezTo>
                    <a:pt x="97" y="5"/>
                    <a:pt x="96" y="0"/>
                    <a:pt x="88" y="6"/>
                  </a:cubicBezTo>
                  <a:cubicBezTo>
                    <a:pt x="80" y="14"/>
                    <a:pt x="76" y="5"/>
                    <a:pt x="64" y="14"/>
                  </a:cubicBezTo>
                  <a:cubicBezTo>
                    <a:pt x="51" y="24"/>
                    <a:pt x="50" y="11"/>
                    <a:pt x="44" y="24"/>
                  </a:cubicBezTo>
                  <a:cubicBezTo>
                    <a:pt x="39" y="36"/>
                    <a:pt x="36" y="39"/>
                    <a:pt x="21" y="39"/>
                  </a:cubicBezTo>
                  <a:cubicBezTo>
                    <a:pt x="13" y="39"/>
                    <a:pt x="21" y="44"/>
                    <a:pt x="13" y="45"/>
                  </a:cubicBezTo>
                  <a:cubicBezTo>
                    <a:pt x="7" y="47"/>
                    <a:pt x="32" y="52"/>
                    <a:pt x="36" y="61"/>
                  </a:cubicBezTo>
                  <a:cubicBezTo>
                    <a:pt x="41" y="69"/>
                    <a:pt x="47" y="61"/>
                    <a:pt x="45" y="67"/>
                  </a:cubicBezTo>
                  <a:cubicBezTo>
                    <a:pt x="45" y="72"/>
                    <a:pt x="50" y="67"/>
                    <a:pt x="50" y="72"/>
                  </a:cubicBezTo>
                  <a:cubicBezTo>
                    <a:pt x="51" y="76"/>
                    <a:pt x="57" y="72"/>
                    <a:pt x="56" y="76"/>
                  </a:cubicBezTo>
                  <a:cubicBezTo>
                    <a:pt x="56" y="80"/>
                    <a:pt x="56" y="75"/>
                    <a:pt x="51" y="78"/>
                  </a:cubicBezTo>
                  <a:cubicBezTo>
                    <a:pt x="51" y="80"/>
                    <a:pt x="51" y="76"/>
                    <a:pt x="41" y="78"/>
                  </a:cubicBezTo>
                  <a:cubicBezTo>
                    <a:pt x="30" y="80"/>
                    <a:pt x="44" y="67"/>
                    <a:pt x="30" y="72"/>
                  </a:cubicBezTo>
                  <a:cubicBezTo>
                    <a:pt x="16" y="76"/>
                    <a:pt x="9" y="83"/>
                    <a:pt x="4" y="83"/>
                  </a:cubicBezTo>
                  <a:cubicBezTo>
                    <a:pt x="0" y="84"/>
                    <a:pt x="3" y="89"/>
                    <a:pt x="10" y="89"/>
                  </a:cubicBezTo>
                  <a:cubicBezTo>
                    <a:pt x="19" y="89"/>
                    <a:pt x="9" y="92"/>
                    <a:pt x="13" y="94"/>
                  </a:cubicBezTo>
                  <a:cubicBezTo>
                    <a:pt x="18" y="97"/>
                    <a:pt x="12" y="100"/>
                    <a:pt x="21" y="101"/>
                  </a:cubicBezTo>
                  <a:cubicBezTo>
                    <a:pt x="30" y="101"/>
                    <a:pt x="33" y="97"/>
                    <a:pt x="39" y="100"/>
                  </a:cubicBezTo>
                  <a:cubicBezTo>
                    <a:pt x="47" y="104"/>
                    <a:pt x="54" y="90"/>
                    <a:pt x="59" y="97"/>
                  </a:cubicBezTo>
                  <a:cubicBezTo>
                    <a:pt x="64" y="101"/>
                    <a:pt x="48" y="98"/>
                    <a:pt x="56" y="103"/>
                  </a:cubicBezTo>
                  <a:cubicBezTo>
                    <a:pt x="65" y="108"/>
                    <a:pt x="57" y="115"/>
                    <a:pt x="51" y="114"/>
                  </a:cubicBezTo>
                  <a:cubicBezTo>
                    <a:pt x="44" y="112"/>
                    <a:pt x="45" y="123"/>
                    <a:pt x="38" y="118"/>
                  </a:cubicBezTo>
                  <a:cubicBezTo>
                    <a:pt x="30" y="114"/>
                    <a:pt x="29" y="126"/>
                    <a:pt x="24" y="128"/>
                  </a:cubicBezTo>
                  <a:cubicBezTo>
                    <a:pt x="21" y="129"/>
                    <a:pt x="22" y="134"/>
                    <a:pt x="18" y="137"/>
                  </a:cubicBezTo>
                  <a:cubicBezTo>
                    <a:pt x="15" y="139"/>
                    <a:pt x="18" y="140"/>
                    <a:pt x="24" y="145"/>
                  </a:cubicBezTo>
                  <a:cubicBezTo>
                    <a:pt x="30" y="150"/>
                    <a:pt x="22" y="153"/>
                    <a:pt x="25" y="154"/>
                  </a:cubicBezTo>
                  <a:cubicBezTo>
                    <a:pt x="29" y="157"/>
                    <a:pt x="33" y="165"/>
                    <a:pt x="41" y="162"/>
                  </a:cubicBezTo>
                  <a:cubicBezTo>
                    <a:pt x="48" y="159"/>
                    <a:pt x="51" y="162"/>
                    <a:pt x="50" y="168"/>
                  </a:cubicBezTo>
                  <a:cubicBezTo>
                    <a:pt x="47" y="174"/>
                    <a:pt x="53" y="170"/>
                    <a:pt x="50" y="176"/>
                  </a:cubicBezTo>
                  <a:cubicBezTo>
                    <a:pt x="48" y="181"/>
                    <a:pt x="56" y="179"/>
                    <a:pt x="59" y="174"/>
                  </a:cubicBezTo>
                  <a:cubicBezTo>
                    <a:pt x="62" y="171"/>
                    <a:pt x="68" y="176"/>
                    <a:pt x="71" y="179"/>
                  </a:cubicBezTo>
                  <a:cubicBezTo>
                    <a:pt x="76" y="184"/>
                    <a:pt x="76" y="176"/>
                    <a:pt x="79" y="178"/>
                  </a:cubicBezTo>
                  <a:cubicBezTo>
                    <a:pt x="82" y="181"/>
                    <a:pt x="91" y="173"/>
                    <a:pt x="86" y="178"/>
                  </a:cubicBezTo>
                  <a:cubicBezTo>
                    <a:pt x="83" y="182"/>
                    <a:pt x="83" y="185"/>
                    <a:pt x="83" y="190"/>
                  </a:cubicBezTo>
                  <a:cubicBezTo>
                    <a:pt x="83" y="195"/>
                    <a:pt x="79" y="192"/>
                    <a:pt x="76" y="198"/>
                  </a:cubicBezTo>
                  <a:cubicBezTo>
                    <a:pt x="73" y="204"/>
                    <a:pt x="67" y="202"/>
                    <a:pt x="64" y="209"/>
                  </a:cubicBezTo>
                  <a:cubicBezTo>
                    <a:pt x="59" y="216"/>
                    <a:pt x="61" y="210"/>
                    <a:pt x="53" y="212"/>
                  </a:cubicBezTo>
                  <a:cubicBezTo>
                    <a:pt x="45" y="215"/>
                    <a:pt x="50" y="218"/>
                    <a:pt x="44" y="220"/>
                  </a:cubicBezTo>
                  <a:cubicBezTo>
                    <a:pt x="39" y="223"/>
                    <a:pt x="38" y="227"/>
                    <a:pt x="44" y="224"/>
                  </a:cubicBezTo>
                  <a:cubicBezTo>
                    <a:pt x="51" y="221"/>
                    <a:pt x="53" y="215"/>
                    <a:pt x="54" y="218"/>
                  </a:cubicBezTo>
                  <a:cubicBezTo>
                    <a:pt x="56" y="221"/>
                    <a:pt x="59" y="216"/>
                    <a:pt x="59" y="220"/>
                  </a:cubicBezTo>
                  <a:cubicBezTo>
                    <a:pt x="61" y="224"/>
                    <a:pt x="64" y="221"/>
                    <a:pt x="64" y="218"/>
                  </a:cubicBezTo>
                  <a:cubicBezTo>
                    <a:pt x="62" y="215"/>
                    <a:pt x="68" y="213"/>
                    <a:pt x="68" y="216"/>
                  </a:cubicBezTo>
                  <a:cubicBezTo>
                    <a:pt x="68" y="220"/>
                    <a:pt x="74" y="210"/>
                    <a:pt x="79" y="210"/>
                  </a:cubicBezTo>
                  <a:cubicBezTo>
                    <a:pt x="83" y="210"/>
                    <a:pt x="76" y="209"/>
                    <a:pt x="86" y="202"/>
                  </a:cubicBezTo>
                  <a:cubicBezTo>
                    <a:pt x="96" y="198"/>
                    <a:pt x="94" y="195"/>
                    <a:pt x="100" y="192"/>
                  </a:cubicBezTo>
                  <a:cubicBezTo>
                    <a:pt x="105" y="188"/>
                    <a:pt x="112" y="185"/>
                    <a:pt x="114" y="181"/>
                  </a:cubicBezTo>
                  <a:cubicBezTo>
                    <a:pt x="115" y="176"/>
                    <a:pt x="118" y="178"/>
                    <a:pt x="120" y="174"/>
                  </a:cubicBezTo>
                  <a:cubicBezTo>
                    <a:pt x="120" y="170"/>
                    <a:pt x="105" y="176"/>
                    <a:pt x="114" y="168"/>
                  </a:cubicBezTo>
                  <a:cubicBezTo>
                    <a:pt x="124" y="160"/>
                    <a:pt x="126" y="159"/>
                    <a:pt x="129" y="151"/>
                  </a:cubicBezTo>
                  <a:cubicBezTo>
                    <a:pt x="134" y="145"/>
                    <a:pt x="144" y="140"/>
                    <a:pt x="152" y="148"/>
                  </a:cubicBezTo>
                  <a:cubicBezTo>
                    <a:pt x="159" y="156"/>
                    <a:pt x="146" y="143"/>
                    <a:pt x="138" y="148"/>
                  </a:cubicBezTo>
                  <a:cubicBezTo>
                    <a:pt x="132" y="153"/>
                    <a:pt x="138" y="154"/>
                    <a:pt x="132" y="159"/>
                  </a:cubicBezTo>
                  <a:cubicBezTo>
                    <a:pt x="126" y="165"/>
                    <a:pt x="137" y="165"/>
                    <a:pt x="132" y="167"/>
                  </a:cubicBezTo>
                  <a:cubicBezTo>
                    <a:pt x="124" y="171"/>
                    <a:pt x="137" y="173"/>
                    <a:pt x="143" y="167"/>
                  </a:cubicBezTo>
                  <a:cubicBezTo>
                    <a:pt x="149" y="162"/>
                    <a:pt x="150" y="160"/>
                    <a:pt x="155" y="160"/>
                  </a:cubicBezTo>
                  <a:cubicBezTo>
                    <a:pt x="161" y="160"/>
                    <a:pt x="155" y="157"/>
                    <a:pt x="159" y="156"/>
                  </a:cubicBezTo>
                  <a:cubicBezTo>
                    <a:pt x="164" y="154"/>
                    <a:pt x="156" y="150"/>
                    <a:pt x="163" y="150"/>
                  </a:cubicBezTo>
                  <a:cubicBezTo>
                    <a:pt x="169" y="148"/>
                    <a:pt x="172" y="145"/>
                    <a:pt x="172" y="148"/>
                  </a:cubicBezTo>
                  <a:cubicBezTo>
                    <a:pt x="172" y="153"/>
                    <a:pt x="176" y="151"/>
                    <a:pt x="181" y="154"/>
                  </a:cubicBezTo>
                  <a:cubicBezTo>
                    <a:pt x="185" y="157"/>
                    <a:pt x="184" y="151"/>
                    <a:pt x="187" y="156"/>
                  </a:cubicBezTo>
                  <a:cubicBezTo>
                    <a:pt x="191" y="162"/>
                    <a:pt x="199" y="159"/>
                    <a:pt x="204" y="159"/>
                  </a:cubicBezTo>
                  <a:cubicBezTo>
                    <a:pt x="210" y="159"/>
                    <a:pt x="219" y="167"/>
                    <a:pt x="223" y="164"/>
                  </a:cubicBezTo>
                  <a:cubicBezTo>
                    <a:pt x="230" y="160"/>
                    <a:pt x="230" y="164"/>
                    <a:pt x="227" y="165"/>
                  </a:cubicBezTo>
                  <a:cubicBezTo>
                    <a:pt x="223" y="167"/>
                    <a:pt x="233" y="170"/>
                    <a:pt x="237" y="173"/>
                  </a:cubicBezTo>
                  <a:cubicBezTo>
                    <a:pt x="242" y="174"/>
                    <a:pt x="242" y="178"/>
                    <a:pt x="248" y="181"/>
                  </a:cubicBezTo>
                  <a:cubicBezTo>
                    <a:pt x="252" y="184"/>
                    <a:pt x="257" y="182"/>
                    <a:pt x="254" y="179"/>
                  </a:cubicBezTo>
                  <a:cubicBezTo>
                    <a:pt x="251" y="176"/>
                    <a:pt x="251" y="173"/>
                    <a:pt x="255" y="176"/>
                  </a:cubicBezTo>
                  <a:cubicBezTo>
                    <a:pt x="258" y="181"/>
                    <a:pt x="265" y="185"/>
                    <a:pt x="263" y="181"/>
                  </a:cubicBezTo>
                  <a:cubicBezTo>
                    <a:pt x="263" y="176"/>
                    <a:pt x="262" y="173"/>
                    <a:pt x="265" y="179"/>
                  </a:cubicBezTo>
                  <a:cubicBezTo>
                    <a:pt x="268" y="184"/>
                    <a:pt x="271" y="179"/>
                    <a:pt x="272" y="184"/>
                  </a:cubicBezTo>
                  <a:cubicBezTo>
                    <a:pt x="275" y="190"/>
                    <a:pt x="274" y="190"/>
                    <a:pt x="277" y="192"/>
                  </a:cubicBezTo>
                  <a:cubicBezTo>
                    <a:pt x="278" y="193"/>
                    <a:pt x="274" y="196"/>
                    <a:pt x="278" y="198"/>
                  </a:cubicBezTo>
                  <a:cubicBezTo>
                    <a:pt x="283" y="199"/>
                    <a:pt x="280" y="199"/>
                    <a:pt x="284" y="204"/>
                  </a:cubicBezTo>
                  <a:cubicBezTo>
                    <a:pt x="290" y="210"/>
                    <a:pt x="293" y="209"/>
                    <a:pt x="290" y="210"/>
                  </a:cubicBezTo>
                  <a:cubicBezTo>
                    <a:pt x="287" y="210"/>
                    <a:pt x="289" y="212"/>
                    <a:pt x="286" y="215"/>
                  </a:cubicBezTo>
                  <a:cubicBezTo>
                    <a:pt x="284" y="216"/>
                    <a:pt x="287" y="220"/>
                    <a:pt x="289" y="215"/>
                  </a:cubicBezTo>
                  <a:cubicBezTo>
                    <a:pt x="290" y="212"/>
                    <a:pt x="293" y="209"/>
                    <a:pt x="295" y="213"/>
                  </a:cubicBezTo>
                  <a:cubicBezTo>
                    <a:pt x="298" y="218"/>
                    <a:pt x="295" y="221"/>
                    <a:pt x="295" y="223"/>
                  </a:cubicBezTo>
                  <a:cubicBezTo>
                    <a:pt x="297" y="226"/>
                    <a:pt x="297" y="229"/>
                    <a:pt x="300" y="226"/>
                  </a:cubicBezTo>
                  <a:cubicBezTo>
                    <a:pt x="301" y="223"/>
                    <a:pt x="304" y="223"/>
                    <a:pt x="303" y="218"/>
                  </a:cubicBezTo>
                  <a:cubicBezTo>
                    <a:pt x="301" y="213"/>
                    <a:pt x="303" y="213"/>
                    <a:pt x="304" y="212"/>
                  </a:cubicBezTo>
                  <a:cubicBezTo>
                    <a:pt x="304" y="212"/>
                    <a:pt x="304" y="210"/>
                    <a:pt x="303" y="210"/>
                  </a:cubicBezTo>
                  <a:cubicBezTo>
                    <a:pt x="300" y="210"/>
                    <a:pt x="303" y="209"/>
                    <a:pt x="298" y="207"/>
                  </a:cubicBezTo>
                  <a:cubicBezTo>
                    <a:pt x="292" y="206"/>
                    <a:pt x="293" y="202"/>
                    <a:pt x="290" y="204"/>
                  </a:cubicBezTo>
                  <a:cubicBezTo>
                    <a:pt x="287" y="204"/>
                    <a:pt x="290" y="201"/>
                    <a:pt x="289" y="201"/>
                  </a:cubicBezTo>
                  <a:cubicBezTo>
                    <a:pt x="286" y="201"/>
                    <a:pt x="289" y="198"/>
                    <a:pt x="287" y="198"/>
                  </a:cubicBezTo>
                  <a:cubicBezTo>
                    <a:pt x="284" y="198"/>
                    <a:pt x="287" y="198"/>
                    <a:pt x="286" y="195"/>
                  </a:cubicBezTo>
                  <a:cubicBezTo>
                    <a:pt x="284" y="193"/>
                    <a:pt x="278" y="182"/>
                    <a:pt x="275" y="179"/>
                  </a:cubicBezTo>
                  <a:cubicBezTo>
                    <a:pt x="274" y="174"/>
                    <a:pt x="271" y="178"/>
                    <a:pt x="269" y="173"/>
                  </a:cubicBezTo>
                  <a:cubicBezTo>
                    <a:pt x="268" y="170"/>
                    <a:pt x="266" y="171"/>
                    <a:pt x="265" y="168"/>
                  </a:cubicBezTo>
                  <a:cubicBezTo>
                    <a:pt x="263" y="167"/>
                    <a:pt x="266" y="168"/>
                    <a:pt x="263" y="165"/>
                  </a:cubicBezTo>
                  <a:cubicBezTo>
                    <a:pt x="262" y="162"/>
                    <a:pt x="262" y="162"/>
                    <a:pt x="255" y="165"/>
                  </a:cubicBezTo>
                  <a:cubicBezTo>
                    <a:pt x="252" y="165"/>
                    <a:pt x="257" y="167"/>
                    <a:pt x="254" y="167"/>
                  </a:cubicBezTo>
                  <a:cubicBezTo>
                    <a:pt x="251" y="168"/>
                    <a:pt x="255" y="170"/>
                    <a:pt x="251" y="171"/>
                  </a:cubicBezTo>
                  <a:cubicBezTo>
                    <a:pt x="246" y="171"/>
                    <a:pt x="246" y="174"/>
                    <a:pt x="245" y="173"/>
                  </a:cubicBezTo>
                  <a:cubicBezTo>
                    <a:pt x="243" y="173"/>
                    <a:pt x="246" y="171"/>
                    <a:pt x="240" y="167"/>
                  </a:cubicBezTo>
                  <a:cubicBezTo>
                    <a:pt x="233" y="164"/>
                    <a:pt x="237" y="162"/>
                    <a:pt x="233" y="160"/>
                  </a:cubicBezTo>
                  <a:cubicBezTo>
                    <a:pt x="230" y="159"/>
                    <a:pt x="231" y="159"/>
                    <a:pt x="233" y="157"/>
                  </a:cubicBezTo>
                  <a:cubicBezTo>
                    <a:pt x="233" y="154"/>
                    <a:pt x="228" y="156"/>
                    <a:pt x="227" y="157"/>
                  </a:cubicBezTo>
                  <a:cubicBezTo>
                    <a:pt x="225" y="157"/>
                    <a:pt x="225" y="157"/>
                    <a:pt x="222" y="156"/>
                  </a:cubicBezTo>
                  <a:cubicBezTo>
                    <a:pt x="220" y="154"/>
                    <a:pt x="223" y="159"/>
                    <a:pt x="217" y="156"/>
                  </a:cubicBezTo>
                  <a:cubicBezTo>
                    <a:pt x="217" y="28"/>
                    <a:pt x="217" y="28"/>
                    <a:pt x="217" y="28"/>
                  </a:cubicBezTo>
                  <a:cubicBezTo>
                    <a:pt x="208" y="28"/>
                    <a:pt x="208" y="22"/>
                    <a:pt x="199" y="22"/>
                  </a:cubicBezTo>
                  <a:close/>
                  <a:moveTo>
                    <a:pt x="734" y="349"/>
                  </a:moveTo>
                  <a:cubicBezTo>
                    <a:pt x="734" y="350"/>
                    <a:pt x="732" y="352"/>
                    <a:pt x="730" y="352"/>
                  </a:cubicBezTo>
                  <a:cubicBezTo>
                    <a:pt x="729" y="352"/>
                    <a:pt x="729" y="353"/>
                    <a:pt x="730" y="355"/>
                  </a:cubicBezTo>
                  <a:cubicBezTo>
                    <a:pt x="732" y="355"/>
                    <a:pt x="730" y="355"/>
                    <a:pt x="730" y="358"/>
                  </a:cubicBezTo>
                  <a:cubicBezTo>
                    <a:pt x="730" y="360"/>
                    <a:pt x="729" y="360"/>
                    <a:pt x="727" y="361"/>
                  </a:cubicBezTo>
                  <a:cubicBezTo>
                    <a:pt x="726" y="363"/>
                    <a:pt x="721" y="363"/>
                    <a:pt x="718" y="363"/>
                  </a:cubicBezTo>
                  <a:cubicBezTo>
                    <a:pt x="717" y="361"/>
                    <a:pt x="711" y="361"/>
                    <a:pt x="711" y="363"/>
                  </a:cubicBezTo>
                  <a:cubicBezTo>
                    <a:pt x="709" y="363"/>
                    <a:pt x="706" y="364"/>
                    <a:pt x="706" y="364"/>
                  </a:cubicBezTo>
                  <a:cubicBezTo>
                    <a:pt x="709" y="366"/>
                    <a:pt x="709" y="366"/>
                    <a:pt x="709" y="366"/>
                  </a:cubicBezTo>
                  <a:cubicBezTo>
                    <a:pt x="711" y="366"/>
                    <a:pt x="709" y="369"/>
                    <a:pt x="709" y="369"/>
                  </a:cubicBezTo>
                  <a:cubicBezTo>
                    <a:pt x="708" y="370"/>
                    <a:pt x="703" y="375"/>
                    <a:pt x="700" y="375"/>
                  </a:cubicBezTo>
                  <a:cubicBezTo>
                    <a:pt x="699" y="375"/>
                    <a:pt x="695" y="378"/>
                    <a:pt x="689" y="381"/>
                  </a:cubicBezTo>
                  <a:cubicBezTo>
                    <a:pt x="683" y="384"/>
                    <a:pt x="677" y="384"/>
                    <a:pt x="677" y="383"/>
                  </a:cubicBezTo>
                  <a:cubicBezTo>
                    <a:pt x="676" y="383"/>
                    <a:pt x="679" y="383"/>
                    <a:pt x="679" y="381"/>
                  </a:cubicBezTo>
                  <a:cubicBezTo>
                    <a:pt x="677" y="381"/>
                    <a:pt x="673" y="381"/>
                    <a:pt x="673" y="380"/>
                  </a:cubicBezTo>
                  <a:cubicBezTo>
                    <a:pt x="673" y="378"/>
                    <a:pt x="674" y="378"/>
                    <a:pt x="674" y="375"/>
                  </a:cubicBezTo>
                  <a:cubicBezTo>
                    <a:pt x="676" y="372"/>
                    <a:pt x="677" y="374"/>
                    <a:pt x="677" y="370"/>
                  </a:cubicBezTo>
                  <a:cubicBezTo>
                    <a:pt x="679" y="369"/>
                    <a:pt x="679" y="369"/>
                    <a:pt x="680" y="370"/>
                  </a:cubicBezTo>
                  <a:cubicBezTo>
                    <a:pt x="680" y="369"/>
                    <a:pt x="680" y="369"/>
                    <a:pt x="680" y="369"/>
                  </a:cubicBezTo>
                  <a:cubicBezTo>
                    <a:pt x="680" y="367"/>
                    <a:pt x="682" y="367"/>
                    <a:pt x="682" y="366"/>
                  </a:cubicBezTo>
                  <a:cubicBezTo>
                    <a:pt x="680" y="363"/>
                    <a:pt x="680" y="353"/>
                    <a:pt x="676" y="355"/>
                  </a:cubicBezTo>
                  <a:cubicBezTo>
                    <a:pt x="673" y="355"/>
                    <a:pt x="673" y="358"/>
                    <a:pt x="671" y="360"/>
                  </a:cubicBezTo>
                  <a:cubicBezTo>
                    <a:pt x="670" y="360"/>
                    <a:pt x="668" y="355"/>
                    <a:pt x="671" y="355"/>
                  </a:cubicBezTo>
                  <a:cubicBezTo>
                    <a:pt x="673" y="353"/>
                    <a:pt x="674" y="352"/>
                    <a:pt x="674" y="349"/>
                  </a:cubicBezTo>
                  <a:cubicBezTo>
                    <a:pt x="674" y="344"/>
                    <a:pt x="671" y="342"/>
                    <a:pt x="674" y="342"/>
                  </a:cubicBezTo>
                  <a:cubicBezTo>
                    <a:pt x="676" y="342"/>
                    <a:pt x="673" y="339"/>
                    <a:pt x="670" y="338"/>
                  </a:cubicBezTo>
                  <a:cubicBezTo>
                    <a:pt x="667" y="338"/>
                    <a:pt x="668" y="336"/>
                    <a:pt x="667" y="336"/>
                  </a:cubicBezTo>
                  <a:cubicBezTo>
                    <a:pt x="663" y="336"/>
                    <a:pt x="663" y="333"/>
                    <a:pt x="660" y="335"/>
                  </a:cubicBezTo>
                  <a:cubicBezTo>
                    <a:pt x="657" y="338"/>
                    <a:pt x="663" y="338"/>
                    <a:pt x="659" y="339"/>
                  </a:cubicBezTo>
                  <a:cubicBezTo>
                    <a:pt x="656" y="339"/>
                    <a:pt x="657" y="345"/>
                    <a:pt x="656" y="345"/>
                  </a:cubicBezTo>
                  <a:cubicBezTo>
                    <a:pt x="654" y="345"/>
                    <a:pt x="657" y="338"/>
                    <a:pt x="653" y="344"/>
                  </a:cubicBezTo>
                  <a:cubicBezTo>
                    <a:pt x="651" y="347"/>
                    <a:pt x="650" y="344"/>
                    <a:pt x="651" y="349"/>
                  </a:cubicBezTo>
                  <a:cubicBezTo>
                    <a:pt x="651" y="352"/>
                    <a:pt x="648" y="353"/>
                    <a:pt x="650" y="355"/>
                  </a:cubicBezTo>
                  <a:cubicBezTo>
                    <a:pt x="650" y="358"/>
                    <a:pt x="648" y="356"/>
                    <a:pt x="650" y="361"/>
                  </a:cubicBezTo>
                  <a:cubicBezTo>
                    <a:pt x="651" y="367"/>
                    <a:pt x="651" y="372"/>
                    <a:pt x="648" y="377"/>
                  </a:cubicBezTo>
                  <a:cubicBezTo>
                    <a:pt x="645" y="381"/>
                    <a:pt x="642" y="383"/>
                    <a:pt x="639" y="378"/>
                  </a:cubicBezTo>
                  <a:cubicBezTo>
                    <a:pt x="636" y="374"/>
                    <a:pt x="639" y="370"/>
                    <a:pt x="638" y="366"/>
                  </a:cubicBezTo>
                  <a:cubicBezTo>
                    <a:pt x="638" y="361"/>
                    <a:pt x="639" y="363"/>
                    <a:pt x="639" y="356"/>
                  </a:cubicBezTo>
                  <a:cubicBezTo>
                    <a:pt x="639" y="352"/>
                    <a:pt x="642" y="355"/>
                    <a:pt x="641" y="352"/>
                  </a:cubicBezTo>
                  <a:cubicBezTo>
                    <a:pt x="639" y="350"/>
                    <a:pt x="644" y="345"/>
                    <a:pt x="641" y="345"/>
                  </a:cubicBezTo>
                  <a:cubicBezTo>
                    <a:pt x="639" y="344"/>
                    <a:pt x="641" y="345"/>
                    <a:pt x="638" y="349"/>
                  </a:cubicBezTo>
                  <a:cubicBezTo>
                    <a:pt x="636" y="350"/>
                    <a:pt x="638" y="344"/>
                    <a:pt x="639" y="344"/>
                  </a:cubicBezTo>
                  <a:cubicBezTo>
                    <a:pt x="641" y="342"/>
                    <a:pt x="639" y="342"/>
                    <a:pt x="641" y="341"/>
                  </a:cubicBezTo>
                  <a:cubicBezTo>
                    <a:pt x="642" y="338"/>
                    <a:pt x="645" y="331"/>
                    <a:pt x="645" y="333"/>
                  </a:cubicBezTo>
                  <a:cubicBezTo>
                    <a:pt x="645" y="336"/>
                    <a:pt x="648" y="331"/>
                    <a:pt x="648" y="335"/>
                  </a:cubicBezTo>
                  <a:cubicBezTo>
                    <a:pt x="647" y="338"/>
                    <a:pt x="650" y="331"/>
                    <a:pt x="651" y="331"/>
                  </a:cubicBezTo>
                  <a:cubicBezTo>
                    <a:pt x="657" y="333"/>
                    <a:pt x="654" y="328"/>
                    <a:pt x="660" y="331"/>
                  </a:cubicBezTo>
                  <a:cubicBezTo>
                    <a:pt x="665" y="335"/>
                    <a:pt x="662" y="330"/>
                    <a:pt x="663" y="331"/>
                  </a:cubicBezTo>
                  <a:cubicBezTo>
                    <a:pt x="667" y="331"/>
                    <a:pt x="670" y="333"/>
                    <a:pt x="670" y="330"/>
                  </a:cubicBezTo>
                  <a:cubicBezTo>
                    <a:pt x="668" y="328"/>
                    <a:pt x="667" y="330"/>
                    <a:pt x="667" y="327"/>
                  </a:cubicBezTo>
                  <a:cubicBezTo>
                    <a:pt x="667" y="325"/>
                    <a:pt x="665" y="327"/>
                    <a:pt x="662" y="325"/>
                  </a:cubicBezTo>
                  <a:cubicBezTo>
                    <a:pt x="659" y="325"/>
                    <a:pt x="662" y="322"/>
                    <a:pt x="660" y="322"/>
                  </a:cubicBezTo>
                  <a:cubicBezTo>
                    <a:pt x="657" y="324"/>
                    <a:pt x="651" y="324"/>
                    <a:pt x="650" y="325"/>
                  </a:cubicBezTo>
                  <a:cubicBezTo>
                    <a:pt x="647" y="327"/>
                    <a:pt x="647" y="325"/>
                    <a:pt x="644" y="325"/>
                  </a:cubicBezTo>
                  <a:cubicBezTo>
                    <a:pt x="641" y="325"/>
                    <a:pt x="641" y="322"/>
                    <a:pt x="638" y="321"/>
                  </a:cubicBezTo>
                  <a:cubicBezTo>
                    <a:pt x="635" y="319"/>
                    <a:pt x="633" y="324"/>
                    <a:pt x="633" y="321"/>
                  </a:cubicBezTo>
                  <a:cubicBezTo>
                    <a:pt x="633" y="317"/>
                    <a:pt x="632" y="317"/>
                    <a:pt x="628" y="321"/>
                  </a:cubicBezTo>
                  <a:cubicBezTo>
                    <a:pt x="625" y="324"/>
                    <a:pt x="625" y="321"/>
                    <a:pt x="621" y="324"/>
                  </a:cubicBezTo>
                  <a:cubicBezTo>
                    <a:pt x="618" y="327"/>
                    <a:pt x="618" y="324"/>
                    <a:pt x="615" y="325"/>
                  </a:cubicBezTo>
                  <a:cubicBezTo>
                    <a:pt x="612" y="325"/>
                    <a:pt x="616" y="321"/>
                    <a:pt x="615" y="321"/>
                  </a:cubicBezTo>
                  <a:cubicBezTo>
                    <a:pt x="612" y="321"/>
                    <a:pt x="609" y="324"/>
                    <a:pt x="606" y="324"/>
                  </a:cubicBezTo>
                  <a:cubicBezTo>
                    <a:pt x="603" y="322"/>
                    <a:pt x="607" y="321"/>
                    <a:pt x="610" y="316"/>
                  </a:cubicBezTo>
                  <a:cubicBezTo>
                    <a:pt x="615" y="311"/>
                    <a:pt x="616" y="311"/>
                    <a:pt x="624" y="308"/>
                  </a:cubicBezTo>
                  <a:cubicBezTo>
                    <a:pt x="619" y="308"/>
                    <a:pt x="622" y="307"/>
                    <a:pt x="618" y="307"/>
                  </a:cubicBezTo>
                  <a:cubicBezTo>
                    <a:pt x="613" y="308"/>
                    <a:pt x="616" y="305"/>
                    <a:pt x="610" y="307"/>
                  </a:cubicBezTo>
                  <a:cubicBezTo>
                    <a:pt x="607" y="310"/>
                    <a:pt x="606" y="304"/>
                    <a:pt x="603" y="305"/>
                  </a:cubicBezTo>
                  <a:cubicBezTo>
                    <a:pt x="601" y="307"/>
                    <a:pt x="604" y="304"/>
                    <a:pt x="598" y="302"/>
                  </a:cubicBezTo>
                  <a:cubicBezTo>
                    <a:pt x="592" y="299"/>
                    <a:pt x="592" y="304"/>
                    <a:pt x="590" y="302"/>
                  </a:cubicBezTo>
                  <a:cubicBezTo>
                    <a:pt x="589" y="299"/>
                    <a:pt x="584" y="302"/>
                    <a:pt x="584" y="297"/>
                  </a:cubicBezTo>
                  <a:cubicBezTo>
                    <a:pt x="583" y="294"/>
                    <a:pt x="583" y="293"/>
                    <a:pt x="581" y="293"/>
                  </a:cubicBezTo>
                  <a:cubicBezTo>
                    <a:pt x="580" y="291"/>
                    <a:pt x="581" y="297"/>
                    <a:pt x="580" y="297"/>
                  </a:cubicBezTo>
                  <a:cubicBezTo>
                    <a:pt x="360" y="297"/>
                    <a:pt x="360" y="297"/>
                    <a:pt x="360" y="297"/>
                  </a:cubicBezTo>
                  <a:cubicBezTo>
                    <a:pt x="360" y="300"/>
                    <a:pt x="364" y="299"/>
                    <a:pt x="364" y="302"/>
                  </a:cubicBezTo>
                  <a:cubicBezTo>
                    <a:pt x="364" y="304"/>
                    <a:pt x="360" y="302"/>
                    <a:pt x="362" y="305"/>
                  </a:cubicBezTo>
                  <a:cubicBezTo>
                    <a:pt x="365" y="308"/>
                    <a:pt x="365" y="308"/>
                    <a:pt x="365" y="314"/>
                  </a:cubicBezTo>
                  <a:cubicBezTo>
                    <a:pt x="364" y="321"/>
                    <a:pt x="364" y="313"/>
                    <a:pt x="362" y="308"/>
                  </a:cubicBezTo>
                  <a:cubicBezTo>
                    <a:pt x="360" y="305"/>
                    <a:pt x="353" y="307"/>
                    <a:pt x="348" y="305"/>
                  </a:cubicBezTo>
                  <a:cubicBezTo>
                    <a:pt x="345" y="302"/>
                    <a:pt x="345" y="307"/>
                    <a:pt x="348" y="310"/>
                  </a:cubicBezTo>
                  <a:cubicBezTo>
                    <a:pt x="350" y="314"/>
                    <a:pt x="351" y="325"/>
                    <a:pt x="351" y="333"/>
                  </a:cubicBezTo>
                  <a:cubicBezTo>
                    <a:pt x="351" y="341"/>
                    <a:pt x="351" y="356"/>
                    <a:pt x="348" y="364"/>
                  </a:cubicBezTo>
                  <a:cubicBezTo>
                    <a:pt x="345" y="370"/>
                    <a:pt x="353" y="381"/>
                    <a:pt x="350" y="389"/>
                  </a:cubicBezTo>
                  <a:cubicBezTo>
                    <a:pt x="347" y="398"/>
                    <a:pt x="353" y="397"/>
                    <a:pt x="353" y="406"/>
                  </a:cubicBezTo>
                  <a:cubicBezTo>
                    <a:pt x="354" y="415"/>
                    <a:pt x="359" y="414"/>
                    <a:pt x="359" y="419"/>
                  </a:cubicBezTo>
                  <a:cubicBezTo>
                    <a:pt x="360" y="423"/>
                    <a:pt x="364" y="420"/>
                    <a:pt x="364" y="426"/>
                  </a:cubicBezTo>
                  <a:cubicBezTo>
                    <a:pt x="365" y="434"/>
                    <a:pt x="370" y="431"/>
                    <a:pt x="368" y="436"/>
                  </a:cubicBezTo>
                  <a:cubicBezTo>
                    <a:pt x="367" y="439"/>
                    <a:pt x="370" y="440"/>
                    <a:pt x="374" y="448"/>
                  </a:cubicBezTo>
                  <a:cubicBezTo>
                    <a:pt x="380" y="454"/>
                    <a:pt x="377" y="458"/>
                    <a:pt x="379" y="459"/>
                  </a:cubicBezTo>
                  <a:cubicBezTo>
                    <a:pt x="382" y="461"/>
                    <a:pt x="386" y="459"/>
                    <a:pt x="392" y="465"/>
                  </a:cubicBezTo>
                  <a:cubicBezTo>
                    <a:pt x="397" y="470"/>
                    <a:pt x="397" y="465"/>
                    <a:pt x="402" y="470"/>
                  </a:cubicBezTo>
                  <a:cubicBezTo>
                    <a:pt x="406" y="475"/>
                    <a:pt x="405" y="476"/>
                    <a:pt x="406" y="481"/>
                  </a:cubicBezTo>
                  <a:cubicBezTo>
                    <a:pt x="411" y="479"/>
                    <a:pt x="421" y="479"/>
                    <a:pt x="424" y="478"/>
                  </a:cubicBezTo>
                  <a:cubicBezTo>
                    <a:pt x="424" y="481"/>
                    <a:pt x="424" y="481"/>
                    <a:pt x="424" y="481"/>
                  </a:cubicBezTo>
                  <a:cubicBezTo>
                    <a:pt x="429" y="482"/>
                    <a:pt x="452" y="492"/>
                    <a:pt x="455" y="493"/>
                  </a:cubicBezTo>
                  <a:cubicBezTo>
                    <a:pt x="478" y="493"/>
                    <a:pt x="478" y="493"/>
                    <a:pt x="478" y="493"/>
                  </a:cubicBezTo>
                  <a:cubicBezTo>
                    <a:pt x="478" y="489"/>
                    <a:pt x="478" y="489"/>
                    <a:pt x="478" y="489"/>
                  </a:cubicBezTo>
                  <a:cubicBezTo>
                    <a:pt x="490" y="489"/>
                    <a:pt x="490" y="489"/>
                    <a:pt x="490" y="489"/>
                  </a:cubicBezTo>
                  <a:cubicBezTo>
                    <a:pt x="490" y="489"/>
                    <a:pt x="499" y="498"/>
                    <a:pt x="502" y="501"/>
                  </a:cubicBezTo>
                  <a:cubicBezTo>
                    <a:pt x="507" y="504"/>
                    <a:pt x="505" y="512"/>
                    <a:pt x="513" y="517"/>
                  </a:cubicBezTo>
                  <a:cubicBezTo>
                    <a:pt x="522" y="520"/>
                    <a:pt x="516" y="506"/>
                    <a:pt x="526" y="507"/>
                  </a:cubicBezTo>
                  <a:cubicBezTo>
                    <a:pt x="536" y="509"/>
                    <a:pt x="537" y="521"/>
                    <a:pt x="543" y="529"/>
                  </a:cubicBezTo>
                  <a:cubicBezTo>
                    <a:pt x="549" y="537"/>
                    <a:pt x="545" y="546"/>
                    <a:pt x="558" y="548"/>
                  </a:cubicBezTo>
                  <a:cubicBezTo>
                    <a:pt x="560" y="548"/>
                    <a:pt x="563" y="551"/>
                    <a:pt x="563" y="549"/>
                  </a:cubicBezTo>
                  <a:cubicBezTo>
                    <a:pt x="563" y="549"/>
                    <a:pt x="563" y="549"/>
                    <a:pt x="565" y="549"/>
                  </a:cubicBezTo>
                  <a:cubicBezTo>
                    <a:pt x="565" y="545"/>
                    <a:pt x="561" y="538"/>
                    <a:pt x="563" y="535"/>
                  </a:cubicBezTo>
                  <a:cubicBezTo>
                    <a:pt x="563" y="532"/>
                    <a:pt x="565" y="531"/>
                    <a:pt x="566" y="529"/>
                  </a:cubicBezTo>
                  <a:cubicBezTo>
                    <a:pt x="568" y="526"/>
                    <a:pt x="572" y="524"/>
                    <a:pt x="571" y="523"/>
                  </a:cubicBezTo>
                  <a:cubicBezTo>
                    <a:pt x="569" y="523"/>
                    <a:pt x="568" y="521"/>
                    <a:pt x="569" y="521"/>
                  </a:cubicBezTo>
                  <a:cubicBezTo>
                    <a:pt x="571" y="523"/>
                    <a:pt x="571" y="520"/>
                    <a:pt x="572" y="521"/>
                  </a:cubicBezTo>
                  <a:cubicBezTo>
                    <a:pt x="574" y="523"/>
                    <a:pt x="578" y="520"/>
                    <a:pt x="580" y="517"/>
                  </a:cubicBezTo>
                  <a:cubicBezTo>
                    <a:pt x="583" y="515"/>
                    <a:pt x="583" y="515"/>
                    <a:pt x="586" y="512"/>
                  </a:cubicBezTo>
                  <a:cubicBezTo>
                    <a:pt x="589" y="510"/>
                    <a:pt x="589" y="510"/>
                    <a:pt x="593" y="509"/>
                  </a:cubicBezTo>
                  <a:cubicBezTo>
                    <a:pt x="600" y="509"/>
                    <a:pt x="600" y="512"/>
                    <a:pt x="603" y="512"/>
                  </a:cubicBezTo>
                  <a:cubicBezTo>
                    <a:pt x="606" y="510"/>
                    <a:pt x="606" y="513"/>
                    <a:pt x="607" y="512"/>
                  </a:cubicBezTo>
                  <a:cubicBezTo>
                    <a:pt x="609" y="510"/>
                    <a:pt x="603" y="510"/>
                    <a:pt x="606" y="509"/>
                  </a:cubicBezTo>
                  <a:cubicBezTo>
                    <a:pt x="607" y="509"/>
                    <a:pt x="609" y="510"/>
                    <a:pt x="609" y="512"/>
                  </a:cubicBezTo>
                  <a:cubicBezTo>
                    <a:pt x="610" y="513"/>
                    <a:pt x="613" y="512"/>
                    <a:pt x="612" y="513"/>
                  </a:cubicBezTo>
                  <a:cubicBezTo>
                    <a:pt x="610" y="515"/>
                    <a:pt x="616" y="517"/>
                    <a:pt x="616" y="517"/>
                  </a:cubicBezTo>
                  <a:cubicBezTo>
                    <a:pt x="616" y="515"/>
                    <a:pt x="618" y="513"/>
                    <a:pt x="619" y="517"/>
                  </a:cubicBezTo>
                  <a:cubicBezTo>
                    <a:pt x="619" y="518"/>
                    <a:pt x="622" y="515"/>
                    <a:pt x="621" y="513"/>
                  </a:cubicBezTo>
                  <a:cubicBezTo>
                    <a:pt x="619" y="512"/>
                    <a:pt x="622" y="512"/>
                    <a:pt x="624" y="515"/>
                  </a:cubicBezTo>
                  <a:cubicBezTo>
                    <a:pt x="627" y="517"/>
                    <a:pt x="625" y="520"/>
                    <a:pt x="627" y="517"/>
                  </a:cubicBezTo>
                  <a:cubicBezTo>
                    <a:pt x="630" y="515"/>
                    <a:pt x="628" y="515"/>
                    <a:pt x="625" y="512"/>
                  </a:cubicBezTo>
                  <a:cubicBezTo>
                    <a:pt x="622" y="510"/>
                    <a:pt x="628" y="510"/>
                    <a:pt x="627" y="507"/>
                  </a:cubicBezTo>
                  <a:cubicBezTo>
                    <a:pt x="625" y="506"/>
                    <a:pt x="625" y="509"/>
                    <a:pt x="624" y="509"/>
                  </a:cubicBezTo>
                  <a:cubicBezTo>
                    <a:pt x="622" y="507"/>
                    <a:pt x="625" y="507"/>
                    <a:pt x="622" y="506"/>
                  </a:cubicBezTo>
                  <a:cubicBezTo>
                    <a:pt x="621" y="506"/>
                    <a:pt x="622" y="507"/>
                    <a:pt x="619" y="507"/>
                  </a:cubicBezTo>
                  <a:cubicBezTo>
                    <a:pt x="616" y="506"/>
                    <a:pt x="619" y="501"/>
                    <a:pt x="622" y="504"/>
                  </a:cubicBezTo>
                  <a:cubicBezTo>
                    <a:pt x="625" y="506"/>
                    <a:pt x="625" y="506"/>
                    <a:pt x="628" y="504"/>
                  </a:cubicBezTo>
                  <a:cubicBezTo>
                    <a:pt x="630" y="501"/>
                    <a:pt x="636" y="504"/>
                    <a:pt x="636" y="503"/>
                  </a:cubicBezTo>
                  <a:cubicBezTo>
                    <a:pt x="638" y="501"/>
                    <a:pt x="636" y="498"/>
                    <a:pt x="639" y="503"/>
                  </a:cubicBezTo>
                  <a:cubicBezTo>
                    <a:pt x="639" y="504"/>
                    <a:pt x="635" y="506"/>
                    <a:pt x="639" y="504"/>
                  </a:cubicBezTo>
                  <a:cubicBezTo>
                    <a:pt x="644" y="504"/>
                    <a:pt x="648" y="503"/>
                    <a:pt x="651" y="504"/>
                  </a:cubicBezTo>
                  <a:cubicBezTo>
                    <a:pt x="654" y="504"/>
                    <a:pt x="656" y="504"/>
                    <a:pt x="656" y="506"/>
                  </a:cubicBezTo>
                  <a:cubicBezTo>
                    <a:pt x="656" y="507"/>
                    <a:pt x="657" y="506"/>
                    <a:pt x="657" y="509"/>
                  </a:cubicBezTo>
                  <a:cubicBezTo>
                    <a:pt x="657" y="512"/>
                    <a:pt x="663" y="509"/>
                    <a:pt x="665" y="509"/>
                  </a:cubicBezTo>
                  <a:cubicBezTo>
                    <a:pt x="667" y="509"/>
                    <a:pt x="665" y="506"/>
                    <a:pt x="668" y="506"/>
                  </a:cubicBezTo>
                  <a:cubicBezTo>
                    <a:pt x="671" y="506"/>
                    <a:pt x="676" y="515"/>
                    <a:pt x="677" y="515"/>
                  </a:cubicBezTo>
                  <a:cubicBezTo>
                    <a:pt x="679" y="515"/>
                    <a:pt x="680" y="521"/>
                    <a:pt x="679" y="524"/>
                  </a:cubicBezTo>
                  <a:cubicBezTo>
                    <a:pt x="677" y="529"/>
                    <a:pt x="679" y="532"/>
                    <a:pt x="680" y="531"/>
                  </a:cubicBezTo>
                  <a:cubicBezTo>
                    <a:pt x="680" y="529"/>
                    <a:pt x="683" y="529"/>
                    <a:pt x="680" y="532"/>
                  </a:cubicBezTo>
                  <a:cubicBezTo>
                    <a:pt x="679" y="534"/>
                    <a:pt x="680" y="538"/>
                    <a:pt x="682" y="540"/>
                  </a:cubicBezTo>
                  <a:cubicBezTo>
                    <a:pt x="685" y="541"/>
                    <a:pt x="683" y="538"/>
                    <a:pt x="685" y="541"/>
                  </a:cubicBezTo>
                  <a:cubicBezTo>
                    <a:pt x="685" y="545"/>
                    <a:pt x="686" y="543"/>
                    <a:pt x="686" y="546"/>
                  </a:cubicBezTo>
                  <a:cubicBezTo>
                    <a:pt x="688" y="551"/>
                    <a:pt x="689" y="548"/>
                    <a:pt x="691" y="552"/>
                  </a:cubicBezTo>
                  <a:cubicBezTo>
                    <a:pt x="691" y="557"/>
                    <a:pt x="692" y="554"/>
                    <a:pt x="692" y="555"/>
                  </a:cubicBezTo>
                  <a:cubicBezTo>
                    <a:pt x="691" y="557"/>
                    <a:pt x="692" y="559"/>
                    <a:pt x="694" y="557"/>
                  </a:cubicBezTo>
                  <a:cubicBezTo>
                    <a:pt x="697" y="555"/>
                    <a:pt x="695" y="560"/>
                    <a:pt x="697" y="557"/>
                  </a:cubicBezTo>
                  <a:cubicBezTo>
                    <a:pt x="700" y="554"/>
                    <a:pt x="697" y="554"/>
                    <a:pt x="699" y="552"/>
                  </a:cubicBezTo>
                  <a:cubicBezTo>
                    <a:pt x="700" y="549"/>
                    <a:pt x="700" y="546"/>
                    <a:pt x="700" y="543"/>
                  </a:cubicBezTo>
                  <a:cubicBezTo>
                    <a:pt x="702" y="538"/>
                    <a:pt x="695" y="529"/>
                    <a:pt x="697" y="524"/>
                  </a:cubicBezTo>
                  <a:cubicBezTo>
                    <a:pt x="697" y="521"/>
                    <a:pt x="691" y="517"/>
                    <a:pt x="689" y="504"/>
                  </a:cubicBezTo>
                  <a:cubicBezTo>
                    <a:pt x="688" y="492"/>
                    <a:pt x="694" y="485"/>
                    <a:pt x="695" y="482"/>
                  </a:cubicBezTo>
                  <a:cubicBezTo>
                    <a:pt x="699" y="481"/>
                    <a:pt x="695" y="481"/>
                    <a:pt x="699" y="481"/>
                  </a:cubicBezTo>
                  <a:cubicBezTo>
                    <a:pt x="702" y="481"/>
                    <a:pt x="703" y="476"/>
                    <a:pt x="705" y="476"/>
                  </a:cubicBezTo>
                  <a:cubicBezTo>
                    <a:pt x="708" y="475"/>
                    <a:pt x="706" y="470"/>
                    <a:pt x="711" y="467"/>
                  </a:cubicBezTo>
                  <a:cubicBezTo>
                    <a:pt x="715" y="464"/>
                    <a:pt x="717" y="467"/>
                    <a:pt x="718" y="464"/>
                  </a:cubicBezTo>
                  <a:cubicBezTo>
                    <a:pt x="718" y="461"/>
                    <a:pt x="723" y="458"/>
                    <a:pt x="726" y="458"/>
                  </a:cubicBezTo>
                  <a:cubicBezTo>
                    <a:pt x="730" y="456"/>
                    <a:pt x="730" y="454"/>
                    <a:pt x="730" y="453"/>
                  </a:cubicBezTo>
                  <a:cubicBezTo>
                    <a:pt x="729" y="453"/>
                    <a:pt x="727" y="456"/>
                    <a:pt x="726" y="454"/>
                  </a:cubicBezTo>
                  <a:cubicBezTo>
                    <a:pt x="724" y="453"/>
                    <a:pt x="726" y="454"/>
                    <a:pt x="727" y="453"/>
                  </a:cubicBezTo>
                  <a:cubicBezTo>
                    <a:pt x="729" y="450"/>
                    <a:pt x="723" y="448"/>
                    <a:pt x="727" y="450"/>
                  </a:cubicBezTo>
                  <a:cubicBezTo>
                    <a:pt x="730" y="450"/>
                    <a:pt x="730" y="451"/>
                    <a:pt x="732" y="450"/>
                  </a:cubicBezTo>
                  <a:cubicBezTo>
                    <a:pt x="734" y="447"/>
                    <a:pt x="734" y="450"/>
                    <a:pt x="734" y="447"/>
                  </a:cubicBezTo>
                  <a:cubicBezTo>
                    <a:pt x="735" y="443"/>
                    <a:pt x="734" y="443"/>
                    <a:pt x="734" y="443"/>
                  </a:cubicBezTo>
                  <a:cubicBezTo>
                    <a:pt x="732" y="445"/>
                    <a:pt x="734" y="443"/>
                    <a:pt x="729" y="443"/>
                  </a:cubicBezTo>
                  <a:cubicBezTo>
                    <a:pt x="726" y="445"/>
                    <a:pt x="726" y="443"/>
                    <a:pt x="726" y="442"/>
                  </a:cubicBezTo>
                  <a:cubicBezTo>
                    <a:pt x="726" y="440"/>
                    <a:pt x="727" y="445"/>
                    <a:pt x="730" y="442"/>
                  </a:cubicBezTo>
                  <a:cubicBezTo>
                    <a:pt x="734" y="439"/>
                    <a:pt x="735" y="445"/>
                    <a:pt x="737" y="445"/>
                  </a:cubicBezTo>
                  <a:cubicBezTo>
                    <a:pt x="737" y="445"/>
                    <a:pt x="735" y="443"/>
                    <a:pt x="734" y="434"/>
                  </a:cubicBezTo>
                  <a:cubicBezTo>
                    <a:pt x="732" y="431"/>
                    <a:pt x="730" y="433"/>
                    <a:pt x="729" y="434"/>
                  </a:cubicBezTo>
                  <a:cubicBezTo>
                    <a:pt x="727" y="434"/>
                    <a:pt x="732" y="431"/>
                    <a:pt x="729" y="429"/>
                  </a:cubicBezTo>
                  <a:cubicBezTo>
                    <a:pt x="727" y="428"/>
                    <a:pt x="730" y="431"/>
                    <a:pt x="730" y="426"/>
                  </a:cubicBezTo>
                  <a:cubicBezTo>
                    <a:pt x="729" y="422"/>
                    <a:pt x="732" y="423"/>
                    <a:pt x="729" y="422"/>
                  </a:cubicBezTo>
                  <a:cubicBezTo>
                    <a:pt x="726" y="419"/>
                    <a:pt x="724" y="417"/>
                    <a:pt x="727" y="420"/>
                  </a:cubicBezTo>
                  <a:cubicBezTo>
                    <a:pt x="730" y="422"/>
                    <a:pt x="729" y="420"/>
                    <a:pt x="729" y="417"/>
                  </a:cubicBezTo>
                  <a:cubicBezTo>
                    <a:pt x="727" y="414"/>
                    <a:pt x="727" y="412"/>
                    <a:pt x="729" y="411"/>
                  </a:cubicBezTo>
                  <a:cubicBezTo>
                    <a:pt x="729" y="408"/>
                    <a:pt x="729" y="408"/>
                    <a:pt x="730" y="406"/>
                  </a:cubicBezTo>
                  <a:cubicBezTo>
                    <a:pt x="732" y="405"/>
                    <a:pt x="730" y="406"/>
                    <a:pt x="730" y="408"/>
                  </a:cubicBezTo>
                  <a:cubicBezTo>
                    <a:pt x="729" y="409"/>
                    <a:pt x="729" y="411"/>
                    <a:pt x="730" y="412"/>
                  </a:cubicBezTo>
                  <a:cubicBezTo>
                    <a:pt x="730" y="414"/>
                    <a:pt x="729" y="414"/>
                    <a:pt x="730" y="415"/>
                  </a:cubicBezTo>
                  <a:cubicBezTo>
                    <a:pt x="730" y="417"/>
                    <a:pt x="729" y="417"/>
                    <a:pt x="730" y="419"/>
                  </a:cubicBezTo>
                  <a:cubicBezTo>
                    <a:pt x="732" y="420"/>
                    <a:pt x="732" y="417"/>
                    <a:pt x="734" y="419"/>
                  </a:cubicBezTo>
                  <a:cubicBezTo>
                    <a:pt x="734" y="422"/>
                    <a:pt x="732" y="422"/>
                    <a:pt x="734" y="422"/>
                  </a:cubicBezTo>
                  <a:cubicBezTo>
                    <a:pt x="735" y="423"/>
                    <a:pt x="730" y="429"/>
                    <a:pt x="732" y="431"/>
                  </a:cubicBezTo>
                  <a:cubicBezTo>
                    <a:pt x="734" y="431"/>
                    <a:pt x="735" y="423"/>
                    <a:pt x="738" y="420"/>
                  </a:cubicBezTo>
                  <a:cubicBezTo>
                    <a:pt x="741" y="415"/>
                    <a:pt x="740" y="412"/>
                    <a:pt x="738" y="412"/>
                  </a:cubicBezTo>
                  <a:cubicBezTo>
                    <a:pt x="737" y="412"/>
                    <a:pt x="737" y="409"/>
                    <a:pt x="735" y="406"/>
                  </a:cubicBezTo>
                  <a:cubicBezTo>
                    <a:pt x="735" y="403"/>
                    <a:pt x="735" y="401"/>
                    <a:pt x="738" y="400"/>
                  </a:cubicBezTo>
                  <a:cubicBezTo>
                    <a:pt x="741" y="398"/>
                    <a:pt x="734" y="401"/>
                    <a:pt x="737" y="406"/>
                  </a:cubicBezTo>
                  <a:cubicBezTo>
                    <a:pt x="740" y="411"/>
                    <a:pt x="741" y="406"/>
                    <a:pt x="741" y="409"/>
                  </a:cubicBezTo>
                  <a:cubicBezTo>
                    <a:pt x="740" y="414"/>
                    <a:pt x="743" y="409"/>
                    <a:pt x="746" y="405"/>
                  </a:cubicBezTo>
                  <a:cubicBezTo>
                    <a:pt x="747" y="400"/>
                    <a:pt x="750" y="395"/>
                    <a:pt x="747" y="395"/>
                  </a:cubicBezTo>
                  <a:cubicBezTo>
                    <a:pt x="746" y="395"/>
                    <a:pt x="746" y="394"/>
                    <a:pt x="747" y="391"/>
                  </a:cubicBezTo>
                  <a:cubicBezTo>
                    <a:pt x="750" y="389"/>
                    <a:pt x="755" y="386"/>
                    <a:pt x="758" y="386"/>
                  </a:cubicBezTo>
                  <a:cubicBezTo>
                    <a:pt x="761" y="384"/>
                    <a:pt x="769" y="384"/>
                    <a:pt x="769" y="383"/>
                  </a:cubicBezTo>
                  <a:cubicBezTo>
                    <a:pt x="769" y="381"/>
                    <a:pt x="769" y="378"/>
                    <a:pt x="770" y="381"/>
                  </a:cubicBezTo>
                  <a:cubicBezTo>
                    <a:pt x="770" y="383"/>
                    <a:pt x="770" y="384"/>
                    <a:pt x="773" y="381"/>
                  </a:cubicBezTo>
                  <a:cubicBezTo>
                    <a:pt x="776" y="378"/>
                    <a:pt x="773" y="384"/>
                    <a:pt x="776" y="383"/>
                  </a:cubicBezTo>
                  <a:cubicBezTo>
                    <a:pt x="778" y="380"/>
                    <a:pt x="781" y="383"/>
                    <a:pt x="781" y="380"/>
                  </a:cubicBezTo>
                  <a:cubicBezTo>
                    <a:pt x="779" y="377"/>
                    <a:pt x="779" y="375"/>
                    <a:pt x="778" y="377"/>
                  </a:cubicBezTo>
                  <a:cubicBezTo>
                    <a:pt x="778" y="377"/>
                    <a:pt x="779" y="377"/>
                    <a:pt x="779" y="378"/>
                  </a:cubicBezTo>
                  <a:cubicBezTo>
                    <a:pt x="779" y="380"/>
                    <a:pt x="776" y="381"/>
                    <a:pt x="776" y="378"/>
                  </a:cubicBezTo>
                  <a:cubicBezTo>
                    <a:pt x="775" y="375"/>
                    <a:pt x="775" y="375"/>
                    <a:pt x="773" y="374"/>
                  </a:cubicBezTo>
                  <a:cubicBezTo>
                    <a:pt x="770" y="374"/>
                    <a:pt x="776" y="370"/>
                    <a:pt x="775" y="369"/>
                  </a:cubicBezTo>
                  <a:cubicBezTo>
                    <a:pt x="773" y="369"/>
                    <a:pt x="775" y="363"/>
                    <a:pt x="778" y="360"/>
                  </a:cubicBezTo>
                  <a:cubicBezTo>
                    <a:pt x="779" y="358"/>
                    <a:pt x="776" y="358"/>
                    <a:pt x="778" y="356"/>
                  </a:cubicBezTo>
                  <a:cubicBezTo>
                    <a:pt x="779" y="356"/>
                    <a:pt x="779" y="360"/>
                    <a:pt x="782" y="358"/>
                  </a:cubicBezTo>
                  <a:cubicBezTo>
                    <a:pt x="784" y="356"/>
                    <a:pt x="784" y="355"/>
                    <a:pt x="785" y="355"/>
                  </a:cubicBezTo>
                  <a:cubicBezTo>
                    <a:pt x="788" y="355"/>
                    <a:pt x="787" y="349"/>
                    <a:pt x="790" y="350"/>
                  </a:cubicBezTo>
                  <a:cubicBezTo>
                    <a:pt x="793" y="352"/>
                    <a:pt x="791" y="350"/>
                    <a:pt x="793" y="350"/>
                  </a:cubicBezTo>
                  <a:cubicBezTo>
                    <a:pt x="794" y="349"/>
                    <a:pt x="794" y="352"/>
                    <a:pt x="796" y="349"/>
                  </a:cubicBezTo>
                  <a:cubicBezTo>
                    <a:pt x="799" y="347"/>
                    <a:pt x="801" y="349"/>
                    <a:pt x="802" y="347"/>
                  </a:cubicBezTo>
                  <a:cubicBezTo>
                    <a:pt x="804" y="344"/>
                    <a:pt x="804" y="345"/>
                    <a:pt x="802" y="344"/>
                  </a:cubicBezTo>
                  <a:cubicBezTo>
                    <a:pt x="802" y="342"/>
                    <a:pt x="802" y="341"/>
                    <a:pt x="801" y="341"/>
                  </a:cubicBezTo>
                  <a:cubicBezTo>
                    <a:pt x="799" y="341"/>
                    <a:pt x="799" y="338"/>
                    <a:pt x="799" y="336"/>
                  </a:cubicBezTo>
                  <a:cubicBezTo>
                    <a:pt x="799" y="336"/>
                    <a:pt x="799" y="336"/>
                    <a:pt x="798" y="335"/>
                  </a:cubicBezTo>
                  <a:cubicBezTo>
                    <a:pt x="796" y="335"/>
                    <a:pt x="798" y="335"/>
                    <a:pt x="798" y="333"/>
                  </a:cubicBezTo>
                  <a:cubicBezTo>
                    <a:pt x="798" y="331"/>
                    <a:pt x="798" y="324"/>
                    <a:pt x="798" y="322"/>
                  </a:cubicBezTo>
                  <a:cubicBezTo>
                    <a:pt x="798" y="319"/>
                    <a:pt x="798" y="319"/>
                    <a:pt x="794" y="317"/>
                  </a:cubicBezTo>
                  <a:cubicBezTo>
                    <a:pt x="793" y="314"/>
                    <a:pt x="791" y="316"/>
                    <a:pt x="790" y="317"/>
                  </a:cubicBezTo>
                  <a:cubicBezTo>
                    <a:pt x="788" y="317"/>
                    <a:pt x="787" y="317"/>
                    <a:pt x="787" y="316"/>
                  </a:cubicBezTo>
                  <a:cubicBezTo>
                    <a:pt x="787" y="314"/>
                    <a:pt x="785" y="314"/>
                    <a:pt x="785" y="314"/>
                  </a:cubicBezTo>
                  <a:cubicBezTo>
                    <a:pt x="785" y="314"/>
                    <a:pt x="782" y="319"/>
                    <a:pt x="781" y="322"/>
                  </a:cubicBezTo>
                  <a:cubicBezTo>
                    <a:pt x="778" y="325"/>
                    <a:pt x="781" y="325"/>
                    <a:pt x="779" y="327"/>
                  </a:cubicBezTo>
                  <a:cubicBezTo>
                    <a:pt x="776" y="330"/>
                    <a:pt x="779" y="331"/>
                    <a:pt x="778" y="333"/>
                  </a:cubicBezTo>
                  <a:cubicBezTo>
                    <a:pt x="775" y="335"/>
                    <a:pt x="778" y="333"/>
                    <a:pt x="775" y="336"/>
                  </a:cubicBezTo>
                  <a:cubicBezTo>
                    <a:pt x="772" y="338"/>
                    <a:pt x="776" y="338"/>
                    <a:pt x="775" y="338"/>
                  </a:cubicBezTo>
                  <a:cubicBezTo>
                    <a:pt x="773" y="338"/>
                    <a:pt x="773" y="341"/>
                    <a:pt x="772" y="339"/>
                  </a:cubicBezTo>
                  <a:cubicBezTo>
                    <a:pt x="772" y="339"/>
                    <a:pt x="772" y="341"/>
                    <a:pt x="770" y="339"/>
                  </a:cubicBezTo>
                  <a:cubicBezTo>
                    <a:pt x="769" y="339"/>
                    <a:pt x="769" y="339"/>
                    <a:pt x="769" y="342"/>
                  </a:cubicBezTo>
                  <a:cubicBezTo>
                    <a:pt x="746" y="342"/>
                    <a:pt x="746" y="342"/>
                    <a:pt x="746" y="342"/>
                  </a:cubicBezTo>
                  <a:cubicBezTo>
                    <a:pt x="744" y="342"/>
                    <a:pt x="743" y="344"/>
                    <a:pt x="743" y="342"/>
                  </a:cubicBezTo>
                  <a:cubicBezTo>
                    <a:pt x="741" y="342"/>
                    <a:pt x="737" y="345"/>
                    <a:pt x="734" y="349"/>
                  </a:cubicBezTo>
                  <a:close/>
                  <a:moveTo>
                    <a:pt x="807" y="630"/>
                  </a:moveTo>
                  <a:cubicBezTo>
                    <a:pt x="810" y="629"/>
                    <a:pt x="808" y="630"/>
                    <a:pt x="813" y="630"/>
                  </a:cubicBezTo>
                  <a:cubicBezTo>
                    <a:pt x="816" y="629"/>
                    <a:pt x="817" y="625"/>
                    <a:pt x="811" y="625"/>
                  </a:cubicBezTo>
                  <a:cubicBezTo>
                    <a:pt x="805" y="624"/>
                    <a:pt x="802" y="624"/>
                    <a:pt x="802" y="629"/>
                  </a:cubicBezTo>
                  <a:cubicBezTo>
                    <a:pt x="804" y="630"/>
                    <a:pt x="802" y="630"/>
                    <a:pt x="807" y="630"/>
                  </a:cubicBezTo>
                  <a:close/>
                  <a:moveTo>
                    <a:pt x="100" y="619"/>
                  </a:moveTo>
                  <a:cubicBezTo>
                    <a:pt x="102" y="616"/>
                    <a:pt x="106" y="618"/>
                    <a:pt x="106" y="615"/>
                  </a:cubicBezTo>
                  <a:cubicBezTo>
                    <a:pt x="106" y="615"/>
                    <a:pt x="106" y="615"/>
                    <a:pt x="106" y="615"/>
                  </a:cubicBezTo>
                  <a:cubicBezTo>
                    <a:pt x="106" y="615"/>
                    <a:pt x="106" y="615"/>
                    <a:pt x="106" y="613"/>
                  </a:cubicBezTo>
                  <a:cubicBezTo>
                    <a:pt x="105" y="613"/>
                    <a:pt x="105" y="613"/>
                    <a:pt x="105" y="613"/>
                  </a:cubicBezTo>
                  <a:cubicBezTo>
                    <a:pt x="105" y="611"/>
                    <a:pt x="105" y="613"/>
                    <a:pt x="105" y="613"/>
                  </a:cubicBezTo>
                  <a:cubicBezTo>
                    <a:pt x="105" y="611"/>
                    <a:pt x="105" y="610"/>
                    <a:pt x="103" y="610"/>
                  </a:cubicBezTo>
                  <a:cubicBezTo>
                    <a:pt x="103" y="610"/>
                    <a:pt x="100" y="607"/>
                    <a:pt x="99" y="607"/>
                  </a:cubicBezTo>
                  <a:cubicBezTo>
                    <a:pt x="99" y="607"/>
                    <a:pt x="99" y="607"/>
                    <a:pt x="99" y="607"/>
                  </a:cubicBezTo>
                  <a:cubicBezTo>
                    <a:pt x="97" y="607"/>
                    <a:pt x="99" y="610"/>
                    <a:pt x="99" y="610"/>
                  </a:cubicBezTo>
                  <a:cubicBezTo>
                    <a:pt x="99" y="610"/>
                    <a:pt x="97" y="611"/>
                    <a:pt x="97" y="613"/>
                  </a:cubicBezTo>
                  <a:cubicBezTo>
                    <a:pt x="97" y="615"/>
                    <a:pt x="97" y="615"/>
                    <a:pt x="97" y="615"/>
                  </a:cubicBezTo>
                  <a:cubicBezTo>
                    <a:pt x="97" y="615"/>
                    <a:pt x="97" y="615"/>
                    <a:pt x="97" y="615"/>
                  </a:cubicBezTo>
                  <a:cubicBezTo>
                    <a:pt x="97" y="616"/>
                    <a:pt x="97" y="618"/>
                    <a:pt x="97" y="619"/>
                  </a:cubicBezTo>
                  <a:cubicBezTo>
                    <a:pt x="99" y="619"/>
                    <a:pt x="100" y="621"/>
                    <a:pt x="100" y="619"/>
                  </a:cubicBezTo>
                  <a:moveTo>
                    <a:pt x="96" y="601"/>
                  </a:moveTo>
                  <a:cubicBezTo>
                    <a:pt x="94" y="601"/>
                    <a:pt x="94" y="601"/>
                    <a:pt x="94" y="601"/>
                  </a:cubicBezTo>
                  <a:cubicBezTo>
                    <a:pt x="92" y="601"/>
                    <a:pt x="92" y="599"/>
                    <a:pt x="92" y="599"/>
                  </a:cubicBezTo>
                  <a:cubicBezTo>
                    <a:pt x="92" y="599"/>
                    <a:pt x="92" y="599"/>
                    <a:pt x="92" y="599"/>
                  </a:cubicBezTo>
                  <a:cubicBezTo>
                    <a:pt x="91" y="601"/>
                    <a:pt x="91" y="601"/>
                    <a:pt x="91" y="601"/>
                  </a:cubicBezTo>
                  <a:cubicBezTo>
                    <a:pt x="92" y="601"/>
                    <a:pt x="92" y="601"/>
                    <a:pt x="94" y="602"/>
                  </a:cubicBezTo>
                  <a:cubicBezTo>
                    <a:pt x="94" y="602"/>
                    <a:pt x="92" y="604"/>
                    <a:pt x="94" y="604"/>
                  </a:cubicBezTo>
                  <a:cubicBezTo>
                    <a:pt x="94" y="604"/>
                    <a:pt x="99" y="604"/>
                    <a:pt x="96" y="601"/>
                  </a:cubicBezTo>
                  <a:cubicBezTo>
                    <a:pt x="96" y="601"/>
                    <a:pt x="96" y="601"/>
                    <a:pt x="96" y="601"/>
                  </a:cubicBezTo>
                  <a:moveTo>
                    <a:pt x="82" y="593"/>
                  </a:moveTo>
                  <a:cubicBezTo>
                    <a:pt x="82" y="593"/>
                    <a:pt x="80" y="593"/>
                    <a:pt x="80" y="594"/>
                  </a:cubicBezTo>
                  <a:cubicBezTo>
                    <a:pt x="80" y="594"/>
                    <a:pt x="79" y="593"/>
                    <a:pt x="79" y="594"/>
                  </a:cubicBezTo>
                  <a:cubicBezTo>
                    <a:pt x="80" y="599"/>
                    <a:pt x="82" y="596"/>
                    <a:pt x="82" y="596"/>
                  </a:cubicBezTo>
                  <a:cubicBezTo>
                    <a:pt x="82" y="596"/>
                    <a:pt x="82" y="596"/>
                    <a:pt x="82" y="596"/>
                  </a:cubicBezTo>
                  <a:cubicBezTo>
                    <a:pt x="83" y="597"/>
                    <a:pt x="83" y="597"/>
                    <a:pt x="83" y="597"/>
                  </a:cubicBezTo>
                  <a:cubicBezTo>
                    <a:pt x="83" y="596"/>
                    <a:pt x="83" y="596"/>
                    <a:pt x="83" y="596"/>
                  </a:cubicBezTo>
                  <a:cubicBezTo>
                    <a:pt x="83" y="596"/>
                    <a:pt x="83" y="596"/>
                    <a:pt x="83" y="596"/>
                  </a:cubicBezTo>
                  <a:cubicBezTo>
                    <a:pt x="83" y="596"/>
                    <a:pt x="83" y="596"/>
                    <a:pt x="83" y="596"/>
                  </a:cubicBezTo>
                  <a:cubicBezTo>
                    <a:pt x="83" y="594"/>
                    <a:pt x="83" y="596"/>
                    <a:pt x="83" y="596"/>
                  </a:cubicBezTo>
                  <a:cubicBezTo>
                    <a:pt x="82" y="594"/>
                    <a:pt x="82" y="593"/>
                    <a:pt x="82" y="593"/>
                  </a:cubicBezTo>
                  <a:moveTo>
                    <a:pt x="71" y="590"/>
                  </a:moveTo>
                  <a:cubicBezTo>
                    <a:pt x="71" y="585"/>
                    <a:pt x="67" y="588"/>
                    <a:pt x="67" y="590"/>
                  </a:cubicBezTo>
                  <a:cubicBezTo>
                    <a:pt x="67" y="590"/>
                    <a:pt x="71" y="591"/>
                    <a:pt x="71" y="590"/>
                  </a:cubicBezTo>
                  <a:moveTo>
                    <a:pt x="89" y="601"/>
                  </a:moveTo>
                  <a:cubicBezTo>
                    <a:pt x="89" y="602"/>
                    <a:pt x="89" y="604"/>
                    <a:pt x="91" y="602"/>
                  </a:cubicBezTo>
                  <a:cubicBezTo>
                    <a:pt x="91" y="601"/>
                    <a:pt x="91" y="601"/>
                    <a:pt x="91" y="601"/>
                  </a:cubicBezTo>
                  <a:cubicBezTo>
                    <a:pt x="89" y="601"/>
                    <a:pt x="88" y="601"/>
                    <a:pt x="89" y="601"/>
                  </a:cubicBezTo>
                  <a:moveTo>
                    <a:pt x="92" y="604"/>
                  </a:moveTo>
                  <a:cubicBezTo>
                    <a:pt x="94" y="604"/>
                    <a:pt x="92" y="605"/>
                    <a:pt x="91" y="604"/>
                  </a:cubicBezTo>
                  <a:cubicBezTo>
                    <a:pt x="92" y="604"/>
                    <a:pt x="92" y="604"/>
                    <a:pt x="92" y="604"/>
                  </a:cubicBezTo>
                  <a:moveTo>
                    <a:pt x="89" y="597"/>
                  </a:moveTo>
                  <a:cubicBezTo>
                    <a:pt x="88" y="597"/>
                    <a:pt x="88" y="597"/>
                    <a:pt x="86" y="597"/>
                  </a:cubicBezTo>
                  <a:cubicBezTo>
                    <a:pt x="86" y="599"/>
                    <a:pt x="86" y="599"/>
                    <a:pt x="86" y="599"/>
                  </a:cubicBezTo>
                  <a:cubicBezTo>
                    <a:pt x="88" y="599"/>
                    <a:pt x="88" y="599"/>
                    <a:pt x="88" y="599"/>
                  </a:cubicBezTo>
                  <a:cubicBezTo>
                    <a:pt x="89" y="599"/>
                    <a:pt x="89" y="599"/>
                    <a:pt x="89" y="599"/>
                  </a:cubicBezTo>
                  <a:cubicBezTo>
                    <a:pt x="91" y="599"/>
                    <a:pt x="91" y="597"/>
                    <a:pt x="91" y="597"/>
                  </a:cubicBezTo>
                  <a:cubicBezTo>
                    <a:pt x="89" y="597"/>
                    <a:pt x="89" y="597"/>
                    <a:pt x="89" y="597"/>
                  </a:cubicBezTo>
                  <a:cubicBezTo>
                    <a:pt x="89" y="597"/>
                    <a:pt x="89" y="597"/>
                    <a:pt x="89" y="597"/>
                  </a:cubicBezTo>
                  <a:moveTo>
                    <a:pt x="65" y="590"/>
                  </a:moveTo>
                  <a:cubicBezTo>
                    <a:pt x="65" y="590"/>
                    <a:pt x="62" y="591"/>
                    <a:pt x="64" y="591"/>
                  </a:cubicBezTo>
                  <a:cubicBezTo>
                    <a:pt x="65" y="590"/>
                    <a:pt x="65" y="590"/>
                    <a:pt x="65" y="59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81" name="Freeform 290"/>
            <p:cNvSpPr>
              <a:spLocks/>
            </p:cNvSpPr>
            <p:nvPr/>
          </p:nvSpPr>
          <p:spPr bwMode="auto">
            <a:xfrm>
              <a:off x="1550" y="2971"/>
              <a:ext cx="619" cy="760"/>
            </a:xfrm>
            <a:custGeom>
              <a:avLst/>
              <a:gdLst/>
              <a:ahLst/>
              <a:cxnLst>
                <a:cxn ang="0">
                  <a:pos x="169" y="380"/>
                </a:cxn>
                <a:cxn ang="0">
                  <a:pos x="157" y="368"/>
                </a:cxn>
                <a:cxn ang="0">
                  <a:pos x="145" y="357"/>
                </a:cxn>
                <a:cxn ang="0">
                  <a:pos x="140" y="350"/>
                </a:cxn>
                <a:cxn ang="0">
                  <a:pos x="163" y="325"/>
                </a:cxn>
                <a:cxn ang="0">
                  <a:pos x="159" y="307"/>
                </a:cxn>
                <a:cxn ang="0">
                  <a:pos x="154" y="291"/>
                </a:cxn>
                <a:cxn ang="0">
                  <a:pos x="143" y="273"/>
                </a:cxn>
                <a:cxn ang="0">
                  <a:pos x="134" y="263"/>
                </a:cxn>
                <a:cxn ang="0">
                  <a:pos x="133" y="248"/>
                </a:cxn>
                <a:cxn ang="0">
                  <a:pos x="133" y="224"/>
                </a:cxn>
                <a:cxn ang="0">
                  <a:pos x="118" y="213"/>
                </a:cxn>
                <a:cxn ang="0">
                  <a:pos x="101" y="184"/>
                </a:cxn>
                <a:cxn ang="0">
                  <a:pos x="80" y="171"/>
                </a:cxn>
                <a:cxn ang="0">
                  <a:pos x="58" y="154"/>
                </a:cxn>
                <a:cxn ang="0">
                  <a:pos x="34" y="161"/>
                </a:cxn>
                <a:cxn ang="0">
                  <a:pos x="20" y="148"/>
                </a:cxn>
                <a:cxn ang="0">
                  <a:pos x="10" y="118"/>
                </a:cxn>
                <a:cxn ang="0">
                  <a:pos x="31" y="94"/>
                </a:cxn>
                <a:cxn ang="0">
                  <a:pos x="41" y="70"/>
                </a:cxn>
                <a:cxn ang="0">
                  <a:pos x="37" y="48"/>
                </a:cxn>
                <a:cxn ang="0">
                  <a:pos x="45" y="47"/>
                </a:cxn>
                <a:cxn ang="0">
                  <a:pos x="38" y="42"/>
                </a:cxn>
                <a:cxn ang="0">
                  <a:pos x="52" y="36"/>
                </a:cxn>
                <a:cxn ang="0">
                  <a:pos x="58" y="31"/>
                </a:cxn>
                <a:cxn ang="0">
                  <a:pos x="72" y="45"/>
                </a:cxn>
                <a:cxn ang="0">
                  <a:pos x="87" y="33"/>
                </a:cxn>
                <a:cxn ang="0">
                  <a:pos x="81" y="14"/>
                </a:cxn>
                <a:cxn ang="0">
                  <a:pos x="98" y="13"/>
                </a:cxn>
                <a:cxn ang="0">
                  <a:pos x="115" y="2"/>
                </a:cxn>
                <a:cxn ang="0">
                  <a:pos x="119" y="16"/>
                </a:cxn>
                <a:cxn ang="0">
                  <a:pos x="119" y="33"/>
                </a:cxn>
                <a:cxn ang="0">
                  <a:pos x="131" y="38"/>
                </a:cxn>
                <a:cxn ang="0">
                  <a:pos x="145" y="34"/>
                </a:cxn>
                <a:cxn ang="0">
                  <a:pos x="151" y="30"/>
                </a:cxn>
                <a:cxn ang="0">
                  <a:pos x="160" y="30"/>
                </a:cxn>
                <a:cxn ang="0">
                  <a:pos x="169" y="30"/>
                </a:cxn>
                <a:cxn ang="0">
                  <a:pos x="179" y="20"/>
                </a:cxn>
                <a:cxn ang="0">
                  <a:pos x="185" y="10"/>
                </a:cxn>
                <a:cxn ang="0">
                  <a:pos x="188" y="16"/>
                </a:cxn>
                <a:cxn ang="0">
                  <a:pos x="189" y="28"/>
                </a:cxn>
                <a:cxn ang="0">
                  <a:pos x="192" y="33"/>
                </a:cxn>
                <a:cxn ang="0">
                  <a:pos x="197" y="44"/>
                </a:cxn>
                <a:cxn ang="0">
                  <a:pos x="185" y="59"/>
                </a:cxn>
                <a:cxn ang="0">
                  <a:pos x="191" y="64"/>
                </a:cxn>
                <a:cxn ang="0">
                  <a:pos x="206" y="55"/>
                </a:cxn>
                <a:cxn ang="0">
                  <a:pos x="217" y="59"/>
                </a:cxn>
                <a:cxn ang="0">
                  <a:pos x="235" y="67"/>
                </a:cxn>
                <a:cxn ang="0">
                  <a:pos x="239" y="83"/>
                </a:cxn>
                <a:cxn ang="0">
                  <a:pos x="270" y="80"/>
                </a:cxn>
                <a:cxn ang="0">
                  <a:pos x="297" y="100"/>
                </a:cxn>
                <a:cxn ang="0">
                  <a:pos x="317" y="123"/>
                </a:cxn>
                <a:cxn ang="0">
                  <a:pos x="296" y="168"/>
                </a:cxn>
                <a:cxn ang="0">
                  <a:pos x="284" y="198"/>
                </a:cxn>
                <a:cxn ang="0">
                  <a:pos x="281" y="232"/>
                </a:cxn>
                <a:cxn ang="0">
                  <a:pos x="268" y="268"/>
                </a:cxn>
                <a:cxn ang="0">
                  <a:pos x="250" y="282"/>
                </a:cxn>
                <a:cxn ang="0">
                  <a:pos x="223" y="294"/>
                </a:cxn>
                <a:cxn ang="0">
                  <a:pos x="207" y="336"/>
                </a:cxn>
                <a:cxn ang="0">
                  <a:pos x="186" y="371"/>
                </a:cxn>
                <a:cxn ang="0">
                  <a:pos x="168" y="392"/>
                </a:cxn>
              </a:cxnLst>
              <a:rect l="0" t="0" r="r" b="b"/>
              <a:pathLst>
                <a:path w="319" h="392">
                  <a:moveTo>
                    <a:pt x="168" y="392"/>
                  </a:moveTo>
                  <a:cubicBezTo>
                    <a:pt x="166" y="385"/>
                    <a:pt x="174" y="386"/>
                    <a:pt x="169" y="380"/>
                  </a:cubicBezTo>
                  <a:cubicBezTo>
                    <a:pt x="166" y="375"/>
                    <a:pt x="168" y="375"/>
                    <a:pt x="163" y="374"/>
                  </a:cubicBezTo>
                  <a:cubicBezTo>
                    <a:pt x="160" y="371"/>
                    <a:pt x="162" y="371"/>
                    <a:pt x="157" y="368"/>
                  </a:cubicBezTo>
                  <a:cubicBezTo>
                    <a:pt x="153" y="366"/>
                    <a:pt x="154" y="361"/>
                    <a:pt x="151" y="364"/>
                  </a:cubicBezTo>
                  <a:cubicBezTo>
                    <a:pt x="146" y="366"/>
                    <a:pt x="150" y="361"/>
                    <a:pt x="145" y="357"/>
                  </a:cubicBezTo>
                  <a:cubicBezTo>
                    <a:pt x="139" y="352"/>
                    <a:pt x="139" y="360"/>
                    <a:pt x="136" y="355"/>
                  </a:cubicBezTo>
                  <a:cubicBezTo>
                    <a:pt x="137" y="354"/>
                    <a:pt x="137" y="352"/>
                    <a:pt x="140" y="350"/>
                  </a:cubicBezTo>
                  <a:cubicBezTo>
                    <a:pt x="142" y="350"/>
                    <a:pt x="142" y="347"/>
                    <a:pt x="148" y="340"/>
                  </a:cubicBezTo>
                  <a:cubicBezTo>
                    <a:pt x="153" y="332"/>
                    <a:pt x="159" y="329"/>
                    <a:pt x="163" y="325"/>
                  </a:cubicBezTo>
                  <a:cubicBezTo>
                    <a:pt x="168" y="322"/>
                    <a:pt x="168" y="316"/>
                    <a:pt x="166" y="310"/>
                  </a:cubicBezTo>
                  <a:cubicBezTo>
                    <a:pt x="163" y="302"/>
                    <a:pt x="162" y="308"/>
                    <a:pt x="159" y="307"/>
                  </a:cubicBezTo>
                  <a:cubicBezTo>
                    <a:pt x="162" y="305"/>
                    <a:pt x="163" y="293"/>
                    <a:pt x="160" y="290"/>
                  </a:cubicBezTo>
                  <a:cubicBezTo>
                    <a:pt x="159" y="288"/>
                    <a:pt x="157" y="291"/>
                    <a:pt x="154" y="291"/>
                  </a:cubicBezTo>
                  <a:cubicBezTo>
                    <a:pt x="151" y="291"/>
                    <a:pt x="154" y="288"/>
                    <a:pt x="151" y="276"/>
                  </a:cubicBezTo>
                  <a:cubicBezTo>
                    <a:pt x="150" y="273"/>
                    <a:pt x="145" y="271"/>
                    <a:pt x="143" y="273"/>
                  </a:cubicBezTo>
                  <a:cubicBezTo>
                    <a:pt x="143" y="274"/>
                    <a:pt x="133" y="273"/>
                    <a:pt x="133" y="271"/>
                  </a:cubicBezTo>
                  <a:cubicBezTo>
                    <a:pt x="134" y="268"/>
                    <a:pt x="133" y="268"/>
                    <a:pt x="134" y="263"/>
                  </a:cubicBezTo>
                  <a:cubicBezTo>
                    <a:pt x="136" y="260"/>
                    <a:pt x="131" y="255"/>
                    <a:pt x="131" y="252"/>
                  </a:cubicBezTo>
                  <a:cubicBezTo>
                    <a:pt x="134" y="251"/>
                    <a:pt x="134" y="251"/>
                    <a:pt x="133" y="248"/>
                  </a:cubicBezTo>
                  <a:cubicBezTo>
                    <a:pt x="133" y="246"/>
                    <a:pt x="136" y="243"/>
                    <a:pt x="134" y="240"/>
                  </a:cubicBezTo>
                  <a:cubicBezTo>
                    <a:pt x="134" y="238"/>
                    <a:pt x="140" y="227"/>
                    <a:pt x="133" y="224"/>
                  </a:cubicBezTo>
                  <a:cubicBezTo>
                    <a:pt x="128" y="223"/>
                    <a:pt x="128" y="218"/>
                    <a:pt x="130" y="215"/>
                  </a:cubicBezTo>
                  <a:cubicBezTo>
                    <a:pt x="131" y="212"/>
                    <a:pt x="122" y="213"/>
                    <a:pt x="118" y="213"/>
                  </a:cubicBezTo>
                  <a:cubicBezTo>
                    <a:pt x="113" y="212"/>
                    <a:pt x="116" y="192"/>
                    <a:pt x="111" y="187"/>
                  </a:cubicBezTo>
                  <a:cubicBezTo>
                    <a:pt x="107" y="182"/>
                    <a:pt x="105" y="189"/>
                    <a:pt x="101" y="184"/>
                  </a:cubicBezTo>
                  <a:cubicBezTo>
                    <a:pt x="98" y="181"/>
                    <a:pt x="99" y="184"/>
                    <a:pt x="95" y="179"/>
                  </a:cubicBezTo>
                  <a:cubicBezTo>
                    <a:pt x="89" y="175"/>
                    <a:pt x="86" y="178"/>
                    <a:pt x="80" y="171"/>
                  </a:cubicBezTo>
                  <a:cubicBezTo>
                    <a:pt x="73" y="165"/>
                    <a:pt x="73" y="159"/>
                    <a:pt x="75" y="151"/>
                  </a:cubicBezTo>
                  <a:cubicBezTo>
                    <a:pt x="78" y="145"/>
                    <a:pt x="66" y="148"/>
                    <a:pt x="58" y="154"/>
                  </a:cubicBezTo>
                  <a:cubicBezTo>
                    <a:pt x="49" y="162"/>
                    <a:pt x="51" y="164"/>
                    <a:pt x="41" y="161"/>
                  </a:cubicBezTo>
                  <a:cubicBezTo>
                    <a:pt x="37" y="159"/>
                    <a:pt x="37" y="162"/>
                    <a:pt x="34" y="161"/>
                  </a:cubicBezTo>
                  <a:cubicBezTo>
                    <a:pt x="31" y="161"/>
                    <a:pt x="34" y="143"/>
                    <a:pt x="31" y="148"/>
                  </a:cubicBezTo>
                  <a:cubicBezTo>
                    <a:pt x="29" y="151"/>
                    <a:pt x="19" y="156"/>
                    <a:pt x="20" y="148"/>
                  </a:cubicBezTo>
                  <a:cubicBezTo>
                    <a:pt x="20" y="142"/>
                    <a:pt x="11" y="148"/>
                    <a:pt x="13" y="143"/>
                  </a:cubicBezTo>
                  <a:cubicBezTo>
                    <a:pt x="14" y="139"/>
                    <a:pt x="0" y="126"/>
                    <a:pt x="10" y="118"/>
                  </a:cubicBezTo>
                  <a:cubicBezTo>
                    <a:pt x="16" y="115"/>
                    <a:pt x="13" y="108"/>
                    <a:pt x="17" y="101"/>
                  </a:cubicBezTo>
                  <a:cubicBezTo>
                    <a:pt x="23" y="97"/>
                    <a:pt x="25" y="98"/>
                    <a:pt x="31" y="94"/>
                  </a:cubicBezTo>
                  <a:cubicBezTo>
                    <a:pt x="37" y="90"/>
                    <a:pt x="34" y="97"/>
                    <a:pt x="38" y="94"/>
                  </a:cubicBezTo>
                  <a:cubicBezTo>
                    <a:pt x="38" y="92"/>
                    <a:pt x="40" y="76"/>
                    <a:pt x="41" y="70"/>
                  </a:cubicBezTo>
                  <a:cubicBezTo>
                    <a:pt x="43" y="62"/>
                    <a:pt x="40" y="62"/>
                    <a:pt x="41" y="59"/>
                  </a:cubicBezTo>
                  <a:cubicBezTo>
                    <a:pt x="41" y="56"/>
                    <a:pt x="38" y="61"/>
                    <a:pt x="37" y="48"/>
                  </a:cubicBezTo>
                  <a:cubicBezTo>
                    <a:pt x="37" y="45"/>
                    <a:pt x="40" y="47"/>
                    <a:pt x="41" y="45"/>
                  </a:cubicBezTo>
                  <a:cubicBezTo>
                    <a:pt x="41" y="45"/>
                    <a:pt x="43" y="47"/>
                    <a:pt x="45" y="47"/>
                  </a:cubicBezTo>
                  <a:cubicBezTo>
                    <a:pt x="45" y="48"/>
                    <a:pt x="45" y="42"/>
                    <a:pt x="43" y="42"/>
                  </a:cubicBezTo>
                  <a:cubicBezTo>
                    <a:pt x="40" y="42"/>
                    <a:pt x="38" y="42"/>
                    <a:pt x="38" y="42"/>
                  </a:cubicBezTo>
                  <a:cubicBezTo>
                    <a:pt x="38" y="36"/>
                    <a:pt x="38" y="36"/>
                    <a:pt x="38" y="36"/>
                  </a:cubicBezTo>
                  <a:cubicBezTo>
                    <a:pt x="52" y="36"/>
                    <a:pt x="52" y="36"/>
                    <a:pt x="52" y="36"/>
                  </a:cubicBezTo>
                  <a:cubicBezTo>
                    <a:pt x="51" y="34"/>
                    <a:pt x="51" y="31"/>
                    <a:pt x="54" y="34"/>
                  </a:cubicBezTo>
                  <a:cubicBezTo>
                    <a:pt x="55" y="38"/>
                    <a:pt x="57" y="31"/>
                    <a:pt x="58" y="31"/>
                  </a:cubicBezTo>
                  <a:cubicBezTo>
                    <a:pt x="63" y="38"/>
                    <a:pt x="58" y="42"/>
                    <a:pt x="63" y="41"/>
                  </a:cubicBezTo>
                  <a:cubicBezTo>
                    <a:pt x="66" y="47"/>
                    <a:pt x="69" y="44"/>
                    <a:pt x="72" y="45"/>
                  </a:cubicBezTo>
                  <a:cubicBezTo>
                    <a:pt x="76" y="47"/>
                    <a:pt x="75" y="41"/>
                    <a:pt x="81" y="39"/>
                  </a:cubicBezTo>
                  <a:cubicBezTo>
                    <a:pt x="87" y="39"/>
                    <a:pt x="83" y="34"/>
                    <a:pt x="87" y="33"/>
                  </a:cubicBezTo>
                  <a:cubicBezTo>
                    <a:pt x="92" y="30"/>
                    <a:pt x="90" y="27"/>
                    <a:pt x="87" y="28"/>
                  </a:cubicBezTo>
                  <a:cubicBezTo>
                    <a:pt x="84" y="30"/>
                    <a:pt x="84" y="19"/>
                    <a:pt x="81" y="14"/>
                  </a:cubicBezTo>
                  <a:cubicBezTo>
                    <a:pt x="78" y="10"/>
                    <a:pt x="86" y="13"/>
                    <a:pt x="92" y="16"/>
                  </a:cubicBezTo>
                  <a:cubicBezTo>
                    <a:pt x="99" y="20"/>
                    <a:pt x="93" y="11"/>
                    <a:pt x="98" y="13"/>
                  </a:cubicBezTo>
                  <a:cubicBezTo>
                    <a:pt x="102" y="13"/>
                    <a:pt x="113" y="8"/>
                    <a:pt x="111" y="2"/>
                  </a:cubicBezTo>
                  <a:cubicBezTo>
                    <a:pt x="111" y="2"/>
                    <a:pt x="113" y="2"/>
                    <a:pt x="115" y="2"/>
                  </a:cubicBezTo>
                  <a:cubicBezTo>
                    <a:pt x="116" y="0"/>
                    <a:pt x="118" y="3"/>
                    <a:pt x="116" y="6"/>
                  </a:cubicBezTo>
                  <a:cubicBezTo>
                    <a:pt x="115" y="11"/>
                    <a:pt x="122" y="10"/>
                    <a:pt x="119" y="16"/>
                  </a:cubicBezTo>
                  <a:cubicBezTo>
                    <a:pt x="119" y="19"/>
                    <a:pt x="119" y="19"/>
                    <a:pt x="118" y="25"/>
                  </a:cubicBezTo>
                  <a:cubicBezTo>
                    <a:pt x="116" y="31"/>
                    <a:pt x="119" y="28"/>
                    <a:pt x="119" y="33"/>
                  </a:cubicBezTo>
                  <a:cubicBezTo>
                    <a:pt x="119" y="38"/>
                    <a:pt x="125" y="42"/>
                    <a:pt x="127" y="41"/>
                  </a:cubicBezTo>
                  <a:cubicBezTo>
                    <a:pt x="130" y="39"/>
                    <a:pt x="128" y="38"/>
                    <a:pt x="131" y="38"/>
                  </a:cubicBezTo>
                  <a:cubicBezTo>
                    <a:pt x="134" y="39"/>
                    <a:pt x="136" y="34"/>
                    <a:pt x="139" y="33"/>
                  </a:cubicBezTo>
                  <a:cubicBezTo>
                    <a:pt x="142" y="33"/>
                    <a:pt x="140" y="34"/>
                    <a:pt x="145" y="34"/>
                  </a:cubicBezTo>
                  <a:cubicBezTo>
                    <a:pt x="146" y="33"/>
                    <a:pt x="151" y="38"/>
                    <a:pt x="150" y="33"/>
                  </a:cubicBezTo>
                  <a:cubicBezTo>
                    <a:pt x="148" y="30"/>
                    <a:pt x="148" y="28"/>
                    <a:pt x="151" y="30"/>
                  </a:cubicBezTo>
                  <a:cubicBezTo>
                    <a:pt x="153" y="31"/>
                    <a:pt x="157" y="25"/>
                    <a:pt x="157" y="28"/>
                  </a:cubicBezTo>
                  <a:cubicBezTo>
                    <a:pt x="157" y="30"/>
                    <a:pt x="159" y="28"/>
                    <a:pt x="160" y="30"/>
                  </a:cubicBezTo>
                  <a:cubicBezTo>
                    <a:pt x="162" y="33"/>
                    <a:pt x="163" y="33"/>
                    <a:pt x="165" y="31"/>
                  </a:cubicBezTo>
                  <a:cubicBezTo>
                    <a:pt x="166" y="28"/>
                    <a:pt x="166" y="33"/>
                    <a:pt x="169" y="30"/>
                  </a:cubicBezTo>
                  <a:cubicBezTo>
                    <a:pt x="171" y="28"/>
                    <a:pt x="169" y="31"/>
                    <a:pt x="172" y="31"/>
                  </a:cubicBezTo>
                  <a:cubicBezTo>
                    <a:pt x="175" y="31"/>
                    <a:pt x="177" y="24"/>
                    <a:pt x="179" y="20"/>
                  </a:cubicBezTo>
                  <a:cubicBezTo>
                    <a:pt x="182" y="16"/>
                    <a:pt x="182" y="16"/>
                    <a:pt x="183" y="14"/>
                  </a:cubicBezTo>
                  <a:cubicBezTo>
                    <a:pt x="185" y="11"/>
                    <a:pt x="183" y="11"/>
                    <a:pt x="185" y="10"/>
                  </a:cubicBezTo>
                  <a:cubicBezTo>
                    <a:pt x="185" y="10"/>
                    <a:pt x="186" y="13"/>
                    <a:pt x="186" y="14"/>
                  </a:cubicBezTo>
                  <a:cubicBezTo>
                    <a:pt x="188" y="16"/>
                    <a:pt x="188" y="14"/>
                    <a:pt x="188" y="16"/>
                  </a:cubicBezTo>
                  <a:cubicBezTo>
                    <a:pt x="188" y="19"/>
                    <a:pt x="188" y="24"/>
                    <a:pt x="189" y="25"/>
                  </a:cubicBezTo>
                  <a:cubicBezTo>
                    <a:pt x="189" y="25"/>
                    <a:pt x="189" y="27"/>
                    <a:pt x="189" y="28"/>
                  </a:cubicBezTo>
                  <a:cubicBezTo>
                    <a:pt x="189" y="30"/>
                    <a:pt x="191" y="30"/>
                    <a:pt x="191" y="31"/>
                  </a:cubicBezTo>
                  <a:cubicBezTo>
                    <a:pt x="191" y="33"/>
                    <a:pt x="191" y="31"/>
                    <a:pt x="192" y="33"/>
                  </a:cubicBezTo>
                  <a:cubicBezTo>
                    <a:pt x="192" y="34"/>
                    <a:pt x="192" y="36"/>
                    <a:pt x="194" y="36"/>
                  </a:cubicBezTo>
                  <a:cubicBezTo>
                    <a:pt x="197" y="34"/>
                    <a:pt x="198" y="42"/>
                    <a:pt x="197" y="44"/>
                  </a:cubicBezTo>
                  <a:cubicBezTo>
                    <a:pt x="192" y="44"/>
                    <a:pt x="192" y="52"/>
                    <a:pt x="188" y="53"/>
                  </a:cubicBezTo>
                  <a:cubicBezTo>
                    <a:pt x="183" y="55"/>
                    <a:pt x="186" y="56"/>
                    <a:pt x="185" y="59"/>
                  </a:cubicBezTo>
                  <a:cubicBezTo>
                    <a:pt x="182" y="62"/>
                    <a:pt x="189" y="56"/>
                    <a:pt x="188" y="62"/>
                  </a:cubicBezTo>
                  <a:cubicBezTo>
                    <a:pt x="185" y="67"/>
                    <a:pt x="189" y="59"/>
                    <a:pt x="191" y="64"/>
                  </a:cubicBezTo>
                  <a:cubicBezTo>
                    <a:pt x="191" y="69"/>
                    <a:pt x="188" y="53"/>
                    <a:pt x="195" y="55"/>
                  </a:cubicBezTo>
                  <a:cubicBezTo>
                    <a:pt x="203" y="56"/>
                    <a:pt x="200" y="53"/>
                    <a:pt x="206" y="55"/>
                  </a:cubicBezTo>
                  <a:cubicBezTo>
                    <a:pt x="214" y="58"/>
                    <a:pt x="204" y="62"/>
                    <a:pt x="206" y="67"/>
                  </a:cubicBezTo>
                  <a:cubicBezTo>
                    <a:pt x="207" y="70"/>
                    <a:pt x="209" y="59"/>
                    <a:pt x="217" y="59"/>
                  </a:cubicBezTo>
                  <a:cubicBezTo>
                    <a:pt x="223" y="59"/>
                    <a:pt x="223" y="62"/>
                    <a:pt x="226" y="62"/>
                  </a:cubicBezTo>
                  <a:cubicBezTo>
                    <a:pt x="229" y="62"/>
                    <a:pt x="229" y="66"/>
                    <a:pt x="235" y="67"/>
                  </a:cubicBezTo>
                  <a:cubicBezTo>
                    <a:pt x="241" y="69"/>
                    <a:pt x="238" y="70"/>
                    <a:pt x="241" y="73"/>
                  </a:cubicBezTo>
                  <a:cubicBezTo>
                    <a:pt x="242" y="75"/>
                    <a:pt x="238" y="81"/>
                    <a:pt x="239" y="83"/>
                  </a:cubicBezTo>
                  <a:cubicBezTo>
                    <a:pt x="241" y="84"/>
                    <a:pt x="245" y="75"/>
                    <a:pt x="250" y="76"/>
                  </a:cubicBezTo>
                  <a:cubicBezTo>
                    <a:pt x="255" y="78"/>
                    <a:pt x="261" y="81"/>
                    <a:pt x="270" y="80"/>
                  </a:cubicBezTo>
                  <a:cubicBezTo>
                    <a:pt x="277" y="78"/>
                    <a:pt x="281" y="83"/>
                    <a:pt x="287" y="87"/>
                  </a:cubicBezTo>
                  <a:cubicBezTo>
                    <a:pt x="293" y="94"/>
                    <a:pt x="288" y="94"/>
                    <a:pt x="297" y="100"/>
                  </a:cubicBezTo>
                  <a:cubicBezTo>
                    <a:pt x="306" y="106"/>
                    <a:pt x="306" y="100"/>
                    <a:pt x="311" y="104"/>
                  </a:cubicBezTo>
                  <a:cubicBezTo>
                    <a:pt x="316" y="108"/>
                    <a:pt x="316" y="114"/>
                    <a:pt x="317" y="123"/>
                  </a:cubicBezTo>
                  <a:cubicBezTo>
                    <a:pt x="319" y="133"/>
                    <a:pt x="316" y="137"/>
                    <a:pt x="308" y="148"/>
                  </a:cubicBezTo>
                  <a:cubicBezTo>
                    <a:pt x="302" y="161"/>
                    <a:pt x="300" y="156"/>
                    <a:pt x="296" y="168"/>
                  </a:cubicBezTo>
                  <a:cubicBezTo>
                    <a:pt x="291" y="179"/>
                    <a:pt x="290" y="184"/>
                    <a:pt x="287" y="178"/>
                  </a:cubicBezTo>
                  <a:cubicBezTo>
                    <a:pt x="284" y="171"/>
                    <a:pt x="284" y="192"/>
                    <a:pt x="284" y="198"/>
                  </a:cubicBezTo>
                  <a:cubicBezTo>
                    <a:pt x="282" y="204"/>
                    <a:pt x="287" y="206"/>
                    <a:pt x="284" y="213"/>
                  </a:cubicBezTo>
                  <a:cubicBezTo>
                    <a:pt x="281" y="221"/>
                    <a:pt x="284" y="229"/>
                    <a:pt x="281" y="232"/>
                  </a:cubicBezTo>
                  <a:cubicBezTo>
                    <a:pt x="276" y="234"/>
                    <a:pt x="281" y="240"/>
                    <a:pt x="276" y="249"/>
                  </a:cubicBezTo>
                  <a:cubicBezTo>
                    <a:pt x="271" y="259"/>
                    <a:pt x="265" y="262"/>
                    <a:pt x="268" y="268"/>
                  </a:cubicBezTo>
                  <a:cubicBezTo>
                    <a:pt x="270" y="273"/>
                    <a:pt x="259" y="276"/>
                    <a:pt x="261" y="279"/>
                  </a:cubicBezTo>
                  <a:cubicBezTo>
                    <a:pt x="262" y="282"/>
                    <a:pt x="256" y="280"/>
                    <a:pt x="250" y="282"/>
                  </a:cubicBezTo>
                  <a:cubicBezTo>
                    <a:pt x="242" y="283"/>
                    <a:pt x="247" y="280"/>
                    <a:pt x="241" y="282"/>
                  </a:cubicBezTo>
                  <a:cubicBezTo>
                    <a:pt x="236" y="283"/>
                    <a:pt x="238" y="288"/>
                    <a:pt x="223" y="294"/>
                  </a:cubicBezTo>
                  <a:cubicBezTo>
                    <a:pt x="218" y="296"/>
                    <a:pt x="209" y="304"/>
                    <a:pt x="209" y="311"/>
                  </a:cubicBezTo>
                  <a:cubicBezTo>
                    <a:pt x="207" y="321"/>
                    <a:pt x="210" y="329"/>
                    <a:pt x="207" y="336"/>
                  </a:cubicBezTo>
                  <a:cubicBezTo>
                    <a:pt x="203" y="343"/>
                    <a:pt x="203" y="338"/>
                    <a:pt x="198" y="349"/>
                  </a:cubicBezTo>
                  <a:cubicBezTo>
                    <a:pt x="194" y="358"/>
                    <a:pt x="192" y="366"/>
                    <a:pt x="186" y="371"/>
                  </a:cubicBezTo>
                  <a:cubicBezTo>
                    <a:pt x="179" y="377"/>
                    <a:pt x="179" y="377"/>
                    <a:pt x="175" y="385"/>
                  </a:cubicBezTo>
                  <a:cubicBezTo>
                    <a:pt x="175" y="389"/>
                    <a:pt x="171" y="388"/>
                    <a:pt x="168" y="39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82" name="Freeform 291"/>
            <p:cNvSpPr>
              <a:spLocks/>
            </p:cNvSpPr>
            <p:nvPr/>
          </p:nvSpPr>
          <p:spPr bwMode="auto">
            <a:xfrm>
              <a:off x="1925" y="3031"/>
              <a:ext cx="5" cy="6"/>
            </a:xfrm>
            <a:custGeom>
              <a:avLst/>
              <a:gdLst/>
              <a:ahLst/>
              <a:cxnLst>
                <a:cxn ang="0">
                  <a:pos x="0" y="0"/>
                </a:cxn>
                <a:cxn ang="0">
                  <a:pos x="1" y="3"/>
                </a:cxn>
                <a:cxn ang="0">
                  <a:pos x="0" y="0"/>
                </a:cxn>
              </a:cxnLst>
              <a:rect l="0" t="0" r="r" b="b"/>
              <a:pathLst>
                <a:path w="3" h="3">
                  <a:moveTo>
                    <a:pt x="0" y="0"/>
                  </a:moveTo>
                  <a:cubicBezTo>
                    <a:pt x="1" y="0"/>
                    <a:pt x="3" y="3"/>
                    <a:pt x="1" y="3"/>
                  </a:cubicBezTo>
                  <a:cubicBezTo>
                    <a:pt x="1" y="3"/>
                    <a:pt x="0" y="2"/>
                    <a:pt x="0" y="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83" name="Freeform 292"/>
            <p:cNvSpPr>
              <a:spLocks/>
            </p:cNvSpPr>
            <p:nvPr/>
          </p:nvSpPr>
          <p:spPr bwMode="auto">
            <a:xfrm>
              <a:off x="1925" y="3060"/>
              <a:ext cx="7" cy="8"/>
            </a:xfrm>
            <a:custGeom>
              <a:avLst/>
              <a:gdLst/>
              <a:ahLst/>
              <a:cxnLst>
                <a:cxn ang="0">
                  <a:pos x="3" y="1"/>
                </a:cxn>
                <a:cxn ang="0">
                  <a:pos x="3" y="4"/>
                </a:cxn>
                <a:cxn ang="0">
                  <a:pos x="3" y="1"/>
                </a:cxn>
              </a:cxnLst>
              <a:rect l="0" t="0" r="r" b="b"/>
              <a:pathLst>
                <a:path w="4" h="4">
                  <a:moveTo>
                    <a:pt x="3" y="1"/>
                  </a:moveTo>
                  <a:cubicBezTo>
                    <a:pt x="4" y="0"/>
                    <a:pt x="3" y="3"/>
                    <a:pt x="3" y="4"/>
                  </a:cubicBezTo>
                  <a:cubicBezTo>
                    <a:pt x="1" y="4"/>
                    <a:pt x="0" y="3"/>
                    <a:pt x="3"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84" name="Freeform 293"/>
            <p:cNvSpPr>
              <a:spLocks/>
            </p:cNvSpPr>
            <p:nvPr/>
          </p:nvSpPr>
          <p:spPr bwMode="auto">
            <a:xfrm>
              <a:off x="1921" y="3062"/>
              <a:ext cx="5" cy="9"/>
            </a:xfrm>
            <a:custGeom>
              <a:avLst/>
              <a:gdLst/>
              <a:ahLst/>
              <a:cxnLst>
                <a:cxn ang="0">
                  <a:pos x="3" y="5"/>
                </a:cxn>
                <a:cxn ang="0">
                  <a:pos x="2" y="2"/>
                </a:cxn>
                <a:cxn ang="0">
                  <a:pos x="3" y="2"/>
                </a:cxn>
                <a:cxn ang="0">
                  <a:pos x="3" y="5"/>
                </a:cxn>
              </a:cxnLst>
              <a:rect l="0" t="0" r="r" b="b"/>
              <a:pathLst>
                <a:path w="3" h="5">
                  <a:moveTo>
                    <a:pt x="3" y="5"/>
                  </a:moveTo>
                  <a:cubicBezTo>
                    <a:pt x="0" y="5"/>
                    <a:pt x="2" y="3"/>
                    <a:pt x="2" y="2"/>
                  </a:cubicBezTo>
                  <a:cubicBezTo>
                    <a:pt x="2" y="2"/>
                    <a:pt x="2" y="0"/>
                    <a:pt x="3" y="2"/>
                  </a:cubicBezTo>
                  <a:cubicBezTo>
                    <a:pt x="3" y="3"/>
                    <a:pt x="3" y="5"/>
                    <a:pt x="3" y="5"/>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85" name="Freeform 294"/>
            <p:cNvSpPr>
              <a:spLocks/>
            </p:cNvSpPr>
            <p:nvPr/>
          </p:nvSpPr>
          <p:spPr bwMode="auto">
            <a:xfrm>
              <a:off x="1909" y="3077"/>
              <a:ext cx="6" cy="6"/>
            </a:xfrm>
            <a:custGeom>
              <a:avLst/>
              <a:gdLst/>
              <a:ahLst/>
              <a:cxnLst>
                <a:cxn ang="0">
                  <a:pos x="2" y="3"/>
                </a:cxn>
                <a:cxn ang="0">
                  <a:pos x="2" y="0"/>
                </a:cxn>
                <a:cxn ang="0">
                  <a:pos x="2" y="3"/>
                </a:cxn>
              </a:cxnLst>
              <a:rect l="0" t="0" r="r" b="b"/>
              <a:pathLst>
                <a:path w="3" h="3">
                  <a:moveTo>
                    <a:pt x="2" y="3"/>
                  </a:moveTo>
                  <a:cubicBezTo>
                    <a:pt x="0" y="3"/>
                    <a:pt x="2" y="0"/>
                    <a:pt x="2" y="0"/>
                  </a:cubicBezTo>
                  <a:cubicBezTo>
                    <a:pt x="3" y="0"/>
                    <a:pt x="2" y="3"/>
                    <a:pt x="2"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86" name="Freeform 295"/>
            <p:cNvSpPr>
              <a:spLocks/>
            </p:cNvSpPr>
            <p:nvPr/>
          </p:nvSpPr>
          <p:spPr bwMode="auto">
            <a:xfrm>
              <a:off x="1913" y="3083"/>
              <a:ext cx="6" cy="6"/>
            </a:xfrm>
            <a:custGeom>
              <a:avLst/>
              <a:gdLst/>
              <a:ahLst/>
              <a:cxnLst>
                <a:cxn ang="0">
                  <a:pos x="1" y="3"/>
                </a:cxn>
                <a:cxn ang="0">
                  <a:pos x="3" y="1"/>
                </a:cxn>
                <a:cxn ang="0">
                  <a:pos x="1" y="3"/>
                </a:cxn>
              </a:cxnLst>
              <a:rect l="0" t="0" r="r" b="b"/>
              <a:pathLst>
                <a:path w="3" h="3">
                  <a:moveTo>
                    <a:pt x="1" y="3"/>
                  </a:moveTo>
                  <a:cubicBezTo>
                    <a:pt x="0" y="3"/>
                    <a:pt x="3" y="0"/>
                    <a:pt x="3" y="1"/>
                  </a:cubicBezTo>
                  <a:cubicBezTo>
                    <a:pt x="3" y="1"/>
                    <a:pt x="3" y="3"/>
                    <a:pt x="1"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87" name="Freeform 296"/>
            <p:cNvSpPr>
              <a:spLocks/>
            </p:cNvSpPr>
            <p:nvPr/>
          </p:nvSpPr>
          <p:spPr bwMode="auto">
            <a:xfrm>
              <a:off x="1913" y="3079"/>
              <a:ext cx="6" cy="4"/>
            </a:xfrm>
            <a:custGeom>
              <a:avLst/>
              <a:gdLst/>
              <a:ahLst/>
              <a:cxnLst>
                <a:cxn ang="0">
                  <a:pos x="1" y="2"/>
                </a:cxn>
                <a:cxn ang="0">
                  <a:pos x="3" y="0"/>
                </a:cxn>
                <a:cxn ang="0">
                  <a:pos x="1" y="2"/>
                </a:cxn>
              </a:cxnLst>
              <a:rect l="0" t="0" r="r" b="b"/>
              <a:pathLst>
                <a:path w="3" h="2">
                  <a:moveTo>
                    <a:pt x="1" y="2"/>
                  </a:moveTo>
                  <a:cubicBezTo>
                    <a:pt x="0" y="2"/>
                    <a:pt x="1" y="0"/>
                    <a:pt x="3" y="0"/>
                  </a:cubicBezTo>
                  <a:cubicBezTo>
                    <a:pt x="1" y="2"/>
                    <a:pt x="1" y="2"/>
                    <a:pt x="1"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88" name="Freeform 297"/>
            <p:cNvSpPr>
              <a:spLocks/>
            </p:cNvSpPr>
            <p:nvPr/>
          </p:nvSpPr>
          <p:spPr bwMode="auto">
            <a:xfrm>
              <a:off x="1926" y="3056"/>
              <a:ext cx="6" cy="6"/>
            </a:xfrm>
            <a:custGeom>
              <a:avLst/>
              <a:gdLst/>
              <a:ahLst/>
              <a:cxnLst>
                <a:cxn ang="0">
                  <a:pos x="0" y="2"/>
                </a:cxn>
                <a:cxn ang="0">
                  <a:pos x="3" y="2"/>
                </a:cxn>
                <a:cxn ang="0">
                  <a:pos x="0" y="2"/>
                </a:cxn>
              </a:cxnLst>
              <a:rect l="0" t="0" r="r" b="b"/>
              <a:pathLst>
                <a:path w="3" h="3">
                  <a:moveTo>
                    <a:pt x="0" y="2"/>
                  </a:moveTo>
                  <a:cubicBezTo>
                    <a:pt x="0" y="2"/>
                    <a:pt x="2" y="0"/>
                    <a:pt x="3" y="2"/>
                  </a:cubicBezTo>
                  <a:cubicBezTo>
                    <a:pt x="3" y="2"/>
                    <a:pt x="0" y="3"/>
                    <a:pt x="0" y="2"/>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89" name="Freeform 298"/>
            <p:cNvSpPr>
              <a:spLocks/>
            </p:cNvSpPr>
            <p:nvPr/>
          </p:nvSpPr>
          <p:spPr bwMode="auto">
            <a:xfrm>
              <a:off x="1420" y="2889"/>
              <a:ext cx="95" cy="49"/>
            </a:xfrm>
            <a:custGeom>
              <a:avLst/>
              <a:gdLst/>
              <a:ahLst/>
              <a:cxnLst>
                <a:cxn ang="0">
                  <a:pos x="46" y="10"/>
                </a:cxn>
                <a:cxn ang="0">
                  <a:pos x="36" y="2"/>
                </a:cxn>
                <a:cxn ang="0">
                  <a:pos x="31" y="0"/>
                </a:cxn>
                <a:cxn ang="0">
                  <a:pos x="25" y="3"/>
                </a:cxn>
                <a:cxn ang="0">
                  <a:pos x="16" y="10"/>
                </a:cxn>
                <a:cxn ang="0">
                  <a:pos x="13" y="6"/>
                </a:cxn>
                <a:cxn ang="0">
                  <a:pos x="11" y="5"/>
                </a:cxn>
                <a:cxn ang="0">
                  <a:pos x="10" y="6"/>
                </a:cxn>
                <a:cxn ang="0">
                  <a:pos x="8" y="6"/>
                </a:cxn>
                <a:cxn ang="0">
                  <a:pos x="8" y="5"/>
                </a:cxn>
                <a:cxn ang="0">
                  <a:pos x="7" y="3"/>
                </a:cxn>
                <a:cxn ang="0">
                  <a:pos x="5" y="2"/>
                </a:cxn>
                <a:cxn ang="0">
                  <a:pos x="4" y="0"/>
                </a:cxn>
                <a:cxn ang="0">
                  <a:pos x="2" y="6"/>
                </a:cxn>
                <a:cxn ang="0">
                  <a:pos x="4" y="8"/>
                </a:cxn>
                <a:cxn ang="0">
                  <a:pos x="2" y="11"/>
                </a:cxn>
                <a:cxn ang="0">
                  <a:pos x="2" y="16"/>
                </a:cxn>
                <a:cxn ang="0">
                  <a:pos x="4" y="14"/>
                </a:cxn>
                <a:cxn ang="0">
                  <a:pos x="11" y="16"/>
                </a:cxn>
                <a:cxn ang="0">
                  <a:pos x="13" y="17"/>
                </a:cxn>
                <a:cxn ang="0">
                  <a:pos x="14" y="19"/>
                </a:cxn>
                <a:cxn ang="0">
                  <a:pos x="16" y="19"/>
                </a:cxn>
                <a:cxn ang="0">
                  <a:pos x="17" y="19"/>
                </a:cxn>
                <a:cxn ang="0">
                  <a:pos x="19" y="24"/>
                </a:cxn>
                <a:cxn ang="0">
                  <a:pos x="22" y="24"/>
                </a:cxn>
                <a:cxn ang="0">
                  <a:pos x="23" y="22"/>
                </a:cxn>
                <a:cxn ang="0">
                  <a:pos x="25" y="19"/>
                </a:cxn>
                <a:cxn ang="0">
                  <a:pos x="22" y="16"/>
                </a:cxn>
                <a:cxn ang="0">
                  <a:pos x="22" y="14"/>
                </a:cxn>
                <a:cxn ang="0">
                  <a:pos x="28" y="10"/>
                </a:cxn>
                <a:cxn ang="0">
                  <a:pos x="28" y="8"/>
                </a:cxn>
                <a:cxn ang="0">
                  <a:pos x="31" y="6"/>
                </a:cxn>
                <a:cxn ang="0">
                  <a:pos x="37" y="11"/>
                </a:cxn>
                <a:cxn ang="0">
                  <a:pos x="39" y="13"/>
                </a:cxn>
                <a:cxn ang="0">
                  <a:pos x="40" y="13"/>
                </a:cxn>
                <a:cxn ang="0">
                  <a:pos x="39" y="17"/>
                </a:cxn>
                <a:cxn ang="0">
                  <a:pos x="42" y="24"/>
                </a:cxn>
                <a:cxn ang="0">
                  <a:pos x="43" y="19"/>
                </a:cxn>
                <a:cxn ang="0">
                  <a:pos x="46" y="20"/>
                </a:cxn>
                <a:cxn ang="0">
                  <a:pos x="48" y="17"/>
                </a:cxn>
                <a:cxn ang="0">
                  <a:pos x="46" y="10"/>
                </a:cxn>
              </a:cxnLst>
              <a:rect l="0" t="0" r="r" b="b"/>
              <a:pathLst>
                <a:path w="49" h="25">
                  <a:moveTo>
                    <a:pt x="46" y="10"/>
                  </a:moveTo>
                  <a:cubicBezTo>
                    <a:pt x="43" y="6"/>
                    <a:pt x="40" y="2"/>
                    <a:pt x="36" y="2"/>
                  </a:cubicBezTo>
                  <a:cubicBezTo>
                    <a:pt x="31" y="3"/>
                    <a:pt x="36" y="2"/>
                    <a:pt x="31" y="0"/>
                  </a:cubicBezTo>
                  <a:cubicBezTo>
                    <a:pt x="26" y="0"/>
                    <a:pt x="29" y="2"/>
                    <a:pt x="25" y="3"/>
                  </a:cubicBezTo>
                  <a:cubicBezTo>
                    <a:pt x="16" y="8"/>
                    <a:pt x="23" y="6"/>
                    <a:pt x="16" y="10"/>
                  </a:cubicBezTo>
                  <a:cubicBezTo>
                    <a:pt x="14" y="10"/>
                    <a:pt x="13" y="8"/>
                    <a:pt x="13" y="6"/>
                  </a:cubicBezTo>
                  <a:cubicBezTo>
                    <a:pt x="11" y="5"/>
                    <a:pt x="11" y="6"/>
                    <a:pt x="11" y="5"/>
                  </a:cubicBezTo>
                  <a:cubicBezTo>
                    <a:pt x="11" y="5"/>
                    <a:pt x="10" y="5"/>
                    <a:pt x="10" y="6"/>
                  </a:cubicBezTo>
                  <a:cubicBezTo>
                    <a:pt x="10" y="8"/>
                    <a:pt x="8" y="6"/>
                    <a:pt x="8" y="6"/>
                  </a:cubicBezTo>
                  <a:cubicBezTo>
                    <a:pt x="8" y="5"/>
                    <a:pt x="8" y="5"/>
                    <a:pt x="8" y="5"/>
                  </a:cubicBezTo>
                  <a:cubicBezTo>
                    <a:pt x="8" y="3"/>
                    <a:pt x="7" y="5"/>
                    <a:pt x="7" y="3"/>
                  </a:cubicBezTo>
                  <a:cubicBezTo>
                    <a:pt x="7" y="2"/>
                    <a:pt x="7" y="2"/>
                    <a:pt x="5" y="2"/>
                  </a:cubicBezTo>
                  <a:cubicBezTo>
                    <a:pt x="4" y="2"/>
                    <a:pt x="4" y="0"/>
                    <a:pt x="4" y="0"/>
                  </a:cubicBezTo>
                  <a:cubicBezTo>
                    <a:pt x="2" y="0"/>
                    <a:pt x="2" y="3"/>
                    <a:pt x="2" y="6"/>
                  </a:cubicBezTo>
                  <a:cubicBezTo>
                    <a:pt x="2" y="6"/>
                    <a:pt x="5" y="6"/>
                    <a:pt x="4" y="8"/>
                  </a:cubicBezTo>
                  <a:cubicBezTo>
                    <a:pt x="2" y="10"/>
                    <a:pt x="4" y="10"/>
                    <a:pt x="2" y="11"/>
                  </a:cubicBezTo>
                  <a:cubicBezTo>
                    <a:pt x="2" y="13"/>
                    <a:pt x="0" y="13"/>
                    <a:pt x="2" y="16"/>
                  </a:cubicBezTo>
                  <a:cubicBezTo>
                    <a:pt x="2" y="14"/>
                    <a:pt x="4" y="13"/>
                    <a:pt x="4" y="14"/>
                  </a:cubicBezTo>
                  <a:cubicBezTo>
                    <a:pt x="8" y="14"/>
                    <a:pt x="11" y="16"/>
                    <a:pt x="11" y="16"/>
                  </a:cubicBezTo>
                  <a:cubicBezTo>
                    <a:pt x="13" y="14"/>
                    <a:pt x="11" y="16"/>
                    <a:pt x="13" y="17"/>
                  </a:cubicBezTo>
                  <a:cubicBezTo>
                    <a:pt x="13" y="17"/>
                    <a:pt x="13" y="19"/>
                    <a:pt x="14" y="19"/>
                  </a:cubicBezTo>
                  <a:cubicBezTo>
                    <a:pt x="16" y="20"/>
                    <a:pt x="16" y="20"/>
                    <a:pt x="16" y="19"/>
                  </a:cubicBezTo>
                  <a:cubicBezTo>
                    <a:pt x="16" y="17"/>
                    <a:pt x="17" y="17"/>
                    <a:pt x="17" y="19"/>
                  </a:cubicBezTo>
                  <a:cubicBezTo>
                    <a:pt x="17" y="19"/>
                    <a:pt x="19" y="22"/>
                    <a:pt x="19" y="24"/>
                  </a:cubicBezTo>
                  <a:cubicBezTo>
                    <a:pt x="17" y="25"/>
                    <a:pt x="20" y="24"/>
                    <a:pt x="22" y="24"/>
                  </a:cubicBezTo>
                  <a:cubicBezTo>
                    <a:pt x="23" y="24"/>
                    <a:pt x="22" y="22"/>
                    <a:pt x="23" y="22"/>
                  </a:cubicBezTo>
                  <a:cubicBezTo>
                    <a:pt x="25" y="22"/>
                    <a:pt x="26" y="22"/>
                    <a:pt x="25" y="19"/>
                  </a:cubicBezTo>
                  <a:cubicBezTo>
                    <a:pt x="22" y="16"/>
                    <a:pt x="23" y="16"/>
                    <a:pt x="22" y="16"/>
                  </a:cubicBezTo>
                  <a:cubicBezTo>
                    <a:pt x="22" y="16"/>
                    <a:pt x="20" y="14"/>
                    <a:pt x="22" y="14"/>
                  </a:cubicBezTo>
                  <a:cubicBezTo>
                    <a:pt x="26" y="13"/>
                    <a:pt x="26" y="11"/>
                    <a:pt x="28" y="10"/>
                  </a:cubicBezTo>
                  <a:cubicBezTo>
                    <a:pt x="28" y="10"/>
                    <a:pt x="26" y="8"/>
                    <a:pt x="28" y="8"/>
                  </a:cubicBezTo>
                  <a:cubicBezTo>
                    <a:pt x="29" y="8"/>
                    <a:pt x="29" y="6"/>
                    <a:pt x="31" y="6"/>
                  </a:cubicBezTo>
                  <a:cubicBezTo>
                    <a:pt x="34" y="6"/>
                    <a:pt x="37" y="10"/>
                    <a:pt x="37" y="11"/>
                  </a:cubicBezTo>
                  <a:cubicBezTo>
                    <a:pt x="37" y="11"/>
                    <a:pt x="37" y="13"/>
                    <a:pt x="39" y="13"/>
                  </a:cubicBezTo>
                  <a:cubicBezTo>
                    <a:pt x="39" y="11"/>
                    <a:pt x="39" y="13"/>
                    <a:pt x="40" y="13"/>
                  </a:cubicBezTo>
                  <a:cubicBezTo>
                    <a:pt x="40" y="11"/>
                    <a:pt x="37" y="16"/>
                    <a:pt x="39" y="17"/>
                  </a:cubicBezTo>
                  <a:cubicBezTo>
                    <a:pt x="40" y="19"/>
                    <a:pt x="40" y="22"/>
                    <a:pt x="42" y="24"/>
                  </a:cubicBezTo>
                  <a:cubicBezTo>
                    <a:pt x="43" y="20"/>
                    <a:pt x="42" y="22"/>
                    <a:pt x="43" y="19"/>
                  </a:cubicBezTo>
                  <a:cubicBezTo>
                    <a:pt x="43" y="19"/>
                    <a:pt x="45" y="22"/>
                    <a:pt x="46" y="20"/>
                  </a:cubicBezTo>
                  <a:cubicBezTo>
                    <a:pt x="48" y="19"/>
                    <a:pt x="46" y="17"/>
                    <a:pt x="48" y="17"/>
                  </a:cubicBezTo>
                  <a:cubicBezTo>
                    <a:pt x="49" y="17"/>
                    <a:pt x="45" y="13"/>
                    <a:pt x="46" y="10"/>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90" name="Freeform 299"/>
            <p:cNvSpPr>
              <a:spLocks/>
            </p:cNvSpPr>
            <p:nvPr/>
          </p:nvSpPr>
          <p:spPr bwMode="auto">
            <a:xfrm>
              <a:off x="1442" y="2926"/>
              <a:ext cx="5" cy="10"/>
            </a:xfrm>
            <a:custGeom>
              <a:avLst/>
              <a:gdLst/>
              <a:ahLst/>
              <a:cxnLst>
                <a:cxn ang="0">
                  <a:pos x="2" y="3"/>
                </a:cxn>
                <a:cxn ang="0">
                  <a:pos x="0" y="2"/>
                </a:cxn>
                <a:cxn ang="0">
                  <a:pos x="2" y="3"/>
                </a:cxn>
                <a:cxn ang="0">
                  <a:pos x="2" y="3"/>
                </a:cxn>
              </a:cxnLst>
              <a:rect l="0" t="0" r="r" b="b"/>
              <a:pathLst>
                <a:path w="3" h="5">
                  <a:moveTo>
                    <a:pt x="2" y="3"/>
                  </a:moveTo>
                  <a:cubicBezTo>
                    <a:pt x="0" y="3"/>
                    <a:pt x="0" y="2"/>
                    <a:pt x="0" y="2"/>
                  </a:cubicBezTo>
                  <a:cubicBezTo>
                    <a:pt x="2" y="0"/>
                    <a:pt x="2" y="2"/>
                    <a:pt x="2" y="3"/>
                  </a:cubicBezTo>
                  <a:cubicBezTo>
                    <a:pt x="3" y="3"/>
                    <a:pt x="3" y="5"/>
                    <a:pt x="2"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91" name="Freeform 300"/>
            <p:cNvSpPr>
              <a:spLocks/>
            </p:cNvSpPr>
            <p:nvPr/>
          </p:nvSpPr>
          <p:spPr bwMode="auto">
            <a:xfrm>
              <a:off x="1486" y="2910"/>
              <a:ext cx="4" cy="6"/>
            </a:xfrm>
            <a:custGeom>
              <a:avLst/>
              <a:gdLst/>
              <a:ahLst/>
              <a:cxnLst>
                <a:cxn ang="0">
                  <a:pos x="0" y="3"/>
                </a:cxn>
                <a:cxn ang="0">
                  <a:pos x="2" y="0"/>
                </a:cxn>
                <a:cxn ang="0">
                  <a:pos x="0" y="3"/>
                </a:cxn>
              </a:cxnLst>
              <a:rect l="0" t="0" r="r" b="b"/>
              <a:pathLst>
                <a:path w="2" h="3">
                  <a:moveTo>
                    <a:pt x="0" y="3"/>
                  </a:moveTo>
                  <a:cubicBezTo>
                    <a:pt x="0" y="2"/>
                    <a:pt x="0" y="0"/>
                    <a:pt x="2" y="0"/>
                  </a:cubicBezTo>
                  <a:cubicBezTo>
                    <a:pt x="2" y="2"/>
                    <a:pt x="2" y="3"/>
                    <a:pt x="0" y="3"/>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sp>
          <p:nvSpPr>
            <p:cNvPr id="692" name="Freeform 301"/>
            <p:cNvSpPr>
              <a:spLocks/>
            </p:cNvSpPr>
            <p:nvPr/>
          </p:nvSpPr>
          <p:spPr bwMode="auto">
            <a:xfrm>
              <a:off x="2724" y="2224"/>
              <a:ext cx="4" cy="6"/>
            </a:xfrm>
            <a:custGeom>
              <a:avLst/>
              <a:gdLst/>
              <a:ahLst/>
              <a:cxnLst>
                <a:cxn ang="0">
                  <a:pos x="0" y="1"/>
                </a:cxn>
                <a:cxn ang="0">
                  <a:pos x="2" y="3"/>
                </a:cxn>
                <a:cxn ang="0">
                  <a:pos x="0" y="1"/>
                </a:cxn>
              </a:cxnLst>
              <a:rect l="0" t="0" r="r" b="b"/>
              <a:pathLst>
                <a:path w="2" h="3">
                  <a:moveTo>
                    <a:pt x="0" y="1"/>
                  </a:moveTo>
                  <a:cubicBezTo>
                    <a:pt x="0" y="3"/>
                    <a:pt x="2" y="3"/>
                    <a:pt x="2" y="3"/>
                  </a:cubicBezTo>
                  <a:cubicBezTo>
                    <a:pt x="2" y="1"/>
                    <a:pt x="2" y="0"/>
                    <a:pt x="0" y="1"/>
                  </a:cubicBezTo>
                </a:path>
              </a:pathLst>
            </a:custGeom>
            <a:grpFill/>
            <a:ln w="6350" cmpd="sng">
              <a:solidFill>
                <a:srgbClr val="FFFFFF"/>
              </a:solidFill>
              <a:round/>
              <a:headEnd/>
              <a:tailEnd/>
            </a:ln>
          </p:spPr>
          <p:txBody>
            <a:bodyPr/>
            <a:lstStyle/>
            <a:p>
              <a:pPr marL="0" marR="0" lvl="0" indent="0"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endParaRPr>
            </a:p>
          </p:txBody>
        </p:sp>
      </p:grpSp>
      <p:grpSp>
        <p:nvGrpSpPr>
          <p:cNvPr id="893" name="Group 382"/>
          <p:cNvGrpSpPr/>
          <p:nvPr/>
        </p:nvGrpSpPr>
        <p:grpSpPr>
          <a:xfrm>
            <a:off x="481795" y="1764659"/>
            <a:ext cx="1788693" cy="776957"/>
            <a:chOff x="420688" y="2138148"/>
            <a:chExt cx="1788693" cy="684000"/>
          </a:xfrm>
          <a:solidFill>
            <a:schemeClr val="accent1"/>
          </a:solidFill>
        </p:grpSpPr>
        <p:sp>
          <p:nvSpPr>
            <p:cNvPr id="894" name="Content Placeholder 2"/>
            <p:cNvSpPr txBox="1">
              <a:spLocks/>
            </p:cNvSpPr>
            <p:nvPr/>
          </p:nvSpPr>
          <p:spPr bwMode="auto">
            <a:xfrm>
              <a:off x="420688" y="2138148"/>
              <a:ext cx="1740569" cy="684000"/>
            </a:xfrm>
            <a:prstGeom prst="rect">
              <a:avLst/>
            </a:prstGeom>
            <a:grpFill/>
            <a:ln w="9525">
              <a:noFill/>
              <a:miter lim="800000"/>
              <a:headEnd/>
              <a:tailEnd/>
            </a:ln>
          </p:spPr>
          <p:txBody>
            <a:bodyPr lIns="108000" tIns="72000" rIns="108000" bIns="72000" anchor="t" anchorCtr="0"/>
            <a:lstStyle/>
            <a:p>
              <a:pPr marL="0" marR="0" lvl="0" indent="0" defTabSz="914108" eaLnBrk="1" fontAlgn="base" latinLnBrk="0" hangingPunct="1">
                <a:lnSpc>
                  <a:spcPct val="100000"/>
                </a:lnSpc>
                <a:spcBef>
                  <a:spcPct val="0"/>
                </a:spcBef>
                <a:spcAft>
                  <a:spcPts val="0"/>
                </a:spcAft>
                <a:buClrTx/>
                <a:buSzTx/>
                <a:buFontTx/>
                <a:buNone/>
                <a:tabLst/>
                <a:defRPr/>
              </a:pPr>
              <a:r>
                <a:rPr kumimoji="0" lang="en-GB" sz="800" b="1" i="1" u="none" strike="noStrike" kern="0" cap="none" spc="0" normalizeH="0" baseline="0" noProof="0" dirty="0" smtClean="0">
                  <a:ln>
                    <a:noFill/>
                  </a:ln>
                  <a:solidFill>
                    <a:srgbClr val="FFFFFF"/>
                  </a:solidFill>
                  <a:effectLst/>
                  <a:uLnTx/>
                  <a:uFillTx/>
                  <a:latin typeface="Georgia" pitchFamily="18" charset="0"/>
                </a:rPr>
                <a:t>Canada</a:t>
              </a:r>
            </a:p>
            <a:p>
              <a:pPr marL="0" marR="0" lvl="0" indent="0" defTabSz="914108" eaLnBrk="1" fontAlgn="base" latinLnBrk="0" hangingPunct="1">
                <a:lnSpc>
                  <a:spcPct val="100000"/>
                </a:lnSpc>
                <a:spcBef>
                  <a:spcPct val="0"/>
                </a:spcBef>
                <a:spcAft>
                  <a:spcPts val="0"/>
                </a:spcAft>
                <a:buClrTx/>
                <a:buSzTx/>
                <a:buFontTx/>
                <a:buNone/>
                <a:tabLst/>
                <a:defRPr/>
              </a:pPr>
              <a:r>
                <a:rPr kumimoji="0" lang="en-GB" sz="800" b="1" i="1" u="none" strike="noStrike" kern="0" cap="none" spc="0" normalizeH="0" baseline="0" noProof="0" dirty="0" smtClean="0">
                  <a:ln>
                    <a:noFill/>
                  </a:ln>
                  <a:solidFill>
                    <a:srgbClr val="FFFFFF"/>
                  </a:solidFill>
                  <a:effectLst/>
                  <a:uLnTx/>
                  <a:uFillTx/>
                  <a:latin typeface="Georgia" pitchFamily="18" charset="0"/>
                </a:rPr>
                <a:t>Jason Boggs (Partner)</a:t>
              </a:r>
            </a:p>
            <a:p>
              <a:pPr marL="0" marR="0" lvl="0" indent="0" defTabSz="914108" eaLnBrk="1" fontAlgn="base" latinLnBrk="0" hangingPunct="1">
                <a:lnSpc>
                  <a:spcPct val="100000"/>
                </a:lnSpc>
                <a:spcBef>
                  <a:spcPct val="0"/>
                </a:spcBef>
                <a:spcAft>
                  <a:spcPts val="0"/>
                </a:spcAft>
                <a:buClrTx/>
                <a:buSzTx/>
                <a:buFontTx/>
                <a:buNone/>
                <a:tabLst/>
                <a:defRPr/>
              </a:pPr>
              <a:r>
                <a:rPr kumimoji="0" lang="en-GB" sz="800" b="0" i="0" u="none" strike="noStrike" kern="0" cap="none" spc="0" normalizeH="0" baseline="0" noProof="0" dirty="0" smtClean="0">
                  <a:ln>
                    <a:noFill/>
                  </a:ln>
                  <a:solidFill>
                    <a:srgbClr val="FFFFFF"/>
                  </a:solidFill>
                  <a:effectLst/>
                  <a:uLnTx/>
                  <a:uFillTx/>
                  <a:latin typeface="Georgia" pitchFamily="18" charset="0"/>
                </a:rPr>
                <a:t>Jason.boggs@ca.pwc.com</a:t>
              </a:r>
            </a:p>
            <a:p>
              <a:pPr marL="0" marR="0" lvl="0" indent="0" defTabSz="914108" eaLnBrk="1" fontAlgn="base" latinLnBrk="0" hangingPunct="1">
                <a:lnSpc>
                  <a:spcPct val="100000"/>
                </a:lnSpc>
                <a:spcBef>
                  <a:spcPct val="0"/>
                </a:spcBef>
                <a:spcAft>
                  <a:spcPts val="0"/>
                </a:spcAft>
                <a:buClrTx/>
                <a:buSzTx/>
                <a:buFontTx/>
                <a:buNone/>
                <a:tabLst/>
                <a:defRPr/>
              </a:pPr>
              <a:r>
                <a:rPr lang="en-GB" sz="800" b="1" kern="0" noProof="0" dirty="0" smtClean="0">
                  <a:solidFill>
                    <a:srgbClr val="FFFFFF"/>
                  </a:solidFill>
                  <a:latin typeface="Georgia" pitchFamily="18" charset="0"/>
                </a:rPr>
                <a:t>Rajesh Urathu (MD)</a:t>
              </a:r>
            </a:p>
            <a:p>
              <a:pPr marL="0" marR="0" lvl="0" indent="0" defTabSz="914108" eaLnBrk="1" fontAlgn="base" latinLnBrk="0" hangingPunct="1">
                <a:lnSpc>
                  <a:spcPct val="100000"/>
                </a:lnSpc>
                <a:spcBef>
                  <a:spcPct val="0"/>
                </a:spcBef>
                <a:spcAft>
                  <a:spcPts val="0"/>
                </a:spcAft>
                <a:buClrTx/>
                <a:buSzTx/>
                <a:buFontTx/>
                <a:buNone/>
                <a:tabLst/>
                <a:defRPr/>
              </a:pPr>
              <a:r>
                <a:rPr kumimoji="0" lang="en-GB" sz="800" i="0" u="none" strike="noStrike" kern="0" cap="none" spc="0" normalizeH="0" baseline="0" dirty="0" smtClean="0">
                  <a:ln>
                    <a:noFill/>
                  </a:ln>
                  <a:solidFill>
                    <a:srgbClr val="FFFFFF"/>
                  </a:solidFill>
                  <a:effectLst/>
                  <a:uLnTx/>
                  <a:uFillTx/>
                  <a:latin typeface="Georgia" pitchFamily="18" charset="0"/>
                </a:rPr>
                <a:t>Rajesh.urathu@ca.pwc.com</a:t>
              </a:r>
              <a:endParaRPr kumimoji="0" lang="en-GB" sz="800" i="0" u="none" strike="noStrike" kern="0" cap="none" spc="0" normalizeH="0" baseline="0" noProof="0" dirty="0" smtClean="0">
                <a:ln>
                  <a:noFill/>
                </a:ln>
                <a:solidFill>
                  <a:srgbClr val="FFFFFF"/>
                </a:solidFill>
                <a:effectLst/>
                <a:uLnTx/>
                <a:uFillTx/>
                <a:latin typeface="Georgia" pitchFamily="18" charset="0"/>
              </a:endParaRPr>
            </a:p>
          </p:txBody>
        </p:sp>
        <p:cxnSp>
          <p:nvCxnSpPr>
            <p:cNvPr id="895" name="Straight Connector 894"/>
            <p:cNvCxnSpPr/>
            <p:nvPr/>
          </p:nvCxnSpPr>
          <p:spPr>
            <a:xfrm>
              <a:off x="2209381" y="2138148"/>
              <a:ext cx="0" cy="684000"/>
            </a:xfrm>
            <a:prstGeom prst="line">
              <a:avLst/>
            </a:prstGeom>
            <a:grpFill/>
            <a:ln w="9525" cap="flat" cmpd="sng" algn="ctr">
              <a:solidFill>
                <a:srgbClr val="A32020"/>
              </a:solidFill>
              <a:prstDash val="sysDot"/>
            </a:ln>
            <a:effectLst/>
          </p:spPr>
        </p:cxnSp>
      </p:grpSp>
      <p:grpSp>
        <p:nvGrpSpPr>
          <p:cNvPr id="933" name="Group 372"/>
          <p:cNvGrpSpPr/>
          <p:nvPr/>
        </p:nvGrpSpPr>
        <p:grpSpPr>
          <a:xfrm>
            <a:off x="8133343" y="4922655"/>
            <a:ext cx="1997522" cy="1018930"/>
            <a:chOff x="363992" y="2867528"/>
            <a:chExt cx="1797682" cy="687259"/>
          </a:xfrm>
          <a:solidFill>
            <a:schemeClr val="accent1"/>
          </a:solidFill>
        </p:grpSpPr>
        <p:sp>
          <p:nvSpPr>
            <p:cNvPr id="934" name="Content Placeholder 2"/>
            <p:cNvSpPr txBox="1">
              <a:spLocks/>
            </p:cNvSpPr>
            <p:nvPr/>
          </p:nvSpPr>
          <p:spPr bwMode="auto">
            <a:xfrm>
              <a:off x="421105" y="2870787"/>
              <a:ext cx="1740569" cy="684000"/>
            </a:xfrm>
            <a:prstGeom prst="rect">
              <a:avLst/>
            </a:prstGeom>
            <a:grpFill/>
            <a:ln w="9525">
              <a:noFill/>
              <a:miter lim="800000"/>
              <a:headEnd/>
              <a:tailEnd/>
            </a:ln>
          </p:spPr>
          <p:txBody>
            <a:bodyPr lIns="108000" tIns="72000" rIns="108000" bIns="72000" anchor="t" anchorCtr="0"/>
            <a:lstStyle/>
            <a:p>
              <a:pPr lvl="0" defTabSz="914108" fontAlgn="base">
                <a:spcBef>
                  <a:spcPct val="0"/>
                </a:spcBef>
                <a:defRPr/>
              </a:pPr>
              <a:r>
                <a:rPr lang="en-GB" sz="800" b="1" i="1" kern="0" dirty="0" smtClean="0">
                  <a:solidFill>
                    <a:srgbClr val="FFFFFF"/>
                  </a:solidFill>
                  <a:latin typeface="Georgia" pitchFamily="18" charset="0"/>
                </a:rPr>
                <a:t>Japan</a:t>
              </a:r>
              <a:endParaRPr lang="en-GB" sz="800" b="1" i="1" kern="0" dirty="0">
                <a:solidFill>
                  <a:srgbClr val="FFFFFF"/>
                </a:solidFill>
                <a:latin typeface="Georgia" pitchFamily="18" charset="0"/>
              </a:endParaRPr>
            </a:p>
            <a:p>
              <a:pPr defTabSz="914108" fontAlgn="base">
                <a:spcBef>
                  <a:spcPct val="0"/>
                </a:spcBef>
                <a:defRPr/>
              </a:pPr>
              <a:r>
                <a:rPr lang="en-GB" sz="800" b="1" kern="0" dirty="0">
                  <a:solidFill>
                    <a:srgbClr val="FFFFFF"/>
                  </a:solidFill>
                  <a:latin typeface="Georgia" pitchFamily="18" charset="0"/>
                </a:rPr>
                <a:t>Greg Profeta (Partner)</a:t>
              </a:r>
            </a:p>
            <a:p>
              <a:pPr defTabSz="914108" fontAlgn="base">
                <a:spcBef>
                  <a:spcPct val="0"/>
                </a:spcBef>
                <a:defRPr/>
              </a:pPr>
              <a:r>
                <a:rPr lang="en-GB" sz="800" kern="0" dirty="0">
                  <a:solidFill>
                    <a:srgbClr val="FFFFFF"/>
                  </a:solidFill>
                  <a:latin typeface="Georgia" pitchFamily="18" charset="0"/>
                </a:rPr>
                <a:t>gregory.g.profeta@jp.pwc.com</a:t>
              </a:r>
            </a:p>
            <a:p>
              <a:pPr lvl="0" defTabSz="914108" fontAlgn="base">
                <a:spcBef>
                  <a:spcPct val="0"/>
                </a:spcBef>
                <a:defRPr/>
              </a:pPr>
              <a:r>
                <a:rPr lang="en-GB" sz="800" b="1" kern="0" dirty="0" smtClean="0">
                  <a:solidFill>
                    <a:srgbClr val="FFFFFF"/>
                  </a:solidFill>
                  <a:latin typeface="Georgia" pitchFamily="18" charset="0"/>
                </a:rPr>
                <a:t>Brent </a:t>
              </a:r>
              <a:r>
                <a:rPr lang="en-GB" sz="800" b="1" kern="0" dirty="0">
                  <a:solidFill>
                    <a:srgbClr val="FFFFFF"/>
                  </a:solidFill>
                  <a:latin typeface="Georgia" pitchFamily="18" charset="0"/>
                </a:rPr>
                <a:t>Berg (Senior Associate</a:t>
              </a:r>
              <a:r>
                <a:rPr lang="en-GB" sz="800" b="1" kern="0" dirty="0" smtClean="0">
                  <a:solidFill>
                    <a:srgbClr val="FFFFFF"/>
                  </a:solidFill>
                  <a:latin typeface="Georgia" pitchFamily="18" charset="0"/>
                </a:rPr>
                <a:t>)</a:t>
              </a:r>
            </a:p>
            <a:p>
              <a:pPr lvl="0" defTabSz="914108" fontAlgn="base">
                <a:spcBef>
                  <a:spcPct val="0"/>
                </a:spcBef>
                <a:defRPr/>
              </a:pPr>
              <a:r>
                <a:rPr lang="en-GB" sz="800" kern="0" dirty="0" smtClean="0">
                  <a:solidFill>
                    <a:srgbClr val="FFFFFF"/>
                  </a:solidFill>
                  <a:latin typeface="Georgia" pitchFamily="18" charset="0"/>
                </a:rPr>
                <a:t>Brent.berg@jp.pwc.com</a:t>
              </a:r>
              <a:endParaRPr lang="en-GB" sz="800" kern="0" dirty="0">
                <a:solidFill>
                  <a:srgbClr val="FFFFFF"/>
                </a:solidFill>
                <a:latin typeface="Georgia" pitchFamily="18" charset="0"/>
              </a:endParaRPr>
            </a:p>
            <a:p>
              <a:pPr lvl="0" defTabSz="914108" fontAlgn="base">
                <a:spcBef>
                  <a:spcPct val="0"/>
                </a:spcBef>
                <a:defRPr/>
              </a:pPr>
              <a:r>
                <a:rPr lang="en-GB" sz="800" b="1" kern="0" dirty="0">
                  <a:solidFill>
                    <a:srgbClr val="FFFFFF"/>
                  </a:solidFill>
                  <a:latin typeface="Georgia" pitchFamily="18" charset="0"/>
                </a:rPr>
                <a:t>Clarence Paul (Director</a:t>
              </a:r>
              <a:r>
                <a:rPr lang="en-GB" sz="800" b="1" kern="0" dirty="0" smtClean="0">
                  <a:solidFill>
                    <a:srgbClr val="FFFFFF"/>
                  </a:solidFill>
                  <a:latin typeface="Georgia" pitchFamily="18" charset="0"/>
                </a:rPr>
                <a:t>)</a:t>
              </a:r>
            </a:p>
            <a:p>
              <a:pPr lvl="0" defTabSz="914108" fontAlgn="base">
                <a:spcBef>
                  <a:spcPct val="0"/>
                </a:spcBef>
                <a:defRPr/>
              </a:pPr>
              <a:r>
                <a:rPr lang="en-GB" sz="800" kern="0" dirty="0" smtClean="0">
                  <a:solidFill>
                    <a:srgbClr val="FFFFFF"/>
                  </a:solidFill>
                  <a:latin typeface="Georgia" pitchFamily="18" charset="0"/>
                </a:rPr>
                <a:t>Clarence.c.paul@jp.pwc.com</a:t>
              </a:r>
              <a:endParaRPr lang="en-GB" sz="800" kern="0" dirty="0">
                <a:solidFill>
                  <a:srgbClr val="FFFFFF"/>
                </a:solidFill>
                <a:latin typeface="Georgia" pitchFamily="18" charset="0"/>
              </a:endParaRPr>
            </a:p>
          </p:txBody>
        </p:sp>
        <p:cxnSp>
          <p:nvCxnSpPr>
            <p:cNvPr id="935" name="Straight Connector 934"/>
            <p:cNvCxnSpPr/>
            <p:nvPr/>
          </p:nvCxnSpPr>
          <p:spPr>
            <a:xfrm>
              <a:off x="363992" y="2867528"/>
              <a:ext cx="0" cy="684000"/>
            </a:xfrm>
            <a:prstGeom prst="line">
              <a:avLst/>
            </a:prstGeom>
            <a:grpFill/>
            <a:ln w="9525" cap="flat" cmpd="sng" algn="ctr">
              <a:solidFill>
                <a:srgbClr val="602320"/>
              </a:solidFill>
              <a:prstDash val="sysDot"/>
            </a:ln>
            <a:effectLst/>
          </p:spPr>
        </p:cxnSp>
      </p:grpSp>
      <p:sp>
        <p:nvSpPr>
          <p:cNvPr id="936" name="Freeform 935"/>
          <p:cNvSpPr/>
          <p:nvPr/>
        </p:nvSpPr>
        <p:spPr>
          <a:xfrm flipH="1" flipV="1">
            <a:off x="7804940" y="3824649"/>
            <a:ext cx="410930" cy="1416626"/>
          </a:xfrm>
          <a:custGeom>
            <a:avLst/>
            <a:gdLst>
              <a:gd name="connsiteX0" fmla="*/ 0 w 745958"/>
              <a:gd name="connsiteY0" fmla="*/ 0 h 685800"/>
              <a:gd name="connsiteX1" fmla="*/ 360947 w 745958"/>
              <a:gd name="connsiteY1" fmla="*/ 0 h 685800"/>
              <a:gd name="connsiteX2" fmla="*/ 745958 w 745958"/>
              <a:gd name="connsiteY2" fmla="*/ 685800 h 685800"/>
              <a:gd name="connsiteX3" fmla="*/ 745958 w 745958"/>
              <a:gd name="connsiteY3" fmla="*/ 685800 h 685800"/>
              <a:gd name="connsiteX0" fmla="*/ 0 w 745958"/>
              <a:gd name="connsiteY0" fmla="*/ 0 h 685800"/>
              <a:gd name="connsiteX1" fmla="*/ 482437 w 745958"/>
              <a:gd name="connsiteY1" fmla="*/ 0 h 685800"/>
              <a:gd name="connsiteX2" fmla="*/ 745958 w 745958"/>
              <a:gd name="connsiteY2" fmla="*/ 685800 h 685800"/>
              <a:gd name="connsiteX3" fmla="*/ 745958 w 745958"/>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745958" h="685800">
                <a:moveTo>
                  <a:pt x="0" y="0"/>
                </a:moveTo>
                <a:lnTo>
                  <a:pt x="482437" y="0"/>
                </a:lnTo>
                <a:lnTo>
                  <a:pt x="745958" y="685800"/>
                </a:lnTo>
                <a:lnTo>
                  <a:pt x="745958" y="685800"/>
                </a:lnTo>
              </a:path>
            </a:pathLst>
          </a:custGeom>
          <a:noFill/>
          <a:ln w="9525" cap="flat" cmpd="sng" algn="ctr">
            <a:solidFill>
              <a:schemeClr val="accent1"/>
            </a:solidFill>
            <a:prstDash val="sysDot"/>
            <a:tailEnd type="oval" w="sm" len="sm"/>
          </a:ln>
          <a:effectLst/>
        </p:spPr>
        <p:txBody>
          <a:bodyPr lIns="91411" tIns="45706" rIns="91411" bIns="45706" rtlCol="0" anchor="ctr"/>
          <a:lstStyle/>
          <a:p>
            <a:pPr marL="0" marR="0" lvl="0" indent="0" algn="ctr"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latin typeface="Georgia"/>
              <a:ea typeface="+mn-ea"/>
              <a:cs typeface="+mn-cs"/>
            </a:endParaRPr>
          </a:p>
        </p:txBody>
      </p:sp>
      <p:grpSp>
        <p:nvGrpSpPr>
          <p:cNvPr id="937" name="Group 384"/>
          <p:cNvGrpSpPr/>
          <p:nvPr/>
        </p:nvGrpSpPr>
        <p:grpSpPr>
          <a:xfrm>
            <a:off x="7958747" y="3346954"/>
            <a:ext cx="2172118" cy="793232"/>
            <a:chOff x="363992" y="2867528"/>
            <a:chExt cx="1797682" cy="687260"/>
          </a:xfrm>
          <a:solidFill>
            <a:schemeClr val="accent1"/>
          </a:solidFill>
        </p:grpSpPr>
        <p:sp>
          <p:nvSpPr>
            <p:cNvPr id="938" name="Content Placeholder 2"/>
            <p:cNvSpPr txBox="1">
              <a:spLocks/>
            </p:cNvSpPr>
            <p:nvPr/>
          </p:nvSpPr>
          <p:spPr bwMode="auto">
            <a:xfrm>
              <a:off x="421105" y="2870788"/>
              <a:ext cx="1740569" cy="684000"/>
            </a:xfrm>
            <a:prstGeom prst="rect">
              <a:avLst/>
            </a:prstGeom>
            <a:grpFill/>
            <a:ln w="9525">
              <a:noFill/>
              <a:miter lim="800000"/>
              <a:headEnd/>
              <a:tailEnd/>
            </a:ln>
          </p:spPr>
          <p:txBody>
            <a:bodyPr lIns="108000" tIns="72000" rIns="108000" bIns="72000" anchor="t" anchorCtr="0"/>
            <a:lstStyle/>
            <a:p>
              <a:pPr lvl="0" defTabSz="914108" fontAlgn="base">
                <a:spcBef>
                  <a:spcPct val="0"/>
                </a:spcBef>
                <a:defRPr/>
              </a:pPr>
              <a:r>
                <a:rPr lang="en-GB" sz="800" b="1" i="1" kern="0" dirty="0" smtClean="0">
                  <a:solidFill>
                    <a:srgbClr val="FFFFFF"/>
                  </a:solidFill>
                  <a:latin typeface="Georgia" pitchFamily="18" charset="0"/>
                </a:rPr>
                <a:t>Hong Kong</a:t>
              </a:r>
            </a:p>
            <a:p>
              <a:pPr lvl="0" defTabSz="914108" fontAlgn="base">
                <a:spcBef>
                  <a:spcPct val="0"/>
                </a:spcBef>
                <a:defRPr/>
              </a:pPr>
              <a:r>
                <a:rPr lang="en-GB" sz="800" b="1" kern="0" dirty="0" smtClean="0">
                  <a:solidFill>
                    <a:srgbClr val="FFFFFF"/>
                  </a:solidFill>
                  <a:latin typeface="Georgia" pitchFamily="18" charset="0"/>
                </a:rPr>
                <a:t>Philip Straley (Partner)</a:t>
              </a:r>
            </a:p>
            <a:p>
              <a:pPr lvl="0" defTabSz="914108" fontAlgn="base">
                <a:spcBef>
                  <a:spcPct val="0"/>
                </a:spcBef>
                <a:defRPr/>
              </a:pPr>
              <a:r>
                <a:rPr lang="en-GB" sz="800" kern="0" dirty="0" smtClean="0">
                  <a:solidFill>
                    <a:srgbClr val="FFFFFF"/>
                  </a:solidFill>
                  <a:latin typeface="Georgia" pitchFamily="18" charset="0"/>
                </a:rPr>
                <a:t>Phillip.straley@hk.pwc.com</a:t>
              </a:r>
            </a:p>
            <a:p>
              <a:pPr lvl="0" defTabSz="914108" fontAlgn="base">
                <a:spcBef>
                  <a:spcPct val="0"/>
                </a:spcBef>
                <a:defRPr/>
              </a:pPr>
              <a:r>
                <a:rPr lang="en-GB" sz="800" b="1" kern="0" dirty="0" smtClean="0">
                  <a:solidFill>
                    <a:srgbClr val="FFFFFF"/>
                  </a:solidFill>
                  <a:latin typeface="Georgia" pitchFamily="18" charset="0"/>
                </a:rPr>
                <a:t>Kishore Ramakrishnan (Director)</a:t>
              </a:r>
            </a:p>
            <a:p>
              <a:pPr lvl="0" defTabSz="914108" fontAlgn="base">
                <a:spcBef>
                  <a:spcPct val="0"/>
                </a:spcBef>
                <a:defRPr/>
              </a:pPr>
              <a:r>
                <a:rPr lang="en-GB" sz="800" kern="0" dirty="0" smtClean="0">
                  <a:solidFill>
                    <a:srgbClr val="FFFFFF"/>
                  </a:solidFill>
                  <a:latin typeface="Georgia" pitchFamily="18" charset="0"/>
                </a:rPr>
                <a:t>Kishore.Ramakrishnan@hk.pwc.com</a:t>
              </a:r>
              <a:endParaRPr lang="en-GB" sz="800" kern="0" dirty="0">
                <a:solidFill>
                  <a:srgbClr val="FFFFFF"/>
                </a:solidFill>
                <a:latin typeface="Georgia" pitchFamily="18" charset="0"/>
              </a:endParaRPr>
            </a:p>
          </p:txBody>
        </p:sp>
        <p:cxnSp>
          <p:nvCxnSpPr>
            <p:cNvPr id="939" name="Straight Connector 938"/>
            <p:cNvCxnSpPr/>
            <p:nvPr/>
          </p:nvCxnSpPr>
          <p:spPr>
            <a:xfrm>
              <a:off x="363992" y="2867528"/>
              <a:ext cx="0" cy="684000"/>
            </a:xfrm>
            <a:prstGeom prst="line">
              <a:avLst/>
            </a:prstGeom>
            <a:grpFill/>
            <a:ln w="9525" cap="flat" cmpd="sng" algn="ctr">
              <a:solidFill>
                <a:srgbClr val="E0301E"/>
              </a:solidFill>
              <a:prstDash val="sysDot"/>
            </a:ln>
            <a:effectLst/>
          </p:spPr>
        </p:cxnSp>
      </p:grpSp>
      <p:sp>
        <p:nvSpPr>
          <p:cNvPr id="940" name="Freeform 939"/>
          <p:cNvSpPr/>
          <p:nvPr/>
        </p:nvSpPr>
        <p:spPr>
          <a:xfrm flipH="1">
            <a:off x="7377471" y="3620554"/>
            <a:ext cx="576867" cy="556778"/>
          </a:xfrm>
          <a:custGeom>
            <a:avLst/>
            <a:gdLst>
              <a:gd name="connsiteX0" fmla="*/ 0 w 745958"/>
              <a:gd name="connsiteY0" fmla="*/ 0 h 685800"/>
              <a:gd name="connsiteX1" fmla="*/ 360947 w 745958"/>
              <a:gd name="connsiteY1" fmla="*/ 0 h 685800"/>
              <a:gd name="connsiteX2" fmla="*/ 745958 w 745958"/>
              <a:gd name="connsiteY2" fmla="*/ 685800 h 685800"/>
              <a:gd name="connsiteX3" fmla="*/ 745958 w 745958"/>
              <a:gd name="connsiteY3" fmla="*/ 685800 h 685800"/>
              <a:gd name="connsiteX0" fmla="*/ 0 w 745958"/>
              <a:gd name="connsiteY0" fmla="*/ 0 h 685800"/>
              <a:gd name="connsiteX1" fmla="*/ 482437 w 745958"/>
              <a:gd name="connsiteY1" fmla="*/ 0 h 685800"/>
              <a:gd name="connsiteX2" fmla="*/ 745958 w 745958"/>
              <a:gd name="connsiteY2" fmla="*/ 685800 h 685800"/>
              <a:gd name="connsiteX3" fmla="*/ 745958 w 745958"/>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745958" h="685800">
                <a:moveTo>
                  <a:pt x="0" y="0"/>
                </a:moveTo>
                <a:lnTo>
                  <a:pt x="482437" y="0"/>
                </a:lnTo>
                <a:lnTo>
                  <a:pt x="745958" y="685800"/>
                </a:lnTo>
                <a:lnTo>
                  <a:pt x="745958" y="685800"/>
                </a:lnTo>
              </a:path>
            </a:pathLst>
          </a:custGeom>
          <a:noFill/>
          <a:ln w="9525" cap="flat" cmpd="sng" algn="ctr">
            <a:solidFill>
              <a:schemeClr val="accent1"/>
            </a:solidFill>
            <a:prstDash val="sysDot"/>
            <a:tailEnd type="oval" w="sm" len="sm"/>
          </a:ln>
          <a:effectLst/>
        </p:spPr>
        <p:txBody>
          <a:bodyPr lIns="91411" tIns="45706" rIns="91411" bIns="45706" rtlCol="0" anchor="ctr"/>
          <a:lstStyle/>
          <a:p>
            <a:pPr marL="0" marR="0" lvl="0" indent="0" algn="ctr"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latin typeface="Georgia"/>
              <a:ea typeface="+mn-ea"/>
              <a:cs typeface="+mn-cs"/>
            </a:endParaRPr>
          </a:p>
        </p:txBody>
      </p:sp>
      <p:sp>
        <p:nvSpPr>
          <p:cNvPr id="948" name="Freeform 947"/>
          <p:cNvSpPr/>
          <p:nvPr/>
        </p:nvSpPr>
        <p:spPr>
          <a:xfrm>
            <a:off x="4801334" y="4667241"/>
            <a:ext cx="2314961" cy="45719"/>
          </a:xfrm>
          <a:custGeom>
            <a:avLst/>
            <a:gdLst>
              <a:gd name="connsiteX0" fmla="*/ 0 w 745958"/>
              <a:gd name="connsiteY0" fmla="*/ 0 h 685800"/>
              <a:gd name="connsiteX1" fmla="*/ 360947 w 745958"/>
              <a:gd name="connsiteY1" fmla="*/ 0 h 685800"/>
              <a:gd name="connsiteX2" fmla="*/ 745958 w 745958"/>
              <a:gd name="connsiteY2" fmla="*/ 685800 h 685800"/>
              <a:gd name="connsiteX3" fmla="*/ 745958 w 745958"/>
              <a:gd name="connsiteY3" fmla="*/ 685800 h 685800"/>
              <a:gd name="connsiteX0" fmla="*/ 0 w 745958"/>
              <a:gd name="connsiteY0" fmla="*/ 0 h 685800"/>
              <a:gd name="connsiteX1" fmla="*/ 482437 w 745958"/>
              <a:gd name="connsiteY1" fmla="*/ 0 h 685800"/>
              <a:gd name="connsiteX2" fmla="*/ 745958 w 745958"/>
              <a:gd name="connsiteY2" fmla="*/ 685800 h 685800"/>
              <a:gd name="connsiteX3" fmla="*/ 745958 w 745958"/>
              <a:gd name="connsiteY3" fmla="*/ 685800 h 685800"/>
              <a:gd name="connsiteX0" fmla="*/ 0 w 745958"/>
              <a:gd name="connsiteY0" fmla="*/ 0 h 685800"/>
              <a:gd name="connsiteX1" fmla="*/ 339259 w 745958"/>
              <a:gd name="connsiteY1" fmla="*/ 0 h 685800"/>
              <a:gd name="connsiteX2" fmla="*/ 745958 w 745958"/>
              <a:gd name="connsiteY2" fmla="*/ 685800 h 685800"/>
              <a:gd name="connsiteX3" fmla="*/ 745958 w 745958"/>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745958" h="685800">
                <a:moveTo>
                  <a:pt x="0" y="0"/>
                </a:moveTo>
                <a:lnTo>
                  <a:pt x="339259" y="0"/>
                </a:lnTo>
                <a:lnTo>
                  <a:pt x="745958" y="685800"/>
                </a:lnTo>
                <a:lnTo>
                  <a:pt x="745958" y="685800"/>
                </a:lnTo>
              </a:path>
            </a:pathLst>
          </a:custGeom>
          <a:noFill/>
          <a:ln w="9525" cap="flat" cmpd="sng" algn="ctr">
            <a:solidFill>
              <a:schemeClr val="accent1"/>
            </a:solidFill>
            <a:prstDash val="sysDot"/>
            <a:tailEnd type="oval" w="sm" len="sm"/>
          </a:ln>
          <a:effectLst/>
        </p:spPr>
        <p:txBody>
          <a:bodyPr lIns="91411" tIns="45706" rIns="91411" bIns="45706" rtlCol="0" anchor="ctr"/>
          <a:lstStyle/>
          <a:p>
            <a:pPr marL="0" marR="0" lvl="0" indent="0" algn="ctr"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latin typeface="Georgia"/>
              <a:ea typeface="+mn-ea"/>
              <a:cs typeface="+mn-cs"/>
            </a:endParaRPr>
          </a:p>
        </p:txBody>
      </p:sp>
      <p:grpSp>
        <p:nvGrpSpPr>
          <p:cNvPr id="949" name="Group 437"/>
          <p:cNvGrpSpPr/>
          <p:nvPr/>
        </p:nvGrpSpPr>
        <p:grpSpPr>
          <a:xfrm>
            <a:off x="4618507" y="4177908"/>
            <a:ext cx="1735553" cy="687935"/>
            <a:chOff x="3068321" y="4839475"/>
            <a:chExt cx="1661172" cy="540000"/>
          </a:xfrm>
          <a:solidFill>
            <a:schemeClr val="accent1"/>
          </a:solidFill>
        </p:grpSpPr>
        <p:sp>
          <p:nvSpPr>
            <p:cNvPr id="950" name="Content Placeholder 2"/>
            <p:cNvSpPr txBox="1">
              <a:spLocks/>
            </p:cNvSpPr>
            <p:nvPr/>
          </p:nvSpPr>
          <p:spPr bwMode="auto">
            <a:xfrm>
              <a:off x="3068321" y="4842036"/>
              <a:ext cx="1615440" cy="537439"/>
            </a:xfrm>
            <a:prstGeom prst="rect">
              <a:avLst/>
            </a:prstGeom>
            <a:grpFill/>
            <a:ln w="9525">
              <a:noFill/>
              <a:miter lim="800000"/>
              <a:headEnd/>
              <a:tailEnd/>
            </a:ln>
          </p:spPr>
          <p:txBody>
            <a:bodyPr lIns="108000" tIns="72000" rIns="108000" bIns="72000" anchor="t" anchorCtr="0"/>
            <a:lstStyle/>
            <a:p>
              <a:pPr lvl="0" defTabSz="914108" fontAlgn="base">
                <a:spcBef>
                  <a:spcPct val="0"/>
                </a:spcBef>
                <a:defRPr/>
              </a:pPr>
              <a:r>
                <a:rPr lang="en-GB" sz="800" b="1" i="1" kern="0" dirty="0" smtClean="0">
                  <a:solidFill>
                    <a:srgbClr val="FFFFFF"/>
                  </a:solidFill>
                  <a:latin typeface="Georgia" pitchFamily="18" charset="0"/>
                </a:rPr>
                <a:t>Singapore</a:t>
              </a:r>
              <a:endParaRPr lang="en-GB" sz="800" b="1" i="1" kern="0" dirty="0">
                <a:solidFill>
                  <a:srgbClr val="FFFFFF"/>
                </a:solidFill>
                <a:latin typeface="Georgia" pitchFamily="18" charset="0"/>
              </a:endParaRPr>
            </a:p>
            <a:p>
              <a:pPr defTabSz="914108" fontAlgn="base">
                <a:spcBef>
                  <a:spcPct val="0"/>
                </a:spcBef>
                <a:defRPr/>
              </a:pPr>
              <a:r>
                <a:rPr lang="en-GB" sz="800" b="1" kern="0" dirty="0" smtClean="0">
                  <a:solidFill>
                    <a:srgbClr val="FFFFFF"/>
                  </a:solidFill>
                  <a:latin typeface="Georgia" pitchFamily="18" charset="0"/>
                </a:rPr>
                <a:t>Peter </a:t>
              </a:r>
              <a:r>
                <a:rPr lang="en-GB" sz="800" b="1" kern="0" dirty="0">
                  <a:solidFill>
                    <a:srgbClr val="FFFFFF"/>
                  </a:solidFill>
                  <a:latin typeface="Georgia" pitchFamily="18" charset="0"/>
                </a:rPr>
                <a:t>Tan (Director</a:t>
              </a:r>
              <a:r>
                <a:rPr lang="en-GB" sz="800" b="1" kern="0" dirty="0" smtClean="0">
                  <a:solidFill>
                    <a:srgbClr val="FFFFFF"/>
                  </a:solidFill>
                  <a:latin typeface="Georgia" pitchFamily="18" charset="0"/>
                </a:rPr>
                <a:t>)</a:t>
              </a:r>
            </a:p>
            <a:p>
              <a:pPr defTabSz="914108" fontAlgn="base">
                <a:spcBef>
                  <a:spcPct val="0"/>
                </a:spcBef>
                <a:defRPr/>
              </a:pPr>
              <a:r>
                <a:rPr lang="en-GB" sz="800" kern="0" dirty="0" smtClean="0">
                  <a:solidFill>
                    <a:srgbClr val="FFFFFF"/>
                  </a:solidFill>
                  <a:latin typeface="Georgia" pitchFamily="18" charset="0"/>
                </a:rPr>
                <a:t>Peter.bt.tan@sg.pwc.com</a:t>
              </a:r>
              <a:endParaRPr lang="en-GB" sz="800" kern="0" dirty="0">
                <a:solidFill>
                  <a:srgbClr val="FFFFFF"/>
                </a:solidFill>
                <a:latin typeface="Georgia" pitchFamily="18" charset="0"/>
              </a:endParaRPr>
            </a:p>
            <a:p>
              <a:pPr lvl="0" defTabSz="914108" fontAlgn="base">
                <a:spcBef>
                  <a:spcPct val="0"/>
                </a:spcBef>
                <a:defRPr/>
              </a:pPr>
              <a:endParaRPr lang="en-GB" sz="800" b="1" i="1" kern="0" dirty="0">
                <a:solidFill>
                  <a:srgbClr val="FFFFFF"/>
                </a:solidFill>
                <a:latin typeface="Georgia" pitchFamily="18" charset="0"/>
              </a:endParaRPr>
            </a:p>
          </p:txBody>
        </p:sp>
        <p:cxnSp>
          <p:nvCxnSpPr>
            <p:cNvPr id="951" name="Straight Connector 950"/>
            <p:cNvCxnSpPr/>
            <p:nvPr/>
          </p:nvCxnSpPr>
          <p:spPr>
            <a:xfrm>
              <a:off x="4729493" y="4839475"/>
              <a:ext cx="0" cy="537439"/>
            </a:xfrm>
            <a:prstGeom prst="line">
              <a:avLst/>
            </a:prstGeom>
            <a:grpFill/>
            <a:ln w="9525" cap="flat" cmpd="sng" algn="ctr">
              <a:solidFill>
                <a:srgbClr val="A32020"/>
              </a:solidFill>
              <a:prstDash val="sysDot"/>
            </a:ln>
            <a:effectLst/>
          </p:spPr>
        </p:cxnSp>
      </p:grpSp>
      <p:sp>
        <p:nvSpPr>
          <p:cNvPr id="977" name="Freeform 976"/>
          <p:cNvSpPr/>
          <p:nvPr/>
        </p:nvSpPr>
        <p:spPr>
          <a:xfrm>
            <a:off x="2278638" y="2135447"/>
            <a:ext cx="931029" cy="1150722"/>
          </a:xfrm>
          <a:custGeom>
            <a:avLst/>
            <a:gdLst>
              <a:gd name="connsiteX0" fmla="*/ 0 w 745958"/>
              <a:gd name="connsiteY0" fmla="*/ 0 h 685800"/>
              <a:gd name="connsiteX1" fmla="*/ 360947 w 745958"/>
              <a:gd name="connsiteY1" fmla="*/ 0 h 685800"/>
              <a:gd name="connsiteX2" fmla="*/ 745958 w 745958"/>
              <a:gd name="connsiteY2" fmla="*/ 685800 h 685800"/>
              <a:gd name="connsiteX3" fmla="*/ 745958 w 745958"/>
              <a:gd name="connsiteY3" fmla="*/ 685800 h 685800"/>
              <a:gd name="connsiteX0" fmla="*/ 0 w 745958"/>
              <a:gd name="connsiteY0" fmla="*/ 0 h 685800"/>
              <a:gd name="connsiteX1" fmla="*/ 318723 w 745958"/>
              <a:gd name="connsiteY1" fmla="*/ 0 h 685800"/>
              <a:gd name="connsiteX2" fmla="*/ 745958 w 745958"/>
              <a:gd name="connsiteY2" fmla="*/ 685800 h 685800"/>
              <a:gd name="connsiteX3" fmla="*/ 745958 w 745958"/>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745958" h="685800">
                <a:moveTo>
                  <a:pt x="0" y="0"/>
                </a:moveTo>
                <a:lnTo>
                  <a:pt x="318723" y="0"/>
                </a:lnTo>
                <a:lnTo>
                  <a:pt x="745958" y="685800"/>
                </a:lnTo>
                <a:lnTo>
                  <a:pt x="745958" y="685800"/>
                </a:lnTo>
              </a:path>
            </a:pathLst>
          </a:custGeom>
          <a:noFill/>
          <a:ln w="9525" cap="flat" cmpd="sng" algn="ctr">
            <a:solidFill>
              <a:schemeClr val="accent1"/>
            </a:solidFill>
            <a:prstDash val="sysDot"/>
            <a:tailEnd type="oval" w="sm" len="sm"/>
          </a:ln>
          <a:effectLst/>
        </p:spPr>
        <p:txBody>
          <a:bodyPr lIns="91411" tIns="45706" rIns="91411" bIns="45706" rtlCol="0" anchor="ctr"/>
          <a:lstStyle/>
          <a:p>
            <a:pPr marL="0" marR="0" lvl="0" indent="0" algn="ctr"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latin typeface="Georgia"/>
              <a:ea typeface="+mn-ea"/>
              <a:cs typeface="+mn-cs"/>
            </a:endParaRPr>
          </a:p>
        </p:txBody>
      </p:sp>
      <p:grpSp>
        <p:nvGrpSpPr>
          <p:cNvPr id="363" name="Group 368"/>
          <p:cNvGrpSpPr/>
          <p:nvPr/>
        </p:nvGrpSpPr>
        <p:grpSpPr>
          <a:xfrm>
            <a:off x="5724780" y="5501289"/>
            <a:ext cx="1788876" cy="786684"/>
            <a:chOff x="421105" y="2856595"/>
            <a:chExt cx="1788876" cy="698192"/>
          </a:xfrm>
          <a:solidFill>
            <a:schemeClr val="accent1"/>
          </a:solidFill>
        </p:grpSpPr>
        <p:sp>
          <p:nvSpPr>
            <p:cNvPr id="364" name="Content Placeholder 2"/>
            <p:cNvSpPr txBox="1">
              <a:spLocks/>
            </p:cNvSpPr>
            <p:nvPr/>
          </p:nvSpPr>
          <p:spPr bwMode="auto">
            <a:xfrm>
              <a:off x="421105" y="2870787"/>
              <a:ext cx="1740569" cy="684000"/>
            </a:xfrm>
            <a:prstGeom prst="rect">
              <a:avLst/>
            </a:prstGeom>
            <a:grpFill/>
            <a:ln w="9525">
              <a:noFill/>
              <a:miter lim="800000"/>
              <a:headEnd/>
              <a:tailEnd/>
            </a:ln>
          </p:spPr>
          <p:txBody>
            <a:bodyPr lIns="108000" tIns="72000" rIns="108000" bIns="72000" anchor="t" anchorCtr="0"/>
            <a:lstStyle/>
            <a:p>
              <a:pPr lvl="0" defTabSz="914108" fontAlgn="base">
                <a:spcBef>
                  <a:spcPct val="0"/>
                </a:spcBef>
                <a:defRPr/>
              </a:pPr>
              <a:r>
                <a:rPr lang="en-GB" sz="800" b="1" i="1" kern="0" dirty="0" smtClean="0">
                  <a:solidFill>
                    <a:srgbClr val="FFFFFF"/>
                  </a:solidFill>
                  <a:latin typeface="Georgia" pitchFamily="18" charset="0"/>
                </a:rPr>
                <a:t>Australia</a:t>
              </a:r>
              <a:endParaRPr lang="en-GB" sz="800" b="1" i="1" kern="0" dirty="0">
                <a:solidFill>
                  <a:srgbClr val="FFFFFF"/>
                </a:solidFill>
                <a:latin typeface="Georgia" pitchFamily="18" charset="0"/>
              </a:endParaRPr>
            </a:p>
            <a:p>
              <a:pPr defTabSz="914108" fontAlgn="base">
                <a:spcBef>
                  <a:spcPct val="0"/>
                </a:spcBef>
                <a:defRPr/>
              </a:pPr>
              <a:r>
                <a:rPr lang="en-GB" sz="800" b="1" kern="0" dirty="0">
                  <a:solidFill>
                    <a:srgbClr val="FFFFFF"/>
                  </a:solidFill>
                  <a:latin typeface="Georgia" pitchFamily="18" charset="0"/>
                </a:rPr>
                <a:t>Mahindroo Yura (Partner)</a:t>
              </a:r>
            </a:p>
            <a:p>
              <a:pPr lvl="0" defTabSz="914108" fontAlgn="base">
                <a:spcBef>
                  <a:spcPct val="0"/>
                </a:spcBef>
                <a:defRPr/>
              </a:pPr>
              <a:r>
                <a:rPr lang="en-GB" sz="800" kern="0" dirty="0" smtClean="0">
                  <a:solidFill>
                    <a:srgbClr val="FFFFFF"/>
                  </a:solidFill>
                  <a:latin typeface="Georgia" pitchFamily="18" charset="0"/>
                </a:rPr>
                <a:t>Yura.mahindroo@au.pwc.com</a:t>
              </a:r>
            </a:p>
            <a:p>
              <a:pPr lvl="0" defTabSz="914108" fontAlgn="base">
                <a:spcBef>
                  <a:spcPct val="0"/>
                </a:spcBef>
                <a:defRPr/>
              </a:pPr>
              <a:r>
                <a:rPr lang="en-GB" sz="800" b="1" kern="0" dirty="0">
                  <a:solidFill>
                    <a:srgbClr val="FFFFFF"/>
                  </a:solidFill>
                  <a:latin typeface="Georgia" pitchFamily="18" charset="0"/>
                </a:rPr>
                <a:t>Giancarlo Bonato (Director)</a:t>
              </a:r>
            </a:p>
            <a:p>
              <a:pPr lvl="0" defTabSz="914108" fontAlgn="base">
                <a:spcBef>
                  <a:spcPct val="0"/>
                </a:spcBef>
                <a:defRPr/>
              </a:pPr>
              <a:r>
                <a:rPr lang="en-GB" sz="800" kern="0" dirty="0">
                  <a:solidFill>
                    <a:srgbClr val="FFFFFF"/>
                  </a:solidFill>
                  <a:latin typeface="Georgia" pitchFamily="18" charset="0"/>
                </a:rPr>
                <a:t>Giancarlo.bonito@pwc.com</a:t>
              </a:r>
            </a:p>
            <a:p>
              <a:pPr lvl="0" defTabSz="914108" fontAlgn="base">
                <a:spcBef>
                  <a:spcPct val="0"/>
                </a:spcBef>
                <a:defRPr/>
              </a:pPr>
              <a:endParaRPr lang="en-GB" sz="800" kern="0" dirty="0">
                <a:solidFill>
                  <a:srgbClr val="FFFFFF"/>
                </a:solidFill>
                <a:latin typeface="Georgia" pitchFamily="18" charset="0"/>
              </a:endParaRPr>
            </a:p>
          </p:txBody>
        </p:sp>
        <p:cxnSp>
          <p:nvCxnSpPr>
            <p:cNvPr id="365" name="Straight Connector 364"/>
            <p:cNvCxnSpPr/>
            <p:nvPr/>
          </p:nvCxnSpPr>
          <p:spPr>
            <a:xfrm>
              <a:off x="2209981" y="2856595"/>
              <a:ext cx="0" cy="684000"/>
            </a:xfrm>
            <a:prstGeom prst="line">
              <a:avLst/>
            </a:prstGeom>
            <a:grpFill/>
            <a:ln w="9525" cap="flat" cmpd="sng" algn="ctr">
              <a:solidFill>
                <a:srgbClr val="A32020"/>
              </a:solidFill>
              <a:prstDash val="sysDot"/>
            </a:ln>
            <a:effectLst/>
          </p:spPr>
        </p:cxnSp>
      </p:grpSp>
      <p:sp>
        <p:nvSpPr>
          <p:cNvPr id="366" name="Freeform 365"/>
          <p:cNvSpPr/>
          <p:nvPr/>
        </p:nvSpPr>
        <p:spPr>
          <a:xfrm flipV="1">
            <a:off x="7522460" y="5629973"/>
            <a:ext cx="478387" cy="262669"/>
          </a:xfrm>
          <a:custGeom>
            <a:avLst/>
            <a:gdLst>
              <a:gd name="connsiteX0" fmla="*/ 0 w 745958"/>
              <a:gd name="connsiteY0" fmla="*/ 0 h 685800"/>
              <a:gd name="connsiteX1" fmla="*/ 360947 w 745958"/>
              <a:gd name="connsiteY1" fmla="*/ 0 h 685800"/>
              <a:gd name="connsiteX2" fmla="*/ 745958 w 745958"/>
              <a:gd name="connsiteY2" fmla="*/ 685800 h 685800"/>
              <a:gd name="connsiteX3" fmla="*/ 745958 w 745958"/>
              <a:gd name="connsiteY3" fmla="*/ 685800 h 685800"/>
              <a:gd name="connsiteX0" fmla="*/ 0 w 745958"/>
              <a:gd name="connsiteY0" fmla="*/ 0 h 685800"/>
              <a:gd name="connsiteX1" fmla="*/ 482437 w 745958"/>
              <a:gd name="connsiteY1" fmla="*/ 0 h 685800"/>
              <a:gd name="connsiteX2" fmla="*/ 745958 w 745958"/>
              <a:gd name="connsiteY2" fmla="*/ 685800 h 685800"/>
              <a:gd name="connsiteX3" fmla="*/ 745958 w 745958"/>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745958" h="685800">
                <a:moveTo>
                  <a:pt x="0" y="0"/>
                </a:moveTo>
                <a:lnTo>
                  <a:pt x="482437" y="0"/>
                </a:lnTo>
                <a:lnTo>
                  <a:pt x="745958" y="685800"/>
                </a:lnTo>
                <a:lnTo>
                  <a:pt x="745958" y="685800"/>
                </a:lnTo>
              </a:path>
            </a:pathLst>
          </a:custGeom>
          <a:noFill/>
          <a:ln w="9525" cap="flat" cmpd="sng" algn="ctr">
            <a:solidFill>
              <a:schemeClr val="accent1"/>
            </a:solidFill>
            <a:prstDash val="sysDot"/>
            <a:tailEnd type="oval" w="sm" len="sm"/>
          </a:ln>
          <a:effectLst/>
        </p:spPr>
        <p:txBody>
          <a:bodyPr lIns="91411" tIns="45706" rIns="91411" bIns="45706" rtlCol="0" anchor="ctr"/>
          <a:lstStyle/>
          <a:p>
            <a:pPr marL="0" marR="0" lvl="0" indent="0" algn="ctr"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latin typeface="Georgia"/>
              <a:ea typeface="+mn-ea"/>
              <a:cs typeface="+mn-cs"/>
            </a:endParaRPr>
          </a:p>
        </p:txBody>
      </p:sp>
      <p:grpSp>
        <p:nvGrpSpPr>
          <p:cNvPr id="367" name="Group 390"/>
          <p:cNvGrpSpPr/>
          <p:nvPr/>
        </p:nvGrpSpPr>
        <p:grpSpPr>
          <a:xfrm>
            <a:off x="5422286" y="1946794"/>
            <a:ext cx="1788693" cy="807080"/>
            <a:chOff x="420688" y="2138148"/>
            <a:chExt cx="1788693" cy="684000"/>
          </a:xfrm>
          <a:solidFill>
            <a:schemeClr val="accent1"/>
          </a:solidFill>
        </p:grpSpPr>
        <p:sp>
          <p:nvSpPr>
            <p:cNvPr id="368" name="Content Placeholder 2"/>
            <p:cNvSpPr txBox="1">
              <a:spLocks/>
            </p:cNvSpPr>
            <p:nvPr/>
          </p:nvSpPr>
          <p:spPr bwMode="auto">
            <a:xfrm>
              <a:off x="420688" y="2138148"/>
              <a:ext cx="1740569" cy="684000"/>
            </a:xfrm>
            <a:prstGeom prst="rect">
              <a:avLst/>
            </a:prstGeom>
            <a:grpFill/>
            <a:ln w="9525">
              <a:noFill/>
              <a:miter lim="800000"/>
              <a:headEnd/>
              <a:tailEnd/>
            </a:ln>
          </p:spPr>
          <p:txBody>
            <a:bodyPr lIns="108000" tIns="72000" rIns="108000" bIns="72000" anchor="t" anchorCtr="0"/>
            <a:lstStyle/>
            <a:p>
              <a:pPr lvl="0" defTabSz="914108" fontAlgn="base">
                <a:spcBef>
                  <a:spcPct val="0"/>
                </a:spcBef>
                <a:defRPr/>
              </a:pPr>
              <a:r>
                <a:rPr lang="en-GB" sz="800" b="1" i="1" kern="0" dirty="0" smtClean="0">
                  <a:solidFill>
                    <a:srgbClr val="FFFFFF"/>
                  </a:solidFill>
                  <a:latin typeface="Georgia" pitchFamily="18" charset="0"/>
                </a:rPr>
                <a:t>China &amp; Taiwan</a:t>
              </a:r>
              <a:endParaRPr lang="en-GB" sz="800" b="1" i="1" kern="0" dirty="0">
                <a:solidFill>
                  <a:srgbClr val="FFFFFF"/>
                </a:solidFill>
                <a:latin typeface="Georgia" pitchFamily="18" charset="0"/>
              </a:endParaRPr>
            </a:p>
            <a:p>
              <a:pPr lvl="0" defTabSz="914108" fontAlgn="base">
                <a:spcBef>
                  <a:spcPct val="0"/>
                </a:spcBef>
                <a:defRPr/>
              </a:pPr>
              <a:r>
                <a:rPr lang="en-GB" sz="800" b="1" kern="0" dirty="0">
                  <a:solidFill>
                    <a:srgbClr val="FFFFFF"/>
                  </a:solidFill>
                  <a:latin typeface="Georgia" pitchFamily="18" charset="0"/>
                </a:rPr>
                <a:t>Kevin Li (Director</a:t>
              </a:r>
              <a:r>
                <a:rPr lang="en-GB" sz="800" kern="0" dirty="0">
                  <a:solidFill>
                    <a:srgbClr val="FFFFFF"/>
                  </a:solidFill>
                  <a:latin typeface="Georgia" pitchFamily="18" charset="0"/>
                </a:rPr>
                <a:t>)</a:t>
              </a:r>
            </a:p>
            <a:p>
              <a:pPr lvl="0" defTabSz="914108" fontAlgn="base">
                <a:spcBef>
                  <a:spcPct val="0"/>
                </a:spcBef>
                <a:defRPr/>
              </a:pPr>
              <a:r>
                <a:rPr lang="en-GB" sz="800" kern="0" dirty="0" smtClean="0">
                  <a:solidFill>
                    <a:srgbClr val="FFFFFF"/>
                  </a:solidFill>
                  <a:latin typeface="Georgia" pitchFamily="18" charset="0"/>
                </a:rPr>
                <a:t>Kevin.kl.li@cn.pwc.com</a:t>
              </a:r>
            </a:p>
            <a:p>
              <a:pPr lvl="0" defTabSz="914108" fontAlgn="base">
                <a:spcBef>
                  <a:spcPct val="0"/>
                </a:spcBef>
                <a:defRPr/>
              </a:pPr>
              <a:r>
                <a:rPr lang="en-GB" sz="800" b="1" kern="0" dirty="0">
                  <a:solidFill>
                    <a:srgbClr val="FFFFFF"/>
                  </a:solidFill>
                  <a:latin typeface="Georgia" pitchFamily="18" charset="0"/>
                </a:rPr>
                <a:t>Lawrence Ong (Director)</a:t>
              </a:r>
            </a:p>
            <a:p>
              <a:pPr lvl="0" defTabSz="914108" fontAlgn="base">
                <a:spcBef>
                  <a:spcPct val="0"/>
                </a:spcBef>
                <a:defRPr/>
              </a:pPr>
              <a:r>
                <a:rPr lang="en-GB" sz="800" kern="0" dirty="0">
                  <a:solidFill>
                    <a:srgbClr val="FFFFFF"/>
                  </a:solidFill>
                  <a:latin typeface="Georgia" pitchFamily="18" charset="0"/>
                </a:rPr>
                <a:t>Lawrence.s.ong@tw.pwc.com</a:t>
              </a:r>
            </a:p>
            <a:p>
              <a:pPr lvl="0" defTabSz="914108" fontAlgn="base">
                <a:spcBef>
                  <a:spcPct val="0"/>
                </a:spcBef>
                <a:defRPr/>
              </a:pPr>
              <a:endParaRPr lang="en-GB" sz="800" kern="0" dirty="0">
                <a:solidFill>
                  <a:srgbClr val="FFFFFF"/>
                </a:solidFill>
                <a:latin typeface="Georgia" pitchFamily="18" charset="0"/>
              </a:endParaRPr>
            </a:p>
          </p:txBody>
        </p:sp>
        <p:cxnSp>
          <p:nvCxnSpPr>
            <p:cNvPr id="369" name="Straight Connector 368"/>
            <p:cNvCxnSpPr/>
            <p:nvPr/>
          </p:nvCxnSpPr>
          <p:spPr>
            <a:xfrm>
              <a:off x="2209381" y="2138148"/>
              <a:ext cx="0" cy="684000"/>
            </a:xfrm>
            <a:prstGeom prst="line">
              <a:avLst/>
            </a:prstGeom>
            <a:grpFill/>
            <a:ln w="9525" cap="flat" cmpd="sng" algn="ctr">
              <a:solidFill>
                <a:srgbClr val="DB536A">
                  <a:lumMod val="75000"/>
                </a:srgbClr>
              </a:solidFill>
              <a:prstDash val="sysDot"/>
            </a:ln>
            <a:effectLst/>
          </p:spPr>
        </p:cxnSp>
      </p:grpSp>
      <p:sp>
        <p:nvSpPr>
          <p:cNvPr id="370" name="Freeform 369"/>
          <p:cNvSpPr/>
          <p:nvPr/>
        </p:nvSpPr>
        <p:spPr>
          <a:xfrm>
            <a:off x="7233670" y="2305480"/>
            <a:ext cx="159449" cy="1520300"/>
          </a:xfrm>
          <a:custGeom>
            <a:avLst/>
            <a:gdLst>
              <a:gd name="connsiteX0" fmla="*/ 0 w 745958"/>
              <a:gd name="connsiteY0" fmla="*/ 0 h 685800"/>
              <a:gd name="connsiteX1" fmla="*/ 360947 w 745958"/>
              <a:gd name="connsiteY1" fmla="*/ 0 h 685800"/>
              <a:gd name="connsiteX2" fmla="*/ 745958 w 745958"/>
              <a:gd name="connsiteY2" fmla="*/ 685800 h 685800"/>
              <a:gd name="connsiteX3" fmla="*/ 745958 w 745958"/>
              <a:gd name="connsiteY3" fmla="*/ 685800 h 685800"/>
              <a:gd name="connsiteX0" fmla="*/ 0 w 745958"/>
              <a:gd name="connsiteY0" fmla="*/ 0 h 685800"/>
              <a:gd name="connsiteX1" fmla="*/ 318723 w 745958"/>
              <a:gd name="connsiteY1" fmla="*/ 0 h 685800"/>
              <a:gd name="connsiteX2" fmla="*/ 745958 w 745958"/>
              <a:gd name="connsiteY2" fmla="*/ 685800 h 685800"/>
              <a:gd name="connsiteX3" fmla="*/ 745958 w 745958"/>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745958" h="685800">
                <a:moveTo>
                  <a:pt x="0" y="0"/>
                </a:moveTo>
                <a:lnTo>
                  <a:pt x="318723" y="0"/>
                </a:lnTo>
                <a:lnTo>
                  <a:pt x="745958" y="685800"/>
                </a:lnTo>
                <a:lnTo>
                  <a:pt x="745958" y="685800"/>
                </a:lnTo>
              </a:path>
            </a:pathLst>
          </a:custGeom>
          <a:noFill/>
          <a:ln w="9525" cap="flat" cmpd="sng" algn="ctr">
            <a:solidFill>
              <a:schemeClr val="accent1"/>
            </a:solidFill>
            <a:prstDash val="sysDot"/>
            <a:tailEnd type="oval" w="sm" len="sm"/>
          </a:ln>
          <a:effectLst/>
        </p:spPr>
        <p:txBody>
          <a:bodyPr lIns="91411" tIns="45706" rIns="91411" bIns="45706" rtlCol="0" anchor="ctr"/>
          <a:lstStyle/>
          <a:p>
            <a:pPr marL="0" marR="0" lvl="0" indent="0" algn="ctr"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latin typeface="Georgia"/>
              <a:ea typeface="+mn-ea"/>
              <a:cs typeface="+mn-cs"/>
            </a:endParaRPr>
          </a:p>
        </p:txBody>
      </p:sp>
      <p:sp>
        <p:nvSpPr>
          <p:cNvPr id="327" name="Footer Placeholder 4"/>
          <p:cNvSpPr>
            <a:spLocks noGrp="1"/>
          </p:cNvSpPr>
          <p:nvPr>
            <p:ph type="ftr" sz="quarter" idx="3"/>
          </p:nvPr>
        </p:nvSpPr>
        <p:spPr>
          <a:xfrm>
            <a:off x="567075" y="6894094"/>
            <a:ext cx="3555490" cy="148259"/>
          </a:xfrm>
        </p:spPr>
        <p:txBody>
          <a:bodyPr/>
          <a:lstStyle/>
          <a:p>
            <a:r>
              <a:rPr lang="en-US" dirty="0" smtClean="0"/>
              <a:t>Trade and transaction reporting review</a:t>
            </a:r>
            <a:endParaRPr lang="en-GB" dirty="0"/>
          </a:p>
        </p:txBody>
      </p:sp>
      <p:sp>
        <p:nvSpPr>
          <p:cNvPr id="328" name="Slide Number Placeholder 1"/>
          <p:cNvSpPr>
            <a:spLocks noGrp="1"/>
          </p:cNvSpPr>
          <p:nvPr>
            <p:ph type="sldNum" sz="quarter" idx="4"/>
          </p:nvPr>
        </p:nvSpPr>
        <p:spPr>
          <a:xfrm>
            <a:off x="8344093" y="7042354"/>
            <a:ext cx="1782233" cy="148260"/>
          </a:xfrm>
        </p:spPr>
        <p:txBody>
          <a:bodyPr/>
          <a:lstStyle/>
          <a:p>
            <a:fld id="{FEBD7F86-1881-4698-8703-FB80B0800997}" type="slidenum">
              <a:rPr lang="en-GB" smtClean="0"/>
              <a:pPr/>
              <a:t>30</a:t>
            </a:fld>
            <a:endParaRPr lang="en-GB" dirty="0"/>
          </a:p>
        </p:txBody>
      </p:sp>
      <p:sp>
        <p:nvSpPr>
          <p:cNvPr id="329" name="Date Placeholder 2"/>
          <p:cNvSpPr>
            <a:spLocks noGrp="1"/>
          </p:cNvSpPr>
          <p:nvPr>
            <p:ph type="dt" sz="half" idx="2"/>
          </p:nvPr>
        </p:nvSpPr>
        <p:spPr>
          <a:xfrm>
            <a:off x="8344093" y="6894093"/>
            <a:ext cx="1782233" cy="148260"/>
          </a:xfrm>
        </p:spPr>
        <p:txBody>
          <a:bodyPr/>
          <a:lstStyle/>
          <a:p>
            <a:r>
              <a:rPr lang="en-US" dirty="0" smtClean="0"/>
              <a:t>July 2016</a:t>
            </a:r>
            <a:endParaRPr lang="en-GB" dirty="0"/>
          </a:p>
        </p:txBody>
      </p:sp>
      <p:sp>
        <p:nvSpPr>
          <p:cNvPr id="330" name="Freeform 329"/>
          <p:cNvSpPr/>
          <p:nvPr/>
        </p:nvSpPr>
        <p:spPr>
          <a:xfrm>
            <a:off x="3533128" y="3910105"/>
            <a:ext cx="2314961" cy="45719"/>
          </a:xfrm>
          <a:custGeom>
            <a:avLst/>
            <a:gdLst>
              <a:gd name="connsiteX0" fmla="*/ 0 w 745958"/>
              <a:gd name="connsiteY0" fmla="*/ 0 h 685800"/>
              <a:gd name="connsiteX1" fmla="*/ 360947 w 745958"/>
              <a:gd name="connsiteY1" fmla="*/ 0 h 685800"/>
              <a:gd name="connsiteX2" fmla="*/ 745958 w 745958"/>
              <a:gd name="connsiteY2" fmla="*/ 685800 h 685800"/>
              <a:gd name="connsiteX3" fmla="*/ 745958 w 745958"/>
              <a:gd name="connsiteY3" fmla="*/ 685800 h 685800"/>
              <a:gd name="connsiteX0" fmla="*/ 0 w 745958"/>
              <a:gd name="connsiteY0" fmla="*/ 0 h 685800"/>
              <a:gd name="connsiteX1" fmla="*/ 482437 w 745958"/>
              <a:gd name="connsiteY1" fmla="*/ 0 h 685800"/>
              <a:gd name="connsiteX2" fmla="*/ 745958 w 745958"/>
              <a:gd name="connsiteY2" fmla="*/ 685800 h 685800"/>
              <a:gd name="connsiteX3" fmla="*/ 745958 w 745958"/>
              <a:gd name="connsiteY3" fmla="*/ 685800 h 685800"/>
              <a:gd name="connsiteX0" fmla="*/ 0 w 745958"/>
              <a:gd name="connsiteY0" fmla="*/ 0 h 685800"/>
              <a:gd name="connsiteX1" fmla="*/ 339259 w 745958"/>
              <a:gd name="connsiteY1" fmla="*/ 0 h 685800"/>
              <a:gd name="connsiteX2" fmla="*/ 745958 w 745958"/>
              <a:gd name="connsiteY2" fmla="*/ 685800 h 685800"/>
              <a:gd name="connsiteX3" fmla="*/ 745958 w 745958"/>
              <a:gd name="connsiteY3" fmla="*/ 685800 h 685800"/>
            </a:gdLst>
            <a:ahLst/>
            <a:cxnLst>
              <a:cxn ang="0">
                <a:pos x="connsiteX0" y="connsiteY0"/>
              </a:cxn>
              <a:cxn ang="0">
                <a:pos x="connsiteX1" y="connsiteY1"/>
              </a:cxn>
              <a:cxn ang="0">
                <a:pos x="connsiteX2" y="connsiteY2"/>
              </a:cxn>
              <a:cxn ang="0">
                <a:pos x="connsiteX3" y="connsiteY3"/>
              </a:cxn>
            </a:cxnLst>
            <a:rect l="l" t="t" r="r" b="b"/>
            <a:pathLst>
              <a:path w="745958" h="685800">
                <a:moveTo>
                  <a:pt x="0" y="0"/>
                </a:moveTo>
                <a:lnTo>
                  <a:pt x="339259" y="0"/>
                </a:lnTo>
                <a:lnTo>
                  <a:pt x="745958" y="685800"/>
                </a:lnTo>
                <a:lnTo>
                  <a:pt x="745958" y="685800"/>
                </a:lnTo>
              </a:path>
            </a:pathLst>
          </a:custGeom>
          <a:noFill/>
          <a:ln w="9525" cap="flat" cmpd="sng" algn="ctr">
            <a:solidFill>
              <a:schemeClr val="accent1"/>
            </a:solidFill>
            <a:prstDash val="sysDot"/>
            <a:tailEnd type="oval" w="sm" len="sm"/>
          </a:ln>
          <a:effectLst/>
        </p:spPr>
        <p:txBody>
          <a:bodyPr lIns="91411" tIns="45706" rIns="91411" bIns="45706" rtlCol="0" anchor="ctr"/>
          <a:lstStyle/>
          <a:p>
            <a:pPr marL="0" marR="0" lvl="0" indent="0" algn="ctr" defTabSz="1041066" eaLnBrk="1" fontAlgn="base" latinLnBrk="0" hangingPunct="1">
              <a:lnSpc>
                <a:spcPct val="100000"/>
              </a:lnSpc>
              <a:spcBef>
                <a:spcPct val="0"/>
              </a:spcBef>
              <a:spcAft>
                <a:spcPct val="0"/>
              </a:spcAft>
              <a:buClrTx/>
              <a:buSzTx/>
              <a:buFontTx/>
              <a:buNone/>
              <a:tabLst/>
              <a:defRPr/>
            </a:pPr>
            <a:endParaRPr kumimoji="0" lang="en-GB" sz="2100" b="0" i="0" u="none" strike="noStrike" kern="0" cap="none" spc="0" normalizeH="0" baseline="0" noProof="0" dirty="0" smtClean="0">
              <a:ln>
                <a:noFill/>
              </a:ln>
              <a:solidFill>
                <a:srgbClr val="000000"/>
              </a:solidFill>
              <a:effectLst/>
              <a:uLnTx/>
              <a:uFillTx/>
              <a:latin typeface="Georgia"/>
              <a:ea typeface="+mn-ea"/>
              <a:cs typeface="+mn-cs"/>
            </a:endParaRPr>
          </a:p>
        </p:txBody>
      </p:sp>
      <p:grpSp>
        <p:nvGrpSpPr>
          <p:cNvPr id="331" name="Group 437"/>
          <p:cNvGrpSpPr/>
          <p:nvPr/>
        </p:nvGrpSpPr>
        <p:grpSpPr>
          <a:xfrm>
            <a:off x="3350301" y="3420772"/>
            <a:ext cx="1735553" cy="687935"/>
            <a:chOff x="3068321" y="4839475"/>
            <a:chExt cx="1661172" cy="540000"/>
          </a:xfrm>
          <a:solidFill>
            <a:schemeClr val="accent1"/>
          </a:solidFill>
        </p:grpSpPr>
        <p:sp>
          <p:nvSpPr>
            <p:cNvPr id="332" name="Content Placeholder 2"/>
            <p:cNvSpPr txBox="1">
              <a:spLocks/>
            </p:cNvSpPr>
            <p:nvPr/>
          </p:nvSpPr>
          <p:spPr bwMode="auto">
            <a:xfrm>
              <a:off x="3068321" y="4842036"/>
              <a:ext cx="1615440" cy="537439"/>
            </a:xfrm>
            <a:prstGeom prst="rect">
              <a:avLst/>
            </a:prstGeom>
            <a:grpFill/>
            <a:ln w="9525">
              <a:noFill/>
              <a:miter lim="800000"/>
              <a:headEnd/>
              <a:tailEnd/>
            </a:ln>
          </p:spPr>
          <p:txBody>
            <a:bodyPr lIns="108000" tIns="72000" rIns="108000" bIns="72000" anchor="t" anchorCtr="0"/>
            <a:lstStyle/>
            <a:p>
              <a:pPr lvl="0" defTabSz="914108" fontAlgn="base">
                <a:spcBef>
                  <a:spcPct val="0"/>
                </a:spcBef>
                <a:defRPr/>
              </a:pPr>
              <a:r>
                <a:rPr lang="en-GB" sz="800" b="1" i="1" kern="0" dirty="0" smtClean="0">
                  <a:solidFill>
                    <a:srgbClr val="FFFFFF"/>
                  </a:solidFill>
                  <a:latin typeface="Georgia" pitchFamily="18" charset="0"/>
                </a:rPr>
                <a:t>Israel</a:t>
              </a:r>
              <a:endParaRPr lang="en-GB" sz="800" b="1" i="1" kern="0" dirty="0">
                <a:solidFill>
                  <a:srgbClr val="FFFFFF"/>
                </a:solidFill>
                <a:latin typeface="Georgia" pitchFamily="18" charset="0"/>
              </a:endParaRPr>
            </a:p>
            <a:p>
              <a:pPr defTabSz="914108" fontAlgn="base">
                <a:spcBef>
                  <a:spcPct val="0"/>
                </a:spcBef>
                <a:defRPr/>
              </a:pPr>
              <a:r>
                <a:rPr lang="en-GB" sz="800" b="1" kern="0" dirty="0">
                  <a:solidFill>
                    <a:srgbClr val="FFFFFF"/>
                  </a:solidFill>
                  <a:latin typeface="Georgia" pitchFamily="18" charset="0"/>
                </a:rPr>
                <a:t>Nir</a:t>
              </a:r>
              <a:r>
                <a:rPr lang="en-GB" sz="800" b="1" kern="0" dirty="0" smtClean="0">
                  <a:solidFill>
                    <a:srgbClr val="FFFFFF"/>
                  </a:solidFill>
                  <a:latin typeface="Georgia" pitchFamily="18" charset="0"/>
                </a:rPr>
                <a:t> </a:t>
              </a:r>
              <a:r>
                <a:rPr lang="en-GB" sz="800" b="1" kern="0" dirty="0">
                  <a:solidFill>
                    <a:srgbClr val="FFFFFF"/>
                  </a:solidFill>
                  <a:latin typeface="Georgia" pitchFamily="18" charset="0"/>
                </a:rPr>
                <a:t>Zepkowitz</a:t>
              </a:r>
              <a:r>
                <a:rPr lang="en-GB" sz="800" dirty="0" smtClean="0"/>
                <a:t> </a:t>
              </a:r>
              <a:r>
                <a:rPr lang="en-GB" sz="800" b="1" kern="0" dirty="0" smtClean="0">
                  <a:solidFill>
                    <a:srgbClr val="FFFFFF"/>
                  </a:solidFill>
                  <a:latin typeface="Georgia" pitchFamily="18" charset="0"/>
                </a:rPr>
                <a:t>(Partner)</a:t>
              </a:r>
            </a:p>
            <a:p>
              <a:pPr defTabSz="914108" fontAlgn="base">
                <a:spcBef>
                  <a:spcPct val="0"/>
                </a:spcBef>
                <a:defRPr/>
              </a:pPr>
              <a:r>
                <a:rPr lang="en-GB" sz="800" kern="0" dirty="0" smtClean="0">
                  <a:solidFill>
                    <a:srgbClr val="FFFFFF"/>
                  </a:solidFill>
                  <a:latin typeface="Georgia" pitchFamily="18" charset="0"/>
                </a:rPr>
                <a:t>nir.zepkowitz@il.pwc.com</a:t>
              </a:r>
              <a:endParaRPr lang="en-GB" sz="800" b="1" i="1" kern="0" dirty="0">
                <a:solidFill>
                  <a:srgbClr val="FFFFFF"/>
                </a:solidFill>
                <a:latin typeface="Georgia" pitchFamily="18" charset="0"/>
              </a:endParaRPr>
            </a:p>
          </p:txBody>
        </p:sp>
        <p:cxnSp>
          <p:nvCxnSpPr>
            <p:cNvPr id="333" name="Straight Connector 332"/>
            <p:cNvCxnSpPr/>
            <p:nvPr/>
          </p:nvCxnSpPr>
          <p:spPr>
            <a:xfrm>
              <a:off x="4729493" y="4839475"/>
              <a:ext cx="0" cy="537439"/>
            </a:xfrm>
            <a:prstGeom prst="line">
              <a:avLst/>
            </a:prstGeom>
            <a:grpFill/>
            <a:ln w="9525" cap="flat" cmpd="sng" algn="ctr">
              <a:solidFill>
                <a:srgbClr val="A32020"/>
              </a:solidFill>
              <a:prstDash val="sysDot"/>
            </a:ln>
            <a:effectLst/>
          </p:spPr>
        </p:cxnSp>
      </p:grpSp>
    </p:spTree>
    <p:extLst>
      <p:ext uri="{BB962C8B-B14F-4D97-AF65-F5344CB8AC3E}">
        <p14:creationId xmlns:p14="http://schemas.microsoft.com/office/powerpoint/2010/main" val="802277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FEBD7F86-1881-4698-8703-FB80B0800997}" type="slidenum">
              <a:rPr lang="en-GB" smtClean="0"/>
              <a:pPr/>
              <a:t>31</a:t>
            </a:fld>
            <a:endParaRPr lang="en-GB" dirty="0"/>
          </a:p>
        </p:txBody>
      </p:sp>
      <p:sp>
        <p:nvSpPr>
          <p:cNvPr id="6" name="Date Placeholder 5"/>
          <p:cNvSpPr>
            <a:spLocks noGrp="1"/>
          </p:cNvSpPr>
          <p:nvPr>
            <p:ph type="dt" sz="half" idx="2"/>
          </p:nvPr>
        </p:nvSpPr>
        <p:spPr/>
        <p:txBody>
          <a:bodyPr/>
          <a:lstStyle/>
          <a:p>
            <a:r>
              <a:rPr lang="en-US" dirty="0" smtClean="0"/>
              <a:t>July 2016</a:t>
            </a:r>
            <a:endParaRPr lang="en-GB" dirty="0"/>
          </a:p>
        </p:txBody>
      </p:sp>
      <p:sp>
        <p:nvSpPr>
          <p:cNvPr id="13" name="Title 12"/>
          <p:cNvSpPr>
            <a:spLocks noGrp="1"/>
          </p:cNvSpPr>
          <p:nvPr>
            <p:ph type="title"/>
          </p:nvPr>
        </p:nvSpPr>
        <p:spPr/>
        <p:txBody>
          <a:bodyPr/>
          <a:lstStyle/>
          <a:p>
            <a:r>
              <a:rPr lang="en-US" dirty="0"/>
              <a:t>Appendix </a:t>
            </a:r>
            <a:r>
              <a:rPr lang="en-US" dirty="0" smtClean="0"/>
              <a:t>2 </a:t>
            </a:r>
            <a:r>
              <a:rPr lang="en-US" dirty="0"/>
              <a:t>– Relevant </a:t>
            </a:r>
            <a:r>
              <a:rPr lang="en-US" dirty="0" smtClean="0"/>
              <a:t>experience</a:t>
            </a:r>
            <a:endParaRPr lang="en-US" dirty="0"/>
          </a:p>
        </p:txBody>
      </p:sp>
      <p:sp>
        <p:nvSpPr>
          <p:cNvPr id="4" name="Footer Placeholder 3"/>
          <p:cNvSpPr>
            <a:spLocks noGrp="1"/>
          </p:cNvSpPr>
          <p:nvPr>
            <p:ph type="ftr" sz="quarter" idx="3"/>
          </p:nvPr>
        </p:nvSpPr>
        <p:spPr/>
        <p:txBody>
          <a:bodyPr/>
          <a:lstStyle/>
          <a:p>
            <a:r>
              <a:rPr lang="en-US" dirty="0" smtClean="0"/>
              <a:t>Trade and transaction reporting review</a:t>
            </a:r>
            <a:endParaRPr lang="en-GB" dirty="0"/>
          </a:p>
        </p:txBody>
      </p:sp>
    </p:spTree>
    <p:extLst>
      <p:ext uri="{BB962C8B-B14F-4D97-AF65-F5344CB8AC3E}">
        <p14:creationId xmlns:p14="http://schemas.microsoft.com/office/powerpoint/2010/main" val="38706774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Representative experience</a:t>
            </a:r>
            <a:endParaRPr lang="en-US" dirty="0"/>
          </a:p>
        </p:txBody>
      </p:sp>
      <p:sp>
        <p:nvSpPr>
          <p:cNvPr id="5" name="Footer Placeholder 4"/>
          <p:cNvSpPr>
            <a:spLocks noGrp="1"/>
          </p:cNvSpPr>
          <p:nvPr>
            <p:ph type="ftr" sz="quarter" idx="3"/>
          </p:nvPr>
        </p:nvSpPr>
        <p:spPr/>
        <p:txBody>
          <a:bodyPr/>
          <a:lstStyle/>
          <a:p>
            <a:r>
              <a:rPr lang="en-US" dirty="0" smtClean="0"/>
              <a:t>Trade and transaction reporting review</a:t>
            </a:r>
            <a:endParaRPr lang="en-GB" dirty="0"/>
          </a:p>
        </p:txBody>
      </p:sp>
      <p:sp>
        <p:nvSpPr>
          <p:cNvPr id="2" name="Slide Number Placeholder 1"/>
          <p:cNvSpPr>
            <a:spLocks noGrp="1"/>
          </p:cNvSpPr>
          <p:nvPr>
            <p:ph type="sldNum" sz="quarter" idx="4"/>
          </p:nvPr>
        </p:nvSpPr>
        <p:spPr/>
        <p:txBody>
          <a:bodyPr/>
          <a:lstStyle/>
          <a:p>
            <a:fld id="{FEBD7F86-1881-4698-8703-FB80B0800997}" type="slidenum">
              <a:rPr lang="en-GB" smtClean="0"/>
              <a:pPr/>
              <a:t>32</a:t>
            </a:fld>
            <a:endParaRPr lang="en-GB" dirty="0"/>
          </a:p>
        </p:txBody>
      </p:sp>
      <p:sp>
        <p:nvSpPr>
          <p:cNvPr id="3" name="Date Placeholder 2"/>
          <p:cNvSpPr>
            <a:spLocks noGrp="1"/>
          </p:cNvSpPr>
          <p:nvPr>
            <p:ph type="dt" sz="half" idx="2"/>
          </p:nvPr>
        </p:nvSpPr>
        <p:spPr/>
        <p:txBody>
          <a:bodyPr/>
          <a:lstStyle/>
          <a:p>
            <a:r>
              <a:rPr lang="en-US" dirty="0" smtClean="0"/>
              <a:t>July 2016</a:t>
            </a:r>
            <a:endParaRPr lang="en-GB" dirty="0"/>
          </a:p>
        </p:txBody>
      </p:sp>
      <p:sp>
        <p:nvSpPr>
          <p:cNvPr id="12" name="TextBox 11"/>
          <p:cNvSpPr txBox="1"/>
          <p:nvPr/>
        </p:nvSpPr>
        <p:spPr>
          <a:xfrm>
            <a:off x="567075" y="1698005"/>
            <a:ext cx="4690800" cy="184666"/>
          </a:xfrm>
          <a:prstGeom prst="rect">
            <a:avLst/>
          </a:prstGeom>
          <a:noFill/>
        </p:spPr>
        <p:txBody>
          <a:bodyPr wrap="square" lIns="0" tIns="0" rIns="0" bIns="0" rtlCol="0">
            <a:spAutoFit/>
          </a:bodyPr>
          <a:lstStyle/>
          <a:p>
            <a:pPr>
              <a:spcAft>
                <a:spcPts val="300"/>
              </a:spcAft>
            </a:pPr>
            <a:r>
              <a:rPr lang="en-US" sz="1200" b="1" dirty="0">
                <a:solidFill>
                  <a:schemeClr val="tx2"/>
                </a:solidFill>
                <a:latin typeface="Georgia" pitchFamily="18" charset="0"/>
              </a:rPr>
              <a:t>Client type: </a:t>
            </a:r>
            <a:r>
              <a:rPr lang="en-US" sz="1200" b="1" dirty="0">
                <a:latin typeface="Georgia" pitchFamily="18" charset="0"/>
              </a:rPr>
              <a:t>US </a:t>
            </a:r>
            <a:r>
              <a:rPr lang="en-US" sz="1200" b="1" dirty="0" smtClean="0">
                <a:latin typeface="Georgia" pitchFamily="18" charset="0"/>
              </a:rPr>
              <a:t>universal bank</a:t>
            </a:r>
            <a:endParaRPr lang="en-US" sz="1200" b="1" dirty="0">
              <a:latin typeface="Georgia" pitchFamily="18" charset="0"/>
            </a:endParaRPr>
          </a:p>
        </p:txBody>
      </p:sp>
      <p:sp>
        <p:nvSpPr>
          <p:cNvPr id="13" name="Rectangle 12"/>
          <p:cNvSpPr/>
          <p:nvPr/>
        </p:nvSpPr>
        <p:spPr bwMode="ltGray">
          <a:xfrm>
            <a:off x="-1" y="1908423"/>
            <a:ext cx="5257875" cy="1453902"/>
          </a:xfrm>
          <a:prstGeom prst="rect">
            <a:avLst/>
          </a:prstGeom>
          <a:solidFill>
            <a:srgbClr val="EAE8E2"/>
          </a:solidFill>
          <a:ln w="3175">
            <a:solidFill>
              <a:srgbClr val="EAE8E2"/>
            </a:solidFill>
          </a:ln>
        </p:spPr>
        <p:style>
          <a:lnRef idx="2">
            <a:schemeClr val="accent1">
              <a:shade val="50000"/>
            </a:schemeClr>
          </a:lnRef>
          <a:fillRef idx="1">
            <a:schemeClr val="accent1"/>
          </a:fillRef>
          <a:effectRef idx="0">
            <a:schemeClr val="accent1"/>
          </a:effectRef>
          <a:fontRef idx="minor">
            <a:schemeClr val="lt1"/>
          </a:fontRef>
        </p:style>
        <p:txBody>
          <a:bodyPr lIns="576000" rtlCol="0" anchor="t"/>
          <a:lstStyle/>
          <a:p>
            <a:pPr>
              <a:spcAft>
                <a:spcPts val="600"/>
              </a:spcAft>
            </a:pPr>
            <a:r>
              <a:rPr lang="en-US" sz="1000" b="1" dirty="0">
                <a:solidFill>
                  <a:schemeClr val="tx2"/>
                </a:solidFill>
                <a:latin typeface="Georgia" pitchFamily="18" charset="0"/>
              </a:rPr>
              <a:t>Engagement </a:t>
            </a:r>
            <a:r>
              <a:rPr lang="en-US" sz="1000" b="1" dirty="0" smtClean="0">
                <a:solidFill>
                  <a:schemeClr val="tx2"/>
                </a:solidFill>
                <a:latin typeface="Georgia" pitchFamily="18" charset="0"/>
              </a:rPr>
              <a:t>scope</a:t>
            </a:r>
          </a:p>
          <a:p>
            <a:pPr>
              <a:spcAft>
                <a:spcPts val="600"/>
              </a:spcAft>
            </a:pPr>
            <a:r>
              <a:rPr lang="en-US" sz="1000" dirty="0">
                <a:solidFill>
                  <a:schemeClr val="tx1"/>
                </a:solidFill>
                <a:latin typeface="Georgia" pitchFamily="18" charset="0"/>
              </a:rPr>
              <a:t>Our client had identified EMIR reporting issues impacting multiple asset classes. We independently recreated a reporting submission for a given day spanning all asset classes and reconciled this versus content at the TR in order to identify anomalies. We also performed a detailed management review of governance and control arrangements. The end product was a detailed report outlining issues uncovered and recommendations for moving forward. </a:t>
            </a:r>
          </a:p>
        </p:txBody>
      </p:sp>
      <p:sp>
        <p:nvSpPr>
          <p:cNvPr id="14" name="TextBox 13"/>
          <p:cNvSpPr txBox="1"/>
          <p:nvPr/>
        </p:nvSpPr>
        <p:spPr>
          <a:xfrm>
            <a:off x="567075" y="3457832"/>
            <a:ext cx="4690800" cy="2616101"/>
          </a:xfrm>
          <a:prstGeom prst="rect">
            <a:avLst/>
          </a:prstGeom>
          <a:noFill/>
        </p:spPr>
        <p:txBody>
          <a:bodyPr wrap="square" lIns="0" tIns="0" rIns="0" bIns="0" rtlCol="0">
            <a:spAutoFit/>
          </a:bodyPr>
          <a:lstStyle/>
          <a:p>
            <a:pPr>
              <a:spcAft>
                <a:spcPts val="300"/>
              </a:spcAft>
            </a:pPr>
            <a:r>
              <a:rPr lang="en-US" sz="1000" b="1" dirty="0">
                <a:solidFill>
                  <a:schemeClr val="tx2"/>
                </a:solidFill>
                <a:latin typeface="Georgia" pitchFamily="18" charset="0"/>
              </a:rPr>
              <a:t>PwC </a:t>
            </a:r>
            <a:r>
              <a:rPr lang="en-US" sz="1000" b="1" dirty="0" smtClean="0">
                <a:solidFill>
                  <a:schemeClr val="tx2"/>
                </a:solidFill>
                <a:latin typeface="Georgia" pitchFamily="18" charset="0"/>
              </a:rPr>
              <a:t>approach</a:t>
            </a:r>
            <a:endParaRPr lang="en-US" sz="1000" b="1" dirty="0">
              <a:solidFill>
                <a:schemeClr val="tx2"/>
              </a:solidFill>
              <a:latin typeface="Georgia" pitchFamily="18" charset="0"/>
            </a:endParaRPr>
          </a:p>
          <a:p>
            <a:pPr>
              <a:spcAft>
                <a:spcPts val="300"/>
              </a:spcAft>
            </a:pPr>
            <a:r>
              <a:rPr lang="en-US" sz="1000" dirty="0">
                <a:latin typeface="Georgia" pitchFamily="18" charset="0"/>
              </a:rPr>
              <a:t>PwC worked with management to:</a:t>
            </a:r>
          </a:p>
          <a:p>
            <a:pPr marL="180000" indent="-180000">
              <a:spcAft>
                <a:spcPts val="300"/>
              </a:spcAft>
              <a:buFont typeface="Arial" panose="020B0604020202020204" pitchFamily="34" charset="0"/>
              <a:buChar char="•"/>
            </a:pPr>
            <a:r>
              <a:rPr lang="en-US" sz="1000" dirty="0" smtClean="0">
                <a:latin typeface="Georgia" pitchFamily="18" charset="0"/>
              </a:rPr>
              <a:t>Conduct an extensive </a:t>
            </a:r>
            <a:r>
              <a:rPr lang="en-US" sz="1000" dirty="0">
                <a:latin typeface="Georgia" pitchFamily="18" charset="0"/>
              </a:rPr>
              <a:t>review of processes, controls and governance; </a:t>
            </a:r>
          </a:p>
          <a:p>
            <a:pPr marL="180000" indent="-180000">
              <a:spcAft>
                <a:spcPts val="300"/>
              </a:spcAft>
              <a:buFont typeface="Arial" panose="020B0604020202020204" pitchFamily="34" charset="0"/>
              <a:buChar char="•"/>
            </a:pPr>
            <a:r>
              <a:rPr lang="en-US" sz="1000" dirty="0" smtClean="0">
                <a:latin typeface="Georgia" pitchFamily="18" charset="0"/>
              </a:rPr>
              <a:t>Review scenario </a:t>
            </a:r>
            <a:r>
              <a:rPr lang="en-US" sz="1000" dirty="0">
                <a:latin typeface="Georgia" pitchFamily="18" charset="0"/>
              </a:rPr>
              <a:t>and trade flow documentation; </a:t>
            </a:r>
          </a:p>
          <a:p>
            <a:pPr marL="180000" indent="-180000">
              <a:spcAft>
                <a:spcPts val="300"/>
              </a:spcAft>
              <a:buFont typeface="Arial" panose="020B0604020202020204" pitchFamily="34" charset="0"/>
              <a:buChar char="•"/>
            </a:pPr>
            <a:r>
              <a:rPr lang="en-US" sz="1000" dirty="0" smtClean="0">
                <a:latin typeface="Georgia" pitchFamily="18" charset="0"/>
              </a:rPr>
              <a:t>Perform an </a:t>
            </a:r>
            <a:r>
              <a:rPr lang="en-US" sz="1000" dirty="0">
                <a:latin typeface="Georgia" pitchFamily="18" charset="0"/>
              </a:rPr>
              <a:t>independent reconciliation of one day’s trades between their source systems and the transactions reported to the FCA; and</a:t>
            </a:r>
          </a:p>
          <a:p>
            <a:pPr marL="180000" indent="-180000">
              <a:spcAft>
                <a:spcPts val="300"/>
              </a:spcAft>
              <a:buFont typeface="Arial" panose="020B0604020202020204" pitchFamily="34" charset="0"/>
              <a:buChar char="•"/>
            </a:pPr>
            <a:r>
              <a:rPr lang="en-US" sz="1000" dirty="0" smtClean="0">
                <a:latin typeface="Georgia" pitchFamily="18" charset="0"/>
              </a:rPr>
              <a:t>Outline recommendations </a:t>
            </a:r>
            <a:r>
              <a:rPr lang="en-US" sz="1000" dirty="0">
                <a:latin typeface="Georgia" pitchFamily="18" charset="0"/>
              </a:rPr>
              <a:t>on how systems and controls could be </a:t>
            </a:r>
            <a:r>
              <a:rPr lang="en-US" sz="1000" dirty="0" smtClean="0">
                <a:latin typeface="Georgia" pitchFamily="18" charset="0"/>
              </a:rPr>
              <a:t>suitably enhanced. </a:t>
            </a:r>
          </a:p>
          <a:p>
            <a:pPr>
              <a:spcAft>
                <a:spcPts val="300"/>
              </a:spcAft>
            </a:pPr>
            <a:r>
              <a:rPr lang="en-US" sz="1000" b="1" dirty="0">
                <a:solidFill>
                  <a:schemeClr val="tx2"/>
                </a:solidFill>
                <a:latin typeface="Georgia" pitchFamily="18" charset="0"/>
              </a:rPr>
              <a:t>Engagement </a:t>
            </a:r>
            <a:r>
              <a:rPr lang="en-US" sz="1000" b="1" dirty="0" smtClean="0">
                <a:solidFill>
                  <a:schemeClr val="tx2"/>
                </a:solidFill>
                <a:latin typeface="Georgia" pitchFamily="18" charset="0"/>
              </a:rPr>
              <a:t>outcomes</a:t>
            </a:r>
            <a:endParaRPr lang="en-US" sz="1000" b="1" dirty="0">
              <a:solidFill>
                <a:schemeClr val="tx2"/>
              </a:solidFill>
              <a:latin typeface="Georgia" pitchFamily="18" charset="0"/>
            </a:endParaRPr>
          </a:p>
          <a:p>
            <a:pPr marL="180000" indent="-180000">
              <a:spcAft>
                <a:spcPts val="300"/>
              </a:spcAft>
              <a:buFont typeface="Arial" panose="020B0604020202020204" pitchFamily="34" charset="0"/>
              <a:buChar char="•"/>
            </a:pPr>
            <a:r>
              <a:rPr lang="en-US" sz="1000" dirty="0">
                <a:latin typeface="Georgia" pitchFamily="18" charset="0"/>
              </a:rPr>
              <a:t>Our unique experience of undertaking work of this scale and complexity in relation to EMIR allowed the client to understand the full breadth of potential issues they faced. We worked with them to outline appropriate recommendations – both in terms of system </a:t>
            </a:r>
            <a:r>
              <a:rPr lang="en-US" sz="1000" dirty="0" smtClean="0">
                <a:latin typeface="Georgia" pitchFamily="18" charset="0"/>
              </a:rPr>
              <a:t>flows, controls </a:t>
            </a:r>
            <a:r>
              <a:rPr lang="en-US" sz="1000" dirty="0">
                <a:latin typeface="Georgia" pitchFamily="18" charset="0"/>
              </a:rPr>
              <a:t>and enhanced governance and oversight arrangements. </a:t>
            </a:r>
          </a:p>
          <a:p>
            <a:pPr marL="180000" indent="-180000">
              <a:spcAft>
                <a:spcPts val="300"/>
              </a:spcAft>
              <a:buFont typeface="Arial" panose="020B0604020202020204" pitchFamily="34" charset="0"/>
              <a:buChar char="•"/>
            </a:pPr>
            <a:endParaRPr lang="en-US" sz="1000" dirty="0">
              <a:latin typeface="Georgia" pitchFamily="18" charset="0"/>
            </a:endParaRPr>
          </a:p>
        </p:txBody>
      </p:sp>
      <p:sp>
        <p:nvSpPr>
          <p:cNvPr id="15" name="TextBox 14"/>
          <p:cNvSpPr txBox="1"/>
          <p:nvPr/>
        </p:nvSpPr>
        <p:spPr>
          <a:xfrm>
            <a:off x="5435527" y="1698005"/>
            <a:ext cx="4690800" cy="184666"/>
          </a:xfrm>
          <a:prstGeom prst="rect">
            <a:avLst/>
          </a:prstGeom>
          <a:noFill/>
        </p:spPr>
        <p:txBody>
          <a:bodyPr wrap="square" lIns="0" tIns="0" rIns="0" bIns="0" rtlCol="0">
            <a:spAutoFit/>
          </a:bodyPr>
          <a:lstStyle/>
          <a:p>
            <a:pPr>
              <a:spcAft>
                <a:spcPts val="300"/>
              </a:spcAft>
            </a:pPr>
            <a:r>
              <a:rPr lang="en-US" sz="1200" b="1" dirty="0">
                <a:solidFill>
                  <a:schemeClr val="tx2"/>
                </a:solidFill>
                <a:latin typeface="Georgia" pitchFamily="18" charset="0"/>
              </a:rPr>
              <a:t>Client type: </a:t>
            </a:r>
            <a:r>
              <a:rPr lang="en-US" sz="1200" b="1" dirty="0">
                <a:latin typeface="Georgia" pitchFamily="18" charset="0"/>
              </a:rPr>
              <a:t>European </a:t>
            </a:r>
            <a:r>
              <a:rPr lang="en-US" sz="1200" b="1" dirty="0" smtClean="0">
                <a:latin typeface="Georgia" pitchFamily="18" charset="0"/>
              </a:rPr>
              <a:t>securities broker</a:t>
            </a:r>
            <a:endParaRPr lang="en-US" sz="1200" b="1" dirty="0">
              <a:latin typeface="Georgia" pitchFamily="18" charset="0"/>
            </a:endParaRPr>
          </a:p>
        </p:txBody>
      </p:sp>
      <p:sp>
        <p:nvSpPr>
          <p:cNvPr id="16" name="Rectangle 15"/>
          <p:cNvSpPr/>
          <p:nvPr/>
        </p:nvSpPr>
        <p:spPr bwMode="ltGray">
          <a:xfrm>
            <a:off x="5354600" y="1908423"/>
            <a:ext cx="5338800" cy="1453902"/>
          </a:xfrm>
          <a:prstGeom prst="rect">
            <a:avLst/>
          </a:prstGeom>
          <a:solidFill>
            <a:srgbClr val="EAE8E2"/>
          </a:solidFill>
          <a:ln w="3175">
            <a:solidFill>
              <a:srgbClr val="EAE8E2"/>
            </a:solidFill>
          </a:ln>
        </p:spPr>
        <p:style>
          <a:lnRef idx="2">
            <a:schemeClr val="accent1">
              <a:shade val="50000"/>
            </a:schemeClr>
          </a:lnRef>
          <a:fillRef idx="1">
            <a:schemeClr val="accent1"/>
          </a:fillRef>
          <a:effectRef idx="0">
            <a:schemeClr val="accent1"/>
          </a:effectRef>
          <a:fontRef idx="minor">
            <a:schemeClr val="lt1"/>
          </a:fontRef>
        </p:style>
        <p:txBody>
          <a:bodyPr lIns="90000" rIns="576000" rtlCol="0" anchor="t"/>
          <a:lstStyle/>
          <a:p>
            <a:pPr>
              <a:spcAft>
                <a:spcPts val="300"/>
              </a:spcAft>
            </a:pPr>
            <a:r>
              <a:rPr lang="en-US" sz="1000" b="1" dirty="0">
                <a:solidFill>
                  <a:schemeClr val="tx2"/>
                </a:solidFill>
                <a:latin typeface="Georgia" pitchFamily="18" charset="0"/>
              </a:rPr>
              <a:t>Engagement </a:t>
            </a:r>
            <a:r>
              <a:rPr lang="en-US" sz="1000" b="1" dirty="0" smtClean="0">
                <a:solidFill>
                  <a:schemeClr val="tx2"/>
                </a:solidFill>
                <a:latin typeface="Georgia" pitchFamily="18" charset="0"/>
              </a:rPr>
              <a:t>scope</a:t>
            </a:r>
          </a:p>
          <a:p>
            <a:pPr>
              <a:spcAft>
                <a:spcPts val="300"/>
              </a:spcAft>
            </a:pPr>
            <a:r>
              <a:rPr lang="en-US" sz="1000" dirty="0">
                <a:solidFill>
                  <a:schemeClr val="tx1"/>
                </a:solidFill>
                <a:latin typeface="Georgia" pitchFamily="18" charset="0"/>
              </a:rPr>
              <a:t>Following two self identified issues with MiFID transaction reporting, the UK subsidiary received a letter from the FCA asking them to attest to having understood their obligations and put in place controls to ensure that they were completely and accurately reporting. </a:t>
            </a:r>
          </a:p>
        </p:txBody>
      </p:sp>
      <p:sp>
        <p:nvSpPr>
          <p:cNvPr id="17" name="TextBox 16"/>
          <p:cNvSpPr txBox="1"/>
          <p:nvPr/>
        </p:nvSpPr>
        <p:spPr>
          <a:xfrm>
            <a:off x="5435527" y="3457832"/>
            <a:ext cx="4690800" cy="1808187"/>
          </a:xfrm>
          <a:prstGeom prst="rect">
            <a:avLst/>
          </a:prstGeom>
          <a:noFill/>
        </p:spPr>
        <p:txBody>
          <a:bodyPr wrap="square" lIns="0" tIns="0" rIns="0" bIns="0" rtlCol="0">
            <a:spAutoFit/>
          </a:bodyPr>
          <a:lstStyle/>
          <a:p>
            <a:pPr>
              <a:spcAft>
                <a:spcPts val="300"/>
              </a:spcAft>
            </a:pPr>
            <a:r>
              <a:rPr lang="en-US" sz="1000" b="1" dirty="0">
                <a:solidFill>
                  <a:schemeClr val="tx2"/>
                </a:solidFill>
                <a:latin typeface="Georgia" pitchFamily="18" charset="0"/>
              </a:rPr>
              <a:t>PwC </a:t>
            </a:r>
            <a:r>
              <a:rPr lang="en-US" sz="1000" b="1" dirty="0" smtClean="0">
                <a:solidFill>
                  <a:schemeClr val="tx2"/>
                </a:solidFill>
                <a:latin typeface="Georgia" pitchFamily="18" charset="0"/>
              </a:rPr>
              <a:t>approach</a:t>
            </a:r>
            <a:endParaRPr lang="en-US" sz="1000" b="1" dirty="0">
              <a:solidFill>
                <a:schemeClr val="tx2"/>
              </a:solidFill>
              <a:latin typeface="Georgia" pitchFamily="18" charset="0"/>
            </a:endParaRPr>
          </a:p>
          <a:p>
            <a:pPr>
              <a:spcAft>
                <a:spcPts val="300"/>
              </a:spcAft>
            </a:pPr>
            <a:r>
              <a:rPr lang="en-US" sz="1000" dirty="0">
                <a:latin typeface="Georgia" pitchFamily="18" charset="0"/>
              </a:rPr>
              <a:t>PwC was asked to carry out </a:t>
            </a:r>
            <a:r>
              <a:rPr lang="en-US" sz="1000" dirty="0" smtClean="0">
                <a:latin typeface="Georgia" pitchFamily="18" charset="0"/>
              </a:rPr>
              <a:t>on behalf of internal </a:t>
            </a:r>
            <a:r>
              <a:rPr lang="en-US" sz="1000" dirty="0">
                <a:latin typeface="Georgia" pitchFamily="18" charset="0"/>
              </a:rPr>
              <a:t>audit </a:t>
            </a:r>
            <a:r>
              <a:rPr lang="en-US" sz="1000" dirty="0" smtClean="0">
                <a:latin typeface="Georgia" pitchFamily="18" charset="0"/>
              </a:rPr>
              <a:t>a detailed review of </a:t>
            </a:r>
            <a:r>
              <a:rPr lang="en-US" sz="1000" dirty="0">
                <a:latin typeface="Georgia" pitchFamily="18" charset="0"/>
              </a:rPr>
              <a:t>MiFID transaction reporting. Our review identified further transaction reporting issues and recommended remedial action to address them. </a:t>
            </a:r>
            <a:r>
              <a:rPr lang="en-US" sz="1000" dirty="0" smtClean="0">
                <a:latin typeface="Georgia" pitchFamily="18" charset="0"/>
              </a:rPr>
              <a:t>Our output was used by  </a:t>
            </a:r>
            <a:r>
              <a:rPr lang="en-US" sz="1000" dirty="0">
                <a:latin typeface="Georgia" pitchFamily="18" charset="0"/>
              </a:rPr>
              <a:t>management </a:t>
            </a:r>
            <a:r>
              <a:rPr lang="en-US" sz="1000" dirty="0" smtClean="0">
                <a:latin typeface="Georgia" pitchFamily="18" charset="0"/>
              </a:rPr>
              <a:t>as the comprehensive </a:t>
            </a:r>
            <a:r>
              <a:rPr lang="en-US" sz="1000" dirty="0">
                <a:latin typeface="Georgia" pitchFamily="18" charset="0"/>
              </a:rPr>
              <a:t>remediation plan that was shared with the FCA. </a:t>
            </a:r>
            <a:endParaRPr lang="en-US" sz="1000" dirty="0" smtClean="0">
              <a:latin typeface="Georgia" pitchFamily="18" charset="0"/>
            </a:endParaRPr>
          </a:p>
          <a:p>
            <a:pPr>
              <a:spcAft>
                <a:spcPts val="300"/>
              </a:spcAft>
            </a:pPr>
            <a:r>
              <a:rPr lang="en-US" sz="1000" b="1" dirty="0">
                <a:solidFill>
                  <a:schemeClr val="tx2"/>
                </a:solidFill>
                <a:latin typeface="Georgia" pitchFamily="18" charset="0"/>
              </a:rPr>
              <a:t>Engagement </a:t>
            </a:r>
            <a:r>
              <a:rPr lang="en-US" sz="1000" b="1" dirty="0" smtClean="0">
                <a:solidFill>
                  <a:schemeClr val="tx2"/>
                </a:solidFill>
                <a:latin typeface="Georgia" pitchFamily="18" charset="0"/>
              </a:rPr>
              <a:t>outcomes</a:t>
            </a:r>
            <a:endParaRPr lang="en-US" sz="1000" b="1" dirty="0">
              <a:solidFill>
                <a:schemeClr val="tx2"/>
              </a:solidFill>
              <a:latin typeface="Georgia" pitchFamily="18" charset="0"/>
            </a:endParaRPr>
          </a:p>
          <a:p>
            <a:pPr marL="180000" indent="-180000">
              <a:spcAft>
                <a:spcPts val="300"/>
              </a:spcAft>
              <a:buFont typeface="Arial" panose="020B0604020202020204" pitchFamily="34" charset="0"/>
              <a:buChar char="•"/>
            </a:pPr>
            <a:r>
              <a:rPr lang="en-US" sz="1000" dirty="0">
                <a:latin typeface="Georgia" pitchFamily="18" charset="0"/>
              </a:rPr>
              <a:t>Our review gave management the assurance they required that all of their transaction reporting issues had been identified. Our recommendations enabled management to establish the actions required to enhance their control framework to incorporate the controls over Transaction Reporting expected by the </a:t>
            </a:r>
            <a:r>
              <a:rPr lang="en-US" sz="1000" dirty="0" smtClean="0">
                <a:latin typeface="Georgia" pitchFamily="18" charset="0"/>
              </a:rPr>
              <a:t>FCA.</a:t>
            </a:r>
            <a:endParaRPr lang="en-US" sz="1000" dirty="0">
              <a:latin typeface="Georgia" pitchFamily="18" charset="0"/>
            </a:endParaRPr>
          </a:p>
        </p:txBody>
      </p:sp>
    </p:spTree>
    <p:extLst>
      <p:ext uri="{BB962C8B-B14F-4D97-AF65-F5344CB8AC3E}">
        <p14:creationId xmlns:p14="http://schemas.microsoft.com/office/powerpoint/2010/main" val="21628742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Representative experience (cont’d)</a:t>
            </a:r>
            <a:endParaRPr lang="en-US" dirty="0"/>
          </a:p>
        </p:txBody>
      </p:sp>
      <p:sp>
        <p:nvSpPr>
          <p:cNvPr id="5" name="Footer Placeholder 4"/>
          <p:cNvSpPr>
            <a:spLocks noGrp="1"/>
          </p:cNvSpPr>
          <p:nvPr>
            <p:ph type="ftr" sz="quarter" idx="3"/>
          </p:nvPr>
        </p:nvSpPr>
        <p:spPr/>
        <p:txBody>
          <a:bodyPr/>
          <a:lstStyle/>
          <a:p>
            <a:r>
              <a:rPr lang="en-US" dirty="0" smtClean="0"/>
              <a:t>Trade and transaction reporting review</a:t>
            </a:r>
            <a:endParaRPr lang="en-GB" dirty="0"/>
          </a:p>
        </p:txBody>
      </p:sp>
      <p:sp>
        <p:nvSpPr>
          <p:cNvPr id="2" name="Slide Number Placeholder 1"/>
          <p:cNvSpPr>
            <a:spLocks noGrp="1"/>
          </p:cNvSpPr>
          <p:nvPr>
            <p:ph type="sldNum" sz="quarter" idx="4"/>
          </p:nvPr>
        </p:nvSpPr>
        <p:spPr/>
        <p:txBody>
          <a:bodyPr/>
          <a:lstStyle/>
          <a:p>
            <a:fld id="{FEBD7F86-1881-4698-8703-FB80B0800997}" type="slidenum">
              <a:rPr lang="en-GB" smtClean="0"/>
              <a:pPr/>
              <a:t>33</a:t>
            </a:fld>
            <a:endParaRPr lang="en-GB" dirty="0"/>
          </a:p>
        </p:txBody>
      </p:sp>
      <p:sp>
        <p:nvSpPr>
          <p:cNvPr id="3" name="Date Placeholder 2"/>
          <p:cNvSpPr>
            <a:spLocks noGrp="1"/>
          </p:cNvSpPr>
          <p:nvPr>
            <p:ph type="dt" sz="half" idx="2"/>
          </p:nvPr>
        </p:nvSpPr>
        <p:spPr/>
        <p:txBody>
          <a:bodyPr/>
          <a:lstStyle/>
          <a:p>
            <a:r>
              <a:rPr lang="en-US" dirty="0" smtClean="0"/>
              <a:t>July 2016</a:t>
            </a:r>
            <a:endParaRPr lang="en-GB" dirty="0"/>
          </a:p>
        </p:txBody>
      </p:sp>
      <p:sp>
        <p:nvSpPr>
          <p:cNvPr id="12" name="TextBox 11"/>
          <p:cNvSpPr txBox="1"/>
          <p:nvPr/>
        </p:nvSpPr>
        <p:spPr>
          <a:xfrm>
            <a:off x="567075" y="1698005"/>
            <a:ext cx="4690800" cy="184666"/>
          </a:xfrm>
          <a:prstGeom prst="rect">
            <a:avLst/>
          </a:prstGeom>
          <a:noFill/>
        </p:spPr>
        <p:txBody>
          <a:bodyPr wrap="square" lIns="0" tIns="0" rIns="0" bIns="0" rtlCol="0">
            <a:spAutoFit/>
          </a:bodyPr>
          <a:lstStyle/>
          <a:p>
            <a:pPr>
              <a:spcAft>
                <a:spcPts val="300"/>
              </a:spcAft>
            </a:pPr>
            <a:r>
              <a:rPr lang="en-US" sz="1200" b="1" dirty="0">
                <a:solidFill>
                  <a:schemeClr val="tx2"/>
                </a:solidFill>
                <a:latin typeface="Georgia" pitchFamily="18" charset="0"/>
              </a:rPr>
              <a:t>Client type: </a:t>
            </a:r>
            <a:r>
              <a:rPr lang="en-US" sz="1200" b="1" dirty="0">
                <a:latin typeface="Georgia" pitchFamily="18" charset="0"/>
              </a:rPr>
              <a:t>UK </a:t>
            </a:r>
            <a:r>
              <a:rPr lang="en-US" sz="1200" b="1" dirty="0" smtClean="0">
                <a:latin typeface="Georgia" pitchFamily="18" charset="0"/>
              </a:rPr>
              <a:t>universal bank</a:t>
            </a:r>
            <a:endParaRPr lang="en-US" sz="1200" b="1" dirty="0">
              <a:latin typeface="Georgia" pitchFamily="18" charset="0"/>
            </a:endParaRPr>
          </a:p>
        </p:txBody>
      </p:sp>
      <p:sp>
        <p:nvSpPr>
          <p:cNvPr id="13" name="Rectangle 12"/>
          <p:cNvSpPr/>
          <p:nvPr/>
        </p:nvSpPr>
        <p:spPr bwMode="ltGray">
          <a:xfrm>
            <a:off x="-1" y="1908423"/>
            <a:ext cx="5257875" cy="1453902"/>
          </a:xfrm>
          <a:prstGeom prst="rect">
            <a:avLst/>
          </a:prstGeom>
          <a:solidFill>
            <a:srgbClr val="EAE8E2"/>
          </a:solidFill>
          <a:ln w="3175">
            <a:solidFill>
              <a:srgbClr val="EAE8E2"/>
            </a:solidFill>
          </a:ln>
        </p:spPr>
        <p:style>
          <a:lnRef idx="2">
            <a:schemeClr val="accent1">
              <a:shade val="50000"/>
            </a:schemeClr>
          </a:lnRef>
          <a:fillRef idx="1">
            <a:schemeClr val="accent1"/>
          </a:fillRef>
          <a:effectRef idx="0">
            <a:schemeClr val="accent1"/>
          </a:effectRef>
          <a:fontRef idx="minor">
            <a:schemeClr val="lt1"/>
          </a:fontRef>
        </p:style>
        <p:txBody>
          <a:bodyPr lIns="576000" rtlCol="0" anchor="t"/>
          <a:lstStyle/>
          <a:p>
            <a:pPr>
              <a:spcAft>
                <a:spcPts val="300"/>
              </a:spcAft>
            </a:pPr>
            <a:r>
              <a:rPr lang="en-US" sz="1000" b="1" dirty="0">
                <a:solidFill>
                  <a:schemeClr val="tx2"/>
                </a:solidFill>
                <a:latin typeface="Georgia" pitchFamily="18" charset="0"/>
              </a:rPr>
              <a:t>Engagement </a:t>
            </a:r>
            <a:r>
              <a:rPr lang="en-US" sz="1000" b="1" dirty="0" smtClean="0">
                <a:solidFill>
                  <a:schemeClr val="tx2"/>
                </a:solidFill>
                <a:latin typeface="Georgia" pitchFamily="18" charset="0"/>
              </a:rPr>
              <a:t>scope</a:t>
            </a:r>
          </a:p>
          <a:p>
            <a:pPr>
              <a:spcAft>
                <a:spcPts val="300"/>
              </a:spcAft>
            </a:pPr>
            <a:r>
              <a:rPr lang="en-US" sz="1000" dirty="0">
                <a:solidFill>
                  <a:schemeClr val="tx1"/>
                </a:solidFill>
                <a:latin typeface="Georgia" pitchFamily="18" charset="0"/>
              </a:rPr>
              <a:t>Our client believed they had systemic reporting issues across their EMIR and Dodd Frank reporting obligations. We independently recreated a reporting submission for a given day spanning all asset classes and reconciled this versus content at the TR in order to identify anomalies. Issues were documented, root cause assessed and a report summarising overall compliance was distributed to senior management. </a:t>
            </a:r>
          </a:p>
        </p:txBody>
      </p:sp>
      <p:sp>
        <p:nvSpPr>
          <p:cNvPr id="14" name="TextBox 13"/>
          <p:cNvSpPr txBox="1"/>
          <p:nvPr/>
        </p:nvSpPr>
        <p:spPr>
          <a:xfrm>
            <a:off x="567075" y="3457832"/>
            <a:ext cx="4690800" cy="2231380"/>
          </a:xfrm>
          <a:prstGeom prst="rect">
            <a:avLst/>
          </a:prstGeom>
          <a:noFill/>
        </p:spPr>
        <p:txBody>
          <a:bodyPr wrap="square" lIns="0" tIns="0" rIns="0" bIns="0" rtlCol="0">
            <a:spAutoFit/>
          </a:bodyPr>
          <a:lstStyle/>
          <a:p>
            <a:pPr>
              <a:spcAft>
                <a:spcPts val="300"/>
              </a:spcAft>
            </a:pPr>
            <a:r>
              <a:rPr lang="en-US" sz="1000" b="1" dirty="0">
                <a:solidFill>
                  <a:schemeClr val="tx2"/>
                </a:solidFill>
                <a:latin typeface="Georgia" pitchFamily="18" charset="0"/>
              </a:rPr>
              <a:t>PwC </a:t>
            </a:r>
            <a:r>
              <a:rPr lang="en-US" sz="1000" b="1" dirty="0" smtClean="0">
                <a:solidFill>
                  <a:schemeClr val="tx2"/>
                </a:solidFill>
                <a:latin typeface="Georgia" pitchFamily="18" charset="0"/>
              </a:rPr>
              <a:t>approach</a:t>
            </a:r>
            <a:endParaRPr lang="en-US" sz="1000" b="1" dirty="0">
              <a:solidFill>
                <a:schemeClr val="tx2"/>
              </a:solidFill>
              <a:latin typeface="Georgia" pitchFamily="18" charset="0"/>
            </a:endParaRPr>
          </a:p>
          <a:p>
            <a:pPr>
              <a:spcAft>
                <a:spcPts val="300"/>
              </a:spcAft>
            </a:pPr>
            <a:r>
              <a:rPr lang="en-US" sz="1000" dirty="0">
                <a:latin typeface="Georgia" pitchFamily="18" charset="0"/>
              </a:rPr>
              <a:t>PwC worked with management to:</a:t>
            </a:r>
          </a:p>
          <a:p>
            <a:pPr marL="180000" indent="-180000">
              <a:spcAft>
                <a:spcPts val="300"/>
              </a:spcAft>
              <a:buFont typeface="Arial" panose="020B0604020202020204" pitchFamily="34" charset="0"/>
              <a:buChar char="•"/>
            </a:pPr>
            <a:r>
              <a:rPr lang="en-US" sz="1000" dirty="0" smtClean="0">
                <a:latin typeface="Georgia" pitchFamily="18" charset="0"/>
              </a:rPr>
              <a:t>Perform an </a:t>
            </a:r>
            <a:r>
              <a:rPr lang="en-US" sz="1000" dirty="0">
                <a:latin typeface="Georgia" pitchFamily="18" charset="0"/>
              </a:rPr>
              <a:t>independent reconciliation of one day’s trades between their source systems and the transactions reported to the FCA; </a:t>
            </a:r>
          </a:p>
          <a:p>
            <a:pPr marL="180000" indent="-180000">
              <a:spcAft>
                <a:spcPts val="300"/>
              </a:spcAft>
              <a:buFont typeface="Arial" panose="020B0604020202020204" pitchFamily="34" charset="0"/>
              <a:buChar char="•"/>
            </a:pPr>
            <a:r>
              <a:rPr lang="en-US" sz="1000" dirty="0">
                <a:latin typeface="Georgia" pitchFamily="18" charset="0"/>
              </a:rPr>
              <a:t>Understand root cause of these issues; and</a:t>
            </a:r>
          </a:p>
          <a:p>
            <a:pPr marL="180000" indent="-180000">
              <a:spcAft>
                <a:spcPts val="300"/>
              </a:spcAft>
              <a:buFont typeface="Arial" panose="020B0604020202020204" pitchFamily="34" charset="0"/>
              <a:buChar char="•"/>
            </a:pPr>
            <a:r>
              <a:rPr lang="en-US" sz="1000" dirty="0">
                <a:latin typeface="Georgia" pitchFamily="18" charset="0"/>
              </a:rPr>
              <a:t>Outline recommendations on how systems and controls could be </a:t>
            </a:r>
            <a:r>
              <a:rPr lang="en-US" sz="1000" dirty="0" smtClean="0">
                <a:latin typeface="Georgia" pitchFamily="18" charset="0"/>
              </a:rPr>
              <a:t>suitably enhanced. </a:t>
            </a:r>
            <a:endParaRPr lang="en-US" sz="1000" dirty="0">
              <a:latin typeface="Georgia" pitchFamily="18" charset="0"/>
            </a:endParaRPr>
          </a:p>
          <a:p>
            <a:pPr>
              <a:spcAft>
                <a:spcPts val="300"/>
              </a:spcAft>
            </a:pPr>
            <a:r>
              <a:rPr lang="en-US" sz="1000" b="1" dirty="0" smtClean="0">
                <a:solidFill>
                  <a:schemeClr val="tx2"/>
                </a:solidFill>
                <a:latin typeface="Georgia" pitchFamily="18" charset="0"/>
              </a:rPr>
              <a:t>Engagement outcomes</a:t>
            </a:r>
            <a:endParaRPr lang="en-US" sz="1000" b="1" dirty="0">
              <a:solidFill>
                <a:schemeClr val="tx2"/>
              </a:solidFill>
              <a:latin typeface="Georgia" pitchFamily="18" charset="0"/>
            </a:endParaRPr>
          </a:p>
          <a:p>
            <a:pPr marL="180000" indent="-180000">
              <a:spcAft>
                <a:spcPts val="300"/>
              </a:spcAft>
              <a:buFont typeface="Arial" panose="020B0604020202020204" pitchFamily="34" charset="0"/>
              <a:buChar char="•"/>
            </a:pPr>
            <a:r>
              <a:rPr lang="en-US" sz="1000" dirty="0">
                <a:latin typeface="Georgia" pitchFamily="18" charset="0"/>
              </a:rPr>
              <a:t>Our ability to undertake an assessment across EMIR and Dodd Frank reporting obligations gave the client considerable comfort in relation to the overall accuracy of their derivative reporting. Furthermore, our root cause analysis enabled them to develop meaningful and effective remediation plans that ensured accuracy of reporting over the longer term.</a:t>
            </a:r>
          </a:p>
        </p:txBody>
      </p:sp>
      <p:sp>
        <p:nvSpPr>
          <p:cNvPr id="15" name="TextBox 14"/>
          <p:cNvSpPr txBox="1"/>
          <p:nvPr/>
        </p:nvSpPr>
        <p:spPr>
          <a:xfrm>
            <a:off x="5435527" y="1698005"/>
            <a:ext cx="4690800" cy="184666"/>
          </a:xfrm>
          <a:prstGeom prst="rect">
            <a:avLst/>
          </a:prstGeom>
          <a:noFill/>
        </p:spPr>
        <p:txBody>
          <a:bodyPr wrap="square" lIns="0" tIns="0" rIns="0" bIns="0" rtlCol="0">
            <a:spAutoFit/>
          </a:bodyPr>
          <a:lstStyle/>
          <a:p>
            <a:pPr>
              <a:spcAft>
                <a:spcPts val="300"/>
              </a:spcAft>
            </a:pPr>
            <a:r>
              <a:rPr lang="en-US" sz="1200" b="1" dirty="0">
                <a:solidFill>
                  <a:schemeClr val="tx2"/>
                </a:solidFill>
                <a:latin typeface="Georgia" pitchFamily="18" charset="0"/>
              </a:rPr>
              <a:t>Client type: </a:t>
            </a:r>
            <a:r>
              <a:rPr lang="en-US" sz="1200" b="1" dirty="0">
                <a:latin typeface="Georgia" pitchFamily="18" charset="0"/>
              </a:rPr>
              <a:t>US </a:t>
            </a:r>
            <a:r>
              <a:rPr lang="en-US" sz="1200" b="1" dirty="0" smtClean="0">
                <a:latin typeface="Georgia" pitchFamily="18" charset="0"/>
              </a:rPr>
              <a:t>investment bank</a:t>
            </a:r>
            <a:endParaRPr lang="en-US" sz="1200" b="1" dirty="0">
              <a:latin typeface="Georgia" pitchFamily="18" charset="0"/>
            </a:endParaRPr>
          </a:p>
        </p:txBody>
      </p:sp>
      <p:sp>
        <p:nvSpPr>
          <p:cNvPr id="16" name="Rectangle 15"/>
          <p:cNvSpPr/>
          <p:nvPr/>
        </p:nvSpPr>
        <p:spPr bwMode="ltGray">
          <a:xfrm>
            <a:off x="5354600" y="1908423"/>
            <a:ext cx="5338800" cy="1453902"/>
          </a:xfrm>
          <a:prstGeom prst="rect">
            <a:avLst/>
          </a:prstGeom>
          <a:solidFill>
            <a:srgbClr val="EAE8E2"/>
          </a:solidFill>
          <a:ln w="3175">
            <a:solidFill>
              <a:srgbClr val="EAE8E2"/>
            </a:solidFill>
          </a:ln>
        </p:spPr>
        <p:style>
          <a:lnRef idx="2">
            <a:schemeClr val="accent1">
              <a:shade val="50000"/>
            </a:schemeClr>
          </a:lnRef>
          <a:fillRef idx="1">
            <a:schemeClr val="accent1"/>
          </a:fillRef>
          <a:effectRef idx="0">
            <a:schemeClr val="accent1"/>
          </a:effectRef>
          <a:fontRef idx="minor">
            <a:schemeClr val="lt1"/>
          </a:fontRef>
        </p:style>
        <p:txBody>
          <a:bodyPr lIns="90000" rIns="576000" rtlCol="0" anchor="t"/>
          <a:lstStyle/>
          <a:p>
            <a:pPr>
              <a:spcAft>
                <a:spcPts val="300"/>
              </a:spcAft>
            </a:pPr>
            <a:r>
              <a:rPr lang="en-US" sz="1000" b="1" dirty="0">
                <a:solidFill>
                  <a:schemeClr val="tx2"/>
                </a:solidFill>
                <a:latin typeface="Georgia" pitchFamily="18" charset="0"/>
              </a:rPr>
              <a:t>Engagement </a:t>
            </a:r>
            <a:r>
              <a:rPr lang="en-US" sz="1000" b="1" dirty="0" smtClean="0">
                <a:solidFill>
                  <a:schemeClr val="tx2"/>
                </a:solidFill>
                <a:latin typeface="Georgia" pitchFamily="18" charset="0"/>
              </a:rPr>
              <a:t>scope</a:t>
            </a:r>
          </a:p>
          <a:p>
            <a:pPr>
              <a:spcAft>
                <a:spcPts val="300"/>
              </a:spcAft>
            </a:pPr>
            <a:r>
              <a:rPr lang="en-US" sz="1000" dirty="0">
                <a:solidFill>
                  <a:schemeClr val="tx1"/>
                </a:solidFill>
                <a:latin typeface="Georgia" pitchFamily="18" charset="0"/>
              </a:rPr>
              <a:t>Following a number of transaction reporting challenges over an extended period, the regulator required our client to appoint a skilled person to review their MiFID transaction reporting control framework and assess the effectiveness of remediation efforts to date. </a:t>
            </a:r>
          </a:p>
        </p:txBody>
      </p:sp>
      <p:sp>
        <p:nvSpPr>
          <p:cNvPr id="17" name="TextBox 16"/>
          <p:cNvSpPr txBox="1"/>
          <p:nvPr/>
        </p:nvSpPr>
        <p:spPr>
          <a:xfrm>
            <a:off x="5435527" y="3457832"/>
            <a:ext cx="4690800" cy="2269852"/>
          </a:xfrm>
          <a:prstGeom prst="rect">
            <a:avLst/>
          </a:prstGeom>
          <a:noFill/>
        </p:spPr>
        <p:txBody>
          <a:bodyPr wrap="square" lIns="0" tIns="0" rIns="0" bIns="0" rtlCol="0">
            <a:spAutoFit/>
          </a:bodyPr>
          <a:lstStyle/>
          <a:p>
            <a:pPr>
              <a:spcAft>
                <a:spcPts val="300"/>
              </a:spcAft>
            </a:pPr>
            <a:r>
              <a:rPr lang="en-US" sz="1000" b="1" dirty="0">
                <a:solidFill>
                  <a:schemeClr val="tx2"/>
                </a:solidFill>
                <a:latin typeface="Georgia" pitchFamily="18" charset="0"/>
              </a:rPr>
              <a:t>PwC </a:t>
            </a:r>
            <a:r>
              <a:rPr lang="en-US" sz="1000" b="1" dirty="0" smtClean="0">
                <a:solidFill>
                  <a:schemeClr val="tx2"/>
                </a:solidFill>
                <a:latin typeface="Georgia" pitchFamily="18" charset="0"/>
              </a:rPr>
              <a:t>approach</a:t>
            </a:r>
            <a:endParaRPr lang="en-US" sz="1000" b="1" dirty="0">
              <a:solidFill>
                <a:schemeClr val="tx2"/>
              </a:solidFill>
              <a:latin typeface="Georgia" pitchFamily="18" charset="0"/>
            </a:endParaRPr>
          </a:p>
          <a:p>
            <a:pPr>
              <a:spcAft>
                <a:spcPts val="300"/>
              </a:spcAft>
            </a:pPr>
            <a:r>
              <a:rPr lang="en-US" sz="1000" dirty="0">
                <a:latin typeface="Georgia" pitchFamily="18" charset="0"/>
              </a:rPr>
              <a:t>PwC worked with management to:</a:t>
            </a:r>
          </a:p>
          <a:p>
            <a:pPr marL="180000" indent="-180000">
              <a:spcAft>
                <a:spcPts val="300"/>
              </a:spcAft>
              <a:buFont typeface="Arial" panose="020B0604020202020204" pitchFamily="34" charset="0"/>
              <a:buChar char="•"/>
            </a:pPr>
            <a:r>
              <a:rPr lang="en-US" sz="1000" dirty="0" smtClean="0">
                <a:latin typeface="Georgia" pitchFamily="18" charset="0"/>
              </a:rPr>
              <a:t>Conduct an extensive </a:t>
            </a:r>
            <a:r>
              <a:rPr lang="en-US" sz="1000" dirty="0">
                <a:latin typeface="Georgia" pitchFamily="18" charset="0"/>
              </a:rPr>
              <a:t>review of processes, controls and governance; </a:t>
            </a:r>
          </a:p>
          <a:p>
            <a:pPr marL="180000" indent="-180000">
              <a:spcAft>
                <a:spcPts val="300"/>
              </a:spcAft>
              <a:buFont typeface="Arial" panose="020B0604020202020204" pitchFamily="34" charset="0"/>
              <a:buChar char="•"/>
            </a:pPr>
            <a:r>
              <a:rPr lang="en-US" sz="1000" dirty="0" smtClean="0">
                <a:latin typeface="Georgia" pitchFamily="18" charset="0"/>
              </a:rPr>
              <a:t>Review scenario </a:t>
            </a:r>
            <a:r>
              <a:rPr lang="en-US" sz="1000" dirty="0">
                <a:latin typeface="Georgia" pitchFamily="18" charset="0"/>
              </a:rPr>
              <a:t>and trade flow documentation; </a:t>
            </a:r>
          </a:p>
          <a:p>
            <a:pPr marL="180000" indent="-180000">
              <a:spcAft>
                <a:spcPts val="300"/>
              </a:spcAft>
              <a:buFont typeface="Arial" panose="020B0604020202020204" pitchFamily="34" charset="0"/>
              <a:buChar char="•"/>
            </a:pPr>
            <a:r>
              <a:rPr lang="en-US" sz="1000" dirty="0" smtClean="0">
                <a:latin typeface="Georgia" pitchFamily="18" charset="0"/>
              </a:rPr>
              <a:t>Perform an </a:t>
            </a:r>
            <a:r>
              <a:rPr lang="en-US" sz="1000" dirty="0">
                <a:latin typeface="Georgia" pitchFamily="18" charset="0"/>
              </a:rPr>
              <a:t>independent reconciliation of one day’s trades between their source systems and the transactions reported to the FCA; and</a:t>
            </a:r>
          </a:p>
          <a:p>
            <a:pPr marL="180000" indent="-180000">
              <a:spcAft>
                <a:spcPts val="300"/>
              </a:spcAft>
              <a:buFont typeface="Arial" panose="020B0604020202020204" pitchFamily="34" charset="0"/>
              <a:buChar char="•"/>
            </a:pPr>
            <a:r>
              <a:rPr lang="en-US" sz="1000" dirty="0">
                <a:latin typeface="Georgia" pitchFamily="18" charset="0"/>
              </a:rPr>
              <a:t>Outline recommendations on how systems and controls could be suitably enhanced </a:t>
            </a:r>
          </a:p>
          <a:p>
            <a:pPr>
              <a:spcAft>
                <a:spcPts val="300"/>
              </a:spcAft>
            </a:pPr>
            <a:r>
              <a:rPr lang="en-US" sz="1000" b="1" dirty="0" smtClean="0">
                <a:solidFill>
                  <a:schemeClr val="tx2"/>
                </a:solidFill>
                <a:latin typeface="Georgia" pitchFamily="18" charset="0"/>
              </a:rPr>
              <a:t>Engagement outcomes</a:t>
            </a:r>
            <a:endParaRPr lang="en-US" sz="1000" b="1" dirty="0">
              <a:solidFill>
                <a:schemeClr val="tx2"/>
              </a:solidFill>
              <a:latin typeface="Georgia" pitchFamily="18" charset="0"/>
            </a:endParaRPr>
          </a:p>
          <a:p>
            <a:pPr marL="180000" indent="-180000">
              <a:spcAft>
                <a:spcPts val="300"/>
              </a:spcAft>
              <a:buFont typeface="Arial" panose="020B0604020202020204" pitchFamily="34" charset="0"/>
              <a:buChar char="•"/>
            </a:pPr>
            <a:r>
              <a:rPr lang="en-US" sz="1000" dirty="0">
                <a:latin typeface="Georgia" pitchFamily="18" charset="0"/>
              </a:rPr>
              <a:t>Our deep subject matter expertise in the transaction reporting space was valued by the client and regulator alike. The regulator received a </a:t>
            </a:r>
            <a:r>
              <a:rPr lang="en-US" sz="1000" dirty="0" smtClean="0">
                <a:latin typeface="Georgia" pitchFamily="18" charset="0"/>
              </a:rPr>
              <a:t>thorough assessment </a:t>
            </a:r>
            <a:r>
              <a:rPr lang="en-US" sz="1000" dirty="0">
                <a:latin typeface="Georgia" pitchFamily="18" charset="0"/>
              </a:rPr>
              <a:t>in line with their request and our client was able to assure the FCA that it had measures in place to address the identified issues. </a:t>
            </a:r>
          </a:p>
        </p:txBody>
      </p:sp>
    </p:spTree>
    <p:extLst>
      <p:ext uri="{BB962C8B-B14F-4D97-AF65-F5344CB8AC3E}">
        <p14:creationId xmlns:p14="http://schemas.microsoft.com/office/powerpoint/2010/main" val="13838191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Representative experience (cont’d)</a:t>
            </a:r>
            <a:endParaRPr lang="en-US" dirty="0"/>
          </a:p>
        </p:txBody>
      </p:sp>
      <p:sp>
        <p:nvSpPr>
          <p:cNvPr id="5" name="Footer Placeholder 4"/>
          <p:cNvSpPr>
            <a:spLocks noGrp="1"/>
          </p:cNvSpPr>
          <p:nvPr>
            <p:ph type="ftr" sz="quarter" idx="3"/>
          </p:nvPr>
        </p:nvSpPr>
        <p:spPr/>
        <p:txBody>
          <a:bodyPr/>
          <a:lstStyle/>
          <a:p>
            <a:r>
              <a:rPr lang="en-US" dirty="0" smtClean="0"/>
              <a:t>Trade and transaction reporting review</a:t>
            </a:r>
            <a:endParaRPr lang="en-GB" dirty="0"/>
          </a:p>
        </p:txBody>
      </p:sp>
      <p:sp>
        <p:nvSpPr>
          <p:cNvPr id="2" name="Slide Number Placeholder 1"/>
          <p:cNvSpPr>
            <a:spLocks noGrp="1"/>
          </p:cNvSpPr>
          <p:nvPr>
            <p:ph type="sldNum" sz="quarter" idx="4"/>
          </p:nvPr>
        </p:nvSpPr>
        <p:spPr/>
        <p:txBody>
          <a:bodyPr/>
          <a:lstStyle/>
          <a:p>
            <a:fld id="{FEBD7F86-1881-4698-8703-FB80B0800997}" type="slidenum">
              <a:rPr lang="en-GB" smtClean="0"/>
              <a:pPr/>
              <a:t>34</a:t>
            </a:fld>
            <a:endParaRPr lang="en-GB" dirty="0"/>
          </a:p>
        </p:txBody>
      </p:sp>
      <p:sp>
        <p:nvSpPr>
          <p:cNvPr id="3" name="Date Placeholder 2"/>
          <p:cNvSpPr>
            <a:spLocks noGrp="1"/>
          </p:cNvSpPr>
          <p:nvPr>
            <p:ph type="dt" sz="half" idx="2"/>
          </p:nvPr>
        </p:nvSpPr>
        <p:spPr/>
        <p:txBody>
          <a:bodyPr/>
          <a:lstStyle/>
          <a:p>
            <a:r>
              <a:rPr lang="en-US" dirty="0" smtClean="0"/>
              <a:t>July 2016</a:t>
            </a:r>
            <a:endParaRPr lang="en-GB" dirty="0"/>
          </a:p>
        </p:txBody>
      </p:sp>
      <p:sp>
        <p:nvSpPr>
          <p:cNvPr id="12" name="TextBox 11"/>
          <p:cNvSpPr txBox="1"/>
          <p:nvPr/>
        </p:nvSpPr>
        <p:spPr>
          <a:xfrm>
            <a:off x="567075" y="1698005"/>
            <a:ext cx="4690800" cy="184666"/>
          </a:xfrm>
          <a:prstGeom prst="rect">
            <a:avLst/>
          </a:prstGeom>
          <a:noFill/>
        </p:spPr>
        <p:txBody>
          <a:bodyPr wrap="square" lIns="0" tIns="0" rIns="0" bIns="0" rtlCol="0">
            <a:spAutoFit/>
          </a:bodyPr>
          <a:lstStyle/>
          <a:p>
            <a:pPr>
              <a:spcAft>
                <a:spcPts val="300"/>
              </a:spcAft>
            </a:pPr>
            <a:r>
              <a:rPr lang="en-US" sz="1200" b="1" dirty="0">
                <a:solidFill>
                  <a:schemeClr val="tx2"/>
                </a:solidFill>
                <a:latin typeface="Georgia" pitchFamily="18" charset="0"/>
              </a:rPr>
              <a:t>Client type: </a:t>
            </a:r>
            <a:r>
              <a:rPr lang="en-US" sz="1200" b="1" dirty="0">
                <a:latin typeface="Georgia" pitchFamily="18" charset="0"/>
              </a:rPr>
              <a:t>UK </a:t>
            </a:r>
            <a:r>
              <a:rPr lang="en-US" sz="1200" b="1" dirty="0" smtClean="0">
                <a:latin typeface="Georgia" pitchFamily="18" charset="0"/>
              </a:rPr>
              <a:t>universal bank</a:t>
            </a:r>
            <a:endParaRPr lang="en-US" sz="1200" b="1" dirty="0">
              <a:latin typeface="Georgia" pitchFamily="18" charset="0"/>
            </a:endParaRPr>
          </a:p>
        </p:txBody>
      </p:sp>
      <p:sp>
        <p:nvSpPr>
          <p:cNvPr id="13" name="Rectangle 12"/>
          <p:cNvSpPr/>
          <p:nvPr/>
        </p:nvSpPr>
        <p:spPr bwMode="ltGray">
          <a:xfrm>
            <a:off x="-1" y="1908423"/>
            <a:ext cx="5257875" cy="1453902"/>
          </a:xfrm>
          <a:prstGeom prst="rect">
            <a:avLst/>
          </a:prstGeom>
          <a:solidFill>
            <a:srgbClr val="EAE8E2"/>
          </a:solidFill>
          <a:ln w="3175">
            <a:solidFill>
              <a:srgbClr val="EAE8E2"/>
            </a:solidFill>
          </a:ln>
        </p:spPr>
        <p:style>
          <a:lnRef idx="2">
            <a:schemeClr val="accent1">
              <a:shade val="50000"/>
            </a:schemeClr>
          </a:lnRef>
          <a:fillRef idx="1">
            <a:schemeClr val="accent1"/>
          </a:fillRef>
          <a:effectRef idx="0">
            <a:schemeClr val="accent1"/>
          </a:effectRef>
          <a:fontRef idx="minor">
            <a:schemeClr val="lt1"/>
          </a:fontRef>
        </p:style>
        <p:txBody>
          <a:bodyPr lIns="576000" rtlCol="0" anchor="t"/>
          <a:lstStyle/>
          <a:p>
            <a:pPr>
              <a:spcAft>
                <a:spcPts val="300"/>
              </a:spcAft>
            </a:pPr>
            <a:r>
              <a:rPr lang="en-US" sz="1000" b="1" dirty="0">
                <a:solidFill>
                  <a:schemeClr val="tx2"/>
                </a:solidFill>
                <a:latin typeface="Georgia" pitchFamily="18" charset="0"/>
              </a:rPr>
              <a:t>Engagement </a:t>
            </a:r>
            <a:r>
              <a:rPr lang="en-US" sz="1000" b="1" dirty="0" smtClean="0">
                <a:solidFill>
                  <a:schemeClr val="tx2"/>
                </a:solidFill>
                <a:latin typeface="Georgia" pitchFamily="18" charset="0"/>
              </a:rPr>
              <a:t>scope</a:t>
            </a:r>
          </a:p>
          <a:p>
            <a:pPr>
              <a:spcAft>
                <a:spcPts val="300"/>
              </a:spcAft>
            </a:pPr>
            <a:r>
              <a:rPr lang="en-US" sz="1000" dirty="0">
                <a:solidFill>
                  <a:schemeClr val="tx1"/>
                </a:solidFill>
                <a:latin typeface="Georgia" pitchFamily="18" charset="0"/>
              </a:rPr>
              <a:t>Following a period of intense regulatory scrutiny, our client engaged PwC to carry out a front-to-back review of MiFID transaction reporting, including an assessment of their current operating model and a gap analysis versus an optimal target operating model</a:t>
            </a:r>
          </a:p>
        </p:txBody>
      </p:sp>
      <p:sp>
        <p:nvSpPr>
          <p:cNvPr id="14" name="TextBox 13"/>
          <p:cNvSpPr txBox="1"/>
          <p:nvPr/>
        </p:nvSpPr>
        <p:spPr>
          <a:xfrm>
            <a:off x="567075" y="3457832"/>
            <a:ext cx="4690800" cy="2269852"/>
          </a:xfrm>
          <a:prstGeom prst="rect">
            <a:avLst/>
          </a:prstGeom>
          <a:noFill/>
        </p:spPr>
        <p:txBody>
          <a:bodyPr wrap="square" lIns="0" tIns="0" rIns="0" bIns="0" rtlCol="0">
            <a:spAutoFit/>
          </a:bodyPr>
          <a:lstStyle/>
          <a:p>
            <a:pPr>
              <a:spcAft>
                <a:spcPts val="300"/>
              </a:spcAft>
            </a:pPr>
            <a:r>
              <a:rPr lang="en-US" sz="1000" b="1" dirty="0">
                <a:solidFill>
                  <a:schemeClr val="tx2"/>
                </a:solidFill>
                <a:latin typeface="Georgia" pitchFamily="18" charset="0"/>
              </a:rPr>
              <a:t>PwC </a:t>
            </a:r>
            <a:r>
              <a:rPr lang="en-US" sz="1000" b="1" dirty="0" smtClean="0">
                <a:solidFill>
                  <a:schemeClr val="tx2"/>
                </a:solidFill>
                <a:latin typeface="Georgia" pitchFamily="18" charset="0"/>
              </a:rPr>
              <a:t>approach</a:t>
            </a:r>
            <a:endParaRPr lang="en-US" sz="1000" b="1" dirty="0">
              <a:solidFill>
                <a:schemeClr val="tx2"/>
              </a:solidFill>
              <a:latin typeface="Georgia" pitchFamily="18" charset="0"/>
            </a:endParaRPr>
          </a:p>
          <a:p>
            <a:pPr>
              <a:spcAft>
                <a:spcPts val="300"/>
              </a:spcAft>
            </a:pPr>
            <a:r>
              <a:rPr lang="en-US" sz="1000" dirty="0">
                <a:latin typeface="Georgia" pitchFamily="18" charset="0"/>
              </a:rPr>
              <a:t>PwC worked with management to:</a:t>
            </a:r>
          </a:p>
          <a:p>
            <a:pPr marL="180000" indent="-180000">
              <a:spcAft>
                <a:spcPts val="300"/>
              </a:spcAft>
              <a:buFont typeface="Arial" panose="020B0604020202020204" pitchFamily="34" charset="0"/>
              <a:buChar char="•"/>
            </a:pPr>
            <a:r>
              <a:rPr lang="en-US" sz="1000" dirty="0" smtClean="0">
                <a:latin typeface="Georgia" pitchFamily="18" charset="0"/>
              </a:rPr>
              <a:t>Conduct an extensive </a:t>
            </a:r>
            <a:r>
              <a:rPr lang="en-US" sz="1000" dirty="0">
                <a:latin typeface="Georgia" pitchFamily="18" charset="0"/>
              </a:rPr>
              <a:t>review of processes, controls and governance; </a:t>
            </a:r>
          </a:p>
          <a:p>
            <a:pPr marL="180000" indent="-180000">
              <a:spcAft>
                <a:spcPts val="300"/>
              </a:spcAft>
              <a:buFont typeface="Arial" panose="020B0604020202020204" pitchFamily="34" charset="0"/>
              <a:buChar char="•"/>
            </a:pPr>
            <a:r>
              <a:rPr lang="en-US" sz="1000" dirty="0" smtClean="0">
                <a:latin typeface="Georgia" pitchFamily="18" charset="0"/>
              </a:rPr>
              <a:t>Review scenario </a:t>
            </a:r>
            <a:r>
              <a:rPr lang="en-US" sz="1000" dirty="0">
                <a:latin typeface="Georgia" pitchFamily="18" charset="0"/>
              </a:rPr>
              <a:t>and trade flow documentation; </a:t>
            </a:r>
          </a:p>
          <a:p>
            <a:pPr marL="180000" indent="-180000">
              <a:spcAft>
                <a:spcPts val="300"/>
              </a:spcAft>
              <a:buFont typeface="Arial" panose="020B0604020202020204" pitchFamily="34" charset="0"/>
              <a:buChar char="•"/>
            </a:pPr>
            <a:r>
              <a:rPr lang="en-US" sz="1000" dirty="0" smtClean="0">
                <a:latin typeface="Georgia" pitchFamily="18" charset="0"/>
              </a:rPr>
              <a:t>Analyse the </a:t>
            </a:r>
            <a:r>
              <a:rPr lang="en-US" sz="1000" dirty="0">
                <a:latin typeface="Georgia" pitchFamily="18" charset="0"/>
              </a:rPr>
              <a:t>universe of reportable transactions; and</a:t>
            </a:r>
          </a:p>
          <a:p>
            <a:pPr marL="180000" indent="-180000">
              <a:spcAft>
                <a:spcPts val="300"/>
              </a:spcAft>
              <a:buFont typeface="Arial" panose="020B0604020202020204" pitchFamily="34" charset="0"/>
              <a:buChar char="•"/>
            </a:pPr>
            <a:r>
              <a:rPr lang="en-US" sz="1000" dirty="0" smtClean="0">
                <a:latin typeface="Georgia" pitchFamily="18" charset="0"/>
              </a:rPr>
              <a:t>Perform an </a:t>
            </a:r>
            <a:r>
              <a:rPr lang="en-US" sz="1000" dirty="0">
                <a:latin typeface="Georgia" pitchFamily="18" charset="0"/>
              </a:rPr>
              <a:t>independent reconciliation of one day’s trades between their source systems and the transactions reported to the FCA.</a:t>
            </a:r>
          </a:p>
          <a:p>
            <a:pPr>
              <a:spcAft>
                <a:spcPts val="300"/>
              </a:spcAft>
            </a:pPr>
            <a:r>
              <a:rPr lang="en-US" sz="1000" b="1" dirty="0" smtClean="0">
                <a:solidFill>
                  <a:schemeClr val="tx2"/>
                </a:solidFill>
                <a:latin typeface="Georgia" pitchFamily="18" charset="0"/>
              </a:rPr>
              <a:t>Engagement outcomes</a:t>
            </a:r>
            <a:endParaRPr lang="en-US" sz="1000" b="1" dirty="0">
              <a:solidFill>
                <a:schemeClr val="tx2"/>
              </a:solidFill>
              <a:latin typeface="Georgia" pitchFamily="18" charset="0"/>
            </a:endParaRPr>
          </a:p>
          <a:p>
            <a:pPr marL="180000" indent="-180000">
              <a:spcAft>
                <a:spcPts val="300"/>
              </a:spcAft>
              <a:buFont typeface="Arial" panose="020B0604020202020204" pitchFamily="34" charset="0"/>
              <a:buChar char="•"/>
            </a:pPr>
            <a:r>
              <a:rPr lang="en-US" sz="1000" dirty="0">
                <a:latin typeface="Georgia" pitchFamily="18" charset="0"/>
              </a:rPr>
              <a:t>Our sophisticated data analytics skills and challenge around the transaction reporting operating model not only gave our client an increased level of assurance around their reporting data, but also provided a forward thinking view of what an effective and sustainable operating model would look like for the firm thus reducing the risk of reporting errors going forward.</a:t>
            </a:r>
          </a:p>
        </p:txBody>
      </p:sp>
      <p:sp>
        <p:nvSpPr>
          <p:cNvPr id="15" name="TextBox 14"/>
          <p:cNvSpPr txBox="1"/>
          <p:nvPr/>
        </p:nvSpPr>
        <p:spPr>
          <a:xfrm>
            <a:off x="5435527" y="1698005"/>
            <a:ext cx="4690800" cy="184666"/>
          </a:xfrm>
          <a:prstGeom prst="rect">
            <a:avLst/>
          </a:prstGeom>
          <a:noFill/>
        </p:spPr>
        <p:txBody>
          <a:bodyPr wrap="square" lIns="0" tIns="0" rIns="0" bIns="0" rtlCol="0">
            <a:spAutoFit/>
          </a:bodyPr>
          <a:lstStyle/>
          <a:p>
            <a:pPr>
              <a:spcAft>
                <a:spcPts val="300"/>
              </a:spcAft>
            </a:pPr>
            <a:r>
              <a:rPr lang="en-US" sz="1200" b="1" dirty="0">
                <a:solidFill>
                  <a:schemeClr val="tx2"/>
                </a:solidFill>
                <a:latin typeface="Georgia" pitchFamily="18" charset="0"/>
              </a:rPr>
              <a:t>Client type: </a:t>
            </a:r>
            <a:r>
              <a:rPr lang="en-US" sz="1200" b="1" dirty="0">
                <a:latin typeface="Georgia" pitchFamily="18" charset="0"/>
              </a:rPr>
              <a:t>European </a:t>
            </a:r>
            <a:r>
              <a:rPr lang="en-US" sz="1200" b="1" dirty="0" smtClean="0">
                <a:latin typeface="Georgia" pitchFamily="18" charset="0"/>
              </a:rPr>
              <a:t>bank</a:t>
            </a:r>
            <a:endParaRPr lang="en-US" sz="1200" b="1" dirty="0">
              <a:latin typeface="Georgia" pitchFamily="18" charset="0"/>
            </a:endParaRPr>
          </a:p>
        </p:txBody>
      </p:sp>
      <p:sp>
        <p:nvSpPr>
          <p:cNvPr id="16" name="Rectangle 15"/>
          <p:cNvSpPr/>
          <p:nvPr/>
        </p:nvSpPr>
        <p:spPr bwMode="ltGray">
          <a:xfrm>
            <a:off x="5354600" y="1908423"/>
            <a:ext cx="5338800" cy="1453902"/>
          </a:xfrm>
          <a:prstGeom prst="rect">
            <a:avLst/>
          </a:prstGeom>
          <a:solidFill>
            <a:srgbClr val="EAE8E2"/>
          </a:solidFill>
          <a:ln w="3175">
            <a:solidFill>
              <a:srgbClr val="EAE8E2"/>
            </a:solidFill>
          </a:ln>
        </p:spPr>
        <p:style>
          <a:lnRef idx="2">
            <a:schemeClr val="accent1">
              <a:shade val="50000"/>
            </a:schemeClr>
          </a:lnRef>
          <a:fillRef idx="1">
            <a:schemeClr val="accent1"/>
          </a:fillRef>
          <a:effectRef idx="0">
            <a:schemeClr val="accent1"/>
          </a:effectRef>
          <a:fontRef idx="minor">
            <a:schemeClr val="lt1"/>
          </a:fontRef>
        </p:style>
        <p:txBody>
          <a:bodyPr lIns="90000" rIns="576000" rtlCol="0" anchor="t"/>
          <a:lstStyle/>
          <a:p>
            <a:pPr>
              <a:spcAft>
                <a:spcPts val="300"/>
              </a:spcAft>
            </a:pPr>
            <a:r>
              <a:rPr lang="en-US" sz="1000" b="1" dirty="0">
                <a:solidFill>
                  <a:schemeClr val="tx2"/>
                </a:solidFill>
                <a:latin typeface="Georgia" pitchFamily="18" charset="0"/>
              </a:rPr>
              <a:t>Engagement </a:t>
            </a:r>
            <a:r>
              <a:rPr lang="en-US" sz="1000" b="1" dirty="0" smtClean="0">
                <a:solidFill>
                  <a:schemeClr val="tx2"/>
                </a:solidFill>
                <a:latin typeface="Georgia" pitchFamily="18" charset="0"/>
              </a:rPr>
              <a:t>scope</a:t>
            </a:r>
          </a:p>
          <a:p>
            <a:pPr>
              <a:spcAft>
                <a:spcPts val="300"/>
              </a:spcAft>
            </a:pPr>
            <a:r>
              <a:rPr lang="en-US" sz="1000" dirty="0">
                <a:solidFill>
                  <a:schemeClr val="tx1"/>
                </a:solidFill>
                <a:latin typeface="Georgia" pitchFamily="18" charset="0"/>
              </a:rPr>
              <a:t>Our client identified a number of MIFID transaction reporting failures, which it reported to the FCA and commenced a multi phase project to determine if there were further failures. Phase 1 testing detected further errors and in response, the client engaged PwC to perform a review, the scope of which was discussed with the FCA and agreed that the report would be shared with the FCA.</a:t>
            </a:r>
          </a:p>
        </p:txBody>
      </p:sp>
      <p:sp>
        <p:nvSpPr>
          <p:cNvPr id="17" name="TextBox 16"/>
          <p:cNvSpPr txBox="1"/>
          <p:nvPr/>
        </p:nvSpPr>
        <p:spPr>
          <a:xfrm>
            <a:off x="5435527" y="3457832"/>
            <a:ext cx="4690800" cy="2192908"/>
          </a:xfrm>
          <a:prstGeom prst="rect">
            <a:avLst/>
          </a:prstGeom>
          <a:noFill/>
        </p:spPr>
        <p:txBody>
          <a:bodyPr wrap="square" lIns="0" tIns="0" rIns="0" bIns="0" rtlCol="0">
            <a:spAutoFit/>
          </a:bodyPr>
          <a:lstStyle/>
          <a:p>
            <a:pPr>
              <a:spcAft>
                <a:spcPts val="300"/>
              </a:spcAft>
            </a:pPr>
            <a:r>
              <a:rPr lang="en-US" sz="1000" b="1" dirty="0">
                <a:solidFill>
                  <a:schemeClr val="tx2"/>
                </a:solidFill>
                <a:latin typeface="Georgia" pitchFamily="18" charset="0"/>
              </a:rPr>
              <a:t>PwC </a:t>
            </a:r>
            <a:r>
              <a:rPr lang="en-US" sz="1000" b="1" dirty="0" smtClean="0">
                <a:solidFill>
                  <a:schemeClr val="tx2"/>
                </a:solidFill>
                <a:latin typeface="Georgia" pitchFamily="18" charset="0"/>
              </a:rPr>
              <a:t>approach</a:t>
            </a:r>
            <a:endParaRPr lang="en-US" sz="1000" b="1" dirty="0">
              <a:solidFill>
                <a:schemeClr val="tx2"/>
              </a:solidFill>
              <a:latin typeface="Georgia" pitchFamily="18" charset="0"/>
            </a:endParaRPr>
          </a:p>
          <a:p>
            <a:pPr>
              <a:spcAft>
                <a:spcPts val="300"/>
              </a:spcAft>
            </a:pPr>
            <a:r>
              <a:rPr lang="en-US" sz="1000" dirty="0">
                <a:latin typeface="Georgia" pitchFamily="18" charset="0"/>
              </a:rPr>
              <a:t>PwC worked with management to:</a:t>
            </a:r>
          </a:p>
          <a:p>
            <a:pPr marL="180000" indent="-180000">
              <a:spcAft>
                <a:spcPts val="300"/>
              </a:spcAft>
              <a:buFont typeface="Arial" panose="020B0604020202020204" pitchFamily="34" charset="0"/>
              <a:buChar char="•"/>
            </a:pPr>
            <a:r>
              <a:rPr lang="en-US" sz="1000" dirty="0" smtClean="0">
                <a:latin typeface="Georgia" pitchFamily="18" charset="0"/>
              </a:rPr>
              <a:t>Review the </a:t>
            </a:r>
            <a:r>
              <a:rPr lang="en-US" sz="1000" dirty="0">
                <a:latin typeface="Georgia" pitchFamily="18" charset="0"/>
              </a:rPr>
              <a:t>design of our client’s systems and controls in relation to transaction reporting, including their actions to identify the root cause of their recent reporting errors; and</a:t>
            </a:r>
          </a:p>
          <a:p>
            <a:pPr marL="180000" indent="-180000">
              <a:spcAft>
                <a:spcPts val="300"/>
              </a:spcAft>
              <a:buFont typeface="Arial" panose="020B0604020202020204" pitchFamily="34" charset="0"/>
              <a:buChar char="•"/>
            </a:pPr>
            <a:r>
              <a:rPr lang="en-US" sz="1000" dirty="0" smtClean="0">
                <a:latin typeface="Georgia" pitchFamily="18" charset="0"/>
              </a:rPr>
              <a:t>Perform an </a:t>
            </a:r>
            <a:r>
              <a:rPr lang="en-US" sz="1000" dirty="0">
                <a:latin typeface="Georgia" pitchFamily="18" charset="0"/>
              </a:rPr>
              <a:t>independent reconciliation of one day’s trades between their source systems and the transactions reported to the </a:t>
            </a:r>
            <a:r>
              <a:rPr lang="en-US" sz="1000" dirty="0" smtClean="0">
                <a:latin typeface="Georgia" pitchFamily="18" charset="0"/>
              </a:rPr>
              <a:t>FCA.</a:t>
            </a:r>
          </a:p>
          <a:p>
            <a:pPr>
              <a:spcAft>
                <a:spcPts val="300"/>
              </a:spcAft>
            </a:pPr>
            <a:r>
              <a:rPr lang="en-US" sz="1000" b="1" dirty="0" smtClean="0">
                <a:solidFill>
                  <a:schemeClr val="tx2"/>
                </a:solidFill>
                <a:latin typeface="Georgia" pitchFamily="18" charset="0"/>
              </a:rPr>
              <a:t>Engagement outcomes</a:t>
            </a:r>
            <a:endParaRPr lang="en-US" sz="1000" b="1" dirty="0">
              <a:solidFill>
                <a:schemeClr val="tx2"/>
              </a:solidFill>
              <a:latin typeface="Georgia" pitchFamily="18" charset="0"/>
            </a:endParaRPr>
          </a:p>
          <a:p>
            <a:pPr marL="180000" indent="-180000">
              <a:spcAft>
                <a:spcPts val="300"/>
              </a:spcAft>
              <a:buFont typeface="Arial" panose="020B0604020202020204" pitchFamily="34" charset="0"/>
              <a:buChar char="•"/>
            </a:pPr>
            <a:r>
              <a:rPr lang="en-US" sz="1000" dirty="0" smtClean="0">
                <a:latin typeface="Georgia" pitchFamily="18" charset="0"/>
              </a:rPr>
              <a:t>Our insight </a:t>
            </a:r>
            <a:r>
              <a:rPr lang="en-US" sz="1000" dirty="0">
                <a:latin typeface="Georgia" pitchFamily="18" charset="0"/>
              </a:rPr>
              <a:t>on good practice transaction reporting Governance and Control frameworks in other major banks helped management to produce an effective framework that is tailored to their needs</a:t>
            </a:r>
            <a:r>
              <a:rPr lang="en-US" sz="1000" dirty="0" smtClean="0">
                <a:latin typeface="Georgia" pitchFamily="18" charset="0"/>
              </a:rPr>
              <a:t>. Our </a:t>
            </a:r>
            <a:r>
              <a:rPr lang="en-US" sz="1000" dirty="0">
                <a:latin typeface="Georgia" pitchFamily="18" charset="0"/>
              </a:rPr>
              <a:t>involvement has also provided comfort to the FCA supervisory </a:t>
            </a:r>
            <a:r>
              <a:rPr lang="en-US" sz="1000" dirty="0" smtClean="0">
                <a:latin typeface="Georgia" pitchFamily="18" charset="0"/>
              </a:rPr>
              <a:t>team that </a:t>
            </a:r>
            <a:r>
              <a:rPr lang="en-US" sz="1000" dirty="0">
                <a:latin typeface="Georgia" pitchFamily="18" charset="0"/>
              </a:rPr>
              <a:t>the results of the client’s project will be clearly visible.</a:t>
            </a:r>
          </a:p>
        </p:txBody>
      </p:sp>
    </p:spTree>
    <p:extLst>
      <p:ext uri="{BB962C8B-B14F-4D97-AF65-F5344CB8AC3E}">
        <p14:creationId xmlns:p14="http://schemas.microsoft.com/office/powerpoint/2010/main" val="5327314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67075" y="769050"/>
            <a:ext cx="9559252" cy="889561"/>
          </a:xfrm>
        </p:spPr>
        <p:txBody>
          <a:bodyPr/>
          <a:lstStyle/>
          <a:p>
            <a:r>
              <a:rPr lang="en-US" dirty="0"/>
              <a:t>Representative </a:t>
            </a:r>
            <a:r>
              <a:rPr lang="en-US" dirty="0" smtClean="0"/>
              <a:t>experience (cont’d)</a:t>
            </a:r>
            <a:endParaRPr lang="en-US" dirty="0"/>
          </a:p>
        </p:txBody>
      </p:sp>
      <p:sp>
        <p:nvSpPr>
          <p:cNvPr id="5" name="Footer Placeholder 4"/>
          <p:cNvSpPr>
            <a:spLocks noGrp="1"/>
          </p:cNvSpPr>
          <p:nvPr>
            <p:ph type="ftr" sz="quarter" idx="3"/>
          </p:nvPr>
        </p:nvSpPr>
        <p:spPr/>
        <p:txBody>
          <a:bodyPr/>
          <a:lstStyle/>
          <a:p>
            <a:r>
              <a:rPr lang="en-US" dirty="0" smtClean="0"/>
              <a:t>Trade and transaction reporting review</a:t>
            </a:r>
            <a:endParaRPr lang="en-GB" dirty="0"/>
          </a:p>
        </p:txBody>
      </p:sp>
      <p:sp>
        <p:nvSpPr>
          <p:cNvPr id="2" name="Slide Number Placeholder 1"/>
          <p:cNvSpPr>
            <a:spLocks noGrp="1"/>
          </p:cNvSpPr>
          <p:nvPr>
            <p:ph type="sldNum" sz="quarter" idx="4"/>
          </p:nvPr>
        </p:nvSpPr>
        <p:spPr/>
        <p:txBody>
          <a:bodyPr/>
          <a:lstStyle/>
          <a:p>
            <a:fld id="{FEBD7F86-1881-4698-8703-FB80B0800997}" type="slidenum">
              <a:rPr lang="en-GB" smtClean="0"/>
              <a:pPr/>
              <a:t>35</a:t>
            </a:fld>
            <a:endParaRPr lang="en-GB" dirty="0"/>
          </a:p>
        </p:txBody>
      </p:sp>
      <p:sp>
        <p:nvSpPr>
          <p:cNvPr id="3" name="Date Placeholder 2"/>
          <p:cNvSpPr>
            <a:spLocks noGrp="1"/>
          </p:cNvSpPr>
          <p:nvPr>
            <p:ph type="dt" sz="half" idx="2"/>
          </p:nvPr>
        </p:nvSpPr>
        <p:spPr/>
        <p:txBody>
          <a:bodyPr/>
          <a:lstStyle/>
          <a:p>
            <a:r>
              <a:rPr lang="en-US" dirty="0" smtClean="0"/>
              <a:t>July 2016</a:t>
            </a:r>
            <a:endParaRPr lang="en-GB" dirty="0"/>
          </a:p>
        </p:txBody>
      </p:sp>
      <p:sp>
        <p:nvSpPr>
          <p:cNvPr id="12" name="TextBox 11"/>
          <p:cNvSpPr txBox="1"/>
          <p:nvPr/>
        </p:nvSpPr>
        <p:spPr>
          <a:xfrm>
            <a:off x="567075" y="1698005"/>
            <a:ext cx="4690800" cy="184666"/>
          </a:xfrm>
          <a:prstGeom prst="rect">
            <a:avLst/>
          </a:prstGeom>
          <a:noFill/>
        </p:spPr>
        <p:txBody>
          <a:bodyPr wrap="square" lIns="0" tIns="0" rIns="0" bIns="0" rtlCol="0">
            <a:spAutoFit/>
          </a:bodyPr>
          <a:lstStyle/>
          <a:p>
            <a:pPr>
              <a:spcAft>
                <a:spcPts val="300"/>
              </a:spcAft>
            </a:pPr>
            <a:r>
              <a:rPr lang="en-US" sz="1200" b="1" dirty="0">
                <a:solidFill>
                  <a:schemeClr val="tx2"/>
                </a:solidFill>
                <a:latin typeface="Georgia" pitchFamily="18" charset="0"/>
              </a:rPr>
              <a:t>Client type: </a:t>
            </a:r>
            <a:r>
              <a:rPr lang="en-US" sz="1200" b="1" dirty="0">
                <a:latin typeface="Georgia" pitchFamily="18" charset="0"/>
              </a:rPr>
              <a:t>Provisionally registered U.S. Swap Dealer</a:t>
            </a:r>
          </a:p>
        </p:txBody>
      </p:sp>
      <p:sp>
        <p:nvSpPr>
          <p:cNvPr id="13" name="Rectangle 12"/>
          <p:cNvSpPr/>
          <p:nvPr/>
        </p:nvSpPr>
        <p:spPr bwMode="ltGray">
          <a:xfrm>
            <a:off x="-1" y="1908423"/>
            <a:ext cx="5257875" cy="1453902"/>
          </a:xfrm>
          <a:prstGeom prst="rect">
            <a:avLst/>
          </a:prstGeom>
          <a:solidFill>
            <a:srgbClr val="EAE8E2"/>
          </a:solidFill>
          <a:ln w="3175">
            <a:solidFill>
              <a:srgbClr val="EAE8E2"/>
            </a:solidFill>
          </a:ln>
        </p:spPr>
        <p:style>
          <a:lnRef idx="2">
            <a:schemeClr val="accent1">
              <a:shade val="50000"/>
            </a:schemeClr>
          </a:lnRef>
          <a:fillRef idx="1">
            <a:schemeClr val="accent1"/>
          </a:fillRef>
          <a:effectRef idx="0">
            <a:schemeClr val="accent1"/>
          </a:effectRef>
          <a:fontRef idx="minor">
            <a:schemeClr val="lt1"/>
          </a:fontRef>
        </p:style>
        <p:txBody>
          <a:bodyPr lIns="576000" rtlCol="0" anchor="t"/>
          <a:lstStyle/>
          <a:p>
            <a:pPr>
              <a:spcAft>
                <a:spcPts val="300"/>
              </a:spcAft>
            </a:pPr>
            <a:r>
              <a:rPr lang="en-US" sz="1000" b="1" dirty="0">
                <a:solidFill>
                  <a:schemeClr val="tx2"/>
                </a:solidFill>
                <a:latin typeface="Georgia" pitchFamily="18" charset="0"/>
              </a:rPr>
              <a:t>Engagement </a:t>
            </a:r>
            <a:r>
              <a:rPr lang="en-US" sz="1000" b="1" dirty="0" smtClean="0">
                <a:solidFill>
                  <a:schemeClr val="tx2"/>
                </a:solidFill>
                <a:latin typeface="Georgia" pitchFamily="18" charset="0"/>
              </a:rPr>
              <a:t>scope</a:t>
            </a:r>
            <a:endParaRPr lang="en-US" sz="1000" dirty="0" smtClean="0">
              <a:solidFill>
                <a:schemeClr val="tx2"/>
              </a:solidFill>
              <a:latin typeface="Georgia" pitchFamily="18" charset="0"/>
            </a:endParaRPr>
          </a:p>
          <a:p>
            <a:pPr>
              <a:spcAft>
                <a:spcPts val="300"/>
              </a:spcAft>
            </a:pPr>
            <a:r>
              <a:rPr lang="en-US" sz="1000" dirty="0">
                <a:solidFill>
                  <a:schemeClr val="tx1"/>
                </a:solidFill>
                <a:latin typeface="Georgia" pitchFamily="18" charset="0"/>
              </a:rPr>
              <a:t>PwC was asked to perform an assessment of the SDR trade reporting performed to satisfy the CFTC </a:t>
            </a:r>
            <a:r>
              <a:rPr lang="en-US" sz="1000" dirty="0" smtClean="0">
                <a:solidFill>
                  <a:schemeClr val="tx1"/>
                </a:solidFill>
                <a:latin typeface="Georgia" pitchFamily="18" charset="0"/>
              </a:rPr>
              <a:t>requirements.</a:t>
            </a:r>
            <a:endParaRPr lang="en-US" sz="1000" dirty="0">
              <a:solidFill>
                <a:schemeClr val="tx1"/>
              </a:solidFill>
              <a:latin typeface="Georgia" pitchFamily="18" charset="0"/>
            </a:endParaRPr>
          </a:p>
        </p:txBody>
      </p:sp>
      <p:sp>
        <p:nvSpPr>
          <p:cNvPr id="14" name="TextBox 13"/>
          <p:cNvSpPr txBox="1"/>
          <p:nvPr/>
        </p:nvSpPr>
        <p:spPr>
          <a:xfrm>
            <a:off x="567075" y="3457832"/>
            <a:ext cx="4690800" cy="2885405"/>
          </a:xfrm>
          <a:prstGeom prst="rect">
            <a:avLst/>
          </a:prstGeom>
          <a:noFill/>
        </p:spPr>
        <p:txBody>
          <a:bodyPr wrap="square" lIns="0" tIns="0" rIns="0" bIns="0" rtlCol="0">
            <a:spAutoFit/>
          </a:bodyPr>
          <a:lstStyle/>
          <a:p>
            <a:pPr>
              <a:spcAft>
                <a:spcPts val="300"/>
              </a:spcAft>
            </a:pPr>
            <a:r>
              <a:rPr lang="en-US" sz="1000" b="1" dirty="0">
                <a:solidFill>
                  <a:schemeClr val="tx2"/>
                </a:solidFill>
                <a:latin typeface="Georgia" pitchFamily="18" charset="0"/>
              </a:rPr>
              <a:t>PwC </a:t>
            </a:r>
            <a:r>
              <a:rPr lang="en-US" sz="1000" b="1" dirty="0" smtClean="0">
                <a:solidFill>
                  <a:schemeClr val="tx2"/>
                </a:solidFill>
                <a:latin typeface="Georgia" pitchFamily="18" charset="0"/>
              </a:rPr>
              <a:t>approach</a:t>
            </a:r>
            <a:endParaRPr lang="en-US" sz="1000" b="1" dirty="0">
              <a:solidFill>
                <a:schemeClr val="tx2"/>
              </a:solidFill>
              <a:latin typeface="Georgia" pitchFamily="18" charset="0"/>
            </a:endParaRPr>
          </a:p>
          <a:p>
            <a:pPr>
              <a:spcAft>
                <a:spcPts val="300"/>
              </a:spcAft>
            </a:pPr>
            <a:r>
              <a:rPr lang="en-US" sz="1000" dirty="0" smtClean="0">
                <a:latin typeface="Georgia" pitchFamily="18" charset="0"/>
              </a:rPr>
              <a:t>PwC worked with management to:</a:t>
            </a:r>
          </a:p>
          <a:p>
            <a:pPr marL="180000" indent="-180000">
              <a:spcAft>
                <a:spcPts val="300"/>
              </a:spcAft>
              <a:buFont typeface="Arial" panose="020B0604020202020204" pitchFamily="34" charset="0"/>
              <a:buChar char="•"/>
            </a:pPr>
            <a:r>
              <a:rPr lang="en-US" sz="1000" dirty="0" smtClean="0">
                <a:latin typeface="Georgia" pitchFamily="18" charset="0"/>
              </a:rPr>
              <a:t>Defined </a:t>
            </a:r>
            <a:r>
              <a:rPr lang="en-US" sz="1000" dirty="0">
                <a:latin typeface="Georgia" pitchFamily="18" charset="0"/>
              </a:rPr>
              <a:t>a set of reporting quality tests based on regulatory priorities for swap data reporting and </a:t>
            </a:r>
            <a:r>
              <a:rPr lang="en-US" sz="1000" dirty="0" smtClean="0">
                <a:latin typeface="Georgia" pitchFamily="18" charset="0"/>
              </a:rPr>
              <a:t>categorised </a:t>
            </a:r>
            <a:r>
              <a:rPr lang="en-US" sz="1000" dirty="0">
                <a:latin typeface="Georgia" pitchFamily="18" charset="0"/>
              </a:rPr>
              <a:t>by completeness, accuracy and timeliness of </a:t>
            </a:r>
            <a:r>
              <a:rPr lang="en-US" sz="1000" dirty="0" smtClean="0">
                <a:latin typeface="Georgia" pitchFamily="18" charset="0"/>
              </a:rPr>
              <a:t>the submissions</a:t>
            </a:r>
            <a:r>
              <a:rPr lang="en-US" sz="1000" dirty="0">
                <a:latin typeface="Georgia" pitchFamily="18" charset="0"/>
              </a:rPr>
              <a:t>.</a:t>
            </a:r>
          </a:p>
          <a:p>
            <a:pPr marL="180000" indent="-180000">
              <a:spcAft>
                <a:spcPts val="300"/>
              </a:spcAft>
              <a:buFont typeface="Arial" panose="020B0604020202020204" pitchFamily="34" charset="0"/>
              <a:buChar char="•"/>
            </a:pPr>
            <a:r>
              <a:rPr lang="en-US" sz="1000" dirty="0">
                <a:latin typeface="Georgia" pitchFamily="18" charset="0"/>
              </a:rPr>
              <a:t>Tested the end of day reports from the SDR (DTCC), which represented the closest possible sample of data available to the regulator, to identify areas of reporting issues and heightened regulatory risk.</a:t>
            </a:r>
          </a:p>
          <a:p>
            <a:pPr marL="180000" indent="-180000">
              <a:spcAft>
                <a:spcPts val="300"/>
              </a:spcAft>
              <a:buFont typeface="Arial" panose="020B0604020202020204" pitchFamily="34" charset="0"/>
              <a:buChar char="•"/>
            </a:pPr>
            <a:r>
              <a:rPr lang="en-US" sz="1000" dirty="0">
                <a:latin typeface="Georgia" pitchFamily="18" charset="0"/>
              </a:rPr>
              <a:t>Performed a current-state assessment on the controls in place to identify trade </a:t>
            </a:r>
            <a:r>
              <a:rPr lang="en-US" sz="1000" dirty="0" smtClean="0">
                <a:latin typeface="Georgia" pitchFamily="18" charset="0"/>
              </a:rPr>
              <a:t>reporting issues</a:t>
            </a:r>
            <a:r>
              <a:rPr lang="en-US" sz="1000" dirty="0">
                <a:latin typeface="Georgia" pitchFamily="18" charset="0"/>
              </a:rPr>
              <a:t>.</a:t>
            </a:r>
          </a:p>
          <a:p>
            <a:pPr marL="180000" indent="-180000">
              <a:spcAft>
                <a:spcPts val="300"/>
              </a:spcAft>
              <a:buFont typeface="Arial" panose="020B0604020202020204" pitchFamily="34" charset="0"/>
              <a:buChar char="•"/>
            </a:pPr>
            <a:r>
              <a:rPr lang="en-US" sz="1000" dirty="0">
                <a:latin typeface="Georgia" pitchFamily="18" charset="0"/>
              </a:rPr>
              <a:t>Provided regulatory, and industry insight in order to recommend new control processes to satisfy the requirements of the regulations</a:t>
            </a:r>
            <a:r>
              <a:rPr lang="en-US" sz="1000" dirty="0" smtClean="0">
                <a:latin typeface="Georgia" pitchFamily="18" charset="0"/>
              </a:rPr>
              <a:t>.</a:t>
            </a:r>
            <a:endParaRPr lang="en-US" sz="1000" dirty="0">
              <a:latin typeface="Georgia" pitchFamily="18" charset="0"/>
            </a:endParaRPr>
          </a:p>
          <a:p>
            <a:pPr>
              <a:spcAft>
                <a:spcPts val="300"/>
              </a:spcAft>
            </a:pPr>
            <a:r>
              <a:rPr lang="en-US" sz="1000" b="1" dirty="0" smtClean="0">
                <a:solidFill>
                  <a:schemeClr val="tx2"/>
                </a:solidFill>
                <a:latin typeface="Georgia" pitchFamily="18" charset="0"/>
              </a:rPr>
              <a:t>Engagement outcomes</a:t>
            </a:r>
            <a:endParaRPr lang="en-US" sz="1000" b="1" dirty="0">
              <a:solidFill>
                <a:schemeClr val="tx2"/>
              </a:solidFill>
              <a:latin typeface="Georgia" pitchFamily="18" charset="0"/>
            </a:endParaRPr>
          </a:p>
          <a:p>
            <a:pPr marL="180000" indent="-180000">
              <a:spcAft>
                <a:spcPts val="300"/>
              </a:spcAft>
              <a:buFont typeface="Arial" panose="020B0604020202020204" pitchFamily="34" charset="0"/>
              <a:buChar char="•"/>
            </a:pPr>
            <a:r>
              <a:rPr lang="en-US" sz="1000" dirty="0">
                <a:latin typeface="Georgia" pitchFamily="18" charset="0"/>
              </a:rPr>
              <a:t>Benefits included a favorably received swap dealer compliance manual, development of a compliance risk rating approach and dashboards for reporting and oversight purposes and the development of a CCO annual report and the systems and processes necessary to support ongoing compliance oversight.</a:t>
            </a:r>
          </a:p>
        </p:txBody>
      </p:sp>
      <p:sp>
        <p:nvSpPr>
          <p:cNvPr id="18" name="TextBox 17"/>
          <p:cNvSpPr txBox="1"/>
          <p:nvPr/>
        </p:nvSpPr>
        <p:spPr>
          <a:xfrm>
            <a:off x="5436000" y="1698005"/>
            <a:ext cx="4690800" cy="184666"/>
          </a:xfrm>
          <a:prstGeom prst="rect">
            <a:avLst/>
          </a:prstGeom>
          <a:noFill/>
        </p:spPr>
        <p:txBody>
          <a:bodyPr wrap="square" lIns="0" tIns="0" rIns="0" bIns="0" rtlCol="0">
            <a:spAutoFit/>
          </a:bodyPr>
          <a:lstStyle/>
          <a:p>
            <a:pPr>
              <a:spcAft>
                <a:spcPts val="300"/>
              </a:spcAft>
            </a:pPr>
            <a:r>
              <a:rPr lang="en-US" sz="1200" b="1" dirty="0">
                <a:solidFill>
                  <a:schemeClr val="tx2"/>
                </a:solidFill>
                <a:latin typeface="Georgia" pitchFamily="18" charset="0"/>
              </a:rPr>
              <a:t>Client type: </a:t>
            </a:r>
            <a:r>
              <a:rPr lang="en-US" sz="1200" b="1" dirty="0">
                <a:latin typeface="Georgia" pitchFamily="18" charset="0"/>
              </a:rPr>
              <a:t>Major foreign banking institution</a:t>
            </a:r>
          </a:p>
        </p:txBody>
      </p:sp>
      <p:sp>
        <p:nvSpPr>
          <p:cNvPr id="20" name="TextBox 19"/>
          <p:cNvSpPr txBox="1"/>
          <p:nvPr/>
        </p:nvSpPr>
        <p:spPr>
          <a:xfrm>
            <a:off x="5436000" y="3457832"/>
            <a:ext cx="4690800" cy="2923877"/>
          </a:xfrm>
          <a:prstGeom prst="rect">
            <a:avLst/>
          </a:prstGeom>
          <a:noFill/>
        </p:spPr>
        <p:txBody>
          <a:bodyPr wrap="square" lIns="0" tIns="0" rIns="0" bIns="0" rtlCol="0">
            <a:spAutoFit/>
          </a:bodyPr>
          <a:lstStyle/>
          <a:p>
            <a:pPr>
              <a:spcAft>
                <a:spcPts val="300"/>
              </a:spcAft>
            </a:pPr>
            <a:r>
              <a:rPr lang="en-US" sz="1000" b="1" dirty="0">
                <a:solidFill>
                  <a:schemeClr val="tx2"/>
                </a:solidFill>
                <a:latin typeface="Georgia" pitchFamily="18" charset="0"/>
              </a:rPr>
              <a:t>PwC </a:t>
            </a:r>
            <a:r>
              <a:rPr lang="en-US" sz="1000" b="1" dirty="0" smtClean="0">
                <a:solidFill>
                  <a:schemeClr val="tx2"/>
                </a:solidFill>
                <a:latin typeface="Georgia" pitchFamily="18" charset="0"/>
              </a:rPr>
              <a:t>approach</a:t>
            </a:r>
            <a:endParaRPr lang="en-US" sz="1000" b="1" dirty="0">
              <a:solidFill>
                <a:schemeClr val="tx2"/>
              </a:solidFill>
              <a:latin typeface="Georgia" pitchFamily="18" charset="0"/>
            </a:endParaRPr>
          </a:p>
          <a:p>
            <a:pPr>
              <a:spcAft>
                <a:spcPts val="300"/>
              </a:spcAft>
            </a:pPr>
            <a:r>
              <a:rPr lang="en-US" sz="1000" dirty="0" smtClean="0">
                <a:latin typeface="Georgia" pitchFamily="18" charset="0"/>
              </a:rPr>
              <a:t>PwC worked with management to undertake a series of activities including:</a:t>
            </a:r>
          </a:p>
          <a:p>
            <a:pPr marL="180000" indent="-180000">
              <a:spcAft>
                <a:spcPts val="300"/>
              </a:spcAft>
              <a:buFont typeface="Arial" panose="020B0604020202020204" pitchFamily="34" charset="0"/>
              <a:buChar char="•"/>
            </a:pPr>
            <a:r>
              <a:rPr lang="en-US" sz="1000" dirty="0" smtClean="0">
                <a:latin typeface="Georgia" pitchFamily="18" charset="0"/>
              </a:rPr>
              <a:t>Performed </a:t>
            </a:r>
            <a:r>
              <a:rPr lang="en-US" sz="1000" dirty="0">
                <a:latin typeface="Georgia" pitchFamily="18" charset="0"/>
              </a:rPr>
              <a:t>a current-state assessment on the controls in place to identify trade </a:t>
            </a:r>
            <a:r>
              <a:rPr lang="en-US" sz="1000" dirty="0" smtClean="0">
                <a:latin typeface="Georgia" pitchFamily="18" charset="0"/>
              </a:rPr>
              <a:t>reporting issues.</a:t>
            </a:r>
            <a:endParaRPr lang="en-US" sz="1000" dirty="0">
              <a:latin typeface="Georgia" pitchFamily="18" charset="0"/>
            </a:endParaRPr>
          </a:p>
          <a:p>
            <a:pPr marL="180000" indent="-180000">
              <a:spcAft>
                <a:spcPts val="300"/>
              </a:spcAft>
              <a:buFont typeface="Arial" panose="020B0604020202020204" pitchFamily="34" charset="0"/>
              <a:buChar char="•"/>
            </a:pPr>
            <a:r>
              <a:rPr lang="en-US" sz="1000" dirty="0">
                <a:latin typeface="Georgia" pitchFamily="18" charset="0"/>
              </a:rPr>
              <a:t>Provided regulatory, and industry insight in order to assist the client define new control processes to satisfy the requirements of the </a:t>
            </a:r>
            <a:r>
              <a:rPr lang="en-US" sz="1000" dirty="0" smtClean="0">
                <a:latin typeface="Georgia" pitchFamily="18" charset="0"/>
              </a:rPr>
              <a:t>regulations.</a:t>
            </a:r>
            <a:endParaRPr lang="en-US" sz="1000" dirty="0">
              <a:latin typeface="Georgia" pitchFamily="18" charset="0"/>
            </a:endParaRPr>
          </a:p>
          <a:p>
            <a:pPr marL="180000" indent="-180000">
              <a:spcAft>
                <a:spcPts val="300"/>
              </a:spcAft>
              <a:buFont typeface="Arial" panose="020B0604020202020204" pitchFamily="34" charset="0"/>
              <a:buChar char="•"/>
            </a:pPr>
            <a:r>
              <a:rPr lang="en-US" sz="1000" dirty="0">
                <a:latin typeface="Georgia" pitchFamily="18" charset="0"/>
              </a:rPr>
              <a:t>Identified the functions impacted by the process requirements and worked closely </a:t>
            </a:r>
            <a:r>
              <a:rPr lang="en-US" sz="1000" dirty="0" smtClean="0">
                <a:latin typeface="Georgia" pitchFamily="18" charset="0"/>
              </a:rPr>
              <a:t>with the </a:t>
            </a:r>
            <a:r>
              <a:rPr lang="en-US" sz="1000" dirty="0">
                <a:latin typeface="Georgia" pitchFamily="18" charset="0"/>
              </a:rPr>
              <a:t>key stakeholders and SMEs from each of these functions to define a new set </a:t>
            </a:r>
            <a:r>
              <a:rPr lang="en-US" sz="1000" dirty="0" smtClean="0">
                <a:latin typeface="Georgia" pitchFamily="18" charset="0"/>
              </a:rPr>
              <a:t>of processes</a:t>
            </a:r>
            <a:r>
              <a:rPr lang="en-US" sz="1000" dirty="0">
                <a:latin typeface="Georgia" pitchFamily="18" charset="0"/>
              </a:rPr>
              <a:t>. </a:t>
            </a:r>
          </a:p>
          <a:p>
            <a:pPr marL="180000" indent="-180000">
              <a:spcAft>
                <a:spcPts val="300"/>
              </a:spcAft>
              <a:buFont typeface="Arial" panose="020B0604020202020204" pitchFamily="34" charset="0"/>
              <a:buChar char="•"/>
            </a:pPr>
            <a:r>
              <a:rPr lang="en-US" sz="1000" dirty="0">
                <a:latin typeface="Georgia" pitchFamily="18" charset="0"/>
              </a:rPr>
              <a:t>Defined the steps to ensure the appropriate escalation of issues identified with regulatory compliance, and the subsequent resolution, through the integration of multiple business and technical functions</a:t>
            </a:r>
            <a:r>
              <a:rPr lang="en-US" sz="1000" dirty="0" smtClean="0">
                <a:latin typeface="Georgia" pitchFamily="18" charset="0"/>
              </a:rPr>
              <a:t>.</a:t>
            </a:r>
            <a:endParaRPr lang="en-US" sz="1000" dirty="0">
              <a:latin typeface="Georgia" pitchFamily="18" charset="0"/>
            </a:endParaRPr>
          </a:p>
          <a:p>
            <a:pPr>
              <a:spcAft>
                <a:spcPts val="300"/>
              </a:spcAft>
            </a:pPr>
            <a:r>
              <a:rPr lang="en-US" sz="1000" b="1" dirty="0" smtClean="0">
                <a:solidFill>
                  <a:schemeClr val="tx2"/>
                </a:solidFill>
                <a:latin typeface="Georgia" pitchFamily="18" charset="0"/>
              </a:rPr>
              <a:t>Engagement outcomes</a:t>
            </a:r>
            <a:endParaRPr lang="en-US" sz="1000" b="1" dirty="0">
              <a:solidFill>
                <a:schemeClr val="tx2"/>
              </a:solidFill>
              <a:latin typeface="Georgia" pitchFamily="18" charset="0"/>
            </a:endParaRPr>
          </a:p>
          <a:p>
            <a:pPr marL="180000" indent="-180000">
              <a:spcAft>
                <a:spcPts val="300"/>
              </a:spcAft>
              <a:buFont typeface="Arial" panose="020B0604020202020204" pitchFamily="34" charset="0"/>
              <a:buChar char="•"/>
            </a:pPr>
            <a:r>
              <a:rPr lang="en-US" sz="1000" dirty="0">
                <a:latin typeface="Georgia" pitchFamily="18" charset="0"/>
              </a:rPr>
              <a:t>An issue management and escalation process that accounted for regulatory risk and satisfied all aspects of the CFTC regulations in relation to trade </a:t>
            </a:r>
            <a:r>
              <a:rPr lang="en-US" sz="1000" dirty="0" smtClean="0">
                <a:latin typeface="Georgia" pitchFamily="18" charset="0"/>
              </a:rPr>
              <a:t>reporting.</a:t>
            </a:r>
            <a:endParaRPr lang="en-US" sz="1000" dirty="0">
              <a:latin typeface="Georgia" pitchFamily="18" charset="0"/>
            </a:endParaRPr>
          </a:p>
          <a:p>
            <a:pPr marL="180000" indent="-180000">
              <a:spcAft>
                <a:spcPts val="300"/>
              </a:spcAft>
              <a:buFont typeface="Arial" panose="020B0604020202020204" pitchFamily="34" charset="0"/>
              <a:buChar char="•"/>
            </a:pPr>
            <a:r>
              <a:rPr lang="en-US" sz="1000" dirty="0">
                <a:latin typeface="Georgia" pitchFamily="18" charset="0"/>
              </a:rPr>
              <a:t>Existing issue resolution processes and standards were integrated into the final solution to leverage existing </a:t>
            </a:r>
            <a:r>
              <a:rPr lang="en-US" sz="1000" dirty="0" smtClean="0">
                <a:latin typeface="Georgia" pitchFamily="18" charset="0"/>
              </a:rPr>
              <a:t>leading industry practices </a:t>
            </a:r>
            <a:r>
              <a:rPr lang="en-US" sz="1000" dirty="0">
                <a:latin typeface="Georgia" pitchFamily="18" charset="0"/>
              </a:rPr>
              <a:t>and resources.</a:t>
            </a:r>
          </a:p>
        </p:txBody>
      </p:sp>
      <p:sp>
        <p:nvSpPr>
          <p:cNvPr id="21" name="Rectangle 20"/>
          <p:cNvSpPr/>
          <p:nvPr/>
        </p:nvSpPr>
        <p:spPr bwMode="ltGray">
          <a:xfrm>
            <a:off x="5353051" y="1908423"/>
            <a:ext cx="5340350" cy="1453902"/>
          </a:xfrm>
          <a:prstGeom prst="rect">
            <a:avLst/>
          </a:prstGeom>
          <a:solidFill>
            <a:srgbClr val="EAE8E2"/>
          </a:solidFill>
          <a:ln w="3175">
            <a:solidFill>
              <a:srgbClr val="EAE8E2"/>
            </a:solidFill>
          </a:ln>
        </p:spPr>
        <p:style>
          <a:lnRef idx="2">
            <a:schemeClr val="accent1">
              <a:shade val="50000"/>
            </a:schemeClr>
          </a:lnRef>
          <a:fillRef idx="1">
            <a:schemeClr val="accent1"/>
          </a:fillRef>
          <a:effectRef idx="0">
            <a:schemeClr val="accent1"/>
          </a:effectRef>
          <a:fontRef idx="minor">
            <a:schemeClr val="lt1"/>
          </a:fontRef>
        </p:style>
        <p:txBody>
          <a:bodyPr lIns="90000" rIns="576000" rtlCol="0" anchor="t"/>
          <a:lstStyle/>
          <a:p>
            <a:pPr>
              <a:spcAft>
                <a:spcPts val="300"/>
              </a:spcAft>
            </a:pPr>
            <a:r>
              <a:rPr lang="en-US" sz="1000" b="1" dirty="0">
                <a:solidFill>
                  <a:schemeClr val="tx2"/>
                </a:solidFill>
                <a:latin typeface="Georgia" pitchFamily="18" charset="0"/>
              </a:rPr>
              <a:t>Engagement </a:t>
            </a:r>
            <a:r>
              <a:rPr lang="en-US" sz="1000" b="1" dirty="0" smtClean="0">
                <a:solidFill>
                  <a:schemeClr val="tx2"/>
                </a:solidFill>
                <a:latin typeface="Georgia" pitchFamily="18" charset="0"/>
              </a:rPr>
              <a:t>scope</a:t>
            </a:r>
          </a:p>
          <a:p>
            <a:pPr>
              <a:spcAft>
                <a:spcPts val="300"/>
              </a:spcAft>
            </a:pPr>
            <a:r>
              <a:rPr lang="en-US" sz="1000" dirty="0">
                <a:solidFill>
                  <a:schemeClr val="tx1"/>
                </a:solidFill>
                <a:latin typeface="Georgia" pitchFamily="18" charset="0"/>
              </a:rPr>
              <a:t>PwC was asked to perform a gap assessment and help implement a robust, globally-consistent control environment around the CFTC trade reporting requirements</a:t>
            </a:r>
            <a:r>
              <a:rPr lang="en-US" sz="1000" dirty="0" smtClean="0">
                <a:solidFill>
                  <a:schemeClr val="tx1"/>
                </a:solidFill>
                <a:latin typeface="Georgia" pitchFamily="18" charset="0"/>
              </a:rPr>
              <a:t>.</a:t>
            </a:r>
            <a:endParaRPr lang="en-US" sz="1000" dirty="0">
              <a:solidFill>
                <a:schemeClr val="tx1"/>
              </a:solidFill>
              <a:latin typeface="Georgia" pitchFamily="18" charset="0"/>
            </a:endParaRPr>
          </a:p>
        </p:txBody>
      </p:sp>
    </p:spTree>
    <p:extLst>
      <p:ext uri="{BB962C8B-B14F-4D97-AF65-F5344CB8AC3E}">
        <p14:creationId xmlns:p14="http://schemas.microsoft.com/office/powerpoint/2010/main" val="40366413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67075" y="769050"/>
            <a:ext cx="9559252" cy="889561"/>
          </a:xfrm>
        </p:spPr>
        <p:txBody>
          <a:bodyPr/>
          <a:lstStyle/>
          <a:p>
            <a:r>
              <a:rPr lang="en-US" dirty="0"/>
              <a:t>Representative </a:t>
            </a:r>
            <a:r>
              <a:rPr lang="en-US" dirty="0" smtClean="0"/>
              <a:t>experience (cont’d)</a:t>
            </a:r>
            <a:endParaRPr lang="en-US" dirty="0"/>
          </a:p>
        </p:txBody>
      </p:sp>
      <p:sp>
        <p:nvSpPr>
          <p:cNvPr id="5" name="Footer Placeholder 4"/>
          <p:cNvSpPr>
            <a:spLocks noGrp="1"/>
          </p:cNvSpPr>
          <p:nvPr>
            <p:ph type="ftr" sz="quarter" idx="3"/>
          </p:nvPr>
        </p:nvSpPr>
        <p:spPr/>
        <p:txBody>
          <a:bodyPr/>
          <a:lstStyle/>
          <a:p>
            <a:r>
              <a:rPr lang="en-US" dirty="0" smtClean="0"/>
              <a:t>Trade and transaction reporting review</a:t>
            </a:r>
            <a:endParaRPr lang="en-GB" dirty="0"/>
          </a:p>
        </p:txBody>
      </p:sp>
      <p:sp>
        <p:nvSpPr>
          <p:cNvPr id="2" name="Slide Number Placeholder 1"/>
          <p:cNvSpPr>
            <a:spLocks noGrp="1"/>
          </p:cNvSpPr>
          <p:nvPr>
            <p:ph type="sldNum" sz="quarter" idx="4"/>
          </p:nvPr>
        </p:nvSpPr>
        <p:spPr/>
        <p:txBody>
          <a:bodyPr/>
          <a:lstStyle/>
          <a:p>
            <a:fld id="{FEBD7F86-1881-4698-8703-FB80B0800997}" type="slidenum">
              <a:rPr lang="en-GB" smtClean="0"/>
              <a:pPr/>
              <a:t>36</a:t>
            </a:fld>
            <a:endParaRPr lang="en-GB" dirty="0"/>
          </a:p>
        </p:txBody>
      </p:sp>
      <p:sp>
        <p:nvSpPr>
          <p:cNvPr id="3" name="Date Placeholder 2"/>
          <p:cNvSpPr>
            <a:spLocks noGrp="1"/>
          </p:cNvSpPr>
          <p:nvPr>
            <p:ph type="dt" sz="half" idx="2"/>
          </p:nvPr>
        </p:nvSpPr>
        <p:spPr/>
        <p:txBody>
          <a:bodyPr/>
          <a:lstStyle/>
          <a:p>
            <a:r>
              <a:rPr lang="en-US" dirty="0" smtClean="0"/>
              <a:t>July 2016</a:t>
            </a:r>
            <a:endParaRPr lang="en-GB" dirty="0"/>
          </a:p>
        </p:txBody>
      </p:sp>
      <p:sp>
        <p:nvSpPr>
          <p:cNvPr id="12" name="TextBox 11"/>
          <p:cNvSpPr txBox="1"/>
          <p:nvPr/>
        </p:nvSpPr>
        <p:spPr>
          <a:xfrm>
            <a:off x="567075" y="1698005"/>
            <a:ext cx="4690800" cy="407804"/>
          </a:xfrm>
          <a:prstGeom prst="rect">
            <a:avLst/>
          </a:prstGeom>
          <a:noFill/>
        </p:spPr>
        <p:txBody>
          <a:bodyPr wrap="square" lIns="0" tIns="0" rIns="0" bIns="0" rtlCol="0">
            <a:spAutoFit/>
          </a:bodyPr>
          <a:lstStyle/>
          <a:p>
            <a:pPr>
              <a:spcAft>
                <a:spcPts val="300"/>
              </a:spcAft>
            </a:pPr>
            <a:r>
              <a:rPr lang="en-US" sz="1200" b="1" dirty="0">
                <a:solidFill>
                  <a:schemeClr val="tx2"/>
                </a:solidFill>
                <a:latin typeface="Georgia" pitchFamily="18" charset="0"/>
              </a:rPr>
              <a:t>Client type: </a:t>
            </a:r>
            <a:r>
              <a:rPr lang="en-US" altLang="ja-JP" sz="1200" b="1" dirty="0" smtClean="0">
                <a:latin typeface="Georgia" pitchFamily="18" charset="0"/>
              </a:rPr>
              <a:t>TRACE </a:t>
            </a:r>
            <a:r>
              <a:rPr lang="en-US" altLang="ja-JP" sz="1200" b="1" dirty="0">
                <a:latin typeface="Georgia" pitchFamily="18" charset="0"/>
              </a:rPr>
              <a:t>Reporting </a:t>
            </a:r>
            <a:r>
              <a:rPr lang="en-US" altLang="ja-JP" sz="1200" b="1" dirty="0" smtClean="0">
                <a:latin typeface="Georgia" pitchFamily="18" charset="0"/>
              </a:rPr>
              <a:t>for </a:t>
            </a:r>
            <a:r>
              <a:rPr lang="en-US" altLang="ja-JP" sz="1200" b="1" dirty="0">
                <a:latin typeface="Georgia" pitchFamily="18" charset="0"/>
              </a:rPr>
              <a:t>Credit Trading</a:t>
            </a:r>
          </a:p>
          <a:p>
            <a:pPr>
              <a:spcAft>
                <a:spcPts val="300"/>
              </a:spcAft>
            </a:pPr>
            <a:endParaRPr lang="en-US" sz="1200" b="1" dirty="0">
              <a:latin typeface="Georgia" pitchFamily="18" charset="0"/>
            </a:endParaRPr>
          </a:p>
        </p:txBody>
      </p:sp>
      <p:sp>
        <p:nvSpPr>
          <p:cNvPr id="13" name="Rectangle 12"/>
          <p:cNvSpPr/>
          <p:nvPr/>
        </p:nvSpPr>
        <p:spPr bwMode="ltGray">
          <a:xfrm>
            <a:off x="-1" y="1908423"/>
            <a:ext cx="5257875" cy="1453902"/>
          </a:xfrm>
          <a:prstGeom prst="rect">
            <a:avLst/>
          </a:prstGeom>
          <a:solidFill>
            <a:srgbClr val="EAE8E2"/>
          </a:solidFill>
          <a:ln w="3175">
            <a:solidFill>
              <a:srgbClr val="EAE8E2"/>
            </a:solidFill>
          </a:ln>
        </p:spPr>
        <p:style>
          <a:lnRef idx="2">
            <a:schemeClr val="accent1">
              <a:shade val="50000"/>
            </a:schemeClr>
          </a:lnRef>
          <a:fillRef idx="1">
            <a:schemeClr val="accent1"/>
          </a:fillRef>
          <a:effectRef idx="0">
            <a:schemeClr val="accent1"/>
          </a:effectRef>
          <a:fontRef idx="minor">
            <a:schemeClr val="lt1"/>
          </a:fontRef>
        </p:style>
        <p:txBody>
          <a:bodyPr lIns="576000" rtlCol="0" anchor="t"/>
          <a:lstStyle/>
          <a:p>
            <a:pPr>
              <a:spcAft>
                <a:spcPts val="300"/>
              </a:spcAft>
            </a:pPr>
            <a:r>
              <a:rPr lang="en-US" sz="1000" b="1" dirty="0">
                <a:solidFill>
                  <a:schemeClr val="tx2"/>
                </a:solidFill>
                <a:latin typeface="Georgia" pitchFamily="18" charset="0"/>
              </a:rPr>
              <a:t>Engagement </a:t>
            </a:r>
            <a:r>
              <a:rPr lang="en-US" sz="1000" b="1" dirty="0" smtClean="0">
                <a:solidFill>
                  <a:schemeClr val="tx2"/>
                </a:solidFill>
                <a:latin typeface="Georgia" pitchFamily="18" charset="0"/>
              </a:rPr>
              <a:t>scope</a:t>
            </a:r>
            <a:endParaRPr lang="en-US" sz="1000" dirty="0" smtClean="0">
              <a:solidFill>
                <a:schemeClr val="tx2"/>
              </a:solidFill>
              <a:latin typeface="Georgia" pitchFamily="18" charset="0"/>
            </a:endParaRPr>
          </a:p>
          <a:p>
            <a:pPr>
              <a:spcAft>
                <a:spcPts val="300"/>
              </a:spcAft>
            </a:pPr>
            <a:r>
              <a:rPr lang="en-US" sz="1000" dirty="0" smtClean="0">
                <a:solidFill>
                  <a:schemeClr val="tx1"/>
                </a:solidFill>
                <a:latin typeface="Georgia" pitchFamily="18" charset="0"/>
              </a:rPr>
              <a:t>A </a:t>
            </a:r>
            <a:r>
              <a:rPr lang="en-US" sz="1000" dirty="0">
                <a:solidFill>
                  <a:schemeClr val="tx1"/>
                </a:solidFill>
                <a:latin typeface="Georgia" pitchFamily="18" charset="0"/>
              </a:rPr>
              <a:t>Global Investment Bank was migrating from Bloomberg’s TOMS trading management system to a proprietary system developed within the bank for credit markets outside the US.   In order to be able to migrate to the new system it was necessary to develop TRACE reporting capability.</a:t>
            </a:r>
          </a:p>
          <a:p>
            <a:pPr>
              <a:spcAft>
                <a:spcPts val="300"/>
              </a:spcAft>
            </a:pPr>
            <a:endParaRPr lang="en-US" sz="1000" dirty="0">
              <a:solidFill>
                <a:schemeClr val="tx1"/>
              </a:solidFill>
              <a:latin typeface="Georgia" pitchFamily="18" charset="0"/>
            </a:endParaRPr>
          </a:p>
        </p:txBody>
      </p:sp>
      <p:sp>
        <p:nvSpPr>
          <p:cNvPr id="14" name="TextBox 13"/>
          <p:cNvSpPr txBox="1"/>
          <p:nvPr/>
        </p:nvSpPr>
        <p:spPr>
          <a:xfrm>
            <a:off x="567075" y="3457832"/>
            <a:ext cx="4690800" cy="3108543"/>
          </a:xfrm>
          <a:prstGeom prst="rect">
            <a:avLst/>
          </a:prstGeom>
          <a:noFill/>
        </p:spPr>
        <p:txBody>
          <a:bodyPr wrap="square" lIns="0" tIns="0" rIns="0" bIns="0" rtlCol="0">
            <a:spAutoFit/>
          </a:bodyPr>
          <a:lstStyle/>
          <a:p>
            <a:pPr>
              <a:spcAft>
                <a:spcPts val="300"/>
              </a:spcAft>
            </a:pPr>
            <a:r>
              <a:rPr lang="en-US" sz="1000" b="1" dirty="0">
                <a:solidFill>
                  <a:schemeClr val="tx2"/>
                </a:solidFill>
                <a:latin typeface="Georgia" pitchFamily="18" charset="0"/>
              </a:rPr>
              <a:t>PwC </a:t>
            </a:r>
            <a:r>
              <a:rPr lang="en-US" sz="1000" b="1" dirty="0" smtClean="0">
                <a:solidFill>
                  <a:schemeClr val="tx2"/>
                </a:solidFill>
                <a:latin typeface="Georgia" pitchFamily="18" charset="0"/>
              </a:rPr>
              <a:t>approach</a:t>
            </a:r>
            <a:endParaRPr lang="en-US" sz="1000" b="1" dirty="0">
              <a:solidFill>
                <a:schemeClr val="tx2"/>
              </a:solidFill>
              <a:latin typeface="Georgia" pitchFamily="18" charset="0"/>
            </a:endParaRPr>
          </a:p>
          <a:p>
            <a:pPr marL="3175" lvl="1" indent="0">
              <a:lnSpc>
                <a:spcPct val="90000"/>
              </a:lnSpc>
            </a:pPr>
            <a:r>
              <a:rPr lang="en-US" sz="1000" dirty="0">
                <a:latin typeface="Georgia" pitchFamily="18" charset="0"/>
              </a:rPr>
              <a:t>PwC worked closely with TRACE compliance officer, traders and the technology team to develop the requirements and design the process of TRACE reporting to a CTCI interface at FINRA</a:t>
            </a:r>
            <a:r>
              <a:rPr lang="en-US" sz="1000" dirty="0" smtClean="0">
                <a:latin typeface="Georgia" pitchFamily="18" charset="0"/>
              </a:rPr>
              <a:t>. This </a:t>
            </a:r>
            <a:r>
              <a:rPr lang="en-US" sz="1000" dirty="0">
                <a:latin typeface="Georgia" pitchFamily="18" charset="0"/>
              </a:rPr>
              <a:t>included:</a:t>
            </a:r>
          </a:p>
          <a:p>
            <a:pPr marL="171450" lvl="1" indent="-171450" defTabSz="914400">
              <a:lnSpc>
                <a:spcPct val="90000"/>
              </a:lnSpc>
              <a:spcAft>
                <a:spcPts val="400"/>
              </a:spcAft>
              <a:buFont typeface="Arial" panose="020B0604020202020204" pitchFamily="34" charset="0"/>
              <a:buChar char="•"/>
              <a:defRPr/>
            </a:pPr>
            <a:r>
              <a:rPr lang="en-US" sz="1000" dirty="0">
                <a:latin typeface="Georgia" pitchFamily="18" charset="0"/>
              </a:rPr>
              <a:t>Overview of the reporting process, timing and control points</a:t>
            </a:r>
          </a:p>
          <a:p>
            <a:pPr marL="171450" lvl="1" indent="-171450" defTabSz="914400">
              <a:lnSpc>
                <a:spcPct val="90000"/>
              </a:lnSpc>
              <a:spcAft>
                <a:spcPts val="400"/>
              </a:spcAft>
              <a:buFont typeface="Arial" panose="020B0604020202020204" pitchFamily="34" charset="0"/>
              <a:buChar char="•"/>
              <a:defRPr/>
            </a:pPr>
            <a:r>
              <a:rPr lang="en-US" sz="1000" dirty="0">
                <a:latin typeface="Georgia" pitchFamily="18" charset="0"/>
              </a:rPr>
              <a:t>Design of the exception review, follow-up and sign-off</a:t>
            </a:r>
          </a:p>
          <a:p>
            <a:pPr marL="171450" lvl="1" indent="-171450" defTabSz="914400">
              <a:lnSpc>
                <a:spcPct val="90000"/>
              </a:lnSpc>
              <a:spcAft>
                <a:spcPts val="400"/>
              </a:spcAft>
              <a:buFont typeface="Arial" panose="020B0604020202020204" pitchFamily="34" charset="0"/>
              <a:buChar char="•"/>
              <a:defRPr/>
            </a:pPr>
            <a:r>
              <a:rPr lang="en-US" sz="1000" dirty="0">
                <a:latin typeface="Georgia" pitchFamily="18" charset="0"/>
              </a:rPr>
              <a:t>Design of the system trade tickets and attributes required to designate the proper reporting of trades</a:t>
            </a:r>
          </a:p>
          <a:p>
            <a:pPr marL="171450" lvl="1" indent="-171450" defTabSz="914400">
              <a:lnSpc>
                <a:spcPct val="90000"/>
              </a:lnSpc>
              <a:spcAft>
                <a:spcPts val="400"/>
              </a:spcAft>
              <a:buFont typeface="Arial" panose="020B0604020202020204" pitchFamily="34" charset="0"/>
              <a:buChar char="•"/>
              <a:defRPr/>
            </a:pPr>
            <a:r>
              <a:rPr lang="en-US" sz="1000" dirty="0">
                <a:latin typeface="Georgia" pitchFamily="18" charset="0"/>
              </a:rPr>
              <a:t>Development of materials to train traders in the proper submission and timing of reporting where not handled by automated ticketing rules.</a:t>
            </a:r>
          </a:p>
          <a:p>
            <a:pPr marL="171450" lvl="1" indent="-171450" defTabSz="914400">
              <a:lnSpc>
                <a:spcPct val="90000"/>
              </a:lnSpc>
              <a:spcAft>
                <a:spcPts val="400"/>
              </a:spcAft>
              <a:buFont typeface="Arial" panose="020B0604020202020204" pitchFamily="34" charset="0"/>
              <a:buChar char="•"/>
              <a:defRPr/>
            </a:pPr>
            <a:r>
              <a:rPr lang="en-US" sz="1000" dirty="0">
                <a:latin typeface="Georgia" pitchFamily="18" charset="0"/>
              </a:rPr>
              <a:t>Specification of reporting party counterparty IDs</a:t>
            </a:r>
          </a:p>
          <a:p>
            <a:pPr marL="171450" lvl="1" indent="-171450" defTabSz="914400">
              <a:lnSpc>
                <a:spcPct val="90000"/>
              </a:lnSpc>
              <a:spcAft>
                <a:spcPts val="400"/>
              </a:spcAft>
              <a:buFont typeface="Arial" panose="020B0604020202020204" pitchFamily="34" charset="0"/>
              <a:buChar char="•"/>
              <a:defRPr/>
            </a:pPr>
            <a:r>
              <a:rPr lang="en-US" sz="1000" dirty="0">
                <a:latin typeface="Georgia" pitchFamily="18" charset="0"/>
              </a:rPr>
              <a:t>Once the reporting specification and supporting materials were completed, PwC obtained signoff on the materials from Trading, Compliance, Sales and Program Management.</a:t>
            </a:r>
          </a:p>
          <a:p>
            <a:pPr>
              <a:spcAft>
                <a:spcPts val="300"/>
              </a:spcAft>
            </a:pPr>
            <a:r>
              <a:rPr lang="en-US" sz="1000" b="1" dirty="0" smtClean="0">
                <a:solidFill>
                  <a:schemeClr val="tx2"/>
                </a:solidFill>
                <a:latin typeface="Georgia" pitchFamily="18" charset="0"/>
              </a:rPr>
              <a:t>Engagement outcomes</a:t>
            </a:r>
            <a:endParaRPr lang="en-US" sz="1000" b="1" dirty="0">
              <a:solidFill>
                <a:schemeClr val="tx2"/>
              </a:solidFill>
              <a:latin typeface="Georgia" pitchFamily="18" charset="0"/>
            </a:endParaRPr>
          </a:p>
          <a:p>
            <a:pPr marL="180000" indent="-180000">
              <a:spcAft>
                <a:spcPts val="300"/>
              </a:spcAft>
              <a:buFont typeface="Arial" panose="020B0604020202020204" pitchFamily="34" charset="0"/>
              <a:buChar char="•"/>
            </a:pPr>
            <a:r>
              <a:rPr lang="en-US" sz="1000" dirty="0">
                <a:latin typeface="Georgia" pitchFamily="18" charset="0"/>
              </a:rPr>
              <a:t>Benefits </a:t>
            </a:r>
            <a:r>
              <a:rPr lang="en-US" sz="1000" dirty="0" smtClean="0">
                <a:latin typeface="Georgia" pitchFamily="18" charset="0"/>
              </a:rPr>
              <a:t>included a clearly defined end-state TOM that management approved as fit-for-purpose across governance, risk, control and process enabling the client to move to the new system environment on-time and in a controlled manner.</a:t>
            </a:r>
            <a:endParaRPr lang="en-US" sz="1000" dirty="0">
              <a:latin typeface="Georgia" pitchFamily="18" charset="0"/>
            </a:endParaRPr>
          </a:p>
        </p:txBody>
      </p:sp>
      <p:sp>
        <p:nvSpPr>
          <p:cNvPr id="18" name="TextBox 17"/>
          <p:cNvSpPr txBox="1"/>
          <p:nvPr/>
        </p:nvSpPr>
        <p:spPr>
          <a:xfrm>
            <a:off x="5436000" y="1698005"/>
            <a:ext cx="4690800" cy="184666"/>
          </a:xfrm>
          <a:prstGeom prst="rect">
            <a:avLst/>
          </a:prstGeom>
          <a:noFill/>
        </p:spPr>
        <p:txBody>
          <a:bodyPr wrap="square" lIns="0" tIns="0" rIns="0" bIns="0" rtlCol="0">
            <a:spAutoFit/>
          </a:bodyPr>
          <a:lstStyle/>
          <a:p>
            <a:pPr>
              <a:spcAft>
                <a:spcPts val="300"/>
              </a:spcAft>
            </a:pPr>
            <a:r>
              <a:rPr lang="en-US" sz="1200" b="1" dirty="0">
                <a:solidFill>
                  <a:schemeClr val="tx2"/>
                </a:solidFill>
                <a:latin typeface="Georgia" pitchFamily="18" charset="0"/>
              </a:rPr>
              <a:t>Client type: </a:t>
            </a:r>
            <a:r>
              <a:rPr lang="en-US" sz="1200" b="1" dirty="0" smtClean="0">
                <a:latin typeface="Georgia" pitchFamily="18" charset="0"/>
              </a:rPr>
              <a:t>EBS lookback and QA testing</a:t>
            </a:r>
            <a:endParaRPr lang="en-US" sz="1200" b="1" dirty="0">
              <a:latin typeface="Georgia" pitchFamily="18" charset="0"/>
            </a:endParaRPr>
          </a:p>
        </p:txBody>
      </p:sp>
      <p:sp>
        <p:nvSpPr>
          <p:cNvPr id="20" name="TextBox 19"/>
          <p:cNvSpPr txBox="1"/>
          <p:nvPr/>
        </p:nvSpPr>
        <p:spPr>
          <a:xfrm>
            <a:off x="5436000" y="3457832"/>
            <a:ext cx="4690800" cy="3539430"/>
          </a:xfrm>
          <a:prstGeom prst="rect">
            <a:avLst/>
          </a:prstGeom>
          <a:noFill/>
        </p:spPr>
        <p:txBody>
          <a:bodyPr wrap="square" lIns="0" tIns="0" rIns="0" bIns="0" rtlCol="0">
            <a:spAutoFit/>
          </a:bodyPr>
          <a:lstStyle/>
          <a:p>
            <a:pPr>
              <a:spcAft>
                <a:spcPts val="300"/>
              </a:spcAft>
            </a:pPr>
            <a:r>
              <a:rPr lang="en-US" sz="1000" b="1" dirty="0">
                <a:solidFill>
                  <a:schemeClr val="tx2"/>
                </a:solidFill>
                <a:latin typeface="Georgia" pitchFamily="18" charset="0"/>
              </a:rPr>
              <a:t>PwC </a:t>
            </a:r>
            <a:r>
              <a:rPr lang="en-US" sz="1000" b="1" dirty="0" smtClean="0">
                <a:solidFill>
                  <a:schemeClr val="tx2"/>
                </a:solidFill>
                <a:latin typeface="Georgia" pitchFamily="18" charset="0"/>
              </a:rPr>
              <a:t>approach</a:t>
            </a:r>
            <a:endParaRPr lang="en-US" sz="1000" b="1" dirty="0">
              <a:solidFill>
                <a:schemeClr val="tx2"/>
              </a:solidFill>
              <a:latin typeface="Georgia" pitchFamily="18" charset="0"/>
            </a:endParaRPr>
          </a:p>
          <a:p>
            <a:pPr marL="0" lvl="1" defTabSz="914400">
              <a:spcAft>
                <a:spcPts val="400"/>
              </a:spcAft>
              <a:defRPr/>
            </a:pPr>
            <a:r>
              <a:rPr lang="en-US" sz="1000" dirty="0">
                <a:latin typeface="Georgia" pitchFamily="18" charset="0"/>
              </a:rPr>
              <a:t>PwC obtained and reviewed the desk procedures, methodologies, systems and quality assurance testing procedures.  PwC also obtained historical execution and clearing data and created a master database to analyze the data.  </a:t>
            </a:r>
            <a:endParaRPr lang="en-US" sz="1000" dirty="0" smtClean="0">
              <a:latin typeface="Georgia" pitchFamily="18" charset="0"/>
            </a:endParaRPr>
          </a:p>
          <a:p>
            <a:pPr marL="171450" lvl="1" indent="-171450" defTabSz="914400">
              <a:spcAft>
                <a:spcPts val="400"/>
              </a:spcAft>
              <a:buFont typeface="Arial" panose="020B0604020202020204" pitchFamily="34" charset="0"/>
              <a:buChar char="•"/>
              <a:defRPr/>
            </a:pPr>
            <a:r>
              <a:rPr lang="en-US" sz="1000" dirty="0" smtClean="0">
                <a:latin typeface="Georgia" pitchFamily="18" charset="0"/>
              </a:rPr>
              <a:t>For </a:t>
            </a:r>
            <a:r>
              <a:rPr lang="en-US" sz="1000" dirty="0">
                <a:latin typeface="Georgia" pitchFamily="18" charset="0"/>
              </a:rPr>
              <a:t>a sample of historical EBS requests, we developed algorithms to identify the transactions that would have been relevant to the requests received and thus should have been included in the EBS report filed with the relevant SRO. </a:t>
            </a:r>
            <a:endParaRPr lang="en-US" sz="1000" dirty="0" smtClean="0">
              <a:latin typeface="Georgia" pitchFamily="18" charset="0"/>
            </a:endParaRPr>
          </a:p>
          <a:p>
            <a:pPr marL="171450" lvl="1" indent="-171450" defTabSz="914400">
              <a:spcAft>
                <a:spcPts val="400"/>
              </a:spcAft>
              <a:buFont typeface="Arial" panose="020B0604020202020204" pitchFamily="34" charset="0"/>
              <a:buChar char="•"/>
              <a:defRPr/>
            </a:pPr>
            <a:r>
              <a:rPr lang="en-US" sz="1000" dirty="0" smtClean="0">
                <a:latin typeface="Georgia" pitchFamily="18" charset="0"/>
              </a:rPr>
              <a:t>PwC </a:t>
            </a:r>
            <a:r>
              <a:rPr lang="en-US" sz="1000" dirty="0">
                <a:latin typeface="Georgia" pitchFamily="18" charset="0"/>
              </a:rPr>
              <a:t>reconciled those findings to the EBS submissions contemporaneously filed to identify any exceptions.  </a:t>
            </a:r>
          </a:p>
          <a:p>
            <a:pPr>
              <a:spcAft>
                <a:spcPts val="300"/>
              </a:spcAft>
            </a:pPr>
            <a:r>
              <a:rPr lang="en-US" sz="1000" b="1" dirty="0" smtClean="0">
                <a:solidFill>
                  <a:schemeClr val="tx2"/>
                </a:solidFill>
                <a:latin typeface="Georgia" pitchFamily="18" charset="0"/>
              </a:rPr>
              <a:t>Engagement outcomes</a:t>
            </a:r>
            <a:endParaRPr lang="en-US" sz="1000" b="1" dirty="0">
              <a:solidFill>
                <a:schemeClr val="tx2"/>
              </a:solidFill>
              <a:latin typeface="Georgia" pitchFamily="18" charset="0"/>
            </a:endParaRPr>
          </a:p>
          <a:p>
            <a:pPr marL="180000" indent="-180000">
              <a:spcAft>
                <a:spcPts val="300"/>
              </a:spcAft>
              <a:buFont typeface="Arial" panose="020B0604020202020204" pitchFamily="34" charset="0"/>
              <a:buChar char="•"/>
            </a:pPr>
            <a:r>
              <a:rPr lang="en-US" sz="1000" dirty="0" smtClean="0">
                <a:latin typeface="Georgia" pitchFamily="18" charset="0"/>
              </a:rPr>
              <a:t>PwC </a:t>
            </a:r>
            <a:r>
              <a:rPr lang="en-US" sz="1000" dirty="0">
                <a:latin typeface="Georgia" pitchFamily="18" charset="0"/>
              </a:rPr>
              <a:t>identified discrepancies between the EBS reports submitted and the results of the PwC analysis.  Further investigation was performed to identify the root causes of the differences identified and determine if the trades were being correctly excluded by the Firm when responding to a request for EBS. </a:t>
            </a:r>
            <a:endParaRPr lang="en-US" sz="1000" dirty="0" smtClean="0">
              <a:latin typeface="Georgia" pitchFamily="18" charset="0"/>
            </a:endParaRPr>
          </a:p>
          <a:p>
            <a:pPr marL="180000" indent="-180000">
              <a:spcAft>
                <a:spcPts val="300"/>
              </a:spcAft>
              <a:buFont typeface="Arial" panose="020B0604020202020204" pitchFamily="34" charset="0"/>
              <a:buChar char="•"/>
            </a:pPr>
            <a:r>
              <a:rPr lang="en-US" sz="1000" dirty="0" smtClean="0">
                <a:latin typeface="Georgia" pitchFamily="18" charset="0"/>
              </a:rPr>
              <a:t>PwC </a:t>
            </a:r>
            <a:r>
              <a:rPr lang="en-US" sz="1000" dirty="0">
                <a:latin typeface="Georgia" pitchFamily="18" charset="0"/>
              </a:rPr>
              <a:t>also reviewed and assessed the company procedures and database coding for assigning LTIDs for non-identified large traders.  PwC provided suggested enhancements to the Firm’s desk procedures and manuals for responding to EBS requests and provided best practices for performing quality assurance testing and ensuring proper review and implementation of new regulatory rules and guidance.</a:t>
            </a:r>
          </a:p>
          <a:p>
            <a:pPr marL="180000" indent="-180000">
              <a:spcAft>
                <a:spcPts val="300"/>
              </a:spcAft>
              <a:buFont typeface="Arial" panose="020B0604020202020204" pitchFamily="34" charset="0"/>
              <a:buChar char="•"/>
            </a:pPr>
            <a:endParaRPr lang="en-US" sz="1000" dirty="0">
              <a:latin typeface="Georgia" pitchFamily="18" charset="0"/>
            </a:endParaRPr>
          </a:p>
        </p:txBody>
      </p:sp>
      <p:sp>
        <p:nvSpPr>
          <p:cNvPr id="21" name="Rectangle 20"/>
          <p:cNvSpPr/>
          <p:nvPr/>
        </p:nvSpPr>
        <p:spPr bwMode="ltGray">
          <a:xfrm>
            <a:off x="5353051" y="1908423"/>
            <a:ext cx="5340350" cy="1453902"/>
          </a:xfrm>
          <a:prstGeom prst="rect">
            <a:avLst/>
          </a:prstGeom>
          <a:solidFill>
            <a:srgbClr val="EAE8E2"/>
          </a:solidFill>
          <a:ln w="3175">
            <a:solidFill>
              <a:srgbClr val="EAE8E2"/>
            </a:solidFill>
          </a:ln>
        </p:spPr>
        <p:style>
          <a:lnRef idx="2">
            <a:schemeClr val="accent1">
              <a:shade val="50000"/>
            </a:schemeClr>
          </a:lnRef>
          <a:fillRef idx="1">
            <a:schemeClr val="accent1"/>
          </a:fillRef>
          <a:effectRef idx="0">
            <a:schemeClr val="accent1"/>
          </a:effectRef>
          <a:fontRef idx="minor">
            <a:schemeClr val="lt1"/>
          </a:fontRef>
        </p:style>
        <p:txBody>
          <a:bodyPr lIns="90000" rIns="576000" rtlCol="0" anchor="t"/>
          <a:lstStyle/>
          <a:p>
            <a:pPr>
              <a:spcAft>
                <a:spcPts val="300"/>
              </a:spcAft>
            </a:pPr>
            <a:r>
              <a:rPr lang="en-US" sz="1000" b="1" dirty="0">
                <a:solidFill>
                  <a:schemeClr val="tx2"/>
                </a:solidFill>
                <a:latin typeface="Georgia" pitchFamily="18" charset="0"/>
              </a:rPr>
              <a:t>Engagement </a:t>
            </a:r>
            <a:r>
              <a:rPr lang="en-US" sz="1000" b="1" dirty="0" smtClean="0">
                <a:solidFill>
                  <a:schemeClr val="tx2"/>
                </a:solidFill>
                <a:latin typeface="Georgia" pitchFamily="18" charset="0"/>
              </a:rPr>
              <a:t>scope</a:t>
            </a:r>
          </a:p>
          <a:p>
            <a:pPr>
              <a:spcAft>
                <a:spcPts val="300"/>
              </a:spcAft>
            </a:pPr>
            <a:r>
              <a:rPr lang="en-US" sz="1000" dirty="0" smtClean="0">
                <a:solidFill>
                  <a:schemeClr val="tx1"/>
                </a:solidFill>
                <a:latin typeface="Georgia" pitchFamily="18" charset="0"/>
              </a:rPr>
              <a:t>PwC </a:t>
            </a:r>
            <a:r>
              <a:rPr lang="en-US" sz="1000" dirty="0">
                <a:solidFill>
                  <a:schemeClr val="tx1"/>
                </a:solidFill>
                <a:latin typeface="Georgia" pitchFamily="18" charset="0"/>
              </a:rPr>
              <a:t>was retained by a clearing firm perform an internal review with respect to its compliance with Electronic Bluesheet ("EBS") requirements and upcoming implementation of SEC Rule 13h-1 (the “Large Trader”) and its approach to quality assurance testing and policies and procedures.  </a:t>
            </a:r>
          </a:p>
          <a:p>
            <a:pPr>
              <a:spcAft>
                <a:spcPts val="300"/>
              </a:spcAft>
            </a:pPr>
            <a:endParaRPr lang="en-US" sz="1000" dirty="0">
              <a:solidFill>
                <a:schemeClr val="tx1"/>
              </a:solidFill>
              <a:latin typeface="Georgia" pitchFamily="18" charset="0"/>
            </a:endParaRPr>
          </a:p>
        </p:txBody>
      </p:sp>
    </p:spTree>
    <p:extLst>
      <p:ext uri="{BB962C8B-B14F-4D97-AF65-F5344CB8AC3E}">
        <p14:creationId xmlns:p14="http://schemas.microsoft.com/office/powerpoint/2010/main" val="19621080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67075" y="769050"/>
            <a:ext cx="9559252" cy="889561"/>
          </a:xfrm>
        </p:spPr>
        <p:txBody>
          <a:bodyPr/>
          <a:lstStyle/>
          <a:p>
            <a:r>
              <a:rPr lang="en-US" dirty="0"/>
              <a:t>Representative </a:t>
            </a:r>
            <a:r>
              <a:rPr lang="en-US" dirty="0" smtClean="0"/>
              <a:t>experience (cont’d)</a:t>
            </a:r>
            <a:endParaRPr lang="en-US" dirty="0"/>
          </a:p>
        </p:txBody>
      </p:sp>
      <p:sp>
        <p:nvSpPr>
          <p:cNvPr id="5" name="Footer Placeholder 4"/>
          <p:cNvSpPr>
            <a:spLocks noGrp="1"/>
          </p:cNvSpPr>
          <p:nvPr>
            <p:ph type="ftr" sz="quarter" idx="3"/>
          </p:nvPr>
        </p:nvSpPr>
        <p:spPr/>
        <p:txBody>
          <a:bodyPr/>
          <a:lstStyle/>
          <a:p>
            <a:r>
              <a:rPr lang="en-US" dirty="0" smtClean="0"/>
              <a:t>Trade and transaction reporting review</a:t>
            </a:r>
            <a:endParaRPr lang="en-GB" dirty="0"/>
          </a:p>
        </p:txBody>
      </p:sp>
      <p:sp>
        <p:nvSpPr>
          <p:cNvPr id="2" name="Slide Number Placeholder 1"/>
          <p:cNvSpPr>
            <a:spLocks noGrp="1"/>
          </p:cNvSpPr>
          <p:nvPr>
            <p:ph type="sldNum" sz="quarter" idx="4"/>
          </p:nvPr>
        </p:nvSpPr>
        <p:spPr/>
        <p:txBody>
          <a:bodyPr/>
          <a:lstStyle/>
          <a:p>
            <a:fld id="{FEBD7F86-1881-4698-8703-FB80B0800997}" type="slidenum">
              <a:rPr lang="en-GB" smtClean="0"/>
              <a:pPr/>
              <a:t>37</a:t>
            </a:fld>
            <a:endParaRPr lang="en-GB" dirty="0"/>
          </a:p>
        </p:txBody>
      </p:sp>
      <p:sp>
        <p:nvSpPr>
          <p:cNvPr id="3" name="Date Placeholder 2"/>
          <p:cNvSpPr>
            <a:spLocks noGrp="1"/>
          </p:cNvSpPr>
          <p:nvPr>
            <p:ph type="dt" sz="half" idx="2"/>
          </p:nvPr>
        </p:nvSpPr>
        <p:spPr/>
        <p:txBody>
          <a:bodyPr/>
          <a:lstStyle/>
          <a:p>
            <a:r>
              <a:rPr lang="en-US" dirty="0" smtClean="0"/>
              <a:t>July 2016</a:t>
            </a:r>
            <a:endParaRPr lang="en-GB" dirty="0"/>
          </a:p>
        </p:txBody>
      </p:sp>
      <p:sp>
        <p:nvSpPr>
          <p:cNvPr id="12" name="TextBox 11"/>
          <p:cNvSpPr txBox="1"/>
          <p:nvPr/>
        </p:nvSpPr>
        <p:spPr>
          <a:xfrm>
            <a:off x="567075" y="1698005"/>
            <a:ext cx="4690800" cy="407804"/>
          </a:xfrm>
          <a:prstGeom prst="rect">
            <a:avLst/>
          </a:prstGeom>
          <a:noFill/>
        </p:spPr>
        <p:txBody>
          <a:bodyPr wrap="square" lIns="0" tIns="0" rIns="0" bIns="0" rtlCol="0">
            <a:spAutoFit/>
          </a:bodyPr>
          <a:lstStyle/>
          <a:p>
            <a:pPr>
              <a:spcAft>
                <a:spcPts val="300"/>
              </a:spcAft>
            </a:pPr>
            <a:r>
              <a:rPr lang="en-US" sz="1200" b="1" dirty="0">
                <a:solidFill>
                  <a:schemeClr val="tx2"/>
                </a:solidFill>
                <a:latin typeface="Georgia" pitchFamily="18" charset="0"/>
              </a:rPr>
              <a:t>Client type: </a:t>
            </a:r>
            <a:r>
              <a:rPr lang="en-US" altLang="ja-JP" sz="1200" b="1" dirty="0" smtClean="0">
                <a:latin typeface="Georgia" pitchFamily="18" charset="0"/>
              </a:rPr>
              <a:t>LOPR reporting lookback</a:t>
            </a:r>
            <a:endParaRPr lang="en-US" altLang="ja-JP" sz="1200" b="1" dirty="0">
              <a:latin typeface="Georgia" pitchFamily="18" charset="0"/>
            </a:endParaRPr>
          </a:p>
          <a:p>
            <a:pPr>
              <a:spcAft>
                <a:spcPts val="300"/>
              </a:spcAft>
            </a:pPr>
            <a:endParaRPr lang="en-US" sz="1200" b="1" dirty="0">
              <a:latin typeface="Georgia" pitchFamily="18" charset="0"/>
            </a:endParaRPr>
          </a:p>
        </p:txBody>
      </p:sp>
      <p:sp>
        <p:nvSpPr>
          <p:cNvPr id="13" name="Rectangle 12"/>
          <p:cNvSpPr/>
          <p:nvPr/>
        </p:nvSpPr>
        <p:spPr bwMode="ltGray">
          <a:xfrm>
            <a:off x="-1" y="1908423"/>
            <a:ext cx="5257875" cy="1453902"/>
          </a:xfrm>
          <a:prstGeom prst="rect">
            <a:avLst/>
          </a:prstGeom>
          <a:solidFill>
            <a:srgbClr val="EAE8E2"/>
          </a:solidFill>
          <a:ln w="3175">
            <a:solidFill>
              <a:srgbClr val="EAE8E2"/>
            </a:solidFill>
          </a:ln>
        </p:spPr>
        <p:style>
          <a:lnRef idx="2">
            <a:schemeClr val="accent1">
              <a:shade val="50000"/>
            </a:schemeClr>
          </a:lnRef>
          <a:fillRef idx="1">
            <a:schemeClr val="accent1"/>
          </a:fillRef>
          <a:effectRef idx="0">
            <a:schemeClr val="accent1"/>
          </a:effectRef>
          <a:fontRef idx="minor">
            <a:schemeClr val="lt1"/>
          </a:fontRef>
        </p:style>
        <p:txBody>
          <a:bodyPr lIns="576000" rtlCol="0" anchor="t"/>
          <a:lstStyle/>
          <a:p>
            <a:pPr>
              <a:spcAft>
                <a:spcPts val="300"/>
              </a:spcAft>
            </a:pPr>
            <a:r>
              <a:rPr lang="en-US" sz="1000" b="1" dirty="0">
                <a:solidFill>
                  <a:schemeClr val="tx2"/>
                </a:solidFill>
                <a:latin typeface="Georgia" pitchFamily="18" charset="0"/>
              </a:rPr>
              <a:t>Engagement </a:t>
            </a:r>
            <a:r>
              <a:rPr lang="en-US" sz="1000" b="1" dirty="0" smtClean="0">
                <a:solidFill>
                  <a:schemeClr val="tx2"/>
                </a:solidFill>
                <a:latin typeface="Georgia" pitchFamily="18" charset="0"/>
              </a:rPr>
              <a:t>scope</a:t>
            </a:r>
            <a:endParaRPr lang="en-US" sz="1000" dirty="0" smtClean="0">
              <a:solidFill>
                <a:schemeClr val="tx2"/>
              </a:solidFill>
              <a:latin typeface="Georgia" pitchFamily="18" charset="0"/>
            </a:endParaRPr>
          </a:p>
          <a:p>
            <a:pPr>
              <a:spcAft>
                <a:spcPts val="300"/>
              </a:spcAft>
            </a:pPr>
            <a:r>
              <a:rPr lang="en-US" sz="1000" dirty="0" smtClean="0">
                <a:solidFill>
                  <a:schemeClr val="tx1"/>
                </a:solidFill>
                <a:latin typeface="Georgia" pitchFamily="18" charset="0"/>
              </a:rPr>
              <a:t>PwC </a:t>
            </a:r>
            <a:r>
              <a:rPr lang="en-US" sz="1000" dirty="0">
                <a:solidFill>
                  <a:schemeClr val="tx1"/>
                </a:solidFill>
                <a:latin typeface="Georgia" pitchFamily="18" charset="0"/>
              </a:rPr>
              <a:t>was retained by outside counsel to assist an options clearing firm perform an internal review with respect to its historical compliance with large options positions reporting ("LOPR") requirements.  The clearing firm was subject to an investigation by FINRA regarding options positions that may not have been reported correctly on the firm’s LOPR submissions.</a:t>
            </a:r>
          </a:p>
          <a:p>
            <a:pPr>
              <a:spcAft>
                <a:spcPts val="300"/>
              </a:spcAft>
            </a:pPr>
            <a:endParaRPr lang="en-US" sz="1000" dirty="0">
              <a:solidFill>
                <a:schemeClr val="tx1"/>
              </a:solidFill>
              <a:latin typeface="Georgia" pitchFamily="18" charset="0"/>
            </a:endParaRPr>
          </a:p>
        </p:txBody>
      </p:sp>
      <p:sp>
        <p:nvSpPr>
          <p:cNvPr id="14" name="TextBox 13"/>
          <p:cNvSpPr txBox="1"/>
          <p:nvPr/>
        </p:nvSpPr>
        <p:spPr>
          <a:xfrm>
            <a:off x="583892" y="3457832"/>
            <a:ext cx="4690800" cy="3288080"/>
          </a:xfrm>
          <a:prstGeom prst="rect">
            <a:avLst/>
          </a:prstGeom>
          <a:noFill/>
        </p:spPr>
        <p:txBody>
          <a:bodyPr wrap="square" lIns="0" tIns="0" rIns="0" bIns="0" rtlCol="0">
            <a:spAutoFit/>
          </a:bodyPr>
          <a:lstStyle/>
          <a:p>
            <a:pPr>
              <a:spcAft>
                <a:spcPts val="300"/>
              </a:spcAft>
            </a:pPr>
            <a:r>
              <a:rPr lang="en-US" sz="1000" b="1" dirty="0">
                <a:solidFill>
                  <a:schemeClr val="tx2"/>
                </a:solidFill>
                <a:latin typeface="Georgia" pitchFamily="18" charset="0"/>
              </a:rPr>
              <a:t>PwC </a:t>
            </a:r>
            <a:r>
              <a:rPr lang="en-US" sz="1000" b="1" dirty="0" smtClean="0">
                <a:solidFill>
                  <a:schemeClr val="tx2"/>
                </a:solidFill>
                <a:latin typeface="Georgia" pitchFamily="18" charset="0"/>
              </a:rPr>
              <a:t>approach</a:t>
            </a:r>
            <a:endParaRPr lang="en-US" sz="1000" b="1" dirty="0">
              <a:solidFill>
                <a:schemeClr val="tx2"/>
              </a:solidFill>
              <a:latin typeface="Georgia" pitchFamily="18" charset="0"/>
            </a:endParaRPr>
          </a:p>
          <a:p>
            <a:pPr marL="3175" lvl="1">
              <a:lnSpc>
                <a:spcPct val="90000"/>
              </a:lnSpc>
            </a:pPr>
            <a:r>
              <a:rPr lang="en-US" sz="1000" dirty="0" smtClean="0">
                <a:latin typeface="Georgia" pitchFamily="18" charset="0"/>
              </a:rPr>
              <a:t>PwC </a:t>
            </a:r>
            <a:r>
              <a:rPr lang="en-US" sz="1000" dirty="0">
                <a:latin typeface="Georgia" pitchFamily="18" charset="0"/>
              </a:rPr>
              <a:t>obtained historical options trading and clearing data for a five-year period, customer position reports and other relevant data and created a master database to analyze the data.  We developed algorithms to identify instances in which historical customer positions met the designated reporting criteria and thus a report should have been filed with the relevant SRO.  PwC reconciled those findings to the LOPRs contemporaneously filed to identify any exceptions and performed further investigation to identify the root causes of the exceptions. </a:t>
            </a:r>
            <a:endParaRPr lang="en-IN" sz="1000" dirty="0">
              <a:latin typeface="Georgia" pitchFamily="18" charset="0"/>
            </a:endParaRPr>
          </a:p>
          <a:p>
            <a:pPr marL="3175" lvl="1" indent="0">
              <a:lnSpc>
                <a:spcPct val="90000"/>
              </a:lnSpc>
            </a:pPr>
            <a:endParaRPr lang="en-US" sz="1000" dirty="0">
              <a:latin typeface="Georgia" pitchFamily="18" charset="0"/>
            </a:endParaRPr>
          </a:p>
          <a:p>
            <a:pPr>
              <a:spcAft>
                <a:spcPts val="300"/>
              </a:spcAft>
            </a:pPr>
            <a:r>
              <a:rPr lang="en-US" sz="1000" b="1" dirty="0" smtClean="0">
                <a:solidFill>
                  <a:schemeClr val="tx2"/>
                </a:solidFill>
                <a:latin typeface="Georgia" pitchFamily="18" charset="0"/>
              </a:rPr>
              <a:t>Engagement outcomes</a:t>
            </a:r>
            <a:endParaRPr lang="en-US" sz="1000" b="1" dirty="0">
              <a:solidFill>
                <a:schemeClr val="tx2"/>
              </a:solidFill>
              <a:latin typeface="Georgia" pitchFamily="18" charset="0"/>
            </a:endParaRPr>
          </a:p>
          <a:p>
            <a:pPr marL="171450" indent="-171450" defTabSz="1018705" fontAlgn="t">
              <a:spcAft>
                <a:spcPts val="400"/>
              </a:spcAft>
              <a:buFont typeface="Arial" panose="020B0604020202020204" pitchFamily="34" charset="0"/>
              <a:buChar char="•"/>
              <a:defRPr/>
            </a:pPr>
            <a:r>
              <a:rPr lang="en-US" sz="1000" dirty="0">
                <a:latin typeface="Georgia" pitchFamily="18" charset="0"/>
              </a:rPr>
              <a:t>PwC quantified the total number of options positions that met the reporting criteria but were not reported correctly by the clearing firm.  The number of positions that were not reported correctly were identified as either unreported positions, misreported positions (differences in quantity reported) or over-reported positions (positions that did not meet the reporting threshold but were reported).  </a:t>
            </a:r>
            <a:endParaRPr lang="en-US" sz="1000" dirty="0" smtClean="0">
              <a:latin typeface="Georgia" pitchFamily="18" charset="0"/>
            </a:endParaRPr>
          </a:p>
          <a:p>
            <a:pPr marL="171450" indent="-171450" defTabSz="1018705" fontAlgn="t">
              <a:spcAft>
                <a:spcPts val="400"/>
              </a:spcAft>
              <a:buFont typeface="Arial" panose="020B0604020202020204" pitchFamily="34" charset="0"/>
              <a:buChar char="•"/>
              <a:defRPr/>
            </a:pPr>
            <a:r>
              <a:rPr lang="en-US" sz="1000" dirty="0" smtClean="0">
                <a:latin typeface="Georgia" pitchFamily="18" charset="0"/>
              </a:rPr>
              <a:t>PwC </a:t>
            </a:r>
            <a:r>
              <a:rPr lang="en-US" sz="1000" dirty="0">
                <a:latin typeface="Georgia" pitchFamily="18" charset="0"/>
              </a:rPr>
              <a:t>additionally researched and reported on the root causes identified during the review, including the relevant time frames.  The results of the analyses were presented by PwC to both the clearing firm and FINRA.  </a:t>
            </a:r>
            <a:endParaRPr lang="en-US" sz="1000" dirty="0" smtClean="0">
              <a:latin typeface="Georgia" pitchFamily="18" charset="0"/>
            </a:endParaRPr>
          </a:p>
          <a:p>
            <a:pPr marL="171450" indent="-171450" defTabSz="1018705" fontAlgn="t">
              <a:spcAft>
                <a:spcPts val="400"/>
              </a:spcAft>
              <a:buFont typeface="Arial" panose="020B0604020202020204" pitchFamily="34" charset="0"/>
              <a:buChar char="•"/>
              <a:defRPr/>
            </a:pPr>
            <a:r>
              <a:rPr lang="en-US" sz="1000" dirty="0" smtClean="0">
                <a:latin typeface="Georgia" pitchFamily="18" charset="0"/>
              </a:rPr>
              <a:t>PwC </a:t>
            </a:r>
            <a:r>
              <a:rPr lang="en-US" sz="1000" dirty="0">
                <a:latin typeface="Georgia" pitchFamily="18" charset="0"/>
              </a:rPr>
              <a:t>also reviewed the current processes and provided recommendations of controls </a:t>
            </a:r>
            <a:r>
              <a:rPr lang="en-US" sz="1000" dirty="0" smtClean="0">
                <a:latin typeface="Georgia" pitchFamily="18" charset="0"/>
              </a:rPr>
              <a:t>enhancements.</a:t>
            </a:r>
            <a:endParaRPr lang="en-IN" sz="1000" dirty="0">
              <a:latin typeface="Georgia" pitchFamily="18" charset="0"/>
            </a:endParaRPr>
          </a:p>
        </p:txBody>
      </p:sp>
      <p:sp>
        <p:nvSpPr>
          <p:cNvPr id="18" name="TextBox 17"/>
          <p:cNvSpPr txBox="1"/>
          <p:nvPr/>
        </p:nvSpPr>
        <p:spPr>
          <a:xfrm>
            <a:off x="5436000" y="1698005"/>
            <a:ext cx="4690800" cy="184666"/>
          </a:xfrm>
          <a:prstGeom prst="rect">
            <a:avLst/>
          </a:prstGeom>
          <a:noFill/>
        </p:spPr>
        <p:txBody>
          <a:bodyPr wrap="square" lIns="0" tIns="0" rIns="0" bIns="0" rtlCol="0">
            <a:spAutoFit/>
          </a:bodyPr>
          <a:lstStyle/>
          <a:p>
            <a:pPr>
              <a:spcAft>
                <a:spcPts val="300"/>
              </a:spcAft>
            </a:pPr>
            <a:r>
              <a:rPr lang="en-US" sz="1200" b="1" dirty="0">
                <a:solidFill>
                  <a:schemeClr val="tx2"/>
                </a:solidFill>
                <a:latin typeface="Georgia" pitchFamily="18" charset="0"/>
              </a:rPr>
              <a:t>Client type: </a:t>
            </a:r>
            <a:r>
              <a:rPr lang="en-US" sz="1200" b="1" dirty="0" smtClean="0">
                <a:latin typeface="Georgia" pitchFamily="18" charset="0"/>
              </a:rPr>
              <a:t>Trade reporting lookback</a:t>
            </a:r>
            <a:endParaRPr lang="en-US" sz="1200" b="1" dirty="0">
              <a:latin typeface="Georgia" pitchFamily="18" charset="0"/>
            </a:endParaRPr>
          </a:p>
        </p:txBody>
      </p:sp>
      <p:sp>
        <p:nvSpPr>
          <p:cNvPr id="20" name="TextBox 19"/>
          <p:cNvSpPr txBox="1"/>
          <p:nvPr/>
        </p:nvSpPr>
        <p:spPr>
          <a:xfrm>
            <a:off x="5436000" y="3457832"/>
            <a:ext cx="4690800" cy="3924151"/>
          </a:xfrm>
          <a:prstGeom prst="rect">
            <a:avLst/>
          </a:prstGeom>
          <a:noFill/>
        </p:spPr>
        <p:txBody>
          <a:bodyPr wrap="square" lIns="0" tIns="0" rIns="0" bIns="0" rtlCol="0">
            <a:spAutoFit/>
          </a:bodyPr>
          <a:lstStyle/>
          <a:p>
            <a:pPr>
              <a:spcAft>
                <a:spcPts val="300"/>
              </a:spcAft>
            </a:pPr>
            <a:r>
              <a:rPr lang="en-US" sz="1000" b="1" dirty="0">
                <a:solidFill>
                  <a:schemeClr val="tx2"/>
                </a:solidFill>
                <a:latin typeface="Georgia" pitchFamily="18" charset="0"/>
              </a:rPr>
              <a:t>PwC </a:t>
            </a:r>
            <a:r>
              <a:rPr lang="en-US" sz="1000" b="1" dirty="0" smtClean="0">
                <a:solidFill>
                  <a:schemeClr val="tx2"/>
                </a:solidFill>
                <a:latin typeface="Georgia" pitchFamily="18" charset="0"/>
              </a:rPr>
              <a:t>approach</a:t>
            </a:r>
            <a:endParaRPr lang="en-US" sz="1000" b="1" dirty="0">
              <a:solidFill>
                <a:schemeClr val="tx2"/>
              </a:solidFill>
              <a:latin typeface="Georgia" pitchFamily="18" charset="0"/>
            </a:endParaRPr>
          </a:p>
          <a:p>
            <a:pPr marL="0" lvl="1" defTabSz="1018705" fontAlgn="t">
              <a:buClr>
                <a:schemeClr val="tx1"/>
              </a:buClr>
              <a:tabLst>
                <a:tab pos="252095" algn="l"/>
                <a:tab pos="457200" algn="l"/>
              </a:tabLst>
            </a:pPr>
            <a:r>
              <a:rPr lang="en-US" sz="1000" dirty="0" smtClean="0">
                <a:latin typeface="Georgia" pitchFamily="18" charset="0"/>
              </a:rPr>
              <a:t>PwC developed </a:t>
            </a:r>
            <a:r>
              <a:rPr lang="en-US" sz="1000" dirty="0">
                <a:latin typeface="Georgia" pitchFamily="18" charset="0"/>
              </a:rPr>
              <a:t>a master checklist to document and prioritize assessment requirements in the areas of technology, process and </a:t>
            </a:r>
            <a:r>
              <a:rPr lang="en-US" sz="1000" dirty="0" smtClean="0">
                <a:latin typeface="Georgia" pitchFamily="18" charset="0"/>
              </a:rPr>
              <a:t>people</a:t>
            </a:r>
            <a:r>
              <a:rPr lang="en-US" sz="1000" dirty="0">
                <a:latin typeface="Georgia" pitchFamily="18" charset="0"/>
              </a:rPr>
              <a:t> </a:t>
            </a:r>
            <a:r>
              <a:rPr lang="en-US" sz="1000" dirty="0" smtClean="0">
                <a:latin typeface="Georgia" pitchFamily="18" charset="0"/>
              </a:rPr>
              <a:t>in order to provide a final assessment report for each Exchange collating gaps and remediation steps.</a:t>
            </a:r>
            <a:endParaRPr lang="en-US" sz="1000" dirty="0">
              <a:latin typeface="Georgia" pitchFamily="18" charset="0"/>
            </a:endParaRPr>
          </a:p>
          <a:p>
            <a:pPr marL="171450" lvl="1" indent="-171450" defTabSz="1018705" fontAlgn="t">
              <a:buClr>
                <a:schemeClr val="tx1"/>
              </a:buClr>
              <a:buFont typeface="Arial" panose="020B0604020202020204" pitchFamily="34" charset="0"/>
              <a:buChar char="•"/>
              <a:tabLst>
                <a:tab pos="252095" algn="l"/>
                <a:tab pos="457200" algn="l"/>
              </a:tabLst>
            </a:pPr>
            <a:r>
              <a:rPr lang="en-US" sz="1000" dirty="0">
                <a:latin typeface="Georgia" pitchFamily="18" charset="0"/>
              </a:rPr>
              <a:t>Developed artifact request lists and questionnaires to gather information and data from stakeholders. Developed test case, test scenarios and test scripts to validate the application integrity and identify any inconsistent data and erroneous processing.</a:t>
            </a:r>
          </a:p>
          <a:p>
            <a:pPr marL="171450" lvl="1" indent="-171450" defTabSz="1018705" fontAlgn="t">
              <a:buClr>
                <a:schemeClr val="tx1"/>
              </a:buClr>
              <a:buFont typeface="Arial" panose="020B0604020202020204" pitchFamily="34" charset="0"/>
              <a:buChar char="•"/>
              <a:tabLst>
                <a:tab pos="252095" algn="l"/>
                <a:tab pos="457200" algn="l"/>
              </a:tabLst>
            </a:pPr>
            <a:r>
              <a:rPr lang="en-US" sz="1000" dirty="0">
                <a:latin typeface="Georgia" pitchFamily="18" charset="0"/>
              </a:rPr>
              <a:t>Performed interviews, document reviews and system test to assess the extent to which the systems met the business and operational requirements, implement and enforce the regulator’s rules, policies and procedures. </a:t>
            </a:r>
          </a:p>
          <a:p>
            <a:pPr marL="171450" lvl="1" indent="-171450" defTabSz="1018705" fontAlgn="t">
              <a:buClr>
                <a:schemeClr val="tx1"/>
              </a:buClr>
              <a:buFont typeface="Arial" panose="020B0604020202020204" pitchFamily="34" charset="0"/>
              <a:buChar char="•"/>
              <a:tabLst>
                <a:tab pos="252095" algn="l"/>
                <a:tab pos="457200" algn="l"/>
              </a:tabLst>
            </a:pPr>
            <a:r>
              <a:rPr lang="en-US" sz="1000" dirty="0">
                <a:latin typeface="Georgia" pitchFamily="18" charset="0"/>
              </a:rPr>
              <a:t>Documented assessment results which are traceable to the technology, processes and people controls assessed. </a:t>
            </a:r>
          </a:p>
          <a:p>
            <a:pPr marL="171450" lvl="1" indent="-171450" defTabSz="914400">
              <a:spcAft>
                <a:spcPts val="400"/>
              </a:spcAft>
              <a:buFont typeface="Arial" panose="020B0604020202020204" pitchFamily="34" charset="0"/>
              <a:buChar char="•"/>
              <a:defRPr/>
            </a:pPr>
            <a:endParaRPr lang="en-US" sz="1000" dirty="0">
              <a:latin typeface="Georgia" pitchFamily="18" charset="0"/>
            </a:endParaRPr>
          </a:p>
          <a:p>
            <a:pPr>
              <a:spcAft>
                <a:spcPts val="300"/>
              </a:spcAft>
            </a:pPr>
            <a:r>
              <a:rPr lang="en-US" sz="1000" b="1" dirty="0" smtClean="0">
                <a:solidFill>
                  <a:schemeClr val="tx2"/>
                </a:solidFill>
                <a:latin typeface="Georgia" pitchFamily="18" charset="0"/>
              </a:rPr>
              <a:t>Engagement outcomes</a:t>
            </a:r>
            <a:endParaRPr lang="en-US" sz="1000" b="1" dirty="0">
              <a:solidFill>
                <a:schemeClr val="tx2"/>
              </a:solidFill>
              <a:latin typeface="Georgia" pitchFamily="18" charset="0"/>
            </a:endParaRPr>
          </a:p>
          <a:p>
            <a:pPr marL="114300" lvl="1" indent="-114300" defTabSz="914400">
              <a:spcAft>
                <a:spcPts val="400"/>
              </a:spcAft>
              <a:buFont typeface="Arial" pitchFamily="34" charset="0"/>
              <a:buChar char="•"/>
              <a:defRPr/>
            </a:pPr>
            <a:r>
              <a:rPr lang="en-US" sz="1000" dirty="0">
                <a:latin typeface="Georgia" pitchFamily="18" charset="0"/>
              </a:rPr>
              <a:t>The assessment produced detailed findings including a list of risks and non-compliance </a:t>
            </a:r>
            <a:r>
              <a:rPr lang="en-US" sz="1000" dirty="0" smtClean="0">
                <a:latin typeface="Georgia" pitchFamily="18" charset="0"/>
              </a:rPr>
              <a:t>items; organized </a:t>
            </a:r>
            <a:r>
              <a:rPr lang="en-US" sz="1000" dirty="0">
                <a:latin typeface="Georgia" pitchFamily="18" charset="0"/>
              </a:rPr>
              <a:t>in dimensions of technology, process and people. Each item was associated a description, a severity level and a recommended course of remediation action.</a:t>
            </a:r>
          </a:p>
          <a:p>
            <a:pPr marL="114300" lvl="1" indent="-114300" defTabSz="914400">
              <a:spcAft>
                <a:spcPts val="400"/>
              </a:spcAft>
              <a:buFont typeface="Arial" pitchFamily="34" charset="0"/>
              <a:buChar char="•"/>
              <a:defRPr/>
            </a:pPr>
            <a:r>
              <a:rPr lang="en-US" sz="1000" dirty="0">
                <a:latin typeface="Georgia" pitchFamily="18" charset="0"/>
              </a:rPr>
              <a:t>The regulator utilized the final assessment reports to engage exchanges for remediation and improvement. The assessment approach was standardized and the deliverables were converted to templates as accelerators for future trade reporting system assessments.</a:t>
            </a:r>
          </a:p>
          <a:p>
            <a:pPr marL="180000" indent="-180000">
              <a:spcAft>
                <a:spcPts val="300"/>
              </a:spcAft>
              <a:buFont typeface="Arial" panose="020B0604020202020204" pitchFamily="34" charset="0"/>
              <a:buChar char="•"/>
            </a:pPr>
            <a:endParaRPr lang="en-US" sz="1000" dirty="0">
              <a:latin typeface="Georgia" pitchFamily="18" charset="0"/>
            </a:endParaRPr>
          </a:p>
        </p:txBody>
      </p:sp>
      <p:sp>
        <p:nvSpPr>
          <p:cNvPr id="21" name="Rectangle 20"/>
          <p:cNvSpPr/>
          <p:nvPr/>
        </p:nvSpPr>
        <p:spPr bwMode="ltGray">
          <a:xfrm>
            <a:off x="5353051" y="1908423"/>
            <a:ext cx="5340350" cy="1453902"/>
          </a:xfrm>
          <a:prstGeom prst="rect">
            <a:avLst/>
          </a:prstGeom>
          <a:solidFill>
            <a:srgbClr val="EAE8E2"/>
          </a:solidFill>
          <a:ln w="3175">
            <a:solidFill>
              <a:srgbClr val="EAE8E2"/>
            </a:solidFill>
          </a:ln>
        </p:spPr>
        <p:style>
          <a:lnRef idx="2">
            <a:schemeClr val="accent1">
              <a:shade val="50000"/>
            </a:schemeClr>
          </a:lnRef>
          <a:fillRef idx="1">
            <a:schemeClr val="accent1"/>
          </a:fillRef>
          <a:effectRef idx="0">
            <a:schemeClr val="accent1"/>
          </a:effectRef>
          <a:fontRef idx="minor">
            <a:schemeClr val="lt1"/>
          </a:fontRef>
        </p:style>
        <p:txBody>
          <a:bodyPr lIns="90000" rIns="576000" rtlCol="0" anchor="t"/>
          <a:lstStyle/>
          <a:p>
            <a:pPr>
              <a:spcAft>
                <a:spcPts val="300"/>
              </a:spcAft>
            </a:pPr>
            <a:r>
              <a:rPr lang="en-US" sz="1000" b="1" dirty="0">
                <a:solidFill>
                  <a:schemeClr val="tx2"/>
                </a:solidFill>
                <a:latin typeface="Georgia" pitchFamily="18" charset="0"/>
              </a:rPr>
              <a:t>Engagement </a:t>
            </a:r>
            <a:r>
              <a:rPr lang="en-US" sz="1000" b="1" dirty="0" smtClean="0">
                <a:solidFill>
                  <a:schemeClr val="tx2"/>
                </a:solidFill>
                <a:latin typeface="Georgia" pitchFamily="18" charset="0"/>
              </a:rPr>
              <a:t>scope</a:t>
            </a:r>
          </a:p>
          <a:p>
            <a:pPr lvl="0" defTabSz="1017588" fontAlgn="base">
              <a:spcAft>
                <a:spcPts val="400"/>
              </a:spcAft>
              <a:defRPr/>
            </a:pPr>
            <a:r>
              <a:rPr lang="en-US" sz="1000" dirty="0" smtClean="0">
                <a:solidFill>
                  <a:schemeClr val="tx1"/>
                </a:solidFill>
                <a:latin typeface="Georgia" pitchFamily="18" charset="0"/>
              </a:rPr>
              <a:t>One </a:t>
            </a:r>
            <a:r>
              <a:rPr lang="en-US" sz="1000" dirty="0">
                <a:solidFill>
                  <a:schemeClr val="tx1"/>
                </a:solidFill>
                <a:latin typeface="Georgia" pitchFamily="18" charset="0"/>
              </a:rPr>
              <a:t>of the largest independent securities regulators along with several exchanges operates and regulates several trade reporting systems for market transparency and regulatory purpose. The systems allow broker-dealers to report their over-the-counter (OTC) trading activity in exchange listed stocks.  The regulator has engaged PwC to perform an annual assessment on the systems and operations for the last four years to assess their application and operational integrity. </a:t>
            </a:r>
            <a:endParaRPr lang="en-IN" sz="1000" dirty="0">
              <a:solidFill>
                <a:schemeClr val="tx1"/>
              </a:solidFill>
              <a:latin typeface="Georgia" pitchFamily="18" charset="0"/>
            </a:endParaRPr>
          </a:p>
          <a:p>
            <a:pPr>
              <a:spcAft>
                <a:spcPts val="300"/>
              </a:spcAft>
            </a:pPr>
            <a:endParaRPr lang="en-US" sz="1000" dirty="0">
              <a:solidFill>
                <a:schemeClr val="tx1"/>
              </a:solidFill>
              <a:latin typeface="Georgia" pitchFamily="18" charset="0"/>
            </a:endParaRPr>
          </a:p>
        </p:txBody>
      </p:sp>
    </p:spTree>
    <p:extLst>
      <p:ext uri="{BB962C8B-B14F-4D97-AF65-F5344CB8AC3E}">
        <p14:creationId xmlns:p14="http://schemas.microsoft.com/office/powerpoint/2010/main" val="19197880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Representative experience (cont’d)</a:t>
            </a:r>
            <a:endParaRPr lang="en-US" dirty="0"/>
          </a:p>
        </p:txBody>
      </p:sp>
      <p:sp>
        <p:nvSpPr>
          <p:cNvPr id="5" name="Footer Placeholder 4"/>
          <p:cNvSpPr>
            <a:spLocks noGrp="1"/>
          </p:cNvSpPr>
          <p:nvPr>
            <p:ph type="ftr" sz="quarter" idx="3"/>
          </p:nvPr>
        </p:nvSpPr>
        <p:spPr/>
        <p:txBody>
          <a:bodyPr/>
          <a:lstStyle/>
          <a:p>
            <a:r>
              <a:rPr lang="en-US" dirty="0" smtClean="0"/>
              <a:t>Trade and transaction reporting review</a:t>
            </a:r>
            <a:endParaRPr lang="en-GB" dirty="0"/>
          </a:p>
        </p:txBody>
      </p:sp>
      <p:sp>
        <p:nvSpPr>
          <p:cNvPr id="2" name="Slide Number Placeholder 1"/>
          <p:cNvSpPr>
            <a:spLocks noGrp="1"/>
          </p:cNvSpPr>
          <p:nvPr>
            <p:ph type="sldNum" sz="quarter" idx="4"/>
          </p:nvPr>
        </p:nvSpPr>
        <p:spPr/>
        <p:txBody>
          <a:bodyPr/>
          <a:lstStyle/>
          <a:p>
            <a:fld id="{FEBD7F86-1881-4698-8703-FB80B0800997}" type="slidenum">
              <a:rPr lang="en-GB" smtClean="0"/>
              <a:pPr/>
              <a:t>38</a:t>
            </a:fld>
            <a:endParaRPr lang="en-GB" dirty="0"/>
          </a:p>
        </p:txBody>
      </p:sp>
      <p:sp>
        <p:nvSpPr>
          <p:cNvPr id="3" name="Date Placeholder 2"/>
          <p:cNvSpPr>
            <a:spLocks noGrp="1"/>
          </p:cNvSpPr>
          <p:nvPr>
            <p:ph type="dt" sz="half" idx="2"/>
          </p:nvPr>
        </p:nvSpPr>
        <p:spPr/>
        <p:txBody>
          <a:bodyPr/>
          <a:lstStyle/>
          <a:p>
            <a:r>
              <a:rPr lang="en-US" dirty="0" smtClean="0"/>
              <a:t>July 2016</a:t>
            </a:r>
            <a:endParaRPr lang="en-GB" dirty="0"/>
          </a:p>
        </p:txBody>
      </p:sp>
      <p:sp>
        <p:nvSpPr>
          <p:cNvPr id="12" name="TextBox 11"/>
          <p:cNvSpPr txBox="1"/>
          <p:nvPr/>
        </p:nvSpPr>
        <p:spPr>
          <a:xfrm>
            <a:off x="567075" y="1698005"/>
            <a:ext cx="4690800" cy="184666"/>
          </a:xfrm>
          <a:prstGeom prst="rect">
            <a:avLst/>
          </a:prstGeom>
          <a:noFill/>
        </p:spPr>
        <p:txBody>
          <a:bodyPr wrap="square" lIns="0" tIns="0" rIns="0" bIns="0" rtlCol="0">
            <a:spAutoFit/>
          </a:bodyPr>
          <a:lstStyle/>
          <a:p>
            <a:pPr>
              <a:spcAft>
                <a:spcPts val="300"/>
              </a:spcAft>
            </a:pPr>
            <a:r>
              <a:rPr lang="en-US" sz="1200" b="1" dirty="0">
                <a:solidFill>
                  <a:schemeClr val="tx2"/>
                </a:solidFill>
                <a:latin typeface="Georgia" pitchFamily="18" charset="0"/>
              </a:rPr>
              <a:t>Client type: </a:t>
            </a:r>
            <a:r>
              <a:rPr lang="en-US" sz="1200" b="1" dirty="0">
                <a:latin typeface="Georgia" pitchFamily="18" charset="0"/>
              </a:rPr>
              <a:t>Major </a:t>
            </a:r>
            <a:r>
              <a:rPr lang="en-US" sz="1200" b="1" dirty="0" smtClean="0">
                <a:latin typeface="Georgia" pitchFamily="18" charset="0"/>
              </a:rPr>
              <a:t>foreign banking </a:t>
            </a:r>
            <a:r>
              <a:rPr lang="en-US" sz="1200" b="1" dirty="0">
                <a:latin typeface="Georgia" pitchFamily="18" charset="0"/>
              </a:rPr>
              <a:t>institution</a:t>
            </a:r>
          </a:p>
        </p:txBody>
      </p:sp>
      <p:sp>
        <p:nvSpPr>
          <p:cNvPr id="13" name="Rectangle 12"/>
          <p:cNvSpPr/>
          <p:nvPr/>
        </p:nvSpPr>
        <p:spPr bwMode="ltGray">
          <a:xfrm>
            <a:off x="-1" y="1908423"/>
            <a:ext cx="5257875" cy="1453902"/>
          </a:xfrm>
          <a:prstGeom prst="rect">
            <a:avLst/>
          </a:prstGeom>
          <a:solidFill>
            <a:srgbClr val="EAE8E2"/>
          </a:solidFill>
          <a:ln w="3175">
            <a:solidFill>
              <a:srgbClr val="EAE8E2"/>
            </a:solidFill>
          </a:ln>
        </p:spPr>
        <p:style>
          <a:lnRef idx="2">
            <a:schemeClr val="accent1">
              <a:shade val="50000"/>
            </a:schemeClr>
          </a:lnRef>
          <a:fillRef idx="1">
            <a:schemeClr val="accent1"/>
          </a:fillRef>
          <a:effectRef idx="0">
            <a:schemeClr val="accent1"/>
          </a:effectRef>
          <a:fontRef idx="minor">
            <a:schemeClr val="lt1"/>
          </a:fontRef>
        </p:style>
        <p:txBody>
          <a:bodyPr lIns="576000" rtlCol="0" anchor="t"/>
          <a:lstStyle/>
          <a:p>
            <a:pPr>
              <a:spcAft>
                <a:spcPts val="300"/>
              </a:spcAft>
            </a:pPr>
            <a:r>
              <a:rPr lang="en-US" sz="1000" b="1" dirty="0">
                <a:solidFill>
                  <a:schemeClr val="tx2"/>
                </a:solidFill>
                <a:latin typeface="Georgia" pitchFamily="18" charset="0"/>
              </a:rPr>
              <a:t>Engagement </a:t>
            </a:r>
            <a:r>
              <a:rPr lang="en-US" sz="1000" b="1" dirty="0" smtClean="0">
                <a:solidFill>
                  <a:schemeClr val="tx2"/>
                </a:solidFill>
                <a:latin typeface="Georgia" pitchFamily="18" charset="0"/>
              </a:rPr>
              <a:t>scope</a:t>
            </a:r>
          </a:p>
          <a:p>
            <a:pPr>
              <a:spcAft>
                <a:spcPts val="300"/>
              </a:spcAft>
            </a:pPr>
            <a:r>
              <a:rPr lang="en-US" sz="1000" dirty="0" smtClean="0">
                <a:solidFill>
                  <a:schemeClr val="tx1"/>
                </a:solidFill>
                <a:latin typeface="Georgia" pitchFamily="18" charset="0"/>
              </a:rPr>
              <a:t>Led Dodd-Frank </a:t>
            </a:r>
            <a:r>
              <a:rPr lang="en-US" sz="1000" dirty="0">
                <a:solidFill>
                  <a:schemeClr val="tx1"/>
                </a:solidFill>
                <a:latin typeface="Georgia" pitchFamily="18" charset="0"/>
              </a:rPr>
              <a:t>Title VII project management support at a major foreign </a:t>
            </a:r>
            <a:r>
              <a:rPr lang="en-US" sz="1000" dirty="0" smtClean="0">
                <a:solidFill>
                  <a:schemeClr val="tx1"/>
                </a:solidFill>
                <a:latin typeface="Georgia" pitchFamily="18" charset="0"/>
              </a:rPr>
              <a:t>banking institution. PwC </a:t>
            </a:r>
            <a:r>
              <a:rPr lang="en-US" sz="1000" dirty="0">
                <a:solidFill>
                  <a:schemeClr val="tx1"/>
                </a:solidFill>
                <a:latin typeface="Georgia" pitchFamily="18" charset="0"/>
              </a:rPr>
              <a:t>was asked to help prepare a major foreign banking institution with compliance with the OTC </a:t>
            </a:r>
            <a:r>
              <a:rPr lang="en-US" sz="1000" dirty="0" smtClean="0">
                <a:solidFill>
                  <a:schemeClr val="tx1"/>
                </a:solidFill>
                <a:latin typeface="Georgia" pitchFamily="18" charset="0"/>
              </a:rPr>
              <a:t>derivatives </a:t>
            </a:r>
            <a:r>
              <a:rPr lang="en-US" sz="1000" dirty="0">
                <a:solidFill>
                  <a:schemeClr val="tx1"/>
                </a:solidFill>
                <a:latin typeface="Georgia" pitchFamily="18" charset="0"/>
              </a:rPr>
              <a:t>provisions contained within Title VII of the Dodd Frank </a:t>
            </a:r>
            <a:r>
              <a:rPr lang="en-US" sz="1000" dirty="0" smtClean="0">
                <a:solidFill>
                  <a:schemeClr val="tx1"/>
                </a:solidFill>
                <a:latin typeface="Georgia" pitchFamily="18" charset="0"/>
              </a:rPr>
              <a:t>Act (DFA) including dedicated </a:t>
            </a:r>
            <a:r>
              <a:rPr lang="en-US" sz="1000" dirty="0">
                <a:solidFill>
                  <a:schemeClr val="tx1"/>
                </a:solidFill>
                <a:latin typeface="Georgia" pitchFamily="18" charset="0"/>
              </a:rPr>
              <a:t>Title VII workstreams focused on assessing and implementing the OTC </a:t>
            </a:r>
            <a:r>
              <a:rPr lang="en-US" sz="1000" dirty="0" smtClean="0">
                <a:solidFill>
                  <a:schemeClr val="tx1"/>
                </a:solidFill>
                <a:latin typeface="Georgia" pitchFamily="18" charset="0"/>
              </a:rPr>
              <a:t>derivatives </a:t>
            </a:r>
            <a:r>
              <a:rPr lang="en-US" sz="1000" dirty="0">
                <a:solidFill>
                  <a:schemeClr val="tx1"/>
                </a:solidFill>
                <a:latin typeface="Georgia" pitchFamily="18" charset="0"/>
              </a:rPr>
              <a:t>rulemakings being released by the Regulatory Agencies</a:t>
            </a:r>
            <a:r>
              <a:rPr lang="en-US" sz="1000" dirty="0" smtClean="0">
                <a:solidFill>
                  <a:schemeClr val="tx1"/>
                </a:solidFill>
                <a:latin typeface="Georgia" pitchFamily="18" charset="0"/>
              </a:rPr>
              <a:t>. </a:t>
            </a:r>
            <a:endParaRPr lang="en-US" sz="1000" dirty="0">
              <a:solidFill>
                <a:schemeClr val="tx1"/>
              </a:solidFill>
              <a:latin typeface="Georgia" pitchFamily="18" charset="0"/>
            </a:endParaRPr>
          </a:p>
        </p:txBody>
      </p:sp>
      <p:sp>
        <p:nvSpPr>
          <p:cNvPr id="14" name="TextBox 13"/>
          <p:cNvSpPr txBox="1"/>
          <p:nvPr/>
        </p:nvSpPr>
        <p:spPr>
          <a:xfrm>
            <a:off x="567075" y="3459600"/>
            <a:ext cx="4690800" cy="3270126"/>
          </a:xfrm>
          <a:prstGeom prst="rect">
            <a:avLst/>
          </a:prstGeom>
          <a:noFill/>
        </p:spPr>
        <p:txBody>
          <a:bodyPr wrap="square" lIns="0" tIns="0" rIns="0" bIns="0" rtlCol="0">
            <a:spAutoFit/>
          </a:bodyPr>
          <a:lstStyle/>
          <a:p>
            <a:pPr>
              <a:spcAft>
                <a:spcPts val="300"/>
              </a:spcAft>
            </a:pPr>
            <a:r>
              <a:rPr lang="en-US" sz="1000" b="1" dirty="0">
                <a:solidFill>
                  <a:schemeClr val="tx2"/>
                </a:solidFill>
                <a:latin typeface="Georgia" pitchFamily="18" charset="0"/>
              </a:rPr>
              <a:t>PwC </a:t>
            </a:r>
            <a:r>
              <a:rPr lang="en-US" sz="1000" b="1" dirty="0" smtClean="0">
                <a:solidFill>
                  <a:schemeClr val="tx2"/>
                </a:solidFill>
                <a:latin typeface="Georgia" pitchFamily="18" charset="0"/>
              </a:rPr>
              <a:t>approach</a:t>
            </a:r>
            <a:endParaRPr lang="en-US" sz="1000" b="1" dirty="0">
              <a:solidFill>
                <a:schemeClr val="tx2"/>
              </a:solidFill>
              <a:latin typeface="Georgia" pitchFamily="18" charset="0"/>
            </a:endParaRPr>
          </a:p>
          <a:p>
            <a:pPr>
              <a:spcAft>
                <a:spcPts val="300"/>
              </a:spcAft>
            </a:pPr>
            <a:r>
              <a:rPr lang="en-US" sz="1000" dirty="0" smtClean="0">
                <a:latin typeface="Georgia" pitchFamily="18" charset="0"/>
              </a:rPr>
              <a:t>PwC lead on behalf of management the PMO function including:</a:t>
            </a:r>
          </a:p>
          <a:p>
            <a:pPr marL="180000" indent="-180000">
              <a:spcAft>
                <a:spcPts val="300"/>
              </a:spcAft>
              <a:buFont typeface="Arial" panose="020B0604020202020204" pitchFamily="34" charset="0"/>
              <a:buChar char="•"/>
            </a:pPr>
            <a:r>
              <a:rPr lang="en-US" sz="1000" dirty="0" smtClean="0">
                <a:latin typeface="Georgia" pitchFamily="18" charset="0"/>
              </a:rPr>
              <a:t>Created and led global PMO office including senior stakeholder reporting. </a:t>
            </a:r>
            <a:endParaRPr lang="en-US" sz="1000" dirty="0">
              <a:latin typeface="Georgia" pitchFamily="18" charset="0"/>
            </a:endParaRPr>
          </a:p>
          <a:p>
            <a:pPr marL="180000" indent="-180000">
              <a:spcAft>
                <a:spcPts val="300"/>
              </a:spcAft>
              <a:buFont typeface="Arial" panose="020B0604020202020204" pitchFamily="34" charset="0"/>
              <a:buChar char="•"/>
            </a:pPr>
            <a:r>
              <a:rPr lang="en-US" sz="1000" dirty="0" smtClean="0">
                <a:latin typeface="Georgia" pitchFamily="18" charset="0"/>
              </a:rPr>
              <a:t>Facilitated </a:t>
            </a:r>
            <a:r>
              <a:rPr lang="en-US" sz="1000" dirty="0">
                <a:latin typeface="Georgia" pitchFamily="18" charset="0"/>
              </a:rPr>
              <a:t>front-to-back office educational sessions </a:t>
            </a:r>
            <a:r>
              <a:rPr lang="en-US" sz="1000" dirty="0" smtClean="0">
                <a:latin typeface="Georgia" pitchFamily="18" charset="0"/>
              </a:rPr>
              <a:t>on </a:t>
            </a:r>
            <a:r>
              <a:rPr lang="en-US" sz="1000" dirty="0">
                <a:latin typeface="Georgia" pitchFamily="18" charset="0"/>
              </a:rPr>
              <a:t>proposed and final Title VII </a:t>
            </a:r>
            <a:r>
              <a:rPr lang="en-US" sz="1000" dirty="0" smtClean="0">
                <a:latin typeface="Georgia" pitchFamily="18" charset="0"/>
              </a:rPr>
              <a:t>rules. Collaborated </a:t>
            </a:r>
            <a:r>
              <a:rPr lang="en-US" sz="1000" dirty="0">
                <a:latin typeface="Georgia" pitchFamily="18" charset="0"/>
              </a:rPr>
              <a:t>with business, operations, IT and support function reps to develop </a:t>
            </a:r>
            <a:r>
              <a:rPr lang="en-US" sz="1000" dirty="0" smtClean="0">
                <a:latin typeface="Georgia" pitchFamily="18" charset="0"/>
              </a:rPr>
              <a:t>work stream </a:t>
            </a:r>
            <a:r>
              <a:rPr lang="en-US" sz="1000" dirty="0">
                <a:latin typeface="Georgia" pitchFamily="18" charset="0"/>
              </a:rPr>
              <a:t>project plans and status documentation</a:t>
            </a:r>
            <a:r>
              <a:rPr lang="en-US" sz="1000" dirty="0" smtClean="0">
                <a:latin typeface="Georgia" pitchFamily="18" charset="0"/>
              </a:rPr>
              <a:t>. </a:t>
            </a:r>
            <a:endParaRPr lang="en-US" sz="1000" dirty="0">
              <a:latin typeface="Georgia" pitchFamily="18" charset="0"/>
            </a:endParaRPr>
          </a:p>
          <a:p>
            <a:pPr marL="180000" indent="-180000">
              <a:spcAft>
                <a:spcPts val="300"/>
              </a:spcAft>
              <a:buFont typeface="Arial" panose="020B0604020202020204" pitchFamily="34" charset="0"/>
              <a:buChar char="•"/>
            </a:pPr>
            <a:r>
              <a:rPr lang="en-US" sz="1000" spc="-20" dirty="0" smtClean="0">
                <a:latin typeface="Georgia" pitchFamily="18" charset="0"/>
              </a:rPr>
              <a:t>Assessed rules </a:t>
            </a:r>
            <a:r>
              <a:rPr lang="en-US" sz="1000" spc="-20" dirty="0">
                <a:latin typeface="Georgia" pitchFamily="18" charset="0"/>
              </a:rPr>
              <a:t>and coordinated actions to implement governance frameworks, processes, controls, systems changes, policies, and </a:t>
            </a:r>
            <a:r>
              <a:rPr lang="en-US" sz="1000" spc="-20" dirty="0" smtClean="0">
                <a:latin typeface="Georgia" pitchFamily="18" charset="0"/>
              </a:rPr>
              <a:t>procedures</a:t>
            </a:r>
            <a:r>
              <a:rPr lang="en-US" sz="1000" spc="-20" dirty="0">
                <a:latin typeface="Georgia" pitchFamily="18" charset="0"/>
              </a:rPr>
              <a:t> </a:t>
            </a:r>
            <a:r>
              <a:rPr lang="en-US" sz="1000" spc="-20" dirty="0" smtClean="0">
                <a:latin typeface="Georgia" pitchFamily="18" charset="0"/>
              </a:rPr>
              <a:t>including the DFA reporting requirements and the mandatory clearing and exchange rules compliance.</a:t>
            </a:r>
          </a:p>
          <a:p>
            <a:pPr>
              <a:spcAft>
                <a:spcPts val="300"/>
              </a:spcAft>
            </a:pPr>
            <a:r>
              <a:rPr lang="en-US" sz="1000" b="1" dirty="0">
                <a:solidFill>
                  <a:schemeClr val="tx2"/>
                </a:solidFill>
                <a:latin typeface="Georgia" pitchFamily="18" charset="0"/>
              </a:rPr>
              <a:t>Engagement outcomes</a:t>
            </a:r>
          </a:p>
          <a:p>
            <a:pPr marL="180000" indent="-180000">
              <a:spcAft>
                <a:spcPts val="300"/>
              </a:spcAft>
              <a:buFont typeface="Arial" panose="020B0604020202020204" pitchFamily="34" charset="0"/>
              <a:buChar char="•"/>
            </a:pPr>
            <a:r>
              <a:rPr lang="en-US" sz="1000" dirty="0" smtClean="0">
                <a:latin typeface="Georgia" pitchFamily="18" charset="0"/>
              </a:rPr>
              <a:t>Produced global program reporting and plans aligned to regulatory timelines.</a:t>
            </a:r>
            <a:endParaRPr lang="en-US" sz="1000" dirty="0">
              <a:latin typeface="Georgia" pitchFamily="18" charset="0"/>
            </a:endParaRPr>
          </a:p>
          <a:p>
            <a:pPr marL="180000" indent="-180000">
              <a:spcAft>
                <a:spcPts val="300"/>
              </a:spcAft>
              <a:buFont typeface="Arial" panose="020B0604020202020204" pitchFamily="34" charset="0"/>
              <a:buChar char="•"/>
            </a:pPr>
            <a:r>
              <a:rPr lang="en-US" sz="1000" dirty="0">
                <a:latin typeface="Georgia" pitchFamily="18" charset="0"/>
              </a:rPr>
              <a:t>Communicated </a:t>
            </a:r>
            <a:r>
              <a:rPr lang="en-US" sz="1000" dirty="0" smtClean="0">
                <a:latin typeface="Georgia" pitchFamily="18" charset="0"/>
              </a:rPr>
              <a:t>regulatory </a:t>
            </a:r>
            <a:r>
              <a:rPr lang="en-US" sz="1000" dirty="0">
                <a:latin typeface="Georgia" pitchFamily="18" charset="0"/>
              </a:rPr>
              <a:t>updates and industry developments, and monitored the release of rulemakings including their translation into implementable activities </a:t>
            </a:r>
            <a:r>
              <a:rPr lang="en-US" sz="1000" dirty="0" smtClean="0">
                <a:latin typeface="Georgia" pitchFamily="18" charset="0"/>
              </a:rPr>
              <a:t>within the plans across </a:t>
            </a:r>
            <a:r>
              <a:rPr lang="en-US" sz="1000" dirty="0">
                <a:latin typeface="Georgia" pitchFamily="18" charset="0"/>
              </a:rPr>
              <a:t>the client’s global team. </a:t>
            </a:r>
          </a:p>
          <a:p>
            <a:pPr marL="180000" indent="-180000">
              <a:spcAft>
                <a:spcPts val="300"/>
              </a:spcAft>
              <a:buFont typeface="Arial" panose="020B0604020202020204" pitchFamily="34" charset="0"/>
              <a:buChar char="•"/>
            </a:pPr>
            <a:r>
              <a:rPr lang="en-US" sz="1000" dirty="0">
                <a:latin typeface="Georgia" pitchFamily="18" charset="0"/>
              </a:rPr>
              <a:t>Produced gap assessments and business requirements documents to manage changes required as a result of the regulatory environment. Further managed the IT implementation for a global reporting solution with integration across various third party systems. </a:t>
            </a:r>
          </a:p>
          <a:p>
            <a:pPr marL="180000" indent="-180000">
              <a:spcAft>
                <a:spcPts val="300"/>
              </a:spcAft>
              <a:buFont typeface="Arial" panose="020B0604020202020204" pitchFamily="34" charset="0"/>
              <a:buChar char="•"/>
            </a:pPr>
            <a:endParaRPr lang="en-US" sz="1000" spc="-20" dirty="0">
              <a:latin typeface="Georgia" pitchFamily="18" charset="0"/>
            </a:endParaRPr>
          </a:p>
        </p:txBody>
      </p:sp>
      <p:sp>
        <p:nvSpPr>
          <p:cNvPr id="10" name="TextBox 9"/>
          <p:cNvSpPr txBox="1"/>
          <p:nvPr/>
        </p:nvSpPr>
        <p:spPr>
          <a:xfrm>
            <a:off x="5435527" y="1698005"/>
            <a:ext cx="4690800" cy="184666"/>
          </a:xfrm>
          <a:prstGeom prst="rect">
            <a:avLst/>
          </a:prstGeom>
          <a:noFill/>
        </p:spPr>
        <p:txBody>
          <a:bodyPr wrap="square" lIns="0" tIns="0" rIns="0" bIns="0" rtlCol="0">
            <a:spAutoFit/>
          </a:bodyPr>
          <a:lstStyle/>
          <a:p>
            <a:pPr>
              <a:spcAft>
                <a:spcPts val="300"/>
              </a:spcAft>
            </a:pPr>
            <a:r>
              <a:rPr lang="en-US" sz="1200" b="1" dirty="0">
                <a:solidFill>
                  <a:schemeClr val="tx2"/>
                </a:solidFill>
                <a:latin typeface="Georgia" pitchFamily="18" charset="0"/>
              </a:rPr>
              <a:t>Client type: </a:t>
            </a:r>
            <a:r>
              <a:rPr lang="en-GB" sz="1200" b="1" dirty="0">
                <a:latin typeface="Georgia" pitchFamily="18" charset="0"/>
              </a:rPr>
              <a:t>U.S. Bank with Branches in Europe &amp; Asia</a:t>
            </a:r>
          </a:p>
        </p:txBody>
      </p:sp>
      <p:sp>
        <p:nvSpPr>
          <p:cNvPr id="11" name="Rectangle 10"/>
          <p:cNvSpPr/>
          <p:nvPr/>
        </p:nvSpPr>
        <p:spPr bwMode="ltGray">
          <a:xfrm>
            <a:off x="5353051" y="1908423"/>
            <a:ext cx="5340350" cy="1453902"/>
          </a:xfrm>
          <a:prstGeom prst="rect">
            <a:avLst/>
          </a:prstGeom>
          <a:solidFill>
            <a:srgbClr val="EAE8E2"/>
          </a:solidFill>
          <a:ln w="3175">
            <a:solidFill>
              <a:srgbClr val="EAE8E2"/>
            </a:solidFill>
          </a:ln>
        </p:spPr>
        <p:style>
          <a:lnRef idx="2">
            <a:schemeClr val="accent1">
              <a:shade val="50000"/>
            </a:schemeClr>
          </a:lnRef>
          <a:fillRef idx="1">
            <a:schemeClr val="accent1"/>
          </a:fillRef>
          <a:effectRef idx="0">
            <a:schemeClr val="accent1"/>
          </a:effectRef>
          <a:fontRef idx="minor">
            <a:schemeClr val="lt1"/>
          </a:fontRef>
        </p:style>
        <p:txBody>
          <a:bodyPr lIns="90000" rIns="576000" rtlCol="0" anchor="t"/>
          <a:lstStyle/>
          <a:p>
            <a:pPr>
              <a:spcAft>
                <a:spcPts val="300"/>
              </a:spcAft>
            </a:pPr>
            <a:r>
              <a:rPr lang="en-US" sz="1000" b="1" dirty="0" smtClean="0">
                <a:solidFill>
                  <a:schemeClr val="tx2"/>
                </a:solidFill>
                <a:latin typeface="Georgia" pitchFamily="18" charset="0"/>
              </a:rPr>
              <a:t>Engagement </a:t>
            </a:r>
            <a:r>
              <a:rPr lang="en-US" sz="1000" b="1" dirty="0">
                <a:solidFill>
                  <a:schemeClr val="tx2"/>
                </a:solidFill>
                <a:latin typeface="Georgia" pitchFamily="18" charset="0"/>
              </a:rPr>
              <a:t>scope</a:t>
            </a:r>
          </a:p>
          <a:p>
            <a:pPr>
              <a:spcAft>
                <a:spcPts val="300"/>
              </a:spcAft>
            </a:pPr>
            <a:r>
              <a:rPr lang="en-GB" sz="1000" dirty="0">
                <a:solidFill>
                  <a:schemeClr val="tx1"/>
                </a:solidFill>
                <a:latin typeface="Georgia" pitchFamily="18" charset="0"/>
              </a:rPr>
              <a:t>Our client sought assistance in managing European and Asia-Pacific regulatory reforms with a focus on reporting requirements for OTC derivatives.  We developed a repeatable methodology for assessing the impact of these reforms on each part of the client’s business globally, supporting project implementation. </a:t>
            </a:r>
          </a:p>
          <a:p>
            <a:pPr>
              <a:spcAft>
                <a:spcPts val="300"/>
              </a:spcAft>
            </a:pPr>
            <a:r>
              <a:rPr lang="en-GB" sz="1000" dirty="0">
                <a:solidFill>
                  <a:schemeClr val="tx1"/>
                </a:solidFill>
                <a:latin typeface="Georgia" pitchFamily="18" charset="0"/>
              </a:rPr>
              <a:t>We leveraged experts in the PwC global network including leaders in Europe and the Asia-Pacific region (e.g., Hong Kong, Singapore, China, Australia) to advise on the content of the regulations.  </a:t>
            </a:r>
            <a:endParaRPr lang="en-US" sz="1000" dirty="0">
              <a:solidFill>
                <a:schemeClr val="tx1"/>
              </a:solidFill>
              <a:latin typeface="Georgia" pitchFamily="18" charset="0"/>
            </a:endParaRPr>
          </a:p>
          <a:p>
            <a:pPr>
              <a:spcAft>
                <a:spcPts val="300"/>
              </a:spcAft>
            </a:pPr>
            <a:endParaRPr lang="en-US" sz="1000" dirty="0">
              <a:solidFill>
                <a:schemeClr val="tx1"/>
              </a:solidFill>
              <a:latin typeface="Georgia" pitchFamily="18" charset="0"/>
            </a:endParaRPr>
          </a:p>
        </p:txBody>
      </p:sp>
      <p:sp>
        <p:nvSpPr>
          <p:cNvPr id="15" name="TextBox 14"/>
          <p:cNvSpPr txBox="1"/>
          <p:nvPr/>
        </p:nvSpPr>
        <p:spPr>
          <a:xfrm>
            <a:off x="5435527" y="3459600"/>
            <a:ext cx="4690800" cy="3000821"/>
          </a:xfrm>
          <a:prstGeom prst="rect">
            <a:avLst/>
          </a:prstGeom>
          <a:noFill/>
        </p:spPr>
        <p:txBody>
          <a:bodyPr wrap="square" lIns="0" tIns="0" rIns="0" bIns="0" rtlCol="0">
            <a:spAutoFit/>
          </a:bodyPr>
          <a:lstStyle/>
          <a:p>
            <a:pPr>
              <a:spcAft>
                <a:spcPts val="300"/>
              </a:spcAft>
            </a:pPr>
            <a:r>
              <a:rPr lang="en-US" sz="1000" b="1" dirty="0">
                <a:solidFill>
                  <a:schemeClr val="tx2"/>
                </a:solidFill>
                <a:latin typeface="Georgia" pitchFamily="18" charset="0"/>
              </a:rPr>
              <a:t>PwC approach</a:t>
            </a:r>
          </a:p>
          <a:p>
            <a:pPr>
              <a:spcAft>
                <a:spcPts val="300"/>
              </a:spcAft>
            </a:pPr>
            <a:r>
              <a:rPr lang="en-GB" sz="1000" dirty="0">
                <a:latin typeface="Georgia" pitchFamily="18" charset="0"/>
              </a:rPr>
              <a:t>PwC worked with key business leaders and stakeholders from every function impacted by regulatory reporting to:</a:t>
            </a:r>
          </a:p>
          <a:p>
            <a:pPr marL="171450" indent="-171450">
              <a:spcAft>
                <a:spcPts val="300"/>
              </a:spcAft>
              <a:buFont typeface="Arial" panose="020B0604020202020204" pitchFamily="34" charset="0"/>
              <a:buChar char="•"/>
            </a:pPr>
            <a:r>
              <a:rPr lang="en-GB" sz="1000" dirty="0">
                <a:latin typeface="Georgia" pitchFamily="18" charset="0"/>
              </a:rPr>
              <a:t>Identify and assess the impact of European and Asia-Pacific OTC derivatives regulatory reform on business operations, technology, systems, and workflows</a:t>
            </a:r>
          </a:p>
          <a:p>
            <a:pPr marL="171450" indent="-171450">
              <a:spcAft>
                <a:spcPts val="300"/>
              </a:spcAft>
              <a:buFont typeface="Arial" panose="020B0604020202020204" pitchFamily="34" charset="0"/>
              <a:buChar char="•"/>
            </a:pPr>
            <a:r>
              <a:rPr lang="en-GB" sz="1000" dirty="0">
                <a:latin typeface="Georgia" pitchFamily="18" charset="0"/>
              </a:rPr>
              <a:t>Develop project plans, deliverables and business requirements for implementation to address these regulatory reforms</a:t>
            </a:r>
          </a:p>
          <a:p>
            <a:pPr marL="171450" indent="-171450">
              <a:spcAft>
                <a:spcPts val="300"/>
              </a:spcAft>
              <a:buFont typeface="Arial" panose="020B0604020202020204" pitchFamily="34" charset="0"/>
              <a:buChar char="•"/>
            </a:pPr>
            <a:r>
              <a:rPr lang="en-GB" sz="1000" dirty="0">
                <a:latin typeface="Georgia" pitchFamily="18" charset="0"/>
              </a:rPr>
              <a:t>Provide ongoing regional expertise through working group support and implementation</a:t>
            </a:r>
          </a:p>
          <a:p>
            <a:pPr>
              <a:spcAft>
                <a:spcPts val="300"/>
              </a:spcAft>
            </a:pPr>
            <a:r>
              <a:rPr lang="en-US" sz="1000" b="1" dirty="0">
                <a:solidFill>
                  <a:schemeClr val="tx2"/>
                </a:solidFill>
                <a:latin typeface="Georgia" pitchFamily="18" charset="0"/>
              </a:rPr>
              <a:t>Engagement outcomes</a:t>
            </a:r>
          </a:p>
          <a:p>
            <a:pPr>
              <a:spcAft>
                <a:spcPts val="300"/>
              </a:spcAft>
            </a:pPr>
            <a:r>
              <a:rPr lang="en-US" sz="1000" dirty="0">
                <a:solidFill>
                  <a:schemeClr val="dk1"/>
                </a:solidFill>
                <a:latin typeface="Georgia" panose="02040502050405020303" pitchFamily="18" charset="0"/>
              </a:rPr>
              <a:t>Our client now has a solid framework to integrate complex regulatory changes into its businesses, meet compliance deadlines on-time and manage business and operational risk.  Our most immediate impact was serving as a catalyst to bring cross-functional/ cross-business unit stakeholders together to solve business problems. Our engagement provided support to allow the client’s leaders to identify change and get ready, and stay focused on their core mission.  This approach also allows businesses to identify needs to weigh in on regulatory change before it becomes final. </a:t>
            </a:r>
            <a:endParaRPr lang="en-GB" sz="1000" dirty="0">
              <a:solidFill>
                <a:schemeClr val="dk1"/>
              </a:solidFill>
              <a:latin typeface="Georgia" panose="02040502050405020303" pitchFamily="18" charset="0"/>
            </a:endParaRPr>
          </a:p>
        </p:txBody>
      </p:sp>
    </p:spTree>
    <p:extLst>
      <p:ext uri="{BB962C8B-B14F-4D97-AF65-F5344CB8AC3E}">
        <p14:creationId xmlns:p14="http://schemas.microsoft.com/office/powerpoint/2010/main" val="3431912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Recent Morgan Stanley </a:t>
            </a:r>
            <a:r>
              <a:rPr lang="en-US" dirty="0"/>
              <a:t>r</a:t>
            </a:r>
            <a:r>
              <a:rPr lang="en-US" dirty="0" smtClean="0"/>
              <a:t>elated experience</a:t>
            </a:r>
            <a:endParaRPr lang="en-US" dirty="0"/>
          </a:p>
        </p:txBody>
      </p:sp>
      <p:sp>
        <p:nvSpPr>
          <p:cNvPr id="5" name="Footer Placeholder 4"/>
          <p:cNvSpPr>
            <a:spLocks noGrp="1"/>
          </p:cNvSpPr>
          <p:nvPr>
            <p:ph type="ftr" sz="quarter" idx="3"/>
          </p:nvPr>
        </p:nvSpPr>
        <p:spPr/>
        <p:txBody>
          <a:bodyPr/>
          <a:lstStyle/>
          <a:p>
            <a:r>
              <a:rPr lang="en-US" dirty="0" smtClean="0"/>
              <a:t>Trade and transaction reporting review</a:t>
            </a:r>
            <a:endParaRPr lang="en-GB" dirty="0"/>
          </a:p>
        </p:txBody>
      </p:sp>
      <p:sp>
        <p:nvSpPr>
          <p:cNvPr id="2" name="Slide Number Placeholder 1"/>
          <p:cNvSpPr>
            <a:spLocks noGrp="1"/>
          </p:cNvSpPr>
          <p:nvPr>
            <p:ph type="sldNum" sz="quarter" idx="4"/>
          </p:nvPr>
        </p:nvSpPr>
        <p:spPr/>
        <p:txBody>
          <a:bodyPr/>
          <a:lstStyle/>
          <a:p>
            <a:fld id="{FEBD7F86-1881-4698-8703-FB80B0800997}" type="slidenum">
              <a:rPr lang="en-GB" smtClean="0"/>
              <a:pPr/>
              <a:t>39</a:t>
            </a:fld>
            <a:endParaRPr lang="en-GB" dirty="0"/>
          </a:p>
        </p:txBody>
      </p:sp>
      <p:sp>
        <p:nvSpPr>
          <p:cNvPr id="3" name="Date Placeholder 2"/>
          <p:cNvSpPr>
            <a:spLocks noGrp="1"/>
          </p:cNvSpPr>
          <p:nvPr>
            <p:ph type="dt" sz="half" idx="2"/>
          </p:nvPr>
        </p:nvSpPr>
        <p:spPr/>
        <p:txBody>
          <a:bodyPr/>
          <a:lstStyle/>
          <a:p>
            <a:r>
              <a:rPr lang="en-US" dirty="0" smtClean="0"/>
              <a:t>July 2016</a:t>
            </a:r>
            <a:endParaRPr lang="en-GB" dirty="0"/>
          </a:p>
        </p:txBody>
      </p:sp>
      <p:sp>
        <p:nvSpPr>
          <p:cNvPr id="12" name="TextBox 11"/>
          <p:cNvSpPr txBox="1"/>
          <p:nvPr/>
        </p:nvSpPr>
        <p:spPr>
          <a:xfrm>
            <a:off x="567075" y="1698005"/>
            <a:ext cx="4690800" cy="407804"/>
          </a:xfrm>
          <a:prstGeom prst="rect">
            <a:avLst/>
          </a:prstGeom>
          <a:noFill/>
        </p:spPr>
        <p:txBody>
          <a:bodyPr wrap="square" lIns="0" tIns="0" rIns="0" bIns="0" rtlCol="0">
            <a:spAutoFit/>
          </a:bodyPr>
          <a:lstStyle/>
          <a:p>
            <a:pPr>
              <a:spcAft>
                <a:spcPts val="300"/>
              </a:spcAft>
            </a:pPr>
            <a:r>
              <a:rPr lang="en-GB" sz="1200" b="1" dirty="0" smtClean="0">
                <a:latin typeface="Georgia" pitchFamily="18" charset="0"/>
              </a:rPr>
              <a:t>Tokyo ORC Transaction Reporting Review &amp; Support</a:t>
            </a:r>
            <a:endParaRPr lang="en-GB" sz="1200" b="1" dirty="0">
              <a:latin typeface="Georgia" pitchFamily="18" charset="0"/>
            </a:endParaRPr>
          </a:p>
          <a:p>
            <a:pPr>
              <a:spcAft>
                <a:spcPts val="300"/>
              </a:spcAft>
            </a:pPr>
            <a:endParaRPr lang="en-US" sz="1200" b="1" dirty="0">
              <a:latin typeface="Georgia" pitchFamily="18" charset="0"/>
            </a:endParaRPr>
          </a:p>
        </p:txBody>
      </p:sp>
      <p:sp>
        <p:nvSpPr>
          <p:cNvPr id="13" name="Rectangle 12"/>
          <p:cNvSpPr/>
          <p:nvPr/>
        </p:nvSpPr>
        <p:spPr bwMode="ltGray">
          <a:xfrm>
            <a:off x="-1" y="1908423"/>
            <a:ext cx="5257875" cy="1453902"/>
          </a:xfrm>
          <a:prstGeom prst="rect">
            <a:avLst/>
          </a:prstGeom>
          <a:solidFill>
            <a:srgbClr val="EAE8E2"/>
          </a:solidFill>
          <a:ln w="3175">
            <a:solidFill>
              <a:srgbClr val="EAE8E2"/>
            </a:solidFill>
          </a:ln>
        </p:spPr>
        <p:style>
          <a:lnRef idx="2">
            <a:schemeClr val="accent1">
              <a:shade val="50000"/>
            </a:schemeClr>
          </a:lnRef>
          <a:fillRef idx="1">
            <a:schemeClr val="accent1"/>
          </a:fillRef>
          <a:effectRef idx="0">
            <a:schemeClr val="accent1"/>
          </a:effectRef>
          <a:fontRef idx="minor">
            <a:schemeClr val="lt1"/>
          </a:fontRef>
        </p:style>
        <p:txBody>
          <a:bodyPr lIns="576000" rtlCol="0" anchor="t"/>
          <a:lstStyle/>
          <a:p>
            <a:pPr>
              <a:spcAft>
                <a:spcPts val="300"/>
              </a:spcAft>
            </a:pPr>
            <a:r>
              <a:rPr lang="en-US" sz="1000" b="1" dirty="0">
                <a:solidFill>
                  <a:schemeClr val="tx2"/>
                </a:solidFill>
                <a:latin typeface="Georgia" pitchFamily="18" charset="0"/>
              </a:rPr>
              <a:t>Engagement </a:t>
            </a:r>
            <a:r>
              <a:rPr lang="en-US" sz="1000" b="1" dirty="0" smtClean="0">
                <a:solidFill>
                  <a:schemeClr val="tx2"/>
                </a:solidFill>
                <a:latin typeface="Georgia" pitchFamily="18" charset="0"/>
              </a:rPr>
              <a:t>scope</a:t>
            </a:r>
          </a:p>
          <a:p>
            <a:pPr>
              <a:spcAft>
                <a:spcPts val="300"/>
              </a:spcAft>
            </a:pPr>
            <a:r>
              <a:rPr lang="en-GB" sz="1000" dirty="0" smtClean="0">
                <a:solidFill>
                  <a:schemeClr val="tx1"/>
                </a:solidFill>
                <a:latin typeface="Georgia" pitchFamily="18" charset="0"/>
              </a:rPr>
              <a:t>PwC was asked to assist with governance, data sourcing and report production control activities across 38 ORC-owned reports identified with management as higher risk.</a:t>
            </a:r>
            <a:endParaRPr lang="en-US" sz="1000" dirty="0">
              <a:solidFill>
                <a:schemeClr val="tx1"/>
              </a:solidFill>
              <a:latin typeface="Georgia" pitchFamily="18" charset="0"/>
            </a:endParaRPr>
          </a:p>
        </p:txBody>
      </p:sp>
      <p:sp>
        <p:nvSpPr>
          <p:cNvPr id="14" name="TextBox 13"/>
          <p:cNvSpPr txBox="1"/>
          <p:nvPr/>
        </p:nvSpPr>
        <p:spPr>
          <a:xfrm>
            <a:off x="567075" y="3459600"/>
            <a:ext cx="4690800" cy="3462486"/>
          </a:xfrm>
          <a:prstGeom prst="rect">
            <a:avLst/>
          </a:prstGeom>
          <a:noFill/>
        </p:spPr>
        <p:txBody>
          <a:bodyPr wrap="square" lIns="0" tIns="0" rIns="0" bIns="0" rtlCol="0">
            <a:spAutoFit/>
          </a:bodyPr>
          <a:lstStyle/>
          <a:p>
            <a:pPr>
              <a:spcAft>
                <a:spcPts val="300"/>
              </a:spcAft>
            </a:pPr>
            <a:r>
              <a:rPr lang="en-US" sz="1000" b="1" dirty="0">
                <a:solidFill>
                  <a:schemeClr val="tx2"/>
                </a:solidFill>
                <a:latin typeface="Georgia" pitchFamily="18" charset="0"/>
              </a:rPr>
              <a:t>PwC </a:t>
            </a:r>
            <a:r>
              <a:rPr lang="en-US" sz="1000" b="1" dirty="0" smtClean="0">
                <a:solidFill>
                  <a:schemeClr val="tx2"/>
                </a:solidFill>
                <a:latin typeface="Georgia" pitchFamily="18" charset="0"/>
              </a:rPr>
              <a:t>approach</a:t>
            </a:r>
            <a:endParaRPr lang="en-US" sz="1000" b="1" dirty="0">
              <a:solidFill>
                <a:schemeClr val="tx2"/>
              </a:solidFill>
              <a:latin typeface="Georgia" pitchFamily="18" charset="0"/>
            </a:endParaRPr>
          </a:p>
          <a:p>
            <a:pPr>
              <a:spcAft>
                <a:spcPts val="300"/>
              </a:spcAft>
            </a:pPr>
            <a:r>
              <a:rPr lang="en-GB" sz="1000" dirty="0" smtClean="0">
                <a:latin typeface="Georgia" pitchFamily="18" charset="0"/>
              </a:rPr>
              <a:t>PwC performed the following:</a:t>
            </a:r>
            <a:endParaRPr lang="en-GB" sz="1000" dirty="0">
              <a:latin typeface="Georgia" pitchFamily="18" charset="0"/>
            </a:endParaRPr>
          </a:p>
          <a:p>
            <a:pPr marL="171450" indent="-171450">
              <a:spcAft>
                <a:spcPts val="300"/>
              </a:spcAft>
              <a:buFont typeface="Arial" panose="020B0604020202020204" pitchFamily="34" charset="0"/>
              <a:buChar char="•"/>
            </a:pPr>
            <a:r>
              <a:rPr lang="en-GB" sz="1000" dirty="0" smtClean="0">
                <a:latin typeface="Georgia" pitchFamily="18" charset="0"/>
              </a:rPr>
              <a:t>Established </a:t>
            </a:r>
            <a:r>
              <a:rPr lang="en-GB" sz="1000" dirty="0">
                <a:latin typeface="Georgia" pitchFamily="18" charset="0"/>
              </a:rPr>
              <a:t>governance documents detailing MS regulatory interpretations, report production control frameworks, and report production desktop </a:t>
            </a:r>
            <a:r>
              <a:rPr lang="en-GB" sz="1000" dirty="0" smtClean="0">
                <a:latin typeface="Georgia" pitchFamily="18" charset="0"/>
              </a:rPr>
              <a:t>procedures.</a:t>
            </a:r>
            <a:endParaRPr lang="en-GB" sz="1000" dirty="0">
              <a:latin typeface="Georgia" pitchFamily="18" charset="0"/>
            </a:endParaRPr>
          </a:p>
          <a:p>
            <a:pPr marL="171450" indent="-171450">
              <a:spcAft>
                <a:spcPts val="300"/>
              </a:spcAft>
              <a:buFont typeface="Arial" panose="020B0604020202020204" pitchFamily="34" charset="0"/>
              <a:buChar char="•"/>
            </a:pPr>
            <a:r>
              <a:rPr lang="en-GB" sz="1000" dirty="0" smtClean="0">
                <a:latin typeface="Georgia" pitchFamily="18" charset="0"/>
              </a:rPr>
              <a:t>Assessed </a:t>
            </a:r>
            <a:r>
              <a:rPr lang="en-GB" sz="1000" dirty="0">
                <a:latin typeface="Georgia" pitchFamily="18" charset="0"/>
              </a:rPr>
              <a:t>report data sourcing activities to determine accuracy and completeness of information currently being </a:t>
            </a:r>
            <a:r>
              <a:rPr lang="en-GB" sz="1000" dirty="0" smtClean="0">
                <a:latin typeface="Georgia" pitchFamily="18" charset="0"/>
              </a:rPr>
              <a:t>reported</a:t>
            </a:r>
            <a:r>
              <a:rPr lang="en-GB" sz="1000" dirty="0">
                <a:latin typeface="Georgia" pitchFamily="18" charset="0"/>
              </a:rPr>
              <a:t>.</a:t>
            </a:r>
          </a:p>
          <a:p>
            <a:pPr marL="171450" indent="-171450">
              <a:spcAft>
                <a:spcPts val="300"/>
              </a:spcAft>
              <a:buFont typeface="Arial" panose="020B0604020202020204" pitchFamily="34" charset="0"/>
              <a:buChar char="•"/>
            </a:pPr>
            <a:r>
              <a:rPr lang="en-GB" sz="1000" dirty="0" smtClean="0">
                <a:latin typeface="Georgia" pitchFamily="18" charset="0"/>
              </a:rPr>
              <a:t>Evaluated </a:t>
            </a:r>
            <a:r>
              <a:rPr lang="en-GB" sz="1000" dirty="0">
                <a:latin typeface="Georgia" pitchFamily="18" charset="0"/>
              </a:rPr>
              <a:t>report production control activities to identify points of increased misreporting risk arising from weaknesses in operational design</a:t>
            </a:r>
            <a:r>
              <a:rPr lang="en-GB" sz="1000" dirty="0" smtClean="0">
                <a:latin typeface="Georgia" pitchFamily="18" charset="0"/>
              </a:rPr>
              <a:t>.</a:t>
            </a:r>
            <a:endParaRPr lang="en-GB" sz="1000" dirty="0">
              <a:latin typeface="Georgia" pitchFamily="18" charset="0"/>
            </a:endParaRPr>
          </a:p>
          <a:p>
            <a:pPr>
              <a:spcAft>
                <a:spcPts val="300"/>
              </a:spcAft>
            </a:pPr>
            <a:r>
              <a:rPr lang="en-US" sz="1000" b="1" dirty="0" smtClean="0">
                <a:solidFill>
                  <a:schemeClr val="tx2"/>
                </a:solidFill>
                <a:latin typeface="Georgia" pitchFamily="18" charset="0"/>
              </a:rPr>
              <a:t>Engagement </a:t>
            </a:r>
            <a:r>
              <a:rPr lang="en-US" sz="1000" b="1" dirty="0">
                <a:solidFill>
                  <a:schemeClr val="tx2"/>
                </a:solidFill>
                <a:latin typeface="Georgia" pitchFamily="18" charset="0"/>
              </a:rPr>
              <a:t>outcomes</a:t>
            </a:r>
          </a:p>
          <a:p>
            <a:pPr marL="171450" indent="-171450">
              <a:spcAft>
                <a:spcPts val="300"/>
              </a:spcAft>
              <a:buFont typeface="Arial" panose="020B0604020202020204" pitchFamily="34" charset="0"/>
              <a:buChar char="•"/>
            </a:pPr>
            <a:r>
              <a:rPr lang="en-GB" sz="1000" dirty="0" smtClean="0">
                <a:solidFill>
                  <a:schemeClr val="dk1"/>
                </a:solidFill>
                <a:latin typeface="Georgia" panose="02040502050405020303" pitchFamily="18" charset="0"/>
              </a:rPr>
              <a:t>Increased </a:t>
            </a:r>
            <a:r>
              <a:rPr lang="en-GB" sz="1000" dirty="0">
                <a:solidFill>
                  <a:schemeClr val="dk1"/>
                </a:solidFill>
                <a:latin typeface="Georgia" panose="02040502050405020303" pitchFamily="18" charset="0"/>
              </a:rPr>
              <a:t>clarity of rule interpretations through improved documentation and dialogue between report stakeholders and local regulators; </a:t>
            </a:r>
          </a:p>
          <a:p>
            <a:pPr marL="171450" indent="-171450">
              <a:spcAft>
                <a:spcPts val="300"/>
              </a:spcAft>
              <a:buFont typeface="Arial" panose="020B0604020202020204" pitchFamily="34" charset="0"/>
              <a:buChar char="•"/>
            </a:pPr>
            <a:r>
              <a:rPr lang="en-GB" sz="1000" dirty="0" smtClean="0">
                <a:solidFill>
                  <a:schemeClr val="dk1"/>
                </a:solidFill>
                <a:latin typeface="Georgia" panose="02040502050405020303" pitchFamily="18" charset="0"/>
              </a:rPr>
              <a:t>Increased </a:t>
            </a:r>
            <a:r>
              <a:rPr lang="en-GB" sz="1000" dirty="0">
                <a:solidFill>
                  <a:schemeClr val="dk1"/>
                </a:solidFill>
                <a:latin typeface="Georgia" panose="02040502050405020303" pitchFamily="18" charset="0"/>
              </a:rPr>
              <a:t>accountability of defined roles/responsibilities between cross-functional stakeholders for report ownership/production; </a:t>
            </a:r>
          </a:p>
          <a:p>
            <a:pPr marL="171450" indent="-171450">
              <a:spcAft>
                <a:spcPts val="300"/>
              </a:spcAft>
              <a:buFont typeface="Arial" panose="020B0604020202020204" pitchFamily="34" charset="0"/>
              <a:buChar char="•"/>
            </a:pPr>
            <a:r>
              <a:rPr lang="en-GB" sz="1000" dirty="0" smtClean="0">
                <a:solidFill>
                  <a:schemeClr val="dk1"/>
                </a:solidFill>
                <a:latin typeface="Georgia" panose="02040502050405020303" pitchFamily="18" charset="0"/>
              </a:rPr>
              <a:t>Increased </a:t>
            </a:r>
            <a:r>
              <a:rPr lang="en-GB" sz="1000" dirty="0">
                <a:solidFill>
                  <a:schemeClr val="dk1"/>
                </a:solidFill>
                <a:latin typeface="Georgia" panose="02040502050405020303" pitchFamily="18" charset="0"/>
              </a:rPr>
              <a:t>transparency of data sourced via technology/EUC tools for comparison against regulatory requirements/interpretations; </a:t>
            </a:r>
          </a:p>
          <a:p>
            <a:pPr marL="171450" indent="-171450">
              <a:spcAft>
                <a:spcPts val="300"/>
              </a:spcAft>
              <a:buFont typeface="Arial" panose="020B0604020202020204" pitchFamily="34" charset="0"/>
              <a:buChar char="•"/>
            </a:pPr>
            <a:r>
              <a:rPr lang="en-GB" sz="1000" dirty="0" smtClean="0">
                <a:solidFill>
                  <a:schemeClr val="dk1"/>
                </a:solidFill>
                <a:latin typeface="Georgia" panose="02040502050405020303" pitchFamily="18" charset="0"/>
              </a:rPr>
              <a:t>Streamlined </a:t>
            </a:r>
            <a:r>
              <a:rPr lang="en-GB" sz="1000" dirty="0">
                <a:solidFill>
                  <a:schemeClr val="dk1"/>
                </a:solidFill>
                <a:latin typeface="Georgia" panose="02040502050405020303" pitchFamily="18" charset="0"/>
              </a:rPr>
              <a:t>documentation of Desktop Procedures and Control Packs for enhanced process governance and knowledge retention; and, </a:t>
            </a:r>
          </a:p>
          <a:p>
            <a:pPr marL="171450" indent="-171450">
              <a:spcAft>
                <a:spcPts val="300"/>
              </a:spcAft>
              <a:buFont typeface="Arial" panose="020B0604020202020204" pitchFamily="34" charset="0"/>
              <a:buChar char="•"/>
            </a:pPr>
            <a:r>
              <a:rPr lang="en-GB" sz="1000" dirty="0" smtClean="0">
                <a:solidFill>
                  <a:schemeClr val="dk1"/>
                </a:solidFill>
                <a:latin typeface="Georgia" panose="02040502050405020303" pitchFamily="18" charset="0"/>
              </a:rPr>
              <a:t>Increased </a:t>
            </a:r>
            <a:r>
              <a:rPr lang="en-GB" sz="1000" dirty="0">
                <a:solidFill>
                  <a:schemeClr val="dk1"/>
                </a:solidFill>
                <a:latin typeface="Georgia" panose="02040502050405020303" pitchFamily="18" charset="0"/>
              </a:rPr>
              <a:t>awareness of operational risks/limitations present in current report production for process enhancement and/or automation prioritization.  </a:t>
            </a:r>
            <a:endParaRPr lang="en-US" sz="1000" spc="-20" dirty="0">
              <a:latin typeface="Georgia" pitchFamily="18" charset="0"/>
            </a:endParaRPr>
          </a:p>
        </p:txBody>
      </p:sp>
      <p:sp>
        <p:nvSpPr>
          <p:cNvPr id="10" name="TextBox 9"/>
          <p:cNvSpPr txBox="1"/>
          <p:nvPr/>
        </p:nvSpPr>
        <p:spPr>
          <a:xfrm>
            <a:off x="5435527" y="1698005"/>
            <a:ext cx="4690800" cy="184666"/>
          </a:xfrm>
          <a:prstGeom prst="rect">
            <a:avLst/>
          </a:prstGeom>
          <a:noFill/>
        </p:spPr>
        <p:txBody>
          <a:bodyPr wrap="square" lIns="0" tIns="0" rIns="0" bIns="0" rtlCol="0">
            <a:spAutoFit/>
          </a:bodyPr>
          <a:lstStyle/>
          <a:p>
            <a:pPr>
              <a:spcAft>
                <a:spcPts val="300"/>
              </a:spcAft>
            </a:pPr>
            <a:r>
              <a:rPr lang="en-US" sz="1200" b="1" dirty="0" smtClean="0">
                <a:latin typeface="Georgia" pitchFamily="18" charset="0"/>
              </a:rPr>
              <a:t>Short Interest Reporting Support</a:t>
            </a:r>
            <a:endParaRPr lang="en-US" sz="1200" b="1" dirty="0">
              <a:latin typeface="Georgia" pitchFamily="18" charset="0"/>
            </a:endParaRPr>
          </a:p>
        </p:txBody>
      </p:sp>
      <p:sp>
        <p:nvSpPr>
          <p:cNvPr id="11" name="Rectangle 10"/>
          <p:cNvSpPr/>
          <p:nvPr/>
        </p:nvSpPr>
        <p:spPr bwMode="ltGray">
          <a:xfrm>
            <a:off x="5353051" y="1908423"/>
            <a:ext cx="5340350" cy="1453902"/>
          </a:xfrm>
          <a:prstGeom prst="rect">
            <a:avLst/>
          </a:prstGeom>
          <a:solidFill>
            <a:srgbClr val="EAE8E2"/>
          </a:solidFill>
          <a:ln w="3175">
            <a:solidFill>
              <a:srgbClr val="EAE8E2"/>
            </a:solidFill>
          </a:ln>
        </p:spPr>
        <p:style>
          <a:lnRef idx="2">
            <a:schemeClr val="accent1">
              <a:shade val="50000"/>
            </a:schemeClr>
          </a:lnRef>
          <a:fillRef idx="1">
            <a:schemeClr val="accent1"/>
          </a:fillRef>
          <a:effectRef idx="0">
            <a:schemeClr val="accent1"/>
          </a:effectRef>
          <a:fontRef idx="minor">
            <a:schemeClr val="lt1"/>
          </a:fontRef>
        </p:style>
        <p:txBody>
          <a:bodyPr lIns="90000" rIns="576000" rtlCol="0" anchor="t"/>
          <a:lstStyle/>
          <a:p>
            <a:pPr>
              <a:spcAft>
                <a:spcPts val="300"/>
              </a:spcAft>
            </a:pPr>
            <a:r>
              <a:rPr lang="en-US" sz="1000" b="1" dirty="0">
                <a:solidFill>
                  <a:schemeClr val="tx2"/>
                </a:solidFill>
                <a:latin typeface="Georgia" pitchFamily="18" charset="0"/>
              </a:rPr>
              <a:t>Engagement </a:t>
            </a:r>
            <a:r>
              <a:rPr lang="en-US" sz="1000" b="1" dirty="0" smtClean="0">
                <a:solidFill>
                  <a:schemeClr val="tx2"/>
                </a:solidFill>
                <a:latin typeface="Georgia" pitchFamily="18" charset="0"/>
              </a:rPr>
              <a:t>scope</a:t>
            </a:r>
          </a:p>
          <a:p>
            <a:pPr>
              <a:spcAft>
                <a:spcPts val="300"/>
              </a:spcAft>
            </a:pPr>
            <a:r>
              <a:rPr lang="en-US" sz="1000" dirty="0">
                <a:solidFill>
                  <a:schemeClr val="tx1"/>
                </a:solidFill>
                <a:latin typeface="Georgia" pitchFamily="18" charset="0"/>
              </a:rPr>
              <a:t>PwC was asked to perform a gap assessment around Short Interest Reporting and help develop a reporting approach that met defined regulatory standards.</a:t>
            </a:r>
          </a:p>
        </p:txBody>
      </p:sp>
      <p:sp>
        <p:nvSpPr>
          <p:cNvPr id="15" name="TextBox 14"/>
          <p:cNvSpPr txBox="1"/>
          <p:nvPr/>
        </p:nvSpPr>
        <p:spPr>
          <a:xfrm>
            <a:off x="5435527" y="3459600"/>
            <a:ext cx="4690800" cy="2731517"/>
          </a:xfrm>
          <a:prstGeom prst="rect">
            <a:avLst/>
          </a:prstGeom>
          <a:noFill/>
        </p:spPr>
        <p:txBody>
          <a:bodyPr wrap="square" lIns="0" tIns="0" rIns="0" bIns="0" rtlCol="0">
            <a:spAutoFit/>
          </a:bodyPr>
          <a:lstStyle/>
          <a:p>
            <a:pPr>
              <a:spcAft>
                <a:spcPts val="300"/>
              </a:spcAft>
            </a:pPr>
            <a:r>
              <a:rPr lang="en-US" sz="1000" b="1" dirty="0">
                <a:solidFill>
                  <a:schemeClr val="tx2"/>
                </a:solidFill>
                <a:latin typeface="Georgia" pitchFamily="18" charset="0"/>
              </a:rPr>
              <a:t>PwC </a:t>
            </a:r>
            <a:r>
              <a:rPr lang="en-US" sz="1000" b="1" dirty="0" smtClean="0">
                <a:solidFill>
                  <a:schemeClr val="tx2"/>
                </a:solidFill>
                <a:latin typeface="Georgia" pitchFamily="18" charset="0"/>
              </a:rPr>
              <a:t>approach</a:t>
            </a:r>
            <a:endParaRPr lang="en-US" sz="1000" b="1" dirty="0">
              <a:solidFill>
                <a:schemeClr val="tx2"/>
              </a:solidFill>
              <a:latin typeface="Georgia" pitchFamily="18" charset="0"/>
            </a:endParaRPr>
          </a:p>
          <a:p>
            <a:pPr>
              <a:spcAft>
                <a:spcPts val="300"/>
              </a:spcAft>
            </a:pPr>
            <a:r>
              <a:rPr lang="en-US" sz="1000" dirty="0" smtClean="0">
                <a:latin typeface="Georgia" pitchFamily="18" charset="0"/>
              </a:rPr>
              <a:t>PwC undertook an analysis </a:t>
            </a:r>
            <a:r>
              <a:rPr lang="en-US" sz="1000" dirty="0">
                <a:latin typeface="Georgia" pitchFamily="18" charset="0"/>
              </a:rPr>
              <a:t>of the current process and related reference </a:t>
            </a:r>
            <a:r>
              <a:rPr lang="en-US" sz="1000" dirty="0" smtClean="0">
                <a:latin typeface="Georgia" pitchFamily="18" charset="0"/>
              </a:rPr>
              <a:t>data including:</a:t>
            </a:r>
            <a:endParaRPr lang="en-US" sz="1000" dirty="0">
              <a:latin typeface="Georgia" pitchFamily="18" charset="0"/>
            </a:endParaRPr>
          </a:p>
          <a:p>
            <a:pPr marL="180000" indent="-180000">
              <a:spcAft>
                <a:spcPts val="300"/>
              </a:spcAft>
              <a:buFont typeface="Arial" panose="020B0604020202020204" pitchFamily="34" charset="0"/>
              <a:buChar char="•"/>
            </a:pPr>
            <a:r>
              <a:rPr lang="en-US" sz="1000" dirty="0">
                <a:latin typeface="Georgia" pitchFamily="18" charset="0"/>
              </a:rPr>
              <a:t>Review of code used within the AQUA system to generate Short Interest </a:t>
            </a:r>
            <a:r>
              <a:rPr lang="en-US" sz="1000" dirty="0" smtClean="0">
                <a:latin typeface="Georgia" pitchFamily="18" charset="0"/>
              </a:rPr>
              <a:t>reports.</a:t>
            </a:r>
            <a:endParaRPr lang="en-US" sz="1000" dirty="0">
              <a:latin typeface="Georgia" pitchFamily="18" charset="0"/>
            </a:endParaRPr>
          </a:p>
          <a:p>
            <a:pPr marL="180000" indent="-180000">
              <a:spcAft>
                <a:spcPts val="300"/>
              </a:spcAft>
              <a:buFont typeface="Arial" panose="020B0604020202020204" pitchFamily="34" charset="0"/>
              <a:buChar char="•"/>
            </a:pPr>
            <a:r>
              <a:rPr lang="en-US" sz="1000" dirty="0">
                <a:latin typeface="Georgia" pitchFamily="18" charset="0"/>
              </a:rPr>
              <a:t>Review of reference data used to identify Short Interest positions (accounts, products, transaction/position </a:t>
            </a:r>
            <a:r>
              <a:rPr lang="en-US" sz="1000" dirty="0" smtClean="0">
                <a:latin typeface="Georgia" pitchFamily="18" charset="0"/>
              </a:rPr>
              <a:t>categorisation</a:t>
            </a:r>
            <a:r>
              <a:rPr lang="en-US" sz="1000" dirty="0">
                <a:latin typeface="Georgia" pitchFamily="18" charset="0"/>
              </a:rPr>
              <a:t>) and their respective feeds from the source systems (e.g., Horizon</a:t>
            </a:r>
            <a:r>
              <a:rPr lang="en-US" sz="1000" dirty="0" smtClean="0">
                <a:latin typeface="Georgia" pitchFamily="18" charset="0"/>
              </a:rPr>
              <a:t>).</a:t>
            </a:r>
            <a:endParaRPr lang="en-US" sz="1000" dirty="0">
              <a:latin typeface="Georgia" pitchFamily="18" charset="0"/>
            </a:endParaRPr>
          </a:p>
          <a:p>
            <a:pPr marL="180000" indent="-180000">
              <a:spcAft>
                <a:spcPts val="300"/>
              </a:spcAft>
              <a:buFont typeface="Arial" panose="020B0604020202020204" pitchFamily="34" charset="0"/>
              <a:buChar char="•"/>
            </a:pPr>
            <a:r>
              <a:rPr lang="en-US" sz="1000" dirty="0">
                <a:latin typeface="Georgia" pitchFamily="18" charset="0"/>
              </a:rPr>
              <a:t>Gap analysis between current state and FINRA regulatory </a:t>
            </a:r>
            <a:r>
              <a:rPr lang="en-US" sz="1000" dirty="0" smtClean="0">
                <a:latin typeface="Georgia" pitchFamily="18" charset="0"/>
              </a:rPr>
              <a:t>requirements.</a:t>
            </a:r>
            <a:endParaRPr lang="en-US" sz="1000" dirty="0">
              <a:latin typeface="Georgia" pitchFamily="18" charset="0"/>
            </a:endParaRPr>
          </a:p>
          <a:p>
            <a:pPr marL="180000" indent="-180000">
              <a:spcAft>
                <a:spcPts val="300"/>
              </a:spcAft>
              <a:buFont typeface="Arial" panose="020B0604020202020204" pitchFamily="34" charset="0"/>
              <a:buChar char="•"/>
            </a:pPr>
            <a:r>
              <a:rPr lang="en-US" sz="1000" dirty="0">
                <a:latin typeface="Georgia" pitchFamily="18" charset="0"/>
              </a:rPr>
              <a:t>Recommendation of improvements to technology infrastructure, internal governance, and process </a:t>
            </a:r>
            <a:r>
              <a:rPr lang="en-US" sz="1000" dirty="0" smtClean="0">
                <a:latin typeface="Georgia" pitchFamily="18" charset="0"/>
              </a:rPr>
              <a:t>efficiencies.</a:t>
            </a:r>
            <a:endParaRPr lang="en-US" sz="1000" dirty="0">
              <a:latin typeface="Georgia" pitchFamily="18" charset="0"/>
            </a:endParaRPr>
          </a:p>
          <a:p>
            <a:pPr>
              <a:spcAft>
                <a:spcPts val="300"/>
              </a:spcAft>
            </a:pPr>
            <a:r>
              <a:rPr lang="en-US" sz="1000" b="1" dirty="0" smtClean="0">
                <a:solidFill>
                  <a:schemeClr val="tx2"/>
                </a:solidFill>
                <a:latin typeface="Georgia" pitchFamily="18" charset="0"/>
              </a:rPr>
              <a:t>Engagement outcomes</a:t>
            </a:r>
            <a:endParaRPr lang="en-US" sz="1000" b="1" dirty="0">
              <a:solidFill>
                <a:schemeClr val="tx2"/>
              </a:solidFill>
              <a:latin typeface="Georgia" pitchFamily="18" charset="0"/>
            </a:endParaRPr>
          </a:p>
          <a:p>
            <a:pPr marL="180000" indent="-180000">
              <a:spcAft>
                <a:spcPts val="300"/>
              </a:spcAft>
              <a:buFont typeface="Arial" panose="020B0604020202020204" pitchFamily="34" charset="0"/>
              <a:buChar char="•"/>
            </a:pPr>
            <a:r>
              <a:rPr lang="en-US" sz="1000" dirty="0">
                <a:latin typeface="Georgia" pitchFamily="18" charset="0"/>
              </a:rPr>
              <a:t>Report providing recommendation to </a:t>
            </a:r>
            <a:r>
              <a:rPr lang="en-US" sz="1000" dirty="0" smtClean="0">
                <a:latin typeface="Georgia" pitchFamily="18" charset="0"/>
              </a:rPr>
              <a:t>enhance Short </a:t>
            </a:r>
            <a:r>
              <a:rPr lang="en-US" sz="1000" dirty="0">
                <a:latin typeface="Georgia" pitchFamily="18" charset="0"/>
              </a:rPr>
              <a:t>Interest Reporting process by improving the logic procedure and code. An assessment of logical inconsistencies relative to the business requirements and specific recommendation to implement in IT </a:t>
            </a:r>
            <a:r>
              <a:rPr lang="en-US" sz="1000" dirty="0" smtClean="0">
                <a:latin typeface="Georgia" pitchFamily="18" charset="0"/>
              </a:rPr>
              <a:t>and </a:t>
            </a:r>
            <a:r>
              <a:rPr lang="en-US" sz="1000" dirty="0">
                <a:latin typeface="Georgia" pitchFamily="18" charset="0"/>
              </a:rPr>
              <a:t>Operations team to meet </a:t>
            </a:r>
            <a:r>
              <a:rPr lang="en-US" sz="1000" dirty="0" smtClean="0">
                <a:latin typeface="Georgia" pitchFamily="18" charset="0"/>
              </a:rPr>
              <a:t>regulatory obligations.</a:t>
            </a:r>
            <a:endParaRPr lang="en-US" sz="1000" dirty="0">
              <a:latin typeface="Georgia" pitchFamily="18" charset="0"/>
            </a:endParaRPr>
          </a:p>
        </p:txBody>
      </p:sp>
    </p:spTree>
    <p:extLst>
      <p:ext uri="{BB962C8B-B14F-4D97-AF65-F5344CB8AC3E}">
        <p14:creationId xmlns:p14="http://schemas.microsoft.com/office/powerpoint/2010/main" val="3591610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PwC to support you with your trade and transaction reporting review </a:t>
            </a:r>
            <a:endParaRPr lang="en-US" dirty="0"/>
          </a:p>
        </p:txBody>
      </p:sp>
      <p:sp>
        <p:nvSpPr>
          <p:cNvPr id="4" name="Footer Placeholder 3"/>
          <p:cNvSpPr>
            <a:spLocks noGrp="1"/>
          </p:cNvSpPr>
          <p:nvPr>
            <p:ph type="ftr" sz="quarter" idx="3"/>
          </p:nvPr>
        </p:nvSpPr>
        <p:spPr/>
        <p:txBody>
          <a:bodyPr/>
          <a:lstStyle/>
          <a:p>
            <a:r>
              <a:rPr lang="en-US" dirty="0" smtClean="0"/>
              <a:t>Trade and transaction reporting review</a:t>
            </a:r>
            <a:endParaRPr lang="en-GB" dirty="0"/>
          </a:p>
        </p:txBody>
      </p:sp>
      <p:sp>
        <p:nvSpPr>
          <p:cNvPr id="5" name="Slide Number Placeholder 4"/>
          <p:cNvSpPr>
            <a:spLocks noGrp="1"/>
          </p:cNvSpPr>
          <p:nvPr>
            <p:ph type="sldNum" sz="quarter" idx="4"/>
          </p:nvPr>
        </p:nvSpPr>
        <p:spPr/>
        <p:txBody>
          <a:bodyPr/>
          <a:lstStyle/>
          <a:p>
            <a:fld id="{FEBD7F86-1881-4698-8703-FB80B0800997}" type="slidenum">
              <a:rPr lang="en-GB" smtClean="0"/>
              <a:pPr/>
              <a:t>4</a:t>
            </a:fld>
            <a:endParaRPr lang="en-GB" dirty="0"/>
          </a:p>
        </p:txBody>
      </p:sp>
      <p:sp>
        <p:nvSpPr>
          <p:cNvPr id="6" name="Date Placeholder 5"/>
          <p:cNvSpPr>
            <a:spLocks noGrp="1"/>
          </p:cNvSpPr>
          <p:nvPr>
            <p:ph type="dt" sz="half" idx="2"/>
          </p:nvPr>
        </p:nvSpPr>
        <p:spPr/>
        <p:txBody>
          <a:bodyPr/>
          <a:lstStyle/>
          <a:p>
            <a:r>
              <a:rPr lang="en-US" dirty="0" smtClean="0"/>
              <a:t>July 2016</a:t>
            </a:r>
            <a:endParaRPr lang="en-GB" dirty="0"/>
          </a:p>
        </p:txBody>
      </p:sp>
      <p:sp>
        <p:nvSpPr>
          <p:cNvPr id="8" name="Rectangle 7"/>
          <p:cNvSpPr/>
          <p:nvPr/>
        </p:nvSpPr>
        <p:spPr bwMode="ltGray">
          <a:xfrm>
            <a:off x="567075" y="1684338"/>
            <a:ext cx="3096000" cy="1485630"/>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09728" tIns="91440" rIns="72000" bIns="72000" rtlCol="0" anchor="t">
            <a:noAutofit/>
          </a:bodyPr>
          <a:lstStyle/>
          <a:p>
            <a:pPr marL="0" lvl="1">
              <a:spcAft>
                <a:spcPts val="1200"/>
              </a:spcAft>
            </a:pPr>
            <a:r>
              <a:rPr lang="en-GB" sz="1000" b="1" dirty="0" smtClean="0">
                <a:solidFill>
                  <a:schemeClr val="bg1"/>
                </a:solidFill>
                <a:latin typeface="Georgia" pitchFamily="18" charset="0"/>
              </a:rPr>
              <a:t>We </a:t>
            </a:r>
            <a:r>
              <a:rPr lang="en-GB" sz="1000" b="1" dirty="0">
                <a:solidFill>
                  <a:schemeClr val="bg1"/>
                </a:solidFill>
                <a:latin typeface="Georgia" pitchFamily="18" charset="0"/>
              </a:rPr>
              <a:t>have </a:t>
            </a:r>
            <a:r>
              <a:rPr lang="en-GB" sz="1000" b="1" dirty="0" smtClean="0">
                <a:solidFill>
                  <a:schemeClr val="bg1"/>
                </a:solidFill>
                <a:latin typeface="Georgia" pitchFamily="18" charset="0"/>
              </a:rPr>
              <a:t>a proven track </a:t>
            </a:r>
            <a:r>
              <a:rPr lang="en-GB" sz="1000" b="1" dirty="0">
                <a:solidFill>
                  <a:schemeClr val="bg1"/>
                </a:solidFill>
                <a:latin typeface="Georgia" pitchFamily="18" charset="0"/>
              </a:rPr>
              <a:t>record of delivering </a:t>
            </a:r>
            <a:r>
              <a:rPr lang="en-GB" sz="1000" b="1" dirty="0" smtClean="0">
                <a:solidFill>
                  <a:schemeClr val="bg1"/>
                </a:solidFill>
                <a:latin typeface="Georgia" pitchFamily="18" charset="0"/>
              </a:rPr>
              <a:t>trade reporting </a:t>
            </a:r>
            <a:r>
              <a:rPr lang="en-GB" sz="1000" b="1" dirty="0">
                <a:solidFill>
                  <a:schemeClr val="bg1"/>
                </a:solidFill>
                <a:latin typeface="Georgia" pitchFamily="18" charset="0"/>
              </a:rPr>
              <a:t>engagements of this </a:t>
            </a:r>
            <a:r>
              <a:rPr lang="en-GB" sz="1000" b="1" dirty="0" smtClean="0">
                <a:solidFill>
                  <a:schemeClr val="bg1"/>
                </a:solidFill>
                <a:latin typeface="Georgia" pitchFamily="18" charset="0"/>
              </a:rPr>
              <a:t>scale and complexity. We are </a:t>
            </a:r>
            <a:r>
              <a:rPr lang="en-GB" sz="1000" b="1" dirty="0">
                <a:solidFill>
                  <a:schemeClr val="bg1"/>
                </a:solidFill>
                <a:latin typeface="Georgia" pitchFamily="18" charset="0"/>
              </a:rPr>
              <a:t>the </a:t>
            </a:r>
            <a:r>
              <a:rPr lang="en-GB" sz="1000" b="1" dirty="0" smtClean="0">
                <a:solidFill>
                  <a:schemeClr val="bg1"/>
                </a:solidFill>
                <a:latin typeface="Georgia" pitchFamily="18" charset="0"/>
              </a:rPr>
              <a:t>only professional </a:t>
            </a:r>
            <a:r>
              <a:rPr lang="en-GB" sz="1000" b="1" dirty="0">
                <a:solidFill>
                  <a:schemeClr val="bg1"/>
                </a:solidFill>
                <a:latin typeface="Georgia" pitchFamily="18" charset="0"/>
              </a:rPr>
              <a:t>services firm to have </a:t>
            </a:r>
            <a:r>
              <a:rPr lang="en-GB" sz="1000" b="1" dirty="0" smtClean="0">
                <a:solidFill>
                  <a:schemeClr val="bg1"/>
                </a:solidFill>
                <a:latin typeface="Georgia" pitchFamily="18" charset="0"/>
              </a:rPr>
              <a:t>completed this with </a:t>
            </a:r>
            <a:r>
              <a:rPr lang="en-GB" sz="1000" b="1" dirty="0">
                <a:solidFill>
                  <a:schemeClr val="bg1"/>
                </a:solidFill>
                <a:latin typeface="Georgia" pitchFamily="18" charset="0"/>
              </a:rPr>
              <a:t>a number of US </a:t>
            </a:r>
            <a:r>
              <a:rPr lang="en-GB" sz="1000" b="1" dirty="0" smtClean="0">
                <a:solidFill>
                  <a:schemeClr val="bg1"/>
                </a:solidFill>
                <a:latin typeface="Georgia" pitchFamily="18" charset="0"/>
              </a:rPr>
              <a:t>and non-US firms that </a:t>
            </a:r>
            <a:r>
              <a:rPr lang="en-GB" sz="1000" b="1" dirty="0">
                <a:solidFill>
                  <a:schemeClr val="bg1"/>
                </a:solidFill>
                <a:latin typeface="Georgia" pitchFamily="18" charset="0"/>
              </a:rPr>
              <a:t>you would </a:t>
            </a:r>
            <a:r>
              <a:rPr lang="en-GB" sz="1000" b="1" dirty="0" smtClean="0">
                <a:solidFill>
                  <a:schemeClr val="bg1"/>
                </a:solidFill>
                <a:latin typeface="Georgia" pitchFamily="18" charset="0"/>
              </a:rPr>
              <a:t>               consider peers.</a:t>
            </a:r>
          </a:p>
        </p:txBody>
      </p:sp>
      <p:sp>
        <p:nvSpPr>
          <p:cNvPr id="9" name="Rectangle 8"/>
          <p:cNvSpPr/>
          <p:nvPr/>
        </p:nvSpPr>
        <p:spPr bwMode="ltGray">
          <a:xfrm>
            <a:off x="3798701" y="1684338"/>
            <a:ext cx="3096000" cy="1485631"/>
          </a:xfrm>
          <a:prstGeom prst="rect">
            <a:avLst/>
          </a:prstGeom>
          <a:solidFill>
            <a:schemeClr val="accent2"/>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9728" tIns="91440" rIns="72000" bIns="72000" rtlCol="0" anchor="t">
            <a:noAutofit/>
          </a:bodyPr>
          <a:lstStyle/>
          <a:p>
            <a:pPr marL="0" lvl="1">
              <a:spcAft>
                <a:spcPts val="1200"/>
              </a:spcAft>
            </a:pPr>
            <a:r>
              <a:rPr lang="en-GB" sz="1000" b="1" dirty="0" smtClean="0">
                <a:solidFill>
                  <a:schemeClr val="bg1"/>
                </a:solidFill>
                <a:latin typeface="Georgia" pitchFamily="18" charset="0"/>
              </a:rPr>
              <a:t>As </a:t>
            </a:r>
            <a:r>
              <a:rPr lang="en-GB" sz="1000" b="1" dirty="0">
                <a:solidFill>
                  <a:schemeClr val="bg1"/>
                </a:solidFill>
                <a:latin typeface="Georgia" pitchFamily="18" charset="0"/>
              </a:rPr>
              <a:t>a consequence of </a:t>
            </a:r>
            <a:r>
              <a:rPr lang="en-GB" sz="1000" b="1" dirty="0" smtClean="0">
                <a:solidFill>
                  <a:schemeClr val="bg1"/>
                </a:solidFill>
                <a:latin typeface="Georgia" pitchFamily="18" charset="0"/>
              </a:rPr>
              <a:t>the work we have delivered, </a:t>
            </a:r>
            <a:r>
              <a:rPr lang="en-GB" sz="1000" b="1" dirty="0">
                <a:solidFill>
                  <a:schemeClr val="bg1"/>
                </a:solidFill>
                <a:latin typeface="Georgia" pitchFamily="18" charset="0"/>
              </a:rPr>
              <a:t>we are able to deploy a uniquely experienced </a:t>
            </a:r>
            <a:r>
              <a:rPr lang="en-GB" sz="1000" b="1" dirty="0" smtClean="0">
                <a:solidFill>
                  <a:schemeClr val="bg1"/>
                </a:solidFill>
                <a:latin typeface="Georgia" pitchFamily="18" charset="0"/>
              </a:rPr>
              <a:t>team with a global footprint. We have extensive industry and regulatory expertise specific to each of the in-scope territories.</a:t>
            </a:r>
            <a:endParaRPr lang="en-GB" sz="1000" b="1" dirty="0">
              <a:solidFill>
                <a:schemeClr val="bg1"/>
              </a:solidFill>
              <a:latin typeface="Georgia" pitchFamily="18" charset="0"/>
            </a:endParaRPr>
          </a:p>
        </p:txBody>
      </p:sp>
      <p:sp>
        <p:nvSpPr>
          <p:cNvPr id="10" name="Rectangle 9"/>
          <p:cNvSpPr/>
          <p:nvPr/>
        </p:nvSpPr>
        <p:spPr bwMode="ltGray">
          <a:xfrm>
            <a:off x="7030327" y="1684338"/>
            <a:ext cx="3096000" cy="1485631"/>
          </a:xfrm>
          <a:prstGeom prst="rect">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9728" tIns="91440" rIns="72000" bIns="72000" rtlCol="0" anchor="t">
            <a:noAutofit/>
          </a:bodyPr>
          <a:lstStyle/>
          <a:p>
            <a:pPr marL="0" lvl="1">
              <a:spcAft>
                <a:spcPts val="1200"/>
              </a:spcAft>
            </a:pPr>
            <a:r>
              <a:rPr lang="en-GB" sz="1000" b="1" dirty="0" smtClean="0">
                <a:solidFill>
                  <a:schemeClr val="bg1"/>
                </a:solidFill>
                <a:latin typeface="Georgia" pitchFamily="18" charset="0"/>
              </a:rPr>
              <a:t>We have invested significantly in proven accelerators (‘one day test’ and tailored diagnostics) which have been deployed across vast and complex data for this specific purpose.</a:t>
            </a:r>
            <a:endParaRPr lang="en-GB" sz="1000" b="1" dirty="0">
              <a:solidFill>
                <a:schemeClr val="bg1"/>
              </a:solidFill>
              <a:latin typeface="Georgia" pitchFamily="18" charset="0"/>
            </a:endParaRPr>
          </a:p>
        </p:txBody>
      </p:sp>
      <p:grpSp>
        <p:nvGrpSpPr>
          <p:cNvPr id="11" name="Group 10"/>
          <p:cNvGrpSpPr/>
          <p:nvPr/>
        </p:nvGrpSpPr>
        <p:grpSpPr>
          <a:xfrm>
            <a:off x="3042444" y="2556495"/>
            <a:ext cx="504000" cy="504000"/>
            <a:chOff x="8256232" y="5338869"/>
            <a:chExt cx="480226" cy="480226"/>
          </a:xfrm>
        </p:grpSpPr>
        <p:sp>
          <p:nvSpPr>
            <p:cNvPr id="12" name="Oval 11"/>
            <p:cNvSpPr/>
            <p:nvPr/>
          </p:nvSpPr>
          <p:spPr>
            <a:xfrm>
              <a:off x="8256232" y="5338869"/>
              <a:ext cx="480226" cy="480226"/>
            </a:xfrm>
            <a:prstGeom prst="ellipse">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b="1" dirty="0" smtClean="0">
                <a:latin typeface="+mj-lt"/>
              </a:endParaRPr>
            </a:p>
          </p:txBody>
        </p:sp>
        <p:sp>
          <p:nvSpPr>
            <p:cNvPr id="13" name="Freeform 19"/>
            <p:cNvSpPr>
              <a:spLocks noEditPoints="1"/>
            </p:cNvSpPr>
            <p:nvPr/>
          </p:nvSpPr>
          <p:spPr bwMode="auto">
            <a:xfrm>
              <a:off x="8285932" y="5480644"/>
              <a:ext cx="436428" cy="236927"/>
            </a:xfrm>
            <a:custGeom>
              <a:avLst/>
              <a:gdLst>
                <a:gd name="T0" fmla="*/ 2114 w 2892"/>
                <a:gd name="T1" fmla="*/ 1186 h 1570"/>
                <a:gd name="T2" fmla="*/ 2044 w 2892"/>
                <a:gd name="T3" fmla="*/ 1276 h 1570"/>
                <a:gd name="T4" fmla="*/ 1926 w 2892"/>
                <a:gd name="T5" fmla="*/ 1320 h 1570"/>
                <a:gd name="T6" fmla="*/ 1806 w 2892"/>
                <a:gd name="T7" fmla="*/ 1224 h 1570"/>
                <a:gd name="T8" fmla="*/ 1742 w 2892"/>
                <a:gd name="T9" fmla="*/ 1336 h 1570"/>
                <a:gd name="T10" fmla="*/ 1642 w 2892"/>
                <a:gd name="T11" fmla="*/ 1356 h 1570"/>
                <a:gd name="T12" fmla="*/ 1590 w 2892"/>
                <a:gd name="T13" fmla="*/ 1294 h 1570"/>
                <a:gd name="T14" fmla="*/ 1502 w 2892"/>
                <a:gd name="T15" fmla="*/ 1154 h 1570"/>
                <a:gd name="T16" fmla="*/ 1360 w 2892"/>
                <a:gd name="T17" fmla="*/ 1114 h 1570"/>
                <a:gd name="T18" fmla="*/ 1220 w 2892"/>
                <a:gd name="T19" fmla="*/ 998 h 1570"/>
                <a:gd name="T20" fmla="*/ 1088 w 2892"/>
                <a:gd name="T21" fmla="*/ 916 h 1570"/>
                <a:gd name="T22" fmla="*/ 924 w 2892"/>
                <a:gd name="T23" fmla="*/ 870 h 1570"/>
                <a:gd name="T24" fmla="*/ 576 w 2892"/>
                <a:gd name="T25" fmla="*/ 954 h 1570"/>
                <a:gd name="T26" fmla="*/ 522 w 2892"/>
                <a:gd name="T27" fmla="*/ 826 h 1570"/>
                <a:gd name="T28" fmla="*/ 744 w 2892"/>
                <a:gd name="T29" fmla="*/ 262 h 1570"/>
                <a:gd name="T30" fmla="*/ 946 w 2892"/>
                <a:gd name="T31" fmla="*/ 406 h 1570"/>
                <a:gd name="T32" fmla="*/ 1016 w 2892"/>
                <a:gd name="T33" fmla="*/ 588 h 1570"/>
                <a:gd name="T34" fmla="*/ 1202 w 2892"/>
                <a:gd name="T35" fmla="*/ 670 h 1570"/>
                <a:gd name="T36" fmla="*/ 1516 w 2892"/>
                <a:gd name="T37" fmla="*/ 382 h 1570"/>
                <a:gd name="T38" fmla="*/ 2110 w 2892"/>
                <a:gd name="T39" fmla="*/ 720 h 1570"/>
                <a:gd name="T40" fmla="*/ 2292 w 2892"/>
                <a:gd name="T41" fmla="*/ 1062 h 1570"/>
                <a:gd name="T42" fmla="*/ 2238 w 2892"/>
                <a:gd name="T43" fmla="*/ 1164 h 1570"/>
                <a:gd name="T44" fmla="*/ 872 w 2892"/>
                <a:gd name="T45" fmla="*/ 982 h 1570"/>
                <a:gd name="T46" fmla="*/ 704 w 2892"/>
                <a:gd name="T47" fmla="*/ 1272 h 1570"/>
                <a:gd name="T48" fmla="*/ 738 w 2892"/>
                <a:gd name="T49" fmla="*/ 1378 h 1570"/>
                <a:gd name="T50" fmla="*/ 836 w 2892"/>
                <a:gd name="T51" fmla="*/ 1422 h 1570"/>
                <a:gd name="T52" fmla="*/ 928 w 2892"/>
                <a:gd name="T53" fmla="*/ 1470 h 1570"/>
                <a:gd name="T54" fmla="*/ 1048 w 2892"/>
                <a:gd name="T55" fmla="*/ 1544 h 1570"/>
                <a:gd name="T56" fmla="*/ 1162 w 2892"/>
                <a:gd name="T57" fmla="*/ 1476 h 1570"/>
                <a:gd name="T58" fmla="*/ 1234 w 2892"/>
                <a:gd name="T59" fmla="*/ 1542 h 1570"/>
                <a:gd name="T60" fmla="*/ 1348 w 2892"/>
                <a:gd name="T61" fmla="*/ 1566 h 1570"/>
                <a:gd name="T62" fmla="*/ 1496 w 2892"/>
                <a:gd name="T63" fmla="*/ 1386 h 1570"/>
                <a:gd name="T64" fmla="*/ 1494 w 2892"/>
                <a:gd name="T65" fmla="*/ 1274 h 1570"/>
                <a:gd name="T66" fmla="*/ 1408 w 2892"/>
                <a:gd name="T67" fmla="*/ 1204 h 1570"/>
                <a:gd name="T68" fmla="*/ 1296 w 2892"/>
                <a:gd name="T69" fmla="*/ 1206 h 1570"/>
                <a:gd name="T70" fmla="*/ 1214 w 2892"/>
                <a:gd name="T71" fmla="*/ 1086 h 1570"/>
                <a:gd name="T72" fmla="*/ 1084 w 2892"/>
                <a:gd name="T73" fmla="*/ 1104 h 1570"/>
                <a:gd name="T74" fmla="*/ 1018 w 2892"/>
                <a:gd name="T75" fmla="*/ 972 h 1570"/>
                <a:gd name="T76" fmla="*/ 2764 w 2892"/>
                <a:gd name="T77" fmla="*/ 1290 h 1570"/>
                <a:gd name="T78" fmla="*/ 2892 w 2892"/>
                <a:gd name="T79" fmla="*/ 696 h 1570"/>
                <a:gd name="T80" fmla="*/ 2834 w 2892"/>
                <a:gd name="T81" fmla="*/ 288 h 1570"/>
                <a:gd name="T82" fmla="*/ 178 w 2892"/>
                <a:gd name="T83" fmla="*/ 0 h 1570"/>
                <a:gd name="T84" fmla="*/ 46 w 2892"/>
                <a:gd name="T85" fmla="*/ 330 h 1570"/>
                <a:gd name="T86" fmla="*/ 0 w 2892"/>
                <a:gd name="T87" fmla="*/ 696 h 1570"/>
                <a:gd name="T88" fmla="*/ 276 w 2892"/>
                <a:gd name="T89" fmla="*/ 1334 h 1570"/>
                <a:gd name="T90" fmla="*/ 480 w 2892"/>
                <a:gd name="T91" fmla="*/ 1030 h 1570"/>
                <a:gd name="T92" fmla="*/ 466 w 2892"/>
                <a:gd name="T93" fmla="*/ 1140 h 1570"/>
                <a:gd name="T94" fmla="*/ 534 w 2892"/>
                <a:gd name="T95" fmla="*/ 1226 h 1570"/>
                <a:gd name="T96" fmla="*/ 632 w 2892"/>
                <a:gd name="T97" fmla="*/ 1212 h 1570"/>
                <a:gd name="T98" fmla="*/ 2170 w 2892"/>
                <a:gd name="T99" fmla="*/ 202 h 1570"/>
                <a:gd name="T100" fmla="*/ 1382 w 2892"/>
                <a:gd name="T101" fmla="*/ 14 h 1570"/>
                <a:gd name="T102" fmla="*/ 1356 w 2892"/>
                <a:gd name="T103" fmla="*/ 12 h 1570"/>
                <a:gd name="T104" fmla="*/ 1204 w 2892"/>
                <a:gd name="T105" fmla="*/ 74 h 1570"/>
                <a:gd name="T106" fmla="*/ 1034 w 2892"/>
                <a:gd name="T107" fmla="*/ 426 h 1570"/>
                <a:gd name="T108" fmla="*/ 1104 w 2892"/>
                <a:gd name="T109" fmla="*/ 552 h 1570"/>
                <a:gd name="T110" fmla="*/ 1246 w 2892"/>
                <a:gd name="T111" fmla="*/ 578 h 1570"/>
                <a:gd name="T112" fmla="*/ 2098 w 2892"/>
                <a:gd name="T113" fmla="*/ 590 h 1570"/>
                <a:gd name="T114" fmla="*/ 2314 w 2892"/>
                <a:gd name="T115" fmla="*/ 890 h 1570"/>
                <a:gd name="T116" fmla="*/ 2356 w 2892"/>
                <a:gd name="T117" fmla="*/ 762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92" h="1570">
                  <a:moveTo>
                    <a:pt x="2226" y="1172"/>
                  </a:moveTo>
                  <a:lnTo>
                    <a:pt x="2226" y="1172"/>
                  </a:lnTo>
                  <a:lnTo>
                    <a:pt x="2210" y="1180"/>
                  </a:lnTo>
                  <a:lnTo>
                    <a:pt x="2192" y="1186"/>
                  </a:lnTo>
                  <a:lnTo>
                    <a:pt x="2174" y="1190"/>
                  </a:lnTo>
                  <a:lnTo>
                    <a:pt x="2156" y="1192"/>
                  </a:lnTo>
                  <a:lnTo>
                    <a:pt x="2156" y="1192"/>
                  </a:lnTo>
                  <a:lnTo>
                    <a:pt x="2134" y="1190"/>
                  </a:lnTo>
                  <a:lnTo>
                    <a:pt x="2114" y="1186"/>
                  </a:lnTo>
                  <a:lnTo>
                    <a:pt x="2096" y="1178"/>
                  </a:lnTo>
                  <a:lnTo>
                    <a:pt x="2078" y="1166"/>
                  </a:lnTo>
                  <a:lnTo>
                    <a:pt x="2078" y="1166"/>
                  </a:lnTo>
                  <a:lnTo>
                    <a:pt x="2078" y="1186"/>
                  </a:lnTo>
                  <a:lnTo>
                    <a:pt x="2076" y="1206"/>
                  </a:lnTo>
                  <a:lnTo>
                    <a:pt x="2072" y="1224"/>
                  </a:lnTo>
                  <a:lnTo>
                    <a:pt x="2066" y="1242"/>
                  </a:lnTo>
                  <a:lnTo>
                    <a:pt x="2056" y="1260"/>
                  </a:lnTo>
                  <a:lnTo>
                    <a:pt x="2044" y="1276"/>
                  </a:lnTo>
                  <a:lnTo>
                    <a:pt x="2030" y="1290"/>
                  </a:lnTo>
                  <a:lnTo>
                    <a:pt x="2014" y="1302"/>
                  </a:lnTo>
                  <a:lnTo>
                    <a:pt x="2014" y="1302"/>
                  </a:lnTo>
                  <a:lnTo>
                    <a:pt x="1996" y="1310"/>
                  </a:lnTo>
                  <a:lnTo>
                    <a:pt x="1978" y="1316"/>
                  </a:lnTo>
                  <a:lnTo>
                    <a:pt x="1960" y="1320"/>
                  </a:lnTo>
                  <a:lnTo>
                    <a:pt x="1942" y="1322"/>
                  </a:lnTo>
                  <a:lnTo>
                    <a:pt x="1942" y="1322"/>
                  </a:lnTo>
                  <a:lnTo>
                    <a:pt x="1926" y="1320"/>
                  </a:lnTo>
                  <a:lnTo>
                    <a:pt x="1908" y="1318"/>
                  </a:lnTo>
                  <a:lnTo>
                    <a:pt x="1892" y="1312"/>
                  </a:lnTo>
                  <a:lnTo>
                    <a:pt x="1878" y="1306"/>
                  </a:lnTo>
                  <a:lnTo>
                    <a:pt x="1862" y="1296"/>
                  </a:lnTo>
                  <a:lnTo>
                    <a:pt x="1850" y="1284"/>
                  </a:lnTo>
                  <a:lnTo>
                    <a:pt x="1838" y="1272"/>
                  </a:lnTo>
                  <a:lnTo>
                    <a:pt x="1826" y="1256"/>
                  </a:lnTo>
                  <a:lnTo>
                    <a:pt x="1806" y="1224"/>
                  </a:lnTo>
                  <a:lnTo>
                    <a:pt x="1806" y="1224"/>
                  </a:lnTo>
                  <a:lnTo>
                    <a:pt x="1806" y="1240"/>
                  </a:lnTo>
                  <a:lnTo>
                    <a:pt x="1802" y="1256"/>
                  </a:lnTo>
                  <a:lnTo>
                    <a:pt x="1796" y="1272"/>
                  </a:lnTo>
                  <a:lnTo>
                    <a:pt x="1788" y="1288"/>
                  </a:lnTo>
                  <a:lnTo>
                    <a:pt x="1780" y="1302"/>
                  </a:lnTo>
                  <a:lnTo>
                    <a:pt x="1768" y="1314"/>
                  </a:lnTo>
                  <a:lnTo>
                    <a:pt x="1756" y="1326"/>
                  </a:lnTo>
                  <a:lnTo>
                    <a:pt x="1742" y="1336"/>
                  </a:lnTo>
                  <a:lnTo>
                    <a:pt x="1742" y="1336"/>
                  </a:lnTo>
                  <a:lnTo>
                    <a:pt x="1726" y="1344"/>
                  </a:lnTo>
                  <a:lnTo>
                    <a:pt x="1708" y="1350"/>
                  </a:lnTo>
                  <a:lnTo>
                    <a:pt x="1690" y="1354"/>
                  </a:lnTo>
                  <a:lnTo>
                    <a:pt x="1672" y="1356"/>
                  </a:lnTo>
                  <a:lnTo>
                    <a:pt x="1672" y="1356"/>
                  </a:lnTo>
                  <a:lnTo>
                    <a:pt x="1654" y="1354"/>
                  </a:lnTo>
                  <a:lnTo>
                    <a:pt x="1654" y="1354"/>
                  </a:lnTo>
                  <a:lnTo>
                    <a:pt x="1642" y="1356"/>
                  </a:lnTo>
                  <a:lnTo>
                    <a:pt x="1642" y="1356"/>
                  </a:lnTo>
                  <a:lnTo>
                    <a:pt x="1638" y="1356"/>
                  </a:lnTo>
                  <a:lnTo>
                    <a:pt x="1638" y="1356"/>
                  </a:lnTo>
                  <a:lnTo>
                    <a:pt x="1626" y="1356"/>
                  </a:lnTo>
                  <a:lnTo>
                    <a:pt x="1614" y="1354"/>
                  </a:lnTo>
                  <a:lnTo>
                    <a:pt x="1592" y="1348"/>
                  </a:lnTo>
                  <a:lnTo>
                    <a:pt x="1592" y="1348"/>
                  </a:lnTo>
                  <a:lnTo>
                    <a:pt x="1594" y="1330"/>
                  </a:lnTo>
                  <a:lnTo>
                    <a:pt x="1592" y="1312"/>
                  </a:lnTo>
                  <a:lnTo>
                    <a:pt x="1590" y="1294"/>
                  </a:lnTo>
                  <a:lnTo>
                    <a:pt x="1586" y="1276"/>
                  </a:lnTo>
                  <a:lnTo>
                    <a:pt x="1586" y="1276"/>
                  </a:lnTo>
                  <a:lnTo>
                    <a:pt x="1580" y="1254"/>
                  </a:lnTo>
                  <a:lnTo>
                    <a:pt x="1572" y="1234"/>
                  </a:lnTo>
                  <a:lnTo>
                    <a:pt x="1560" y="1216"/>
                  </a:lnTo>
                  <a:lnTo>
                    <a:pt x="1548" y="1198"/>
                  </a:lnTo>
                  <a:lnTo>
                    <a:pt x="1534" y="1182"/>
                  </a:lnTo>
                  <a:lnTo>
                    <a:pt x="1520" y="1168"/>
                  </a:lnTo>
                  <a:lnTo>
                    <a:pt x="1502" y="1154"/>
                  </a:lnTo>
                  <a:lnTo>
                    <a:pt x="1484" y="1142"/>
                  </a:lnTo>
                  <a:lnTo>
                    <a:pt x="1484" y="1142"/>
                  </a:lnTo>
                  <a:lnTo>
                    <a:pt x="1458" y="1130"/>
                  </a:lnTo>
                  <a:lnTo>
                    <a:pt x="1432" y="1120"/>
                  </a:lnTo>
                  <a:lnTo>
                    <a:pt x="1404" y="1114"/>
                  </a:lnTo>
                  <a:lnTo>
                    <a:pt x="1376" y="1112"/>
                  </a:lnTo>
                  <a:lnTo>
                    <a:pt x="1376" y="1112"/>
                  </a:lnTo>
                  <a:lnTo>
                    <a:pt x="1360" y="1114"/>
                  </a:lnTo>
                  <a:lnTo>
                    <a:pt x="1360" y="1114"/>
                  </a:lnTo>
                  <a:lnTo>
                    <a:pt x="1344" y="1086"/>
                  </a:lnTo>
                  <a:lnTo>
                    <a:pt x="1324" y="1060"/>
                  </a:lnTo>
                  <a:lnTo>
                    <a:pt x="1312" y="1050"/>
                  </a:lnTo>
                  <a:lnTo>
                    <a:pt x="1300" y="1038"/>
                  </a:lnTo>
                  <a:lnTo>
                    <a:pt x="1288" y="1030"/>
                  </a:lnTo>
                  <a:lnTo>
                    <a:pt x="1274" y="1020"/>
                  </a:lnTo>
                  <a:lnTo>
                    <a:pt x="1274" y="1020"/>
                  </a:lnTo>
                  <a:lnTo>
                    <a:pt x="1248" y="1008"/>
                  </a:lnTo>
                  <a:lnTo>
                    <a:pt x="1220" y="998"/>
                  </a:lnTo>
                  <a:lnTo>
                    <a:pt x="1192" y="992"/>
                  </a:lnTo>
                  <a:lnTo>
                    <a:pt x="1164" y="990"/>
                  </a:lnTo>
                  <a:lnTo>
                    <a:pt x="1164" y="990"/>
                  </a:lnTo>
                  <a:lnTo>
                    <a:pt x="1148" y="992"/>
                  </a:lnTo>
                  <a:lnTo>
                    <a:pt x="1148" y="992"/>
                  </a:lnTo>
                  <a:lnTo>
                    <a:pt x="1132" y="964"/>
                  </a:lnTo>
                  <a:lnTo>
                    <a:pt x="1112" y="938"/>
                  </a:lnTo>
                  <a:lnTo>
                    <a:pt x="1102" y="928"/>
                  </a:lnTo>
                  <a:lnTo>
                    <a:pt x="1088" y="916"/>
                  </a:lnTo>
                  <a:lnTo>
                    <a:pt x="1076" y="908"/>
                  </a:lnTo>
                  <a:lnTo>
                    <a:pt x="1062" y="898"/>
                  </a:lnTo>
                  <a:lnTo>
                    <a:pt x="1062" y="898"/>
                  </a:lnTo>
                  <a:lnTo>
                    <a:pt x="1036" y="886"/>
                  </a:lnTo>
                  <a:lnTo>
                    <a:pt x="1010" y="876"/>
                  </a:lnTo>
                  <a:lnTo>
                    <a:pt x="982" y="870"/>
                  </a:lnTo>
                  <a:lnTo>
                    <a:pt x="952" y="868"/>
                  </a:lnTo>
                  <a:lnTo>
                    <a:pt x="952" y="868"/>
                  </a:lnTo>
                  <a:lnTo>
                    <a:pt x="924" y="870"/>
                  </a:lnTo>
                  <a:lnTo>
                    <a:pt x="896" y="876"/>
                  </a:lnTo>
                  <a:lnTo>
                    <a:pt x="868" y="886"/>
                  </a:lnTo>
                  <a:lnTo>
                    <a:pt x="842" y="898"/>
                  </a:lnTo>
                  <a:lnTo>
                    <a:pt x="820" y="914"/>
                  </a:lnTo>
                  <a:lnTo>
                    <a:pt x="798" y="932"/>
                  </a:lnTo>
                  <a:lnTo>
                    <a:pt x="778" y="954"/>
                  </a:lnTo>
                  <a:lnTo>
                    <a:pt x="762" y="978"/>
                  </a:lnTo>
                  <a:lnTo>
                    <a:pt x="726" y="1042"/>
                  </a:lnTo>
                  <a:lnTo>
                    <a:pt x="576" y="954"/>
                  </a:lnTo>
                  <a:lnTo>
                    <a:pt x="576" y="954"/>
                  </a:lnTo>
                  <a:lnTo>
                    <a:pt x="560" y="944"/>
                  </a:lnTo>
                  <a:lnTo>
                    <a:pt x="546" y="930"/>
                  </a:lnTo>
                  <a:lnTo>
                    <a:pt x="536" y="916"/>
                  </a:lnTo>
                  <a:lnTo>
                    <a:pt x="526" y="900"/>
                  </a:lnTo>
                  <a:lnTo>
                    <a:pt x="522" y="882"/>
                  </a:lnTo>
                  <a:lnTo>
                    <a:pt x="518" y="864"/>
                  </a:lnTo>
                  <a:lnTo>
                    <a:pt x="518" y="846"/>
                  </a:lnTo>
                  <a:lnTo>
                    <a:pt x="522" y="826"/>
                  </a:lnTo>
                  <a:lnTo>
                    <a:pt x="660" y="340"/>
                  </a:lnTo>
                  <a:lnTo>
                    <a:pt x="660" y="340"/>
                  </a:lnTo>
                  <a:lnTo>
                    <a:pt x="666" y="324"/>
                  </a:lnTo>
                  <a:lnTo>
                    <a:pt x="674" y="308"/>
                  </a:lnTo>
                  <a:lnTo>
                    <a:pt x="686" y="296"/>
                  </a:lnTo>
                  <a:lnTo>
                    <a:pt x="698" y="284"/>
                  </a:lnTo>
                  <a:lnTo>
                    <a:pt x="712" y="274"/>
                  </a:lnTo>
                  <a:lnTo>
                    <a:pt x="728" y="266"/>
                  </a:lnTo>
                  <a:lnTo>
                    <a:pt x="744" y="262"/>
                  </a:lnTo>
                  <a:lnTo>
                    <a:pt x="762" y="258"/>
                  </a:lnTo>
                  <a:lnTo>
                    <a:pt x="1004" y="246"/>
                  </a:lnTo>
                  <a:lnTo>
                    <a:pt x="982" y="286"/>
                  </a:lnTo>
                  <a:lnTo>
                    <a:pt x="982" y="286"/>
                  </a:lnTo>
                  <a:lnTo>
                    <a:pt x="970" y="308"/>
                  </a:lnTo>
                  <a:lnTo>
                    <a:pt x="960" y="332"/>
                  </a:lnTo>
                  <a:lnTo>
                    <a:pt x="954" y="356"/>
                  </a:lnTo>
                  <a:lnTo>
                    <a:pt x="948" y="380"/>
                  </a:lnTo>
                  <a:lnTo>
                    <a:pt x="946" y="406"/>
                  </a:lnTo>
                  <a:lnTo>
                    <a:pt x="948" y="430"/>
                  </a:lnTo>
                  <a:lnTo>
                    <a:pt x="950" y="456"/>
                  </a:lnTo>
                  <a:lnTo>
                    <a:pt x="956" y="480"/>
                  </a:lnTo>
                  <a:lnTo>
                    <a:pt x="956" y="480"/>
                  </a:lnTo>
                  <a:lnTo>
                    <a:pt x="964" y="504"/>
                  </a:lnTo>
                  <a:lnTo>
                    <a:pt x="974" y="528"/>
                  </a:lnTo>
                  <a:lnTo>
                    <a:pt x="986" y="550"/>
                  </a:lnTo>
                  <a:lnTo>
                    <a:pt x="1000" y="570"/>
                  </a:lnTo>
                  <a:lnTo>
                    <a:pt x="1016" y="588"/>
                  </a:lnTo>
                  <a:lnTo>
                    <a:pt x="1034" y="606"/>
                  </a:lnTo>
                  <a:lnTo>
                    <a:pt x="1054" y="622"/>
                  </a:lnTo>
                  <a:lnTo>
                    <a:pt x="1074" y="636"/>
                  </a:lnTo>
                  <a:lnTo>
                    <a:pt x="1074" y="636"/>
                  </a:lnTo>
                  <a:lnTo>
                    <a:pt x="1104" y="650"/>
                  </a:lnTo>
                  <a:lnTo>
                    <a:pt x="1136" y="660"/>
                  </a:lnTo>
                  <a:lnTo>
                    <a:pt x="1170" y="668"/>
                  </a:lnTo>
                  <a:lnTo>
                    <a:pt x="1202" y="670"/>
                  </a:lnTo>
                  <a:lnTo>
                    <a:pt x="1202" y="670"/>
                  </a:lnTo>
                  <a:lnTo>
                    <a:pt x="1236" y="668"/>
                  </a:lnTo>
                  <a:lnTo>
                    <a:pt x="1270" y="660"/>
                  </a:lnTo>
                  <a:lnTo>
                    <a:pt x="1300" y="650"/>
                  </a:lnTo>
                  <a:lnTo>
                    <a:pt x="1330" y="636"/>
                  </a:lnTo>
                  <a:lnTo>
                    <a:pt x="1358" y="616"/>
                  </a:lnTo>
                  <a:lnTo>
                    <a:pt x="1382" y="594"/>
                  </a:lnTo>
                  <a:lnTo>
                    <a:pt x="1406" y="570"/>
                  </a:lnTo>
                  <a:lnTo>
                    <a:pt x="1424" y="542"/>
                  </a:lnTo>
                  <a:lnTo>
                    <a:pt x="1516" y="382"/>
                  </a:lnTo>
                  <a:lnTo>
                    <a:pt x="2058" y="666"/>
                  </a:lnTo>
                  <a:lnTo>
                    <a:pt x="2058" y="666"/>
                  </a:lnTo>
                  <a:lnTo>
                    <a:pt x="2070" y="674"/>
                  </a:lnTo>
                  <a:lnTo>
                    <a:pt x="2082" y="684"/>
                  </a:lnTo>
                  <a:lnTo>
                    <a:pt x="2092" y="694"/>
                  </a:lnTo>
                  <a:lnTo>
                    <a:pt x="2100" y="708"/>
                  </a:lnTo>
                  <a:lnTo>
                    <a:pt x="2100" y="708"/>
                  </a:lnTo>
                  <a:lnTo>
                    <a:pt x="2110" y="720"/>
                  </a:lnTo>
                  <a:lnTo>
                    <a:pt x="2110" y="720"/>
                  </a:lnTo>
                  <a:lnTo>
                    <a:pt x="2114" y="728"/>
                  </a:lnTo>
                  <a:lnTo>
                    <a:pt x="2272" y="984"/>
                  </a:lnTo>
                  <a:lnTo>
                    <a:pt x="2272" y="984"/>
                  </a:lnTo>
                  <a:lnTo>
                    <a:pt x="2278" y="996"/>
                  </a:lnTo>
                  <a:lnTo>
                    <a:pt x="2284" y="1010"/>
                  </a:lnTo>
                  <a:lnTo>
                    <a:pt x="2288" y="1022"/>
                  </a:lnTo>
                  <a:lnTo>
                    <a:pt x="2290" y="1036"/>
                  </a:lnTo>
                  <a:lnTo>
                    <a:pt x="2292" y="1048"/>
                  </a:lnTo>
                  <a:lnTo>
                    <a:pt x="2292" y="1062"/>
                  </a:lnTo>
                  <a:lnTo>
                    <a:pt x="2290" y="1074"/>
                  </a:lnTo>
                  <a:lnTo>
                    <a:pt x="2288" y="1088"/>
                  </a:lnTo>
                  <a:lnTo>
                    <a:pt x="2284" y="1100"/>
                  </a:lnTo>
                  <a:lnTo>
                    <a:pt x="2280" y="1112"/>
                  </a:lnTo>
                  <a:lnTo>
                    <a:pt x="2274" y="1124"/>
                  </a:lnTo>
                  <a:lnTo>
                    <a:pt x="2266" y="1134"/>
                  </a:lnTo>
                  <a:lnTo>
                    <a:pt x="2258" y="1146"/>
                  </a:lnTo>
                  <a:lnTo>
                    <a:pt x="2248" y="1154"/>
                  </a:lnTo>
                  <a:lnTo>
                    <a:pt x="2238" y="1164"/>
                  </a:lnTo>
                  <a:lnTo>
                    <a:pt x="2226" y="1172"/>
                  </a:lnTo>
                  <a:lnTo>
                    <a:pt x="2226" y="1172"/>
                  </a:lnTo>
                  <a:close/>
                  <a:moveTo>
                    <a:pt x="952" y="954"/>
                  </a:moveTo>
                  <a:lnTo>
                    <a:pt x="952" y="954"/>
                  </a:lnTo>
                  <a:lnTo>
                    <a:pt x="936" y="956"/>
                  </a:lnTo>
                  <a:lnTo>
                    <a:pt x="918" y="960"/>
                  </a:lnTo>
                  <a:lnTo>
                    <a:pt x="902" y="964"/>
                  </a:lnTo>
                  <a:lnTo>
                    <a:pt x="886" y="972"/>
                  </a:lnTo>
                  <a:lnTo>
                    <a:pt x="872" y="982"/>
                  </a:lnTo>
                  <a:lnTo>
                    <a:pt x="860" y="994"/>
                  </a:lnTo>
                  <a:lnTo>
                    <a:pt x="848" y="1006"/>
                  </a:lnTo>
                  <a:lnTo>
                    <a:pt x="838" y="1022"/>
                  </a:lnTo>
                  <a:lnTo>
                    <a:pt x="722" y="1222"/>
                  </a:lnTo>
                  <a:lnTo>
                    <a:pt x="722" y="1222"/>
                  </a:lnTo>
                  <a:lnTo>
                    <a:pt x="716" y="1234"/>
                  </a:lnTo>
                  <a:lnTo>
                    <a:pt x="710" y="1246"/>
                  </a:lnTo>
                  <a:lnTo>
                    <a:pt x="706" y="1260"/>
                  </a:lnTo>
                  <a:lnTo>
                    <a:pt x="704" y="1272"/>
                  </a:lnTo>
                  <a:lnTo>
                    <a:pt x="704" y="1284"/>
                  </a:lnTo>
                  <a:lnTo>
                    <a:pt x="704" y="1298"/>
                  </a:lnTo>
                  <a:lnTo>
                    <a:pt x="706" y="1310"/>
                  </a:lnTo>
                  <a:lnTo>
                    <a:pt x="708" y="1322"/>
                  </a:lnTo>
                  <a:lnTo>
                    <a:pt x="712" y="1336"/>
                  </a:lnTo>
                  <a:lnTo>
                    <a:pt x="718" y="1346"/>
                  </a:lnTo>
                  <a:lnTo>
                    <a:pt x="724" y="1358"/>
                  </a:lnTo>
                  <a:lnTo>
                    <a:pt x="730" y="1368"/>
                  </a:lnTo>
                  <a:lnTo>
                    <a:pt x="738" y="1378"/>
                  </a:lnTo>
                  <a:lnTo>
                    <a:pt x="748" y="1388"/>
                  </a:lnTo>
                  <a:lnTo>
                    <a:pt x="758" y="1396"/>
                  </a:lnTo>
                  <a:lnTo>
                    <a:pt x="770" y="1404"/>
                  </a:lnTo>
                  <a:lnTo>
                    <a:pt x="770" y="1404"/>
                  </a:lnTo>
                  <a:lnTo>
                    <a:pt x="786" y="1412"/>
                  </a:lnTo>
                  <a:lnTo>
                    <a:pt x="802" y="1416"/>
                  </a:lnTo>
                  <a:lnTo>
                    <a:pt x="820" y="1420"/>
                  </a:lnTo>
                  <a:lnTo>
                    <a:pt x="836" y="1422"/>
                  </a:lnTo>
                  <a:lnTo>
                    <a:pt x="836" y="1422"/>
                  </a:lnTo>
                  <a:lnTo>
                    <a:pt x="858" y="1420"/>
                  </a:lnTo>
                  <a:lnTo>
                    <a:pt x="878" y="1414"/>
                  </a:lnTo>
                  <a:lnTo>
                    <a:pt x="898" y="1406"/>
                  </a:lnTo>
                  <a:lnTo>
                    <a:pt x="916" y="1396"/>
                  </a:lnTo>
                  <a:lnTo>
                    <a:pt x="916" y="1396"/>
                  </a:lnTo>
                  <a:lnTo>
                    <a:pt x="916" y="1414"/>
                  </a:lnTo>
                  <a:lnTo>
                    <a:pt x="916" y="1434"/>
                  </a:lnTo>
                  <a:lnTo>
                    <a:pt x="922" y="1452"/>
                  </a:lnTo>
                  <a:lnTo>
                    <a:pt x="928" y="1470"/>
                  </a:lnTo>
                  <a:lnTo>
                    <a:pt x="938" y="1486"/>
                  </a:lnTo>
                  <a:lnTo>
                    <a:pt x="950" y="1500"/>
                  </a:lnTo>
                  <a:lnTo>
                    <a:pt x="964" y="1514"/>
                  </a:lnTo>
                  <a:lnTo>
                    <a:pt x="982" y="1526"/>
                  </a:lnTo>
                  <a:lnTo>
                    <a:pt x="982" y="1526"/>
                  </a:lnTo>
                  <a:lnTo>
                    <a:pt x="998" y="1534"/>
                  </a:lnTo>
                  <a:lnTo>
                    <a:pt x="1014" y="1540"/>
                  </a:lnTo>
                  <a:lnTo>
                    <a:pt x="1030" y="1542"/>
                  </a:lnTo>
                  <a:lnTo>
                    <a:pt x="1048" y="1544"/>
                  </a:lnTo>
                  <a:lnTo>
                    <a:pt x="1048" y="1544"/>
                  </a:lnTo>
                  <a:lnTo>
                    <a:pt x="1064" y="1542"/>
                  </a:lnTo>
                  <a:lnTo>
                    <a:pt x="1082" y="1538"/>
                  </a:lnTo>
                  <a:lnTo>
                    <a:pt x="1098" y="1534"/>
                  </a:lnTo>
                  <a:lnTo>
                    <a:pt x="1114" y="1526"/>
                  </a:lnTo>
                  <a:lnTo>
                    <a:pt x="1128" y="1516"/>
                  </a:lnTo>
                  <a:lnTo>
                    <a:pt x="1142" y="1506"/>
                  </a:lnTo>
                  <a:lnTo>
                    <a:pt x="1152" y="1492"/>
                  </a:lnTo>
                  <a:lnTo>
                    <a:pt x="1162" y="1476"/>
                  </a:lnTo>
                  <a:lnTo>
                    <a:pt x="1182" y="1444"/>
                  </a:lnTo>
                  <a:lnTo>
                    <a:pt x="1182" y="1444"/>
                  </a:lnTo>
                  <a:lnTo>
                    <a:pt x="1184" y="1460"/>
                  </a:lnTo>
                  <a:lnTo>
                    <a:pt x="1188" y="1476"/>
                  </a:lnTo>
                  <a:lnTo>
                    <a:pt x="1192" y="1492"/>
                  </a:lnTo>
                  <a:lnTo>
                    <a:pt x="1200" y="1506"/>
                  </a:lnTo>
                  <a:lnTo>
                    <a:pt x="1210" y="1520"/>
                  </a:lnTo>
                  <a:lnTo>
                    <a:pt x="1220" y="1532"/>
                  </a:lnTo>
                  <a:lnTo>
                    <a:pt x="1234" y="1542"/>
                  </a:lnTo>
                  <a:lnTo>
                    <a:pt x="1248" y="1552"/>
                  </a:lnTo>
                  <a:lnTo>
                    <a:pt x="1248" y="1552"/>
                  </a:lnTo>
                  <a:lnTo>
                    <a:pt x="1264" y="1560"/>
                  </a:lnTo>
                  <a:lnTo>
                    <a:pt x="1280" y="1566"/>
                  </a:lnTo>
                  <a:lnTo>
                    <a:pt x="1296" y="1570"/>
                  </a:lnTo>
                  <a:lnTo>
                    <a:pt x="1314" y="1570"/>
                  </a:lnTo>
                  <a:lnTo>
                    <a:pt x="1314" y="1570"/>
                  </a:lnTo>
                  <a:lnTo>
                    <a:pt x="1332" y="1570"/>
                  </a:lnTo>
                  <a:lnTo>
                    <a:pt x="1348" y="1566"/>
                  </a:lnTo>
                  <a:lnTo>
                    <a:pt x="1364" y="1560"/>
                  </a:lnTo>
                  <a:lnTo>
                    <a:pt x="1380" y="1552"/>
                  </a:lnTo>
                  <a:lnTo>
                    <a:pt x="1394" y="1544"/>
                  </a:lnTo>
                  <a:lnTo>
                    <a:pt x="1408" y="1532"/>
                  </a:lnTo>
                  <a:lnTo>
                    <a:pt x="1418" y="1518"/>
                  </a:lnTo>
                  <a:lnTo>
                    <a:pt x="1430" y="1504"/>
                  </a:lnTo>
                  <a:lnTo>
                    <a:pt x="1490" y="1398"/>
                  </a:lnTo>
                  <a:lnTo>
                    <a:pt x="1490" y="1398"/>
                  </a:lnTo>
                  <a:lnTo>
                    <a:pt x="1496" y="1386"/>
                  </a:lnTo>
                  <a:lnTo>
                    <a:pt x="1502" y="1374"/>
                  </a:lnTo>
                  <a:lnTo>
                    <a:pt x="1504" y="1362"/>
                  </a:lnTo>
                  <a:lnTo>
                    <a:pt x="1506" y="1348"/>
                  </a:lnTo>
                  <a:lnTo>
                    <a:pt x="1508" y="1336"/>
                  </a:lnTo>
                  <a:lnTo>
                    <a:pt x="1508" y="1322"/>
                  </a:lnTo>
                  <a:lnTo>
                    <a:pt x="1506" y="1310"/>
                  </a:lnTo>
                  <a:lnTo>
                    <a:pt x="1504" y="1298"/>
                  </a:lnTo>
                  <a:lnTo>
                    <a:pt x="1500" y="1286"/>
                  </a:lnTo>
                  <a:lnTo>
                    <a:pt x="1494" y="1274"/>
                  </a:lnTo>
                  <a:lnTo>
                    <a:pt x="1488" y="1262"/>
                  </a:lnTo>
                  <a:lnTo>
                    <a:pt x="1480" y="1252"/>
                  </a:lnTo>
                  <a:lnTo>
                    <a:pt x="1472" y="1242"/>
                  </a:lnTo>
                  <a:lnTo>
                    <a:pt x="1464" y="1232"/>
                  </a:lnTo>
                  <a:lnTo>
                    <a:pt x="1452" y="1224"/>
                  </a:lnTo>
                  <a:lnTo>
                    <a:pt x="1442" y="1216"/>
                  </a:lnTo>
                  <a:lnTo>
                    <a:pt x="1442" y="1216"/>
                  </a:lnTo>
                  <a:lnTo>
                    <a:pt x="1426" y="1208"/>
                  </a:lnTo>
                  <a:lnTo>
                    <a:pt x="1408" y="1204"/>
                  </a:lnTo>
                  <a:lnTo>
                    <a:pt x="1392" y="1200"/>
                  </a:lnTo>
                  <a:lnTo>
                    <a:pt x="1376" y="1200"/>
                  </a:lnTo>
                  <a:lnTo>
                    <a:pt x="1376" y="1200"/>
                  </a:lnTo>
                  <a:lnTo>
                    <a:pt x="1354" y="1200"/>
                  </a:lnTo>
                  <a:lnTo>
                    <a:pt x="1334" y="1206"/>
                  </a:lnTo>
                  <a:lnTo>
                    <a:pt x="1314" y="1214"/>
                  </a:lnTo>
                  <a:lnTo>
                    <a:pt x="1296" y="1226"/>
                  </a:lnTo>
                  <a:lnTo>
                    <a:pt x="1296" y="1226"/>
                  </a:lnTo>
                  <a:lnTo>
                    <a:pt x="1296" y="1206"/>
                  </a:lnTo>
                  <a:lnTo>
                    <a:pt x="1294" y="1188"/>
                  </a:lnTo>
                  <a:lnTo>
                    <a:pt x="1290" y="1168"/>
                  </a:lnTo>
                  <a:lnTo>
                    <a:pt x="1282" y="1152"/>
                  </a:lnTo>
                  <a:lnTo>
                    <a:pt x="1274" y="1134"/>
                  </a:lnTo>
                  <a:lnTo>
                    <a:pt x="1262" y="1120"/>
                  </a:lnTo>
                  <a:lnTo>
                    <a:pt x="1246" y="1106"/>
                  </a:lnTo>
                  <a:lnTo>
                    <a:pt x="1230" y="1094"/>
                  </a:lnTo>
                  <a:lnTo>
                    <a:pt x="1230" y="1094"/>
                  </a:lnTo>
                  <a:lnTo>
                    <a:pt x="1214" y="1086"/>
                  </a:lnTo>
                  <a:lnTo>
                    <a:pt x="1198" y="1082"/>
                  </a:lnTo>
                  <a:lnTo>
                    <a:pt x="1180" y="1078"/>
                  </a:lnTo>
                  <a:lnTo>
                    <a:pt x="1164" y="1078"/>
                  </a:lnTo>
                  <a:lnTo>
                    <a:pt x="1164" y="1078"/>
                  </a:lnTo>
                  <a:lnTo>
                    <a:pt x="1142" y="1078"/>
                  </a:lnTo>
                  <a:lnTo>
                    <a:pt x="1122" y="1084"/>
                  </a:lnTo>
                  <a:lnTo>
                    <a:pt x="1102" y="1092"/>
                  </a:lnTo>
                  <a:lnTo>
                    <a:pt x="1084" y="1104"/>
                  </a:lnTo>
                  <a:lnTo>
                    <a:pt x="1084" y="1104"/>
                  </a:lnTo>
                  <a:lnTo>
                    <a:pt x="1086" y="1084"/>
                  </a:lnTo>
                  <a:lnTo>
                    <a:pt x="1084" y="1066"/>
                  </a:lnTo>
                  <a:lnTo>
                    <a:pt x="1078" y="1046"/>
                  </a:lnTo>
                  <a:lnTo>
                    <a:pt x="1072" y="1030"/>
                  </a:lnTo>
                  <a:lnTo>
                    <a:pt x="1062" y="1012"/>
                  </a:lnTo>
                  <a:lnTo>
                    <a:pt x="1050" y="998"/>
                  </a:lnTo>
                  <a:lnTo>
                    <a:pt x="1036" y="984"/>
                  </a:lnTo>
                  <a:lnTo>
                    <a:pt x="1018" y="972"/>
                  </a:lnTo>
                  <a:lnTo>
                    <a:pt x="1018" y="972"/>
                  </a:lnTo>
                  <a:lnTo>
                    <a:pt x="1002" y="964"/>
                  </a:lnTo>
                  <a:lnTo>
                    <a:pt x="986" y="960"/>
                  </a:lnTo>
                  <a:lnTo>
                    <a:pt x="970" y="956"/>
                  </a:lnTo>
                  <a:lnTo>
                    <a:pt x="952" y="954"/>
                  </a:lnTo>
                  <a:close/>
                  <a:moveTo>
                    <a:pt x="2714" y="0"/>
                  </a:moveTo>
                  <a:lnTo>
                    <a:pt x="2260" y="136"/>
                  </a:lnTo>
                  <a:lnTo>
                    <a:pt x="2616" y="1334"/>
                  </a:lnTo>
                  <a:lnTo>
                    <a:pt x="2764" y="1290"/>
                  </a:lnTo>
                  <a:lnTo>
                    <a:pt x="2764" y="1290"/>
                  </a:lnTo>
                  <a:lnTo>
                    <a:pt x="2792" y="1220"/>
                  </a:lnTo>
                  <a:lnTo>
                    <a:pt x="2818" y="1150"/>
                  </a:lnTo>
                  <a:lnTo>
                    <a:pt x="2840" y="1078"/>
                  </a:lnTo>
                  <a:lnTo>
                    <a:pt x="2858" y="1004"/>
                  </a:lnTo>
                  <a:lnTo>
                    <a:pt x="2872" y="928"/>
                  </a:lnTo>
                  <a:lnTo>
                    <a:pt x="2884" y="852"/>
                  </a:lnTo>
                  <a:lnTo>
                    <a:pt x="2890" y="774"/>
                  </a:lnTo>
                  <a:lnTo>
                    <a:pt x="2892" y="696"/>
                  </a:lnTo>
                  <a:lnTo>
                    <a:pt x="2892" y="696"/>
                  </a:lnTo>
                  <a:lnTo>
                    <a:pt x="2890" y="648"/>
                  </a:lnTo>
                  <a:lnTo>
                    <a:pt x="2888" y="602"/>
                  </a:lnTo>
                  <a:lnTo>
                    <a:pt x="2884" y="556"/>
                  </a:lnTo>
                  <a:lnTo>
                    <a:pt x="2880" y="510"/>
                  </a:lnTo>
                  <a:lnTo>
                    <a:pt x="2874" y="464"/>
                  </a:lnTo>
                  <a:lnTo>
                    <a:pt x="2866" y="420"/>
                  </a:lnTo>
                  <a:lnTo>
                    <a:pt x="2856" y="374"/>
                  </a:lnTo>
                  <a:lnTo>
                    <a:pt x="2846" y="332"/>
                  </a:lnTo>
                  <a:lnTo>
                    <a:pt x="2834" y="288"/>
                  </a:lnTo>
                  <a:lnTo>
                    <a:pt x="2820" y="244"/>
                  </a:lnTo>
                  <a:lnTo>
                    <a:pt x="2806" y="202"/>
                  </a:lnTo>
                  <a:lnTo>
                    <a:pt x="2790" y="162"/>
                  </a:lnTo>
                  <a:lnTo>
                    <a:pt x="2772" y="120"/>
                  </a:lnTo>
                  <a:lnTo>
                    <a:pt x="2754" y="80"/>
                  </a:lnTo>
                  <a:lnTo>
                    <a:pt x="2734" y="40"/>
                  </a:lnTo>
                  <a:lnTo>
                    <a:pt x="2714" y="0"/>
                  </a:lnTo>
                  <a:lnTo>
                    <a:pt x="2714" y="0"/>
                  </a:lnTo>
                  <a:close/>
                  <a:moveTo>
                    <a:pt x="178" y="0"/>
                  </a:moveTo>
                  <a:lnTo>
                    <a:pt x="178" y="0"/>
                  </a:lnTo>
                  <a:lnTo>
                    <a:pt x="156" y="40"/>
                  </a:lnTo>
                  <a:lnTo>
                    <a:pt x="138" y="80"/>
                  </a:lnTo>
                  <a:lnTo>
                    <a:pt x="118" y="120"/>
                  </a:lnTo>
                  <a:lnTo>
                    <a:pt x="102" y="160"/>
                  </a:lnTo>
                  <a:lnTo>
                    <a:pt x="86" y="202"/>
                  </a:lnTo>
                  <a:lnTo>
                    <a:pt x="72" y="244"/>
                  </a:lnTo>
                  <a:lnTo>
                    <a:pt x="58" y="288"/>
                  </a:lnTo>
                  <a:lnTo>
                    <a:pt x="46" y="330"/>
                  </a:lnTo>
                  <a:lnTo>
                    <a:pt x="36" y="374"/>
                  </a:lnTo>
                  <a:lnTo>
                    <a:pt x="26" y="420"/>
                  </a:lnTo>
                  <a:lnTo>
                    <a:pt x="18" y="464"/>
                  </a:lnTo>
                  <a:lnTo>
                    <a:pt x="12" y="510"/>
                  </a:lnTo>
                  <a:lnTo>
                    <a:pt x="6" y="556"/>
                  </a:lnTo>
                  <a:lnTo>
                    <a:pt x="2" y="602"/>
                  </a:lnTo>
                  <a:lnTo>
                    <a:pt x="0" y="648"/>
                  </a:lnTo>
                  <a:lnTo>
                    <a:pt x="0" y="696"/>
                  </a:lnTo>
                  <a:lnTo>
                    <a:pt x="0" y="696"/>
                  </a:lnTo>
                  <a:lnTo>
                    <a:pt x="2" y="774"/>
                  </a:lnTo>
                  <a:lnTo>
                    <a:pt x="8" y="852"/>
                  </a:lnTo>
                  <a:lnTo>
                    <a:pt x="18" y="928"/>
                  </a:lnTo>
                  <a:lnTo>
                    <a:pt x="32" y="1004"/>
                  </a:lnTo>
                  <a:lnTo>
                    <a:pt x="52" y="1078"/>
                  </a:lnTo>
                  <a:lnTo>
                    <a:pt x="74" y="1150"/>
                  </a:lnTo>
                  <a:lnTo>
                    <a:pt x="98" y="1220"/>
                  </a:lnTo>
                  <a:lnTo>
                    <a:pt x="128" y="1290"/>
                  </a:lnTo>
                  <a:lnTo>
                    <a:pt x="276" y="1334"/>
                  </a:lnTo>
                  <a:lnTo>
                    <a:pt x="632" y="136"/>
                  </a:lnTo>
                  <a:lnTo>
                    <a:pt x="178" y="0"/>
                  </a:lnTo>
                  <a:close/>
                  <a:moveTo>
                    <a:pt x="646" y="1178"/>
                  </a:moveTo>
                  <a:lnTo>
                    <a:pt x="684" y="1116"/>
                  </a:lnTo>
                  <a:lnTo>
                    <a:pt x="532" y="1030"/>
                  </a:lnTo>
                  <a:lnTo>
                    <a:pt x="532" y="1030"/>
                  </a:lnTo>
                  <a:lnTo>
                    <a:pt x="514" y="1016"/>
                  </a:lnTo>
                  <a:lnTo>
                    <a:pt x="496" y="1002"/>
                  </a:lnTo>
                  <a:lnTo>
                    <a:pt x="480" y="1030"/>
                  </a:lnTo>
                  <a:lnTo>
                    <a:pt x="480" y="1030"/>
                  </a:lnTo>
                  <a:lnTo>
                    <a:pt x="474" y="1044"/>
                  </a:lnTo>
                  <a:lnTo>
                    <a:pt x="468" y="1056"/>
                  </a:lnTo>
                  <a:lnTo>
                    <a:pt x="464" y="1070"/>
                  </a:lnTo>
                  <a:lnTo>
                    <a:pt x="462" y="1084"/>
                  </a:lnTo>
                  <a:lnTo>
                    <a:pt x="462" y="1098"/>
                  </a:lnTo>
                  <a:lnTo>
                    <a:pt x="462" y="1112"/>
                  </a:lnTo>
                  <a:lnTo>
                    <a:pt x="464" y="1126"/>
                  </a:lnTo>
                  <a:lnTo>
                    <a:pt x="466" y="1140"/>
                  </a:lnTo>
                  <a:lnTo>
                    <a:pt x="470" y="1152"/>
                  </a:lnTo>
                  <a:lnTo>
                    <a:pt x="476" y="1166"/>
                  </a:lnTo>
                  <a:lnTo>
                    <a:pt x="482" y="1178"/>
                  </a:lnTo>
                  <a:lnTo>
                    <a:pt x="490" y="1190"/>
                  </a:lnTo>
                  <a:lnTo>
                    <a:pt x="500" y="1200"/>
                  </a:lnTo>
                  <a:lnTo>
                    <a:pt x="510" y="1210"/>
                  </a:lnTo>
                  <a:lnTo>
                    <a:pt x="520" y="1218"/>
                  </a:lnTo>
                  <a:lnTo>
                    <a:pt x="534" y="1226"/>
                  </a:lnTo>
                  <a:lnTo>
                    <a:pt x="534" y="1226"/>
                  </a:lnTo>
                  <a:lnTo>
                    <a:pt x="550" y="1236"/>
                  </a:lnTo>
                  <a:lnTo>
                    <a:pt x="568" y="1242"/>
                  </a:lnTo>
                  <a:lnTo>
                    <a:pt x="586" y="1246"/>
                  </a:lnTo>
                  <a:lnTo>
                    <a:pt x="606" y="1246"/>
                  </a:lnTo>
                  <a:lnTo>
                    <a:pt x="606" y="1246"/>
                  </a:lnTo>
                  <a:lnTo>
                    <a:pt x="622" y="1244"/>
                  </a:lnTo>
                  <a:lnTo>
                    <a:pt x="622" y="1244"/>
                  </a:lnTo>
                  <a:lnTo>
                    <a:pt x="626" y="1228"/>
                  </a:lnTo>
                  <a:lnTo>
                    <a:pt x="632" y="1212"/>
                  </a:lnTo>
                  <a:lnTo>
                    <a:pt x="638" y="1194"/>
                  </a:lnTo>
                  <a:lnTo>
                    <a:pt x="646" y="1178"/>
                  </a:lnTo>
                  <a:lnTo>
                    <a:pt x="646" y="1178"/>
                  </a:lnTo>
                  <a:close/>
                  <a:moveTo>
                    <a:pt x="2356" y="762"/>
                  </a:moveTo>
                  <a:lnTo>
                    <a:pt x="2198" y="250"/>
                  </a:lnTo>
                  <a:lnTo>
                    <a:pt x="2198" y="250"/>
                  </a:lnTo>
                  <a:lnTo>
                    <a:pt x="2190" y="232"/>
                  </a:lnTo>
                  <a:lnTo>
                    <a:pt x="2180" y="216"/>
                  </a:lnTo>
                  <a:lnTo>
                    <a:pt x="2170" y="202"/>
                  </a:lnTo>
                  <a:lnTo>
                    <a:pt x="2156" y="190"/>
                  </a:lnTo>
                  <a:lnTo>
                    <a:pt x="2140" y="180"/>
                  </a:lnTo>
                  <a:lnTo>
                    <a:pt x="2124" y="174"/>
                  </a:lnTo>
                  <a:lnTo>
                    <a:pt x="2106" y="168"/>
                  </a:lnTo>
                  <a:lnTo>
                    <a:pt x="2088" y="166"/>
                  </a:lnTo>
                  <a:lnTo>
                    <a:pt x="1644" y="72"/>
                  </a:lnTo>
                  <a:lnTo>
                    <a:pt x="1644" y="72"/>
                  </a:lnTo>
                  <a:lnTo>
                    <a:pt x="1644" y="70"/>
                  </a:lnTo>
                  <a:lnTo>
                    <a:pt x="1382" y="14"/>
                  </a:lnTo>
                  <a:lnTo>
                    <a:pt x="1382" y="14"/>
                  </a:lnTo>
                  <a:lnTo>
                    <a:pt x="1378" y="14"/>
                  </a:lnTo>
                  <a:lnTo>
                    <a:pt x="1378" y="14"/>
                  </a:lnTo>
                  <a:lnTo>
                    <a:pt x="1376" y="14"/>
                  </a:lnTo>
                  <a:lnTo>
                    <a:pt x="1376" y="14"/>
                  </a:lnTo>
                  <a:lnTo>
                    <a:pt x="1370" y="14"/>
                  </a:lnTo>
                  <a:lnTo>
                    <a:pt x="1354" y="10"/>
                  </a:lnTo>
                  <a:lnTo>
                    <a:pt x="1356" y="12"/>
                  </a:lnTo>
                  <a:lnTo>
                    <a:pt x="1356" y="12"/>
                  </a:lnTo>
                  <a:lnTo>
                    <a:pt x="1338" y="10"/>
                  </a:lnTo>
                  <a:lnTo>
                    <a:pt x="1338" y="10"/>
                  </a:lnTo>
                  <a:lnTo>
                    <a:pt x="1316" y="10"/>
                  </a:lnTo>
                  <a:lnTo>
                    <a:pt x="1296" y="14"/>
                  </a:lnTo>
                  <a:lnTo>
                    <a:pt x="1274" y="22"/>
                  </a:lnTo>
                  <a:lnTo>
                    <a:pt x="1254" y="32"/>
                  </a:lnTo>
                  <a:lnTo>
                    <a:pt x="1236" y="44"/>
                  </a:lnTo>
                  <a:lnTo>
                    <a:pt x="1220" y="58"/>
                  </a:lnTo>
                  <a:lnTo>
                    <a:pt x="1204" y="74"/>
                  </a:lnTo>
                  <a:lnTo>
                    <a:pt x="1192" y="94"/>
                  </a:lnTo>
                  <a:lnTo>
                    <a:pt x="1056" y="330"/>
                  </a:lnTo>
                  <a:lnTo>
                    <a:pt x="1056" y="330"/>
                  </a:lnTo>
                  <a:lnTo>
                    <a:pt x="1048" y="344"/>
                  </a:lnTo>
                  <a:lnTo>
                    <a:pt x="1042" y="360"/>
                  </a:lnTo>
                  <a:lnTo>
                    <a:pt x="1038" y="376"/>
                  </a:lnTo>
                  <a:lnTo>
                    <a:pt x="1034" y="392"/>
                  </a:lnTo>
                  <a:lnTo>
                    <a:pt x="1034" y="410"/>
                  </a:lnTo>
                  <a:lnTo>
                    <a:pt x="1034" y="426"/>
                  </a:lnTo>
                  <a:lnTo>
                    <a:pt x="1036" y="442"/>
                  </a:lnTo>
                  <a:lnTo>
                    <a:pt x="1038" y="458"/>
                  </a:lnTo>
                  <a:lnTo>
                    <a:pt x="1044" y="474"/>
                  </a:lnTo>
                  <a:lnTo>
                    <a:pt x="1050" y="488"/>
                  </a:lnTo>
                  <a:lnTo>
                    <a:pt x="1058" y="502"/>
                  </a:lnTo>
                  <a:lnTo>
                    <a:pt x="1068" y="516"/>
                  </a:lnTo>
                  <a:lnTo>
                    <a:pt x="1078" y="528"/>
                  </a:lnTo>
                  <a:lnTo>
                    <a:pt x="1090" y="540"/>
                  </a:lnTo>
                  <a:lnTo>
                    <a:pt x="1104" y="552"/>
                  </a:lnTo>
                  <a:lnTo>
                    <a:pt x="1118" y="560"/>
                  </a:lnTo>
                  <a:lnTo>
                    <a:pt x="1118" y="560"/>
                  </a:lnTo>
                  <a:lnTo>
                    <a:pt x="1138" y="570"/>
                  </a:lnTo>
                  <a:lnTo>
                    <a:pt x="1160" y="578"/>
                  </a:lnTo>
                  <a:lnTo>
                    <a:pt x="1180" y="582"/>
                  </a:lnTo>
                  <a:lnTo>
                    <a:pt x="1202" y="584"/>
                  </a:lnTo>
                  <a:lnTo>
                    <a:pt x="1202" y="584"/>
                  </a:lnTo>
                  <a:lnTo>
                    <a:pt x="1224" y="582"/>
                  </a:lnTo>
                  <a:lnTo>
                    <a:pt x="1246" y="578"/>
                  </a:lnTo>
                  <a:lnTo>
                    <a:pt x="1266" y="570"/>
                  </a:lnTo>
                  <a:lnTo>
                    <a:pt x="1286" y="562"/>
                  </a:lnTo>
                  <a:lnTo>
                    <a:pt x="1304" y="550"/>
                  </a:lnTo>
                  <a:lnTo>
                    <a:pt x="1322" y="534"/>
                  </a:lnTo>
                  <a:lnTo>
                    <a:pt x="1336" y="518"/>
                  </a:lnTo>
                  <a:lnTo>
                    <a:pt x="1350" y="498"/>
                  </a:lnTo>
                  <a:lnTo>
                    <a:pt x="1484" y="266"/>
                  </a:lnTo>
                  <a:lnTo>
                    <a:pt x="2098" y="590"/>
                  </a:lnTo>
                  <a:lnTo>
                    <a:pt x="2098" y="590"/>
                  </a:lnTo>
                  <a:lnTo>
                    <a:pt x="2118" y="602"/>
                  </a:lnTo>
                  <a:lnTo>
                    <a:pt x="2138" y="618"/>
                  </a:lnTo>
                  <a:lnTo>
                    <a:pt x="2156" y="636"/>
                  </a:lnTo>
                  <a:lnTo>
                    <a:pt x="2170" y="656"/>
                  </a:lnTo>
                  <a:lnTo>
                    <a:pt x="2170" y="656"/>
                  </a:lnTo>
                  <a:lnTo>
                    <a:pt x="2184" y="676"/>
                  </a:lnTo>
                  <a:lnTo>
                    <a:pt x="2184" y="676"/>
                  </a:lnTo>
                  <a:lnTo>
                    <a:pt x="2190" y="686"/>
                  </a:lnTo>
                  <a:lnTo>
                    <a:pt x="2314" y="890"/>
                  </a:lnTo>
                  <a:lnTo>
                    <a:pt x="2314" y="890"/>
                  </a:lnTo>
                  <a:lnTo>
                    <a:pt x="2328" y="878"/>
                  </a:lnTo>
                  <a:lnTo>
                    <a:pt x="2340" y="864"/>
                  </a:lnTo>
                  <a:lnTo>
                    <a:pt x="2348" y="850"/>
                  </a:lnTo>
                  <a:lnTo>
                    <a:pt x="2356" y="832"/>
                  </a:lnTo>
                  <a:lnTo>
                    <a:pt x="2360" y="816"/>
                  </a:lnTo>
                  <a:lnTo>
                    <a:pt x="2362" y="798"/>
                  </a:lnTo>
                  <a:lnTo>
                    <a:pt x="2360" y="780"/>
                  </a:lnTo>
                  <a:lnTo>
                    <a:pt x="2356" y="762"/>
                  </a:lnTo>
                  <a:lnTo>
                    <a:pt x="2356" y="76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dirty="0"/>
            </a:p>
          </p:txBody>
        </p:sp>
      </p:grpSp>
      <p:grpSp>
        <p:nvGrpSpPr>
          <p:cNvPr id="14" name="Group 13"/>
          <p:cNvGrpSpPr/>
          <p:nvPr/>
        </p:nvGrpSpPr>
        <p:grpSpPr>
          <a:xfrm>
            <a:off x="9505696" y="2556495"/>
            <a:ext cx="504000" cy="504000"/>
            <a:chOff x="4091659" y="5907019"/>
            <a:chExt cx="612000" cy="612000"/>
          </a:xfrm>
        </p:grpSpPr>
        <p:sp>
          <p:nvSpPr>
            <p:cNvPr id="15" name="Oval 14"/>
            <p:cNvSpPr/>
            <p:nvPr/>
          </p:nvSpPr>
          <p:spPr bwMode="ltGray">
            <a:xfrm>
              <a:off x="4091659" y="5907019"/>
              <a:ext cx="612000" cy="612000"/>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sp>
          <p:nvSpPr>
            <p:cNvPr id="16" name="Freeform 4840"/>
            <p:cNvSpPr>
              <a:spLocks noEditPoints="1"/>
            </p:cNvSpPr>
            <p:nvPr/>
          </p:nvSpPr>
          <p:spPr bwMode="auto">
            <a:xfrm>
              <a:off x="4242899" y="5995064"/>
              <a:ext cx="357646" cy="452026"/>
            </a:xfrm>
            <a:custGeom>
              <a:avLst/>
              <a:gdLst>
                <a:gd name="T0" fmla="*/ 120 w 288"/>
                <a:gd name="T1" fmla="*/ 84 h 364"/>
                <a:gd name="T2" fmla="*/ 96 w 288"/>
                <a:gd name="T3" fmla="*/ 74 h 364"/>
                <a:gd name="T4" fmla="*/ 106 w 288"/>
                <a:gd name="T5" fmla="*/ 52 h 364"/>
                <a:gd name="T6" fmla="*/ 130 w 288"/>
                <a:gd name="T7" fmla="*/ 62 h 364"/>
                <a:gd name="T8" fmla="*/ 74 w 288"/>
                <a:gd name="T9" fmla="*/ 52 h 364"/>
                <a:gd name="T10" fmla="*/ 50 w 288"/>
                <a:gd name="T11" fmla="*/ 58 h 364"/>
                <a:gd name="T12" fmla="*/ 54 w 288"/>
                <a:gd name="T13" fmla="*/ 82 h 364"/>
                <a:gd name="T14" fmla="*/ 80 w 288"/>
                <a:gd name="T15" fmla="*/ 78 h 364"/>
                <a:gd name="T16" fmla="*/ 148 w 288"/>
                <a:gd name="T17" fmla="*/ 54 h 364"/>
                <a:gd name="T18" fmla="*/ 148 w 288"/>
                <a:gd name="T19" fmla="*/ 80 h 364"/>
                <a:gd name="T20" fmla="*/ 174 w 288"/>
                <a:gd name="T21" fmla="*/ 80 h 364"/>
                <a:gd name="T22" fmla="*/ 174 w 288"/>
                <a:gd name="T23" fmla="*/ 54 h 364"/>
                <a:gd name="T24" fmla="*/ 128 w 288"/>
                <a:gd name="T25" fmla="*/ 106 h 364"/>
                <a:gd name="T26" fmla="*/ 102 w 288"/>
                <a:gd name="T27" fmla="*/ 100 h 364"/>
                <a:gd name="T28" fmla="*/ 98 w 288"/>
                <a:gd name="T29" fmla="*/ 126 h 364"/>
                <a:gd name="T30" fmla="*/ 122 w 288"/>
                <a:gd name="T31" fmla="*/ 130 h 364"/>
                <a:gd name="T32" fmla="*/ 82 w 288"/>
                <a:gd name="T33" fmla="*/ 110 h 364"/>
                <a:gd name="T34" fmla="*/ 58 w 288"/>
                <a:gd name="T35" fmla="*/ 100 h 364"/>
                <a:gd name="T36" fmla="*/ 48 w 288"/>
                <a:gd name="T37" fmla="*/ 122 h 364"/>
                <a:gd name="T38" fmla="*/ 72 w 288"/>
                <a:gd name="T39" fmla="*/ 132 h 364"/>
                <a:gd name="T40" fmla="*/ 120 w 288"/>
                <a:gd name="T41" fmla="*/ 148 h 364"/>
                <a:gd name="T42" fmla="*/ 96 w 288"/>
                <a:gd name="T43" fmla="*/ 158 h 364"/>
                <a:gd name="T44" fmla="*/ 106 w 288"/>
                <a:gd name="T45" fmla="*/ 180 h 364"/>
                <a:gd name="T46" fmla="*/ 130 w 288"/>
                <a:gd name="T47" fmla="*/ 170 h 364"/>
                <a:gd name="T48" fmla="*/ 120 w 288"/>
                <a:gd name="T49" fmla="*/ 148 h 364"/>
                <a:gd name="T50" fmla="*/ 52 w 288"/>
                <a:gd name="T51" fmla="*/ 150 h 364"/>
                <a:gd name="T52" fmla="*/ 52 w 288"/>
                <a:gd name="T53" fmla="*/ 176 h 364"/>
                <a:gd name="T54" fmla="*/ 78 w 288"/>
                <a:gd name="T55" fmla="*/ 176 h 364"/>
                <a:gd name="T56" fmla="*/ 78 w 288"/>
                <a:gd name="T57" fmla="*/ 150 h 364"/>
                <a:gd name="T58" fmla="*/ 216 w 288"/>
                <a:gd name="T59" fmla="*/ 348 h 364"/>
                <a:gd name="T60" fmla="*/ 40 w 288"/>
                <a:gd name="T61" fmla="*/ 364 h 364"/>
                <a:gd name="T62" fmla="*/ 8 w 288"/>
                <a:gd name="T63" fmla="*/ 346 h 364"/>
                <a:gd name="T64" fmla="*/ 2 w 288"/>
                <a:gd name="T65" fmla="*/ 32 h 364"/>
                <a:gd name="T66" fmla="*/ 32 w 288"/>
                <a:gd name="T67" fmla="*/ 0 h 364"/>
                <a:gd name="T68" fmla="*/ 208 w 288"/>
                <a:gd name="T69" fmla="*/ 6 h 364"/>
                <a:gd name="T70" fmla="*/ 224 w 288"/>
                <a:gd name="T71" fmla="*/ 158 h 364"/>
                <a:gd name="T72" fmla="*/ 206 w 288"/>
                <a:gd name="T73" fmla="*/ 148 h 364"/>
                <a:gd name="T74" fmla="*/ 194 w 288"/>
                <a:gd name="T75" fmla="*/ 36 h 364"/>
                <a:gd name="T76" fmla="*/ 36 w 288"/>
                <a:gd name="T77" fmla="*/ 30 h 364"/>
                <a:gd name="T78" fmla="*/ 32 w 288"/>
                <a:gd name="T79" fmla="*/ 274 h 364"/>
                <a:gd name="T80" fmla="*/ 156 w 288"/>
                <a:gd name="T81" fmla="*/ 324 h 364"/>
                <a:gd name="T82" fmla="*/ 216 w 288"/>
                <a:gd name="T83" fmla="*/ 348 h 364"/>
                <a:gd name="T84" fmla="*/ 120 w 288"/>
                <a:gd name="T85" fmla="*/ 304 h 364"/>
                <a:gd name="T86" fmla="*/ 92 w 288"/>
                <a:gd name="T87" fmla="*/ 324 h 364"/>
                <a:gd name="T88" fmla="*/ 112 w 288"/>
                <a:gd name="T89" fmla="*/ 342 h 364"/>
                <a:gd name="T90" fmla="*/ 288 w 288"/>
                <a:gd name="T91" fmla="*/ 256 h 364"/>
                <a:gd name="T92" fmla="*/ 282 w 288"/>
                <a:gd name="T93" fmla="*/ 188 h 364"/>
                <a:gd name="T94" fmla="*/ 254 w 288"/>
                <a:gd name="T95" fmla="*/ 190 h 364"/>
                <a:gd name="T96" fmla="*/ 242 w 288"/>
                <a:gd name="T97" fmla="*/ 174 h 364"/>
                <a:gd name="T98" fmla="*/ 216 w 288"/>
                <a:gd name="T99" fmla="*/ 186 h 364"/>
                <a:gd name="T100" fmla="*/ 198 w 288"/>
                <a:gd name="T101" fmla="*/ 164 h 364"/>
                <a:gd name="T102" fmla="*/ 180 w 288"/>
                <a:gd name="T103" fmla="*/ 118 h 364"/>
                <a:gd name="T104" fmla="*/ 162 w 288"/>
                <a:gd name="T105" fmla="*/ 100 h 364"/>
                <a:gd name="T106" fmla="*/ 118 w 288"/>
                <a:gd name="T107" fmla="*/ 212 h 364"/>
                <a:gd name="T108" fmla="*/ 92 w 288"/>
                <a:gd name="T109" fmla="*/ 212 h 364"/>
                <a:gd name="T110" fmla="*/ 166 w 288"/>
                <a:gd name="T111" fmla="*/ 312 h 364"/>
                <a:gd name="T112" fmla="*/ 216 w 288"/>
                <a:gd name="T113" fmla="*/ 332 h 364"/>
                <a:gd name="T114" fmla="*/ 276 w 288"/>
                <a:gd name="T115" fmla="*/ 300 h 364"/>
                <a:gd name="T116" fmla="*/ 288 w 288"/>
                <a:gd name="T117" fmla="*/ 25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364">
                  <a:moveTo>
                    <a:pt x="130" y="74"/>
                  </a:moveTo>
                  <a:lnTo>
                    <a:pt x="130" y="74"/>
                  </a:lnTo>
                  <a:lnTo>
                    <a:pt x="128" y="78"/>
                  </a:lnTo>
                  <a:lnTo>
                    <a:pt x="126" y="80"/>
                  </a:lnTo>
                  <a:lnTo>
                    <a:pt x="122" y="82"/>
                  </a:lnTo>
                  <a:lnTo>
                    <a:pt x="120" y="84"/>
                  </a:lnTo>
                  <a:lnTo>
                    <a:pt x="106" y="84"/>
                  </a:lnTo>
                  <a:lnTo>
                    <a:pt x="106" y="84"/>
                  </a:lnTo>
                  <a:lnTo>
                    <a:pt x="102" y="82"/>
                  </a:lnTo>
                  <a:lnTo>
                    <a:pt x="100" y="80"/>
                  </a:lnTo>
                  <a:lnTo>
                    <a:pt x="98" y="78"/>
                  </a:lnTo>
                  <a:lnTo>
                    <a:pt x="96" y="74"/>
                  </a:lnTo>
                  <a:lnTo>
                    <a:pt x="96" y="62"/>
                  </a:lnTo>
                  <a:lnTo>
                    <a:pt x="96" y="62"/>
                  </a:lnTo>
                  <a:lnTo>
                    <a:pt x="98" y="58"/>
                  </a:lnTo>
                  <a:lnTo>
                    <a:pt x="100" y="54"/>
                  </a:lnTo>
                  <a:lnTo>
                    <a:pt x="102" y="52"/>
                  </a:lnTo>
                  <a:lnTo>
                    <a:pt x="106" y="52"/>
                  </a:lnTo>
                  <a:lnTo>
                    <a:pt x="120" y="52"/>
                  </a:lnTo>
                  <a:lnTo>
                    <a:pt x="120" y="52"/>
                  </a:lnTo>
                  <a:lnTo>
                    <a:pt x="122" y="52"/>
                  </a:lnTo>
                  <a:lnTo>
                    <a:pt x="126" y="54"/>
                  </a:lnTo>
                  <a:lnTo>
                    <a:pt x="128" y="58"/>
                  </a:lnTo>
                  <a:lnTo>
                    <a:pt x="130" y="62"/>
                  </a:lnTo>
                  <a:lnTo>
                    <a:pt x="130" y="74"/>
                  </a:lnTo>
                  <a:close/>
                  <a:moveTo>
                    <a:pt x="82" y="62"/>
                  </a:moveTo>
                  <a:lnTo>
                    <a:pt x="82" y="62"/>
                  </a:lnTo>
                  <a:lnTo>
                    <a:pt x="80" y="58"/>
                  </a:lnTo>
                  <a:lnTo>
                    <a:pt x="78" y="54"/>
                  </a:lnTo>
                  <a:lnTo>
                    <a:pt x="74" y="52"/>
                  </a:lnTo>
                  <a:lnTo>
                    <a:pt x="72" y="52"/>
                  </a:lnTo>
                  <a:lnTo>
                    <a:pt x="58" y="52"/>
                  </a:lnTo>
                  <a:lnTo>
                    <a:pt x="58" y="52"/>
                  </a:lnTo>
                  <a:lnTo>
                    <a:pt x="54" y="52"/>
                  </a:lnTo>
                  <a:lnTo>
                    <a:pt x="52" y="54"/>
                  </a:lnTo>
                  <a:lnTo>
                    <a:pt x="50" y="58"/>
                  </a:lnTo>
                  <a:lnTo>
                    <a:pt x="48" y="62"/>
                  </a:lnTo>
                  <a:lnTo>
                    <a:pt x="48" y="74"/>
                  </a:lnTo>
                  <a:lnTo>
                    <a:pt x="48" y="74"/>
                  </a:lnTo>
                  <a:lnTo>
                    <a:pt x="50" y="78"/>
                  </a:lnTo>
                  <a:lnTo>
                    <a:pt x="52" y="80"/>
                  </a:lnTo>
                  <a:lnTo>
                    <a:pt x="54" y="82"/>
                  </a:lnTo>
                  <a:lnTo>
                    <a:pt x="58" y="84"/>
                  </a:lnTo>
                  <a:lnTo>
                    <a:pt x="72" y="84"/>
                  </a:lnTo>
                  <a:lnTo>
                    <a:pt x="72" y="84"/>
                  </a:lnTo>
                  <a:lnTo>
                    <a:pt x="74" y="82"/>
                  </a:lnTo>
                  <a:lnTo>
                    <a:pt x="78" y="80"/>
                  </a:lnTo>
                  <a:lnTo>
                    <a:pt x="80" y="78"/>
                  </a:lnTo>
                  <a:lnTo>
                    <a:pt x="82" y="74"/>
                  </a:lnTo>
                  <a:lnTo>
                    <a:pt x="82" y="62"/>
                  </a:lnTo>
                  <a:close/>
                  <a:moveTo>
                    <a:pt x="154" y="52"/>
                  </a:moveTo>
                  <a:lnTo>
                    <a:pt x="154" y="52"/>
                  </a:lnTo>
                  <a:lnTo>
                    <a:pt x="150" y="52"/>
                  </a:lnTo>
                  <a:lnTo>
                    <a:pt x="148" y="54"/>
                  </a:lnTo>
                  <a:lnTo>
                    <a:pt x="146" y="58"/>
                  </a:lnTo>
                  <a:lnTo>
                    <a:pt x="144" y="62"/>
                  </a:lnTo>
                  <a:lnTo>
                    <a:pt x="144" y="74"/>
                  </a:lnTo>
                  <a:lnTo>
                    <a:pt x="144" y="74"/>
                  </a:lnTo>
                  <a:lnTo>
                    <a:pt x="146" y="78"/>
                  </a:lnTo>
                  <a:lnTo>
                    <a:pt x="148" y="80"/>
                  </a:lnTo>
                  <a:lnTo>
                    <a:pt x="150" y="82"/>
                  </a:lnTo>
                  <a:lnTo>
                    <a:pt x="154" y="84"/>
                  </a:lnTo>
                  <a:lnTo>
                    <a:pt x="168" y="84"/>
                  </a:lnTo>
                  <a:lnTo>
                    <a:pt x="168" y="84"/>
                  </a:lnTo>
                  <a:lnTo>
                    <a:pt x="170" y="82"/>
                  </a:lnTo>
                  <a:lnTo>
                    <a:pt x="174" y="80"/>
                  </a:lnTo>
                  <a:lnTo>
                    <a:pt x="176" y="78"/>
                  </a:lnTo>
                  <a:lnTo>
                    <a:pt x="178" y="74"/>
                  </a:lnTo>
                  <a:lnTo>
                    <a:pt x="178" y="62"/>
                  </a:lnTo>
                  <a:lnTo>
                    <a:pt x="178" y="62"/>
                  </a:lnTo>
                  <a:lnTo>
                    <a:pt x="176" y="58"/>
                  </a:lnTo>
                  <a:lnTo>
                    <a:pt x="174" y="54"/>
                  </a:lnTo>
                  <a:lnTo>
                    <a:pt x="170" y="52"/>
                  </a:lnTo>
                  <a:lnTo>
                    <a:pt x="168" y="52"/>
                  </a:lnTo>
                  <a:lnTo>
                    <a:pt x="154" y="52"/>
                  </a:lnTo>
                  <a:close/>
                  <a:moveTo>
                    <a:pt x="130" y="110"/>
                  </a:moveTo>
                  <a:lnTo>
                    <a:pt x="130" y="110"/>
                  </a:lnTo>
                  <a:lnTo>
                    <a:pt x="128" y="106"/>
                  </a:lnTo>
                  <a:lnTo>
                    <a:pt x="126" y="102"/>
                  </a:lnTo>
                  <a:lnTo>
                    <a:pt x="122" y="100"/>
                  </a:lnTo>
                  <a:lnTo>
                    <a:pt x="120" y="100"/>
                  </a:lnTo>
                  <a:lnTo>
                    <a:pt x="106" y="100"/>
                  </a:lnTo>
                  <a:lnTo>
                    <a:pt x="106" y="100"/>
                  </a:lnTo>
                  <a:lnTo>
                    <a:pt x="102" y="100"/>
                  </a:lnTo>
                  <a:lnTo>
                    <a:pt x="100" y="102"/>
                  </a:lnTo>
                  <a:lnTo>
                    <a:pt x="98" y="106"/>
                  </a:lnTo>
                  <a:lnTo>
                    <a:pt x="96" y="110"/>
                  </a:lnTo>
                  <a:lnTo>
                    <a:pt x="96" y="122"/>
                  </a:lnTo>
                  <a:lnTo>
                    <a:pt x="96" y="122"/>
                  </a:lnTo>
                  <a:lnTo>
                    <a:pt x="98" y="126"/>
                  </a:lnTo>
                  <a:lnTo>
                    <a:pt x="100" y="128"/>
                  </a:lnTo>
                  <a:lnTo>
                    <a:pt x="102" y="130"/>
                  </a:lnTo>
                  <a:lnTo>
                    <a:pt x="106" y="132"/>
                  </a:lnTo>
                  <a:lnTo>
                    <a:pt x="120" y="132"/>
                  </a:lnTo>
                  <a:lnTo>
                    <a:pt x="120" y="132"/>
                  </a:lnTo>
                  <a:lnTo>
                    <a:pt x="122" y="130"/>
                  </a:lnTo>
                  <a:lnTo>
                    <a:pt x="126" y="128"/>
                  </a:lnTo>
                  <a:lnTo>
                    <a:pt x="128" y="126"/>
                  </a:lnTo>
                  <a:lnTo>
                    <a:pt x="130" y="122"/>
                  </a:lnTo>
                  <a:lnTo>
                    <a:pt x="130" y="110"/>
                  </a:lnTo>
                  <a:close/>
                  <a:moveTo>
                    <a:pt x="82" y="110"/>
                  </a:moveTo>
                  <a:lnTo>
                    <a:pt x="82" y="110"/>
                  </a:lnTo>
                  <a:lnTo>
                    <a:pt x="80" y="106"/>
                  </a:lnTo>
                  <a:lnTo>
                    <a:pt x="78" y="102"/>
                  </a:lnTo>
                  <a:lnTo>
                    <a:pt x="74" y="100"/>
                  </a:lnTo>
                  <a:lnTo>
                    <a:pt x="72" y="100"/>
                  </a:lnTo>
                  <a:lnTo>
                    <a:pt x="58" y="100"/>
                  </a:lnTo>
                  <a:lnTo>
                    <a:pt x="58" y="100"/>
                  </a:lnTo>
                  <a:lnTo>
                    <a:pt x="54" y="100"/>
                  </a:lnTo>
                  <a:lnTo>
                    <a:pt x="52" y="102"/>
                  </a:lnTo>
                  <a:lnTo>
                    <a:pt x="50" y="106"/>
                  </a:lnTo>
                  <a:lnTo>
                    <a:pt x="48" y="110"/>
                  </a:lnTo>
                  <a:lnTo>
                    <a:pt x="48" y="122"/>
                  </a:lnTo>
                  <a:lnTo>
                    <a:pt x="48" y="122"/>
                  </a:lnTo>
                  <a:lnTo>
                    <a:pt x="50" y="126"/>
                  </a:lnTo>
                  <a:lnTo>
                    <a:pt x="52" y="128"/>
                  </a:lnTo>
                  <a:lnTo>
                    <a:pt x="54" y="130"/>
                  </a:lnTo>
                  <a:lnTo>
                    <a:pt x="58" y="132"/>
                  </a:lnTo>
                  <a:lnTo>
                    <a:pt x="72" y="132"/>
                  </a:lnTo>
                  <a:lnTo>
                    <a:pt x="72" y="132"/>
                  </a:lnTo>
                  <a:lnTo>
                    <a:pt x="74" y="130"/>
                  </a:lnTo>
                  <a:lnTo>
                    <a:pt x="78" y="128"/>
                  </a:lnTo>
                  <a:lnTo>
                    <a:pt x="80" y="126"/>
                  </a:lnTo>
                  <a:lnTo>
                    <a:pt x="82" y="122"/>
                  </a:lnTo>
                  <a:lnTo>
                    <a:pt x="82" y="110"/>
                  </a:lnTo>
                  <a:close/>
                  <a:moveTo>
                    <a:pt x="120" y="148"/>
                  </a:moveTo>
                  <a:lnTo>
                    <a:pt x="106" y="148"/>
                  </a:lnTo>
                  <a:lnTo>
                    <a:pt x="106" y="148"/>
                  </a:lnTo>
                  <a:lnTo>
                    <a:pt x="102" y="148"/>
                  </a:lnTo>
                  <a:lnTo>
                    <a:pt x="100" y="150"/>
                  </a:lnTo>
                  <a:lnTo>
                    <a:pt x="98" y="154"/>
                  </a:lnTo>
                  <a:lnTo>
                    <a:pt x="96" y="158"/>
                  </a:lnTo>
                  <a:lnTo>
                    <a:pt x="96" y="170"/>
                  </a:lnTo>
                  <a:lnTo>
                    <a:pt x="96" y="170"/>
                  </a:lnTo>
                  <a:lnTo>
                    <a:pt x="98" y="174"/>
                  </a:lnTo>
                  <a:lnTo>
                    <a:pt x="100" y="176"/>
                  </a:lnTo>
                  <a:lnTo>
                    <a:pt x="102" y="178"/>
                  </a:lnTo>
                  <a:lnTo>
                    <a:pt x="106" y="180"/>
                  </a:lnTo>
                  <a:lnTo>
                    <a:pt x="120" y="180"/>
                  </a:lnTo>
                  <a:lnTo>
                    <a:pt x="120" y="180"/>
                  </a:lnTo>
                  <a:lnTo>
                    <a:pt x="122" y="178"/>
                  </a:lnTo>
                  <a:lnTo>
                    <a:pt x="126" y="176"/>
                  </a:lnTo>
                  <a:lnTo>
                    <a:pt x="128" y="174"/>
                  </a:lnTo>
                  <a:lnTo>
                    <a:pt x="130" y="170"/>
                  </a:lnTo>
                  <a:lnTo>
                    <a:pt x="130" y="158"/>
                  </a:lnTo>
                  <a:lnTo>
                    <a:pt x="130" y="158"/>
                  </a:lnTo>
                  <a:lnTo>
                    <a:pt x="128" y="154"/>
                  </a:lnTo>
                  <a:lnTo>
                    <a:pt x="126" y="150"/>
                  </a:lnTo>
                  <a:lnTo>
                    <a:pt x="122" y="148"/>
                  </a:lnTo>
                  <a:lnTo>
                    <a:pt x="120" y="148"/>
                  </a:lnTo>
                  <a:lnTo>
                    <a:pt x="120" y="148"/>
                  </a:lnTo>
                  <a:close/>
                  <a:moveTo>
                    <a:pt x="72" y="148"/>
                  </a:moveTo>
                  <a:lnTo>
                    <a:pt x="58" y="148"/>
                  </a:lnTo>
                  <a:lnTo>
                    <a:pt x="58" y="148"/>
                  </a:lnTo>
                  <a:lnTo>
                    <a:pt x="54" y="148"/>
                  </a:lnTo>
                  <a:lnTo>
                    <a:pt x="52" y="150"/>
                  </a:lnTo>
                  <a:lnTo>
                    <a:pt x="50" y="154"/>
                  </a:lnTo>
                  <a:lnTo>
                    <a:pt x="48" y="158"/>
                  </a:lnTo>
                  <a:lnTo>
                    <a:pt x="48" y="170"/>
                  </a:lnTo>
                  <a:lnTo>
                    <a:pt x="48" y="170"/>
                  </a:lnTo>
                  <a:lnTo>
                    <a:pt x="50" y="174"/>
                  </a:lnTo>
                  <a:lnTo>
                    <a:pt x="52" y="176"/>
                  </a:lnTo>
                  <a:lnTo>
                    <a:pt x="54" y="178"/>
                  </a:lnTo>
                  <a:lnTo>
                    <a:pt x="58" y="180"/>
                  </a:lnTo>
                  <a:lnTo>
                    <a:pt x="72" y="180"/>
                  </a:lnTo>
                  <a:lnTo>
                    <a:pt x="72" y="180"/>
                  </a:lnTo>
                  <a:lnTo>
                    <a:pt x="74" y="178"/>
                  </a:lnTo>
                  <a:lnTo>
                    <a:pt x="78" y="176"/>
                  </a:lnTo>
                  <a:lnTo>
                    <a:pt x="80" y="174"/>
                  </a:lnTo>
                  <a:lnTo>
                    <a:pt x="82" y="170"/>
                  </a:lnTo>
                  <a:lnTo>
                    <a:pt x="82" y="158"/>
                  </a:lnTo>
                  <a:lnTo>
                    <a:pt x="82" y="158"/>
                  </a:lnTo>
                  <a:lnTo>
                    <a:pt x="80" y="154"/>
                  </a:lnTo>
                  <a:lnTo>
                    <a:pt x="78" y="150"/>
                  </a:lnTo>
                  <a:lnTo>
                    <a:pt x="74" y="148"/>
                  </a:lnTo>
                  <a:lnTo>
                    <a:pt x="72" y="148"/>
                  </a:lnTo>
                  <a:lnTo>
                    <a:pt x="72" y="148"/>
                  </a:lnTo>
                  <a:close/>
                  <a:moveTo>
                    <a:pt x="216" y="348"/>
                  </a:moveTo>
                  <a:lnTo>
                    <a:pt x="216" y="348"/>
                  </a:lnTo>
                  <a:lnTo>
                    <a:pt x="216" y="348"/>
                  </a:lnTo>
                  <a:lnTo>
                    <a:pt x="216" y="348"/>
                  </a:lnTo>
                  <a:lnTo>
                    <a:pt x="210" y="354"/>
                  </a:lnTo>
                  <a:lnTo>
                    <a:pt x="202" y="360"/>
                  </a:lnTo>
                  <a:lnTo>
                    <a:pt x="194" y="362"/>
                  </a:lnTo>
                  <a:lnTo>
                    <a:pt x="184" y="364"/>
                  </a:lnTo>
                  <a:lnTo>
                    <a:pt x="40" y="364"/>
                  </a:lnTo>
                  <a:lnTo>
                    <a:pt x="40" y="364"/>
                  </a:lnTo>
                  <a:lnTo>
                    <a:pt x="32" y="364"/>
                  </a:lnTo>
                  <a:lnTo>
                    <a:pt x="26" y="360"/>
                  </a:lnTo>
                  <a:lnTo>
                    <a:pt x="18" y="358"/>
                  </a:lnTo>
                  <a:lnTo>
                    <a:pt x="12" y="352"/>
                  </a:lnTo>
                  <a:lnTo>
                    <a:pt x="8" y="346"/>
                  </a:lnTo>
                  <a:lnTo>
                    <a:pt x="4" y="340"/>
                  </a:lnTo>
                  <a:lnTo>
                    <a:pt x="2" y="332"/>
                  </a:lnTo>
                  <a:lnTo>
                    <a:pt x="0" y="324"/>
                  </a:lnTo>
                  <a:lnTo>
                    <a:pt x="0" y="40"/>
                  </a:lnTo>
                  <a:lnTo>
                    <a:pt x="0" y="40"/>
                  </a:lnTo>
                  <a:lnTo>
                    <a:pt x="2" y="32"/>
                  </a:lnTo>
                  <a:lnTo>
                    <a:pt x="4" y="24"/>
                  </a:lnTo>
                  <a:lnTo>
                    <a:pt x="8" y="18"/>
                  </a:lnTo>
                  <a:lnTo>
                    <a:pt x="12" y="12"/>
                  </a:lnTo>
                  <a:lnTo>
                    <a:pt x="18" y="6"/>
                  </a:lnTo>
                  <a:lnTo>
                    <a:pt x="26" y="4"/>
                  </a:lnTo>
                  <a:lnTo>
                    <a:pt x="32" y="0"/>
                  </a:lnTo>
                  <a:lnTo>
                    <a:pt x="40" y="0"/>
                  </a:lnTo>
                  <a:lnTo>
                    <a:pt x="184" y="0"/>
                  </a:lnTo>
                  <a:lnTo>
                    <a:pt x="184" y="0"/>
                  </a:lnTo>
                  <a:lnTo>
                    <a:pt x="192" y="0"/>
                  </a:lnTo>
                  <a:lnTo>
                    <a:pt x="200" y="4"/>
                  </a:lnTo>
                  <a:lnTo>
                    <a:pt x="208" y="6"/>
                  </a:lnTo>
                  <a:lnTo>
                    <a:pt x="214" y="12"/>
                  </a:lnTo>
                  <a:lnTo>
                    <a:pt x="218" y="18"/>
                  </a:lnTo>
                  <a:lnTo>
                    <a:pt x="222" y="24"/>
                  </a:lnTo>
                  <a:lnTo>
                    <a:pt x="224" y="32"/>
                  </a:lnTo>
                  <a:lnTo>
                    <a:pt x="224" y="40"/>
                  </a:lnTo>
                  <a:lnTo>
                    <a:pt x="224" y="158"/>
                  </a:lnTo>
                  <a:lnTo>
                    <a:pt x="224" y="158"/>
                  </a:lnTo>
                  <a:lnTo>
                    <a:pt x="224" y="158"/>
                  </a:lnTo>
                  <a:lnTo>
                    <a:pt x="224" y="158"/>
                  </a:lnTo>
                  <a:lnTo>
                    <a:pt x="218" y="154"/>
                  </a:lnTo>
                  <a:lnTo>
                    <a:pt x="212" y="150"/>
                  </a:lnTo>
                  <a:lnTo>
                    <a:pt x="206" y="148"/>
                  </a:lnTo>
                  <a:lnTo>
                    <a:pt x="198" y="148"/>
                  </a:lnTo>
                  <a:lnTo>
                    <a:pt x="198" y="148"/>
                  </a:lnTo>
                  <a:lnTo>
                    <a:pt x="194" y="148"/>
                  </a:lnTo>
                  <a:lnTo>
                    <a:pt x="194" y="40"/>
                  </a:lnTo>
                  <a:lnTo>
                    <a:pt x="194" y="40"/>
                  </a:lnTo>
                  <a:lnTo>
                    <a:pt x="194" y="36"/>
                  </a:lnTo>
                  <a:lnTo>
                    <a:pt x="192" y="32"/>
                  </a:lnTo>
                  <a:lnTo>
                    <a:pt x="188" y="30"/>
                  </a:lnTo>
                  <a:lnTo>
                    <a:pt x="184" y="30"/>
                  </a:lnTo>
                  <a:lnTo>
                    <a:pt x="40" y="30"/>
                  </a:lnTo>
                  <a:lnTo>
                    <a:pt x="40" y="30"/>
                  </a:lnTo>
                  <a:lnTo>
                    <a:pt x="36" y="30"/>
                  </a:lnTo>
                  <a:lnTo>
                    <a:pt x="34" y="32"/>
                  </a:lnTo>
                  <a:lnTo>
                    <a:pt x="32" y="36"/>
                  </a:lnTo>
                  <a:lnTo>
                    <a:pt x="30" y="40"/>
                  </a:lnTo>
                  <a:lnTo>
                    <a:pt x="30" y="270"/>
                  </a:lnTo>
                  <a:lnTo>
                    <a:pt x="30" y="270"/>
                  </a:lnTo>
                  <a:lnTo>
                    <a:pt x="32" y="274"/>
                  </a:lnTo>
                  <a:lnTo>
                    <a:pt x="34" y="276"/>
                  </a:lnTo>
                  <a:lnTo>
                    <a:pt x="36" y="278"/>
                  </a:lnTo>
                  <a:lnTo>
                    <a:pt x="40" y="280"/>
                  </a:lnTo>
                  <a:lnTo>
                    <a:pt x="110" y="280"/>
                  </a:lnTo>
                  <a:lnTo>
                    <a:pt x="156" y="324"/>
                  </a:lnTo>
                  <a:lnTo>
                    <a:pt x="156" y="324"/>
                  </a:lnTo>
                  <a:lnTo>
                    <a:pt x="160" y="328"/>
                  </a:lnTo>
                  <a:lnTo>
                    <a:pt x="160" y="328"/>
                  </a:lnTo>
                  <a:lnTo>
                    <a:pt x="172" y="336"/>
                  </a:lnTo>
                  <a:lnTo>
                    <a:pt x="186" y="342"/>
                  </a:lnTo>
                  <a:lnTo>
                    <a:pt x="200" y="346"/>
                  </a:lnTo>
                  <a:lnTo>
                    <a:pt x="216" y="348"/>
                  </a:lnTo>
                  <a:lnTo>
                    <a:pt x="216" y="348"/>
                  </a:lnTo>
                  <a:close/>
                  <a:moveTo>
                    <a:pt x="132" y="324"/>
                  </a:moveTo>
                  <a:lnTo>
                    <a:pt x="132" y="324"/>
                  </a:lnTo>
                  <a:lnTo>
                    <a:pt x="132" y="316"/>
                  </a:lnTo>
                  <a:lnTo>
                    <a:pt x="126" y="310"/>
                  </a:lnTo>
                  <a:lnTo>
                    <a:pt x="120" y="304"/>
                  </a:lnTo>
                  <a:lnTo>
                    <a:pt x="112" y="304"/>
                  </a:lnTo>
                  <a:lnTo>
                    <a:pt x="112" y="304"/>
                  </a:lnTo>
                  <a:lnTo>
                    <a:pt x="106" y="304"/>
                  </a:lnTo>
                  <a:lnTo>
                    <a:pt x="98" y="310"/>
                  </a:lnTo>
                  <a:lnTo>
                    <a:pt x="94" y="316"/>
                  </a:lnTo>
                  <a:lnTo>
                    <a:pt x="92" y="324"/>
                  </a:lnTo>
                  <a:lnTo>
                    <a:pt x="92" y="324"/>
                  </a:lnTo>
                  <a:lnTo>
                    <a:pt x="94" y="330"/>
                  </a:lnTo>
                  <a:lnTo>
                    <a:pt x="98" y="338"/>
                  </a:lnTo>
                  <a:lnTo>
                    <a:pt x="106" y="342"/>
                  </a:lnTo>
                  <a:lnTo>
                    <a:pt x="112" y="342"/>
                  </a:lnTo>
                  <a:lnTo>
                    <a:pt x="112" y="342"/>
                  </a:lnTo>
                  <a:lnTo>
                    <a:pt x="120" y="342"/>
                  </a:lnTo>
                  <a:lnTo>
                    <a:pt x="126" y="338"/>
                  </a:lnTo>
                  <a:lnTo>
                    <a:pt x="132" y="330"/>
                  </a:lnTo>
                  <a:lnTo>
                    <a:pt x="132" y="324"/>
                  </a:lnTo>
                  <a:lnTo>
                    <a:pt x="132" y="324"/>
                  </a:lnTo>
                  <a:close/>
                  <a:moveTo>
                    <a:pt x="288" y="256"/>
                  </a:moveTo>
                  <a:lnTo>
                    <a:pt x="288" y="256"/>
                  </a:lnTo>
                  <a:lnTo>
                    <a:pt x="288" y="256"/>
                  </a:lnTo>
                  <a:lnTo>
                    <a:pt x="288" y="200"/>
                  </a:lnTo>
                  <a:lnTo>
                    <a:pt x="288" y="200"/>
                  </a:lnTo>
                  <a:lnTo>
                    <a:pt x="286" y="192"/>
                  </a:lnTo>
                  <a:lnTo>
                    <a:pt x="282" y="188"/>
                  </a:lnTo>
                  <a:lnTo>
                    <a:pt x="276" y="184"/>
                  </a:lnTo>
                  <a:lnTo>
                    <a:pt x="270" y="182"/>
                  </a:lnTo>
                  <a:lnTo>
                    <a:pt x="270" y="182"/>
                  </a:lnTo>
                  <a:lnTo>
                    <a:pt x="264" y="182"/>
                  </a:lnTo>
                  <a:lnTo>
                    <a:pt x="258" y="186"/>
                  </a:lnTo>
                  <a:lnTo>
                    <a:pt x="254" y="190"/>
                  </a:lnTo>
                  <a:lnTo>
                    <a:pt x="252" y="196"/>
                  </a:lnTo>
                  <a:lnTo>
                    <a:pt x="252" y="190"/>
                  </a:lnTo>
                  <a:lnTo>
                    <a:pt x="252" y="190"/>
                  </a:lnTo>
                  <a:lnTo>
                    <a:pt x="250" y="184"/>
                  </a:lnTo>
                  <a:lnTo>
                    <a:pt x="246" y="178"/>
                  </a:lnTo>
                  <a:lnTo>
                    <a:pt x="242" y="174"/>
                  </a:lnTo>
                  <a:lnTo>
                    <a:pt x="234" y="172"/>
                  </a:lnTo>
                  <a:lnTo>
                    <a:pt x="234" y="172"/>
                  </a:lnTo>
                  <a:lnTo>
                    <a:pt x="228" y="174"/>
                  </a:lnTo>
                  <a:lnTo>
                    <a:pt x="222" y="176"/>
                  </a:lnTo>
                  <a:lnTo>
                    <a:pt x="218" y="180"/>
                  </a:lnTo>
                  <a:lnTo>
                    <a:pt x="216" y="186"/>
                  </a:lnTo>
                  <a:lnTo>
                    <a:pt x="216" y="182"/>
                  </a:lnTo>
                  <a:lnTo>
                    <a:pt x="216" y="182"/>
                  </a:lnTo>
                  <a:lnTo>
                    <a:pt x="214" y="174"/>
                  </a:lnTo>
                  <a:lnTo>
                    <a:pt x="212" y="168"/>
                  </a:lnTo>
                  <a:lnTo>
                    <a:pt x="206" y="164"/>
                  </a:lnTo>
                  <a:lnTo>
                    <a:pt x="198" y="164"/>
                  </a:lnTo>
                  <a:lnTo>
                    <a:pt x="198" y="164"/>
                  </a:lnTo>
                  <a:lnTo>
                    <a:pt x="192" y="164"/>
                  </a:lnTo>
                  <a:lnTo>
                    <a:pt x="186" y="168"/>
                  </a:lnTo>
                  <a:lnTo>
                    <a:pt x="182" y="172"/>
                  </a:lnTo>
                  <a:lnTo>
                    <a:pt x="180" y="176"/>
                  </a:lnTo>
                  <a:lnTo>
                    <a:pt x="180" y="118"/>
                  </a:lnTo>
                  <a:lnTo>
                    <a:pt x="180" y="118"/>
                  </a:lnTo>
                  <a:lnTo>
                    <a:pt x="180" y="110"/>
                  </a:lnTo>
                  <a:lnTo>
                    <a:pt x="176" y="104"/>
                  </a:lnTo>
                  <a:lnTo>
                    <a:pt x="170" y="100"/>
                  </a:lnTo>
                  <a:lnTo>
                    <a:pt x="162" y="100"/>
                  </a:lnTo>
                  <a:lnTo>
                    <a:pt x="162" y="100"/>
                  </a:lnTo>
                  <a:lnTo>
                    <a:pt x="156" y="100"/>
                  </a:lnTo>
                  <a:lnTo>
                    <a:pt x="150" y="104"/>
                  </a:lnTo>
                  <a:lnTo>
                    <a:pt x="146" y="110"/>
                  </a:lnTo>
                  <a:lnTo>
                    <a:pt x="144" y="118"/>
                  </a:lnTo>
                  <a:lnTo>
                    <a:pt x="144" y="238"/>
                  </a:lnTo>
                  <a:lnTo>
                    <a:pt x="118" y="212"/>
                  </a:lnTo>
                  <a:lnTo>
                    <a:pt x="118" y="212"/>
                  </a:lnTo>
                  <a:lnTo>
                    <a:pt x="112" y="208"/>
                  </a:lnTo>
                  <a:lnTo>
                    <a:pt x="104" y="206"/>
                  </a:lnTo>
                  <a:lnTo>
                    <a:pt x="98" y="208"/>
                  </a:lnTo>
                  <a:lnTo>
                    <a:pt x="92" y="212"/>
                  </a:lnTo>
                  <a:lnTo>
                    <a:pt x="92" y="212"/>
                  </a:lnTo>
                  <a:lnTo>
                    <a:pt x="88" y="218"/>
                  </a:lnTo>
                  <a:lnTo>
                    <a:pt x="86" y="224"/>
                  </a:lnTo>
                  <a:lnTo>
                    <a:pt x="88" y="232"/>
                  </a:lnTo>
                  <a:lnTo>
                    <a:pt x="92" y="238"/>
                  </a:lnTo>
                  <a:lnTo>
                    <a:pt x="166" y="312"/>
                  </a:lnTo>
                  <a:lnTo>
                    <a:pt x="166" y="312"/>
                  </a:lnTo>
                  <a:lnTo>
                    <a:pt x="170" y="314"/>
                  </a:lnTo>
                  <a:lnTo>
                    <a:pt x="170" y="314"/>
                  </a:lnTo>
                  <a:lnTo>
                    <a:pt x="180" y="322"/>
                  </a:lnTo>
                  <a:lnTo>
                    <a:pt x="190" y="328"/>
                  </a:lnTo>
                  <a:lnTo>
                    <a:pt x="204" y="330"/>
                  </a:lnTo>
                  <a:lnTo>
                    <a:pt x="216" y="332"/>
                  </a:lnTo>
                  <a:lnTo>
                    <a:pt x="216" y="332"/>
                  </a:lnTo>
                  <a:lnTo>
                    <a:pt x="230" y="330"/>
                  </a:lnTo>
                  <a:lnTo>
                    <a:pt x="244" y="326"/>
                  </a:lnTo>
                  <a:lnTo>
                    <a:pt x="256" y="320"/>
                  </a:lnTo>
                  <a:lnTo>
                    <a:pt x="268" y="312"/>
                  </a:lnTo>
                  <a:lnTo>
                    <a:pt x="276" y="300"/>
                  </a:lnTo>
                  <a:lnTo>
                    <a:pt x="282" y="288"/>
                  </a:lnTo>
                  <a:lnTo>
                    <a:pt x="286" y="274"/>
                  </a:lnTo>
                  <a:lnTo>
                    <a:pt x="288" y="260"/>
                  </a:lnTo>
                  <a:lnTo>
                    <a:pt x="288" y="260"/>
                  </a:lnTo>
                  <a:lnTo>
                    <a:pt x="288" y="256"/>
                  </a:lnTo>
                  <a:lnTo>
                    <a:pt x="288" y="256"/>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GB" dirty="0"/>
            </a:p>
          </p:txBody>
        </p:sp>
      </p:grpSp>
      <p:grpSp>
        <p:nvGrpSpPr>
          <p:cNvPr id="17" name="Group 16"/>
          <p:cNvGrpSpPr/>
          <p:nvPr/>
        </p:nvGrpSpPr>
        <p:grpSpPr>
          <a:xfrm>
            <a:off x="6274070" y="2556495"/>
            <a:ext cx="504000" cy="504000"/>
            <a:chOff x="8239947" y="2770210"/>
            <a:chExt cx="480226" cy="480226"/>
          </a:xfrm>
        </p:grpSpPr>
        <p:sp>
          <p:nvSpPr>
            <p:cNvPr id="18" name="Oval 17"/>
            <p:cNvSpPr/>
            <p:nvPr/>
          </p:nvSpPr>
          <p:spPr>
            <a:xfrm>
              <a:off x="8239947" y="2770210"/>
              <a:ext cx="480226" cy="480226"/>
            </a:xfrm>
            <a:prstGeom prst="ellipse">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a:endParaRPr lang="en-GB" sz="1000" b="1" dirty="0" smtClean="0">
                <a:latin typeface="+mj-lt"/>
              </a:endParaRPr>
            </a:p>
          </p:txBody>
        </p:sp>
        <p:sp>
          <p:nvSpPr>
            <p:cNvPr id="19" name="Freeform 7"/>
            <p:cNvSpPr>
              <a:spLocks noEditPoints="1"/>
            </p:cNvSpPr>
            <p:nvPr/>
          </p:nvSpPr>
          <p:spPr bwMode="auto">
            <a:xfrm>
              <a:off x="8292469" y="2828151"/>
              <a:ext cx="375183" cy="396430"/>
            </a:xfrm>
            <a:custGeom>
              <a:avLst/>
              <a:gdLst>
                <a:gd name="T0" fmla="*/ 1604 w 2366"/>
                <a:gd name="T1" fmla="*/ 86 h 2500"/>
                <a:gd name="T2" fmla="*/ 1726 w 2366"/>
                <a:gd name="T3" fmla="*/ 4 h 2500"/>
                <a:gd name="T4" fmla="*/ 1856 w 2366"/>
                <a:gd name="T5" fmla="*/ 24 h 2500"/>
                <a:gd name="T6" fmla="*/ 1950 w 2366"/>
                <a:gd name="T7" fmla="*/ 136 h 2500"/>
                <a:gd name="T8" fmla="*/ 1944 w 2366"/>
                <a:gd name="T9" fmla="*/ 270 h 2500"/>
                <a:gd name="T10" fmla="*/ 1840 w 2366"/>
                <a:gd name="T11" fmla="*/ 372 h 2500"/>
                <a:gd name="T12" fmla="*/ 1708 w 2366"/>
                <a:gd name="T13" fmla="*/ 380 h 2500"/>
                <a:gd name="T14" fmla="*/ 1594 w 2366"/>
                <a:gd name="T15" fmla="*/ 286 h 2500"/>
                <a:gd name="T16" fmla="*/ 2256 w 2366"/>
                <a:gd name="T17" fmla="*/ 598 h 2500"/>
                <a:gd name="T18" fmla="*/ 2216 w 2366"/>
                <a:gd name="T19" fmla="*/ 522 h 2500"/>
                <a:gd name="T20" fmla="*/ 1892 w 2366"/>
                <a:gd name="T21" fmla="*/ 456 h 2500"/>
                <a:gd name="T22" fmla="*/ 1372 w 2366"/>
                <a:gd name="T23" fmla="*/ 476 h 2500"/>
                <a:gd name="T24" fmla="*/ 1278 w 2366"/>
                <a:gd name="T25" fmla="*/ 586 h 2500"/>
                <a:gd name="T26" fmla="*/ 1412 w 2366"/>
                <a:gd name="T27" fmla="*/ 704 h 2500"/>
                <a:gd name="T28" fmla="*/ 1604 w 2366"/>
                <a:gd name="T29" fmla="*/ 936 h 2500"/>
                <a:gd name="T30" fmla="*/ 1620 w 2366"/>
                <a:gd name="T31" fmla="*/ 1204 h 2500"/>
                <a:gd name="T32" fmla="*/ 1678 w 2366"/>
                <a:gd name="T33" fmla="*/ 1366 h 2500"/>
                <a:gd name="T34" fmla="*/ 1904 w 2366"/>
                <a:gd name="T35" fmla="*/ 1446 h 2500"/>
                <a:gd name="T36" fmla="*/ 2018 w 2366"/>
                <a:gd name="T37" fmla="*/ 780 h 2500"/>
                <a:gd name="T38" fmla="*/ 2216 w 2366"/>
                <a:gd name="T39" fmla="*/ 1356 h 2500"/>
                <a:gd name="T40" fmla="*/ 2320 w 2366"/>
                <a:gd name="T41" fmla="*/ 1354 h 2500"/>
                <a:gd name="T42" fmla="*/ 600 w 2366"/>
                <a:gd name="T43" fmla="*/ 388 h 2500"/>
                <a:gd name="T44" fmla="*/ 724 w 2366"/>
                <a:gd name="T45" fmla="*/ 344 h 2500"/>
                <a:gd name="T46" fmla="*/ 792 w 2366"/>
                <a:gd name="T47" fmla="*/ 214 h 2500"/>
                <a:gd name="T48" fmla="*/ 760 w 2366"/>
                <a:gd name="T49" fmla="*/ 86 h 2500"/>
                <a:gd name="T50" fmla="*/ 640 w 2366"/>
                <a:gd name="T51" fmla="*/ 4 h 2500"/>
                <a:gd name="T52" fmla="*/ 508 w 2366"/>
                <a:gd name="T53" fmla="*/ 24 h 2500"/>
                <a:gd name="T54" fmla="*/ 416 w 2366"/>
                <a:gd name="T55" fmla="*/ 136 h 2500"/>
                <a:gd name="T56" fmla="*/ 422 w 2366"/>
                <a:gd name="T57" fmla="*/ 270 h 2500"/>
                <a:gd name="T58" fmla="*/ 526 w 2366"/>
                <a:gd name="T59" fmla="*/ 372 h 2500"/>
                <a:gd name="T60" fmla="*/ 346 w 2366"/>
                <a:gd name="T61" fmla="*/ 780 h 2500"/>
                <a:gd name="T62" fmla="*/ 438 w 2366"/>
                <a:gd name="T63" fmla="*/ 1464 h 2500"/>
                <a:gd name="T64" fmla="*/ 656 w 2366"/>
                <a:gd name="T65" fmla="*/ 1368 h 2500"/>
                <a:gd name="T66" fmla="*/ 756 w 2366"/>
                <a:gd name="T67" fmla="*/ 1238 h 2500"/>
                <a:gd name="T68" fmla="*/ 748 w 2366"/>
                <a:gd name="T69" fmla="*/ 974 h 2500"/>
                <a:gd name="T70" fmla="*/ 922 w 2366"/>
                <a:gd name="T71" fmla="*/ 726 h 2500"/>
                <a:gd name="T72" fmla="*/ 1088 w 2366"/>
                <a:gd name="T73" fmla="*/ 586 h 2500"/>
                <a:gd name="T74" fmla="*/ 1018 w 2366"/>
                <a:gd name="T75" fmla="*/ 492 h 2500"/>
                <a:gd name="T76" fmla="*/ 474 w 2366"/>
                <a:gd name="T77" fmla="*/ 456 h 2500"/>
                <a:gd name="T78" fmla="*/ 158 w 2366"/>
                <a:gd name="T79" fmla="*/ 512 h 2500"/>
                <a:gd name="T80" fmla="*/ 110 w 2366"/>
                <a:gd name="T81" fmla="*/ 598 h 2500"/>
                <a:gd name="T82" fmla="*/ 46 w 2366"/>
                <a:gd name="T83" fmla="*/ 1354 h 2500"/>
                <a:gd name="T84" fmla="*/ 150 w 2366"/>
                <a:gd name="T85" fmla="*/ 1356 h 2500"/>
                <a:gd name="T86" fmla="*/ 1182 w 2366"/>
                <a:gd name="T87" fmla="*/ 774 h 2500"/>
                <a:gd name="T88" fmla="*/ 956 w 2366"/>
                <a:gd name="T89" fmla="*/ 866 h 2500"/>
                <a:gd name="T90" fmla="*/ 864 w 2366"/>
                <a:gd name="T91" fmla="*/ 1092 h 2500"/>
                <a:gd name="T92" fmla="*/ 936 w 2366"/>
                <a:gd name="T93" fmla="*/ 1296 h 2500"/>
                <a:gd name="T94" fmla="*/ 1150 w 2366"/>
                <a:gd name="T95" fmla="*/ 1410 h 2500"/>
                <a:gd name="T96" fmla="*/ 1362 w 2366"/>
                <a:gd name="T97" fmla="*/ 1358 h 2500"/>
                <a:gd name="T98" fmla="*/ 1496 w 2366"/>
                <a:gd name="T99" fmla="*/ 1158 h 2500"/>
                <a:gd name="T100" fmla="*/ 1464 w 2366"/>
                <a:gd name="T101" fmla="*/ 940 h 2500"/>
                <a:gd name="T102" fmla="*/ 1278 w 2366"/>
                <a:gd name="T103" fmla="*/ 788 h 2500"/>
                <a:gd name="T104" fmla="*/ 1926 w 2366"/>
                <a:gd name="T105" fmla="*/ 1674 h 2500"/>
                <a:gd name="T106" fmla="*/ 1808 w 2366"/>
                <a:gd name="T107" fmla="*/ 1538 h 2500"/>
                <a:gd name="T108" fmla="*/ 1378 w 2366"/>
                <a:gd name="T109" fmla="*/ 1496 h 2500"/>
                <a:gd name="T110" fmla="*/ 622 w 2366"/>
                <a:gd name="T111" fmla="*/ 1510 h 2500"/>
                <a:gd name="T112" fmla="*/ 472 w 2366"/>
                <a:gd name="T113" fmla="*/ 1614 h 2500"/>
                <a:gd name="T114" fmla="*/ 344 w 2366"/>
                <a:gd name="T115" fmla="*/ 2212 h 2500"/>
                <a:gd name="T116" fmla="*/ 628 w 2366"/>
                <a:gd name="T117" fmla="*/ 2384 h 2500"/>
                <a:gd name="T118" fmla="*/ 962 w 2366"/>
                <a:gd name="T119" fmla="*/ 2484 h 2500"/>
                <a:gd name="T120" fmla="*/ 1348 w 2366"/>
                <a:gd name="T121" fmla="*/ 2490 h 2500"/>
                <a:gd name="T122" fmla="*/ 1736 w 2366"/>
                <a:gd name="T123" fmla="*/ 2382 h 2500"/>
                <a:gd name="T124" fmla="*/ 1988 w 2366"/>
                <a:gd name="T125" fmla="*/ 2234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6" h="2500">
                  <a:moveTo>
                    <a:pt x="1572" y="194"/>
                  </a:moveTo>
                  <a:lnTo>
                    <a:pt x="1572" y="194"/>
                  </a:lnTo>
                  <a:lnTo>
                    <a:pt x="1572" y="174"/>
                  </a:lnTo>
                  <a:lnTo>
                    <a:pt x="1576" y="156"/>
                  </a:lnTo>
                  <a:lnTo>
                    <a:pt x="1580" y="136"/>
                  </a:lnTo>
                  <a:lnTo>
                    <a:pt x="1586" y="120"/>
                  </a:lnTo>
                  <a:lnTo>
                    <a:pt x="1594" y="102"/>
                  </a:lnTo>
                  <a:lnTo>
                    <a:pt x="1604" y="86"/>
                  </a:lnTo>
                  <a:lnTo>
                    <a:pt x="1616" y="72"/>
                  </a:lnTo>
                  <a:lnTo>
                    <a:pt x="1628" y="58"/>
                  </a:lnTo>
                  <a:lnTo>
                    <a:pt x="1642" y="46"/>
                  </a:lnTo>
                  <a:lnTo>
                    <a:pt x="1656" y="34"/>
                  </a:lnTo>
                  <a:lnTo>
                    <a:pt x="1672" y="24"/>
                  </a:lnTo>
                  <a:lnTo>
                    <a:pt x="1690" y="16"/>
                  </a:lnTo>
                  <a:lnTo>
                    <a:pt x="1708" y="10"/>
                  </a:lnTo>
                  <a:lnTo>
                    <a:pt x="1726" y="4"/>
                  </a:lnTo>
                  <a:lnTo>
                    <a:pt x="1744" y="2"/>
                  </a:lnTo>
                  <a:lnTo>
                    <a:pt x="1764" y="0"/>
                  </a:lnTo>
                  <a:lnTo>
                    <a:pt x="1764" y="0"/>
                  </a:lnTo>
                  <a:lnTo>
                    <a:pt x="1784" y="2"/>
                  </a:lnTo>
                  <a:lnTo>
                    <a:pt x="1804" y="4"/>
                  </a:lnTo>
                  <a:lnTo>
                    <a:pt x="1822" y="10"/>
                  </a:lnTo>
                  <a:lnTo>
                    <a:pt x="1840" y="16"/>
                  </a:lnTo>
                  <a:lnTo>
                    <a:pt x="1856" y="24"/>
                  </a:lnTo>
                  <a:lnTo>
                    <a:pt x="1872" y="34"/>
                  </a:lnTo>
                  <a:lnTo>
                    <a:pt x="1888" y="46"/>
                  </a:lnTo>
                  <a:lnTo>
                    <a:pt x="1902" y="58"/>
                  </a:lnTo>
                  <a:lnTo>
                    <a:pt x="1914" y="72"/>
                  </a:lnTo>
                  <a:lnTo>
                    <a:pt x="1926" y="86"/>
                  </a:lnTo>
                  <a:lnTo>
                    <a:pt x="1934" y="102"/>
                  </a:lnTo>
                  <a:lnTo>
                    <a:pt x="1944" y="120"/>
                  </a:lnTo>
                  <a:lnTo>
                    <a:pt x="1950" y="136"/>
                  </a:lnTo>
                  <a:lnTo>
                    <a:pt x="1954" y="156"/>
                  </a:lnTo>
                  <a:lnTo>
                    <a:pt x="1958" y="174"/>
                  </a:lnTo>
                  <a:lnTo>
                    <a:pt x="1958" y="194"/>
                  </a:lnTo>
                  <a:lnTo>
                    <a:pt x="1958" y="194"/>
                  </a:lnTo>
                  <a:lnTo>
                    <a:pt x="1958" y="214"/>
                  </a:lnTo>
                  <a:lnTo>
                    <a:pt x="1954" y="234"/>
                  </a:lnTo>
                  <a:lnTo>
                    <a:pt x="1950" y="252"/>
                  </a:lnTo>
                  <a:lnTo>
                    <a:pt x="1944" y="270"/>
                  </a:lnTo>
                  <a:lnTo>
                    <a:pt x="1934" y="286"/>
                  </a:lnTo>
                  <a:lnTo>
                    <a:pt x="1926" y="302"/>
                  </a:lnTo>
                  <a:lnTo>
                    <a:pt x="1914" y="318"/>
                  </a:lnTo>
                  <a:lnTo>
                    <a:pt x="1902" y="332"/>
                  </a:lnTo>
                  <a:lnTo>
                    <a:pt x="1888" y="344"/>
                  </a:lnTo>
                  <a:lnTo>
                    <a:pt x="1872" y="356"/>
                  </a:lnTo>
                  <a:lnTo>
                    <a:pt x="1856" y="364"/>
                  </a:lnTo>
                  <a:lnTo>
                    <a:pt x="1840" y="372"/>
                  </a:lnTo>
                  <a:lnTo>
                    <a:pt x="1822" y="380"/>
                  </a:lnTo>
                  <a:lnTo>
                    <a:pt x="1804" y="384"/>
                  </a:lnTo>
                  <a:lnTo>
                    <a:pt x="1784" y="388"/>
                  </a:lnTo>
                  <a:lnTo>
                    <a:pt x="1764" y="388"/>
                  </a:lnTo>
                  <a:lnTo>
                    <a:pt x="1764" y="388"/>
                  </a:lnTo>
                  <a:lnTo>
                    <a:pt x="1744" y="388"/>
                  </a:lnTo>
                  <a:lnTo>
                    <a:pt x="1726" y="384"/>
                  </a:lnTo>
                  <a:lnTo>
                    <a:pt x="1708" y="380"/>
                  </a:lnTo>
                  <a:lnTo>
                    <a:pt x="1690" y="372"/>
                  </a:lnTo>
                  <a:lnTo>
                    <a:pt x="1672" y="364"/>
                  </a:lnTo>
                  <a:lnTo>
                    <a:pt x="1656" y="356"/>
                  </a:lnTo>
                  <a:lnTo>
                    <a:pt x="1642" y="344"/>
                  </a:lnTo>
                  <a:lnTo>
                    <a:pt x="1628" y="332"/>
                  </a:lnTo>
                  <a:lnTo>
                    <a:pt x="1616" y="318"/>
                  </a:lnTo>
                  <a:lnTo>
                    <a:pt x="1604" y="302"/>
                  </a:lnTo>
                  <a:lnTo>
                    <a:pt x="1594" y="286"/>
                  </a:lnTo>
                  <a:lnTo>
                    <a:pt x="1586" y="270"/>
                  </a:lnTo>
                  <a:lnTo>
                    <a:pt x="1580" y="252"/>
                  </a:lnTo>
                  <a:lnTo>
                    <a:pt x="1576" y="234"/>
                  </a:lnTo>
                  <a:lnTo>
                    <a:pt x="1572" y="214"/>
                  </a:lnTo>
                  <a:lnTo>
                    <a:pt x="1572" y="194"/>
                  </a:lnTo>
                  <a:lnTo>
                    <a:pt x="1572" y="194"/>
                  </a:lnTo>
                  <a:close/>
                  <a:moveTo>
                    <a:pt x="2364" y="1252"/>
                  </a:moveTo>
                  <a:lnTo>
                    <a:pt x="2256" y="598"/>
                  </a:lnTo>
                  <a:lnTo>
                    <a:pt x="2256" y="598"/>
                  </a:lnTo>
                  <a:lnTo>
                    <a:pt x="2252" y="586"/>
                  </a:lnTo>
                  <a:lnTo>
                    <a:pt x="2252" y="586"/>
                  </a:lnTo>
                  <a:lnTo>
                    <a:pt x="2248" y="572"/>
                  </a:lnTo>
                  <a:lnTo>
                    <a:pt x="2242" y="558"/>
                  </a:lnTo>
                  <a:lnTo>
                    <a:pt x="2234" y="546"/>
                  </a:lnTo>
                  <a:lnTo>
                    <a:pt x="2226" y="534"/>
                  </a:lnTo>
                  <a:lnTo>
                    <a:pt x="2216" y="522"/>
                  </a:lnTo>
                  <a:lnTo>
                    <a:pt x="2206" y="512"/>
                  </a:lnTo>
                  <a:lnTo>
                    <a:pt x="2184" y="492"/>
                  </a:lnTo>
                  <a:lnTo>
                    <a:pt x="2156" y="476"/>
                  </a:lnTo>
                  <a:lnTo>
                    <a:pt x="2128" y="466"/>
                  </a:lnTo>
                  <a:lnTo>
                    <a:pt x="2098" y="458"/>
                  </a:lnTo>
                  <a:lnTo>
                    <a:pt x="2082" y="456"/>
                  </a:lnTo>
                  <a:lnTo>
                    <a:pt x="2066" y="456"/>
                  </a:lnTo>
                  <a:lnTo>
                    <a:pt x="1892" y="456"/>
                  </a:lnTo>
                  <a:lnTo>
                    <a:pt x="1766" y="674"/>
                  </a:lnTo>
                  <a:lnTo>
                    <a:pt x="1640" y="456"/>
                  </a:lnTo>
                  <a:lnTo>
                    <a:pt x="1464" y="456"/>
                  </a:lnTo>
                  <a:lnTo>
                    <a:pt x="1464" y="456"/>
                  </a:lnTo>
                  <a:lnTo>
                    <a:pt x="1448" y="456"/>
                  </a:lnTo>
                  <a:lnTo>
                    <a:pt x="1432" y="458"/>
                  </a:lnTo>
                  <a:lnTo>
                    <a:pt x="1402" y="466"/>
                  </a:lnTo>
                  <a:lnTo>
                    <a:pt x="1372" y="476"/>
                  </a:lnTo>
                  <a:lnTo>
                    <a:pt x="1346" y="492"/>
                  </a:lnTo>
                  <a:lnTo>
                    <a:pt x="1324" y="512"/>
                  </a:lnTo>
                  <a:lnTo>
                    <a:pt x="1314" y="522"/>
                  </a:lnTo>
                  <a:lnTo>
                    <a:pt x="1304" y="534"/>
                  </a:lnTo>
                  <a:lnTo>
                    <a:pt x="1296" y="546"/>
                  </a:lnTo>
                  <a:lnTo>
                    <a:pt x="1288" y="558"/>
                  </a:lnTo>
                  <a:lnTo>
                    <a:pt x="1282" y="572"/>
                  </a:lnTo>
                  <a:lnTo>
                    <a:pt x="1278" y="586"/>
                  </a:lnTo>
                  <a:lnTo>
                    <a:pt x="1278" y="586"/>
                  </a:lnTo>
                  <a:lnTo>
                    <a:pt x="1274" y="598"/>
                  </a:lnTo>
                  <a:lnTo>
                    <a:pt x="1266" y="650"/>
                  </a:lnTo>
                  <a:lnTo>
                    <a:pt x="1266" y="650"/>
                  </a:lnTo>
                  <a:lnTo>
                    <a:pt x="1304" y="660"/>
                  </a:lnTo>
                  <a:lnTo>
                    <a:pt x="1342" y="672"/>
                  </a:lnTo>
                  <a:lnTo>
                    <a:pt x="1376" y="686"/>
                  </a:lnTo>
                  <a:lnTo>
                    <a:pt x="1412" y="704"/>
                  </a:lnTo>
                  <a:lnTo>
                    <a:pt x="1444" y="726"/>
                  </a:lnTo>
                  <a:lnTo>
                    <a:pt x="1474" y="750"/>
                  </a:lnTo>
                  <a:lnTo>
                    <a:pt x="1502" y="776"/>
                  </a:lnTo>
                  <a:lnTo>
                    <a:pt x="1528" y="804"/>
                  </a:lnTo>
                  <a:lnTo>
                    <a:pt x="1550" y="834"/>
                  </a:lnTo>
                  <a:lnTo>
                    <a:pt x="1572" y="866"/>
                  </a:lnTo>
                  <a:lnTo>
                    <a:pt x="1590" y="900"/>
                  </a:lnTo>
                  <a:lnTo>
                    <a:pt x="1604" y="936"/>
                  </a:lnTo>
                  <a:lnTo>
                    <a:pt x="1616" y="974"/>
                  </a:lnTo>
                  <a:lnTo>
                    <a:pt x="1626" y="1012"/>
                  </a:lnTo>
                  <a:lnTo>
                    <a:pt x="1632" y="1052"/>
                  </a:lnTo>
                  <a:lnTo>
                    <a:pt x="1632" y="1092"/>
                  </a:lnTo>
                  <a:lnTo>
                    <a:pt x="1632" y="1092"/>
                  </a:lnTo>
                  <a:lnTo>
                    <a:pt x="1632" y="1130"/>
                  </a:lnTo>
                  <a:lnTo>
                    <a:pt x="1626" y="1168"/>
                  </a:lnTo>
                  <a:lnTo>
                    <a:pt x="1620" y="1204"/>
                  </a:lnTo>
                  <a:lnTo>
                    <a:pt x="1608" y="1238"/>
                  </a:lnTo>
                  <a:lnTo>
                    <a:pt x="1596" y="1272"/>
                  </a:lnTo>
                  <a:lnTo>
                    <a:pt x="1580" y="1304"/>
                  </a:lnTo>
                  <a:lnTo>
                    <a:pt x="1562" y="1336"/>
                  </a:lnTo>
                  <a:lnTo>
                    <a:pt x="1542" y="1364"/>
                  </a:lnTo>
                  <a:lnTo>
                    <a:pt x="1646" y="1364"/>
                  </a:lnTo>
                  <a:lnTo>
                    <a:pt x="1646" y="1364"/>
                  </a:lnTo>
                  <a:lnTo>
                    <a:pt x="1678" y="1366"/>
                  </a:lnTo>
                  <a:lnTo>
                    <a:pt x="1708" y="1368"/>
                  </a:lnTo>
                  <a:lnTo>
                    <a:pt x="1740" y="1374"/>
                  </a:lnTo>
                  <a:lnTo>
                    <a:pt x="1768" y="1382"/>
                  </a:lnTo>
                  <a:lnTo>
                    <a:pt x="1798" y="1390"/>
                  </a:lnTo>
                  <a:lnTo>
                    <a:pt x="1826" y="1402"/>
                  </a:lnTo>
                  <a:lnTo>
                    <a:pt x="1852" y="1414"/>
                  </a:lnTo>
                  <a:lnTo>
                    <a:pt x="1878" y="1430"/>
                  </a:lnTo>
                  <a:lnTo>
                    <a:pt x="1904" y="1446"/>
                  </a:lnTo>
                  <a:lnTo>
                    <a:pt x="1926" y="1464"/>
                  </a:lnTo>
                  <a:lnTo>
                    <a:pt x="1948" y="1482"/>
                  </a:lnTo>
                  <a:lnTo>
                    <a:pt x="1970" y="1504"/>
                  </a:lnTo>
                  <a:lnTo>
                    <a:pt x="1988" y="1526"/>
                  </a:lnTo>
                  <a:lnTo>
                    <a:pt x="2006" y="1548"/>
                  </a:lnTo>
                  <a:lnTo>
                    <a:pt x="2022" y="1574"/>
                  </a:lnTo>
                  <a:lnTo>
                    <a:pt x="2036" y="1600"/>
                  </a:lnTo>
                  <a:lnTo>
                    <a:pt x="2018" y="780"/>
                  </a:lnTo>
                  <a:lnTo>
                    <a:pt x="2082" y="780"/>
                  </a:lnTo>
                  <a:lnTo>
                    <a:pt x="2166" y="1286"/>
                  </a:lnTo>
                  <a:lnTo>
                    <a:pt x="2166" y="1286"/>
                  </a:lnTo>
                  <a:lnTo>
                    <a:pt x="2172" y="1304"/>
                  </a:lnTo>
                  <a:lnTo>
                    <a:pt x="2180" y="1320"/>
                  </a:lnTo>
                  <a:lnTo>
                    <a:pt x="2190" y="1334"/>
                  </a:lnTo>
                  <a:lnTo>
                    <a:pt x="2202" y="1346"/>
                  </a:lnTo>
                  <a:lnTo>
                    <a:pt x="2216" y="1356"/>
                  </a:lnTo>
                  <a:lnTo>
                    <a:pt x="2232" y="1364"/>
                  </a:lnTo>
                  <a:lnTo>
                    <a:pt x="2248" y="1368"/>
                  </a:lnTo>
                  <a:lnTo>
                    <a:pt x="2266" y="1370"/>
                  </a:lnTo>
                  <a:lnTo>
                    <a:pt x="2266" y="1370"/>
                  </a:lnTo>
                  <a:lnTo>
                    <a:pt x="2282" y="1368"/>
                  </a:lnTo>
                  <a:lnTo>
                    <a:pt x="2282" y="1368"/>
                  </a:lnTo>
                  <a:lnTo>
                    <a:pt x="2302" y="1362"/>
                  </a:lnTo>
                  <a:lnTo>
                    <a:pt x="2320" y="1354"/>
                  </a:lnTo>
                  <a:lnTo>
                    <a:pt x="2334" y="1342"/>
                  </a:lnTo>
                  <a:lnTo>
                    <a:pt x="2348" y="1328"/>
                  </a:lnTo>
                  <a:lnTo>
                    <a:pt x="2356" y="1310"/>
                  </a:lnTo>
                  <a:lnTo>
                    <a:pt x="2364" y="1292"/>
                  </a:lnTo>
                  <a:lnTo>
                    <a:pt x="2366" y="1274"/>
                  </a:lnTo>
                  <a:lnTo>
                    <a:pt x="2364" y="1252"/>
                  </a:lnTo>
                  <a:lnTo>
                    <a:pt x="2364" y="1252"/>
                  </a:lnTo>
                  <a:close/>
                  <a:moveTo>
                    <a:pt x="600" y="388"/>
                  </a:moveTo>
                  <a:lnTo>
                    <a:pt x="600" y="388"/>
                  </a:lnTo>
                  <a:lnTo>
                    <a:pt x="620" y="388"/>
                  </a:lnTo>
                  <a:lnTo>
                    <a:pt x="640" y="384"/>
                  </a:lnTo>
                  <a:lnTo>
                    <a:pt x="658" y="380"/>
                  </a:lnTo>
                  <a:lnTo>
                    <a:pt x="676" y="372"/>
                  </a:lnTo>
                  <a:lnTo>
                    <a:pt x="692" y="364"/>
                  </a:lnTo>
                  <a:lnTo>
                    <a:pt x="708" y="356"/>
                  </a:lnTo>
                  <a:lnTo>
                    <a:pt x="724" y="344"/>
                  </a:lnTo>
                  <a:lnTo>
                    <a:pt x="738" y="332"/>
                  </a:lnTo>
                  <a:lnTo>
                    <a:pt x="750" y="318"/>
                  </a:lnTo>
                  <a:lnTo>
                    <a:pt x="760" y="302"/>
                  </a:lnTo>
                  <a:lnTo>
                    <a:pt x="770" y="286"/>
                  </a:lnTo>
                  <a:lnTo>
                    <a:pt x="778" y="270"/>
                  </a:lnTo>
                  <a:lnTo>
                    <a:pt x="786" y="252"/>
                  </a:lnTo>
                  <a:lnTo>
                    <a:pt x="790" y="234"/>
                  </a:lnTo>
                  <a:lnTo>
                    <a:pt x="792" y="214"/>
                  </a:lnTo>
                  <a:lnTo>
                    <a:pt x="794" y="194"/>
                  </a:lnTo>
                  <a:lnTo>
                    <a:pt x="794" y="194"/>
                  </a:lnTo>
                  <a:lnTo>
                    <a:pt x="792" y="174"/>
                  </a:lnTo>
                  <a:lnTo>
                    <a:pt x="790" y="156"/>
                  </a:lnTo>
                  <a:lnTo>
                    <a:pt x="786" y="136"/>
                  </a:lnTo>
                  <a:lnTo>
                    <a:pt x="778" y="120"/>
                  </a:lnTo>
                  <a:lnTo>
                    <a:pt x="770" y="102"/>
                  </a:lnTo>
                  <a:lnTo>
                    <a:pt x="760" y="86"/>
                  </a:lnTo>
                  <a:lnTo>
                    <a:pt x="750" y="72"/>
                  </a:lnTo>
                  <a:lnTo>
                    <a:pt x="738" y="58"/>
                  </a:lnTo>
                  <a:lnTo>
                    <a:pt x="724" y="46"/>
                  </a:lnTo>
                  <a:lnTo>
                    <a:pt x="708" y="34"/>
                  </a:lnTo>
                  <a:lnTo>
                    <a:pt x="692" y="24"/>
                  </a:lnTo>
                  <a:lnTo>
                    <a:pt x="676" y="16"/>
                  </a:lnTo>
                  <a:lnTo>
                    <a:pt x="658" y="10"/>
                  </a:lnTo>
                  <a:lnTo>
                    <a:pt x="640" y="4"/>
                  </a:lnTo>
                  <a:lnTo>
                    <a:pt x="620" y="2"/>
                  </a:lnTo>
                  <a:lnTo>
                    <a:pt x="600" y="0"/>
                  </a:lnTo>
                  <a:lnTo>
                    <a:pt x="600" y="0"/>
                  </a:lnTo>
                  <a:lnTo>
                    <a:pt x="580" y="2"/>
                  </a:lnTo>
                  <a:lnTo>
                    <a:pt x="562" y="4"/>
                  </a:lnTo>
                  <a:lnTo>
                    <a:pt x="542" y="10"/>
                  </a:lnTo>
                  <a:lnTo>
                    <a:pt x="526" y="16"/>
                  </a:lnTo>
                  <a:lnTo>
                    <a:pt x="508" y="24"/>
                  </a:lnTo>
                  <a:lnTo>
                    <a:pt x="492" y="34"/>
                  </a:lnTo>
                  <a:lnTo>
                    <a:pt x="478" y="46"/>
                  </a:lnTo>
                  <a:lnTo>
                    <a:pt x="464" y="58"/>
                  </a:lnTo>
                  <a:lnTo>
                    <a:pt x="452" y="72"/>
                  </a:lnTo>
                  <a:lnTo>
                    <a:pt x="440" y="86"/>
                  </a:lnTo>
                  <a:lnTo>
                    <a:pt x="430" y="102"/>
                  </a:lnTo>
                  <a:lnTo>
                    <a:pt x="422" y="120"/>
                  </a:lnTo>
                  <a:lnTo>
                    <a:pt x="416" y="136"/>
                  </a:lnTo>
                  <a:lnTo>
                    <a:pt x="410" y="156"/>
                  </a:lnTo>
                  <a:lnTo>
                    <a:pt x="408" y="174"/>
                  </a:lnTo>
                  <a:lnTo>
                    <a:pt x="406" y="194"/>
                  </a:lnTo>
                  <a:lnTo>
                    <a:pt x="406" y="194"/>
                  </a:lnTo>
                  <a:lnTo>
                    <a:pt x="408" y="214"/>
                  </a:lnTo>
                  <a:lnTo>
                    <a:pt x="410" y="234"/>
                  </a:lnTo>
                  <a:lnTo>
                    <a:pt x="416" y="252"/>
                  </a:lnTo>
                  <a:lnTo>
                    <a:pt x="422" y="270"/>
                  </a:lnTo>
                  <a:lnTo>
                    <a:pt x="430" y="286"/>
                  </a:lnTo>
                  <a:lnTo>
                    <a:pt x="440" y="302"/>
                  </a:lnTo>
                  <a:lnTo>
                    <a:pt x="452" y="318"/>
                  </a:lnTo>
                  <a:lnTo>
                    <a:pt x="464" y="332"/>
                  </a:lnTo>
                  <a:lnTo>
                    <a:pt x="478" y="344"/>
                  </a:lnTo>
                  <a:lnTo>
                    <a:pt x="492" y="356"/>
                  </a:lnTo>
                  <a:lnTo>
                    <a:pt x="508" y="364"/>
                  </a:lnTo>
                  <a:lnTo>
                    <a:pt x="526" y="372"/>
                  </a:lnTo>
                  <a:lnTo>
                    <a:pt x="542" y="380"/>
                  </a:lnTo>
                  <a:lnTo>
                    <a:pt x="562" y="384"/>
                  </a:lnTo>
                  <a:lnTo>
                    <a:pt x="580" y="388"/>
                  </a:lnTo>
                  <a:lnTo>
                    <a:pt x="600" y="388"/>
                  </a:lnTo>
                  <a:lnTo>
                    <a:pt x="600" y="388"/>
                  </a:lnTo>
                  <a:close/>
                  <a:moveTo>
                    <a:pt x="198" y="1286"/>
                  </a:moveTo>
                  <a:lnTo>
                    <a:pt x="282" y="780"/>
                  </a:lnTo>
                  <a:lnTo>
                    <a:pt x="346" y="780"/>
                  </a:lnTo>
                  <a:lnTo>
                    <a:pt x="330" y="1600"/>
                  </a:lnTo>
                  <a:lnTo>
                    <a:pt x="330" y="1600"/>
                  </a:lnTo>
                  <a:lnTo>
                    <a:pt x="344" y="1574"/>
                  </a:lnTo>
                  <a:lnTo>
                    <a:pt x="358" y="1548"/>
                  </a:lnTo>
                  <a:lnTo>
                    <a:pt x="376" y="1526"/>
                  </a:lnTo>
                  <a:lnTo>
                    <a:pt x="396" y="1504"/>
                  </a:lnTo>
                  <a:lnTo>
                    <a:pt x="416" y="1482"/>
                  </a:lnTo>
                  <a:lnTo>
                    <a:pt x="438" y="1464"/>
                  </a:lnTo>
                  <a:lnTo>
                    <a:pt x="462" y="1446"/>
                  </a:lnTo>
                  <a:lnTo>
                    <a:pt x="486" y="1430"/>
                  </a:lnTo>
                  <a:lnTo>
                    <a:pt x="512" y="1414"/>
                  </a:lnTo>
                  <a:lnTo>
                    <a:pt x="540" y="1402"/>
                  </a:lnTo>
                  <a:lnTo>
                    <a:pt x="568" y="1390"/>
                  </a:lnTo>
                  <a:lnTo>
                    <a:pt x="596" y="1382"/>
                  </a:lnTo>
                  <a:lnTo>
                    <a:pt x="626" y="1374"/>
                  </a:lnTo>
                  <a:lnTo>
                    <a:pt x="656" y="1368"/>
                  </a:lnTo>
                  <a:lnTo>
                    <a:pt x="688" y="1366"/>
                  </a:lnTo>
                  <a:lnTo>
                    <a:pt x="718" y="1364"/>
                  </a:lnTo>
                  <a:lnTo>
                    <a:pt x="824" y="1364"/>
                  </a:lnTo>
                  <a:lnTo>
                    <a:pt x="824" y="1364"/>
                  </a:lnTo>
                  <a:lnTo>
                    <a:pt x="804" y="1336"/>
                  </a:lnTo>
                  <a:lnTo>
                    <a:pt x="786" y="1304"/>
                  </a:lnTo>
                  <a:lnTo>
                    <a:pt x="770" y="1272"/>
                  </a:lnTo>
                  <a:lnTo>
                    <a:pt x="756" y="1238"/>
                  </a:lnTo>
                  <a:lnTo>
                    <a:pt x="746" y="1204"/>
                  </a:lnTo>
                  <a:lnTo>
                    <a:pt x="738" y="1168"/>
                  </a:lnTo>
                  <a:lnTo>
                    <a:pt x="734" y="1130"/>
                  </a:lnTo>
                  <a:lnTo>
                    <a:pt x="732" y="1092"/>
                  </a:lnTo>
                  <a:lnTo>
                    <a:pt x="732" y="1092"/>
                  </a:lnTo>
                  <a:lnTo>
                    <a:pt x="734" y="1052"/>
                  </a:lnTo>
                  <a:lnTo>
                    <a:pt x="740" y="1012"/>
                  </a:lnTo>
                  <a:lnTo>
                    <a:pt x="748" y="974"/>
                  </a:lnTo>
                  <a:lnTo>
                    <a:pt x="760" y="936"/>
                  </a:lnTo>
                  <a:lnTo>
                    <a:pt x="776" y="900"/>
                  </a:lnTo>
                  <a:lnTo>
                    <a:pt x="794" y="866"/>
                  </a:lnTo>
                  <a:lnTo>
                    <a:pt x="814" y="834"/>
                  </a:lnTo>
                  <a:lnTo>
                    <a:pt x="838" y="804"/>
                  </a:lnTo>
                  <a:lnTo>
                    <a:pt x="864" y="776"/>
                  </a:lnTo>
                  <a:lnTo>
                    <a:pt x="892" y="750"/>
                  </a:lnTo>
                  <a:lnTo>
                    <a:pt x="922" y="726"/>
                  </a:lnTo>
                  <a:lnTo>
                    <a:pt x="954" y="704"/>
                  </a:lnTo>
                  <a:lnTo>
                    <a:pt x="988" y="686"/>
                  </a:lnTo>
                  <a:lnTo>
                    <a:pt x="1024" y="672"/>
                  </a:lnTo>
                  <a:lnTo>
                    <a:pt x="1062" y="660"/>
                  </a:lnTo>
                  <a:lnTo>
                    <a:pt x="1100" y="650"/>
                  </a:lnTo>
                  <a:lnTo>
                    <a:pt x="1090" y="598"/>
                  </a:lnTo>
                  <a:lnTo>
                    <a:pt x="1090" y="598"/>
                  </a:lnTo>
                  <a:lnTo>
                    <a:pt x="1088" y="586"/>
                  </a:lnTo>
                  <a:lnTo>
                    <a:pt x="1088" y="586"/>
                  </a:lnTo>
                  <a:lnTo>
                    <a:pt x="1082" y="572"/>
                  </a:lnTo>
                  <a:lnTo>
                    <a:pt x="1076" y="558"/>
                  </a:lnTo>
                  <a:lnTo>
                    <a:pt x="1070" y="546"/>
                  </a:lnTo>
                  <a:lnTo>
                    <a:pt x="1062" y="534"/>
                  </a:lnTo>
                  <a:lnTo>
                    <a:pt x="1052" y="522"/>
                  </a:lnTo>
                  <a:lnTo>
                    <a:pt x="1042" y="512"/>
                  </a:lnTo>
                  <a:lnTo>
                    <a:pt x="1018" y="492"/>
                  </a:lnTo>
                  <a:lnTo>
                    <a:pt x="992" y="476"/>
                  </a:lnTo>
                  <a:lnTo>
                    <a:pt x="964" y="466"/>
                  </a:lnTo>
                  <a:lnTo>
                    <a:pt x="934" y="458"/>
                  </a:lnTo>
                  <a:lnTo>
                    <a:pt x="918" y="456"/>
                  </a:lnTo>
                  <a:lnTo>
                    <a:pt x="902" y="456"/>
                  </a:lnTo>
                  <a:lnTo>
                    <a:pt x="726" y="456"/>
                  </a:lnTo>
                  <a:lnTo>
                    <a:pt x="600" y="674"/>
                  </a:lnTo>
                  <a:lnTo>
                    <a:pt x="474" y="456"/>
                  </a:lnTo>
                  <a:lnTo>
                    <a:pt x="300" y="456"/>
                  </a:lnTo>
                  <a:lnTo>
                    <a:pt x="300" y="456"/>
                  </a:lnTo>
                  <a:lnTo>
                    <a:pt x="284" y="456"/>
                  </a:lnTo>
                  <a:lnTo>
                    <a:pt x="268" y="458"/>
                  </a:lnTo>
                  <a:lnTo>
                    <a:pt x="236" y="466"/>
                  </a:lnTo>
                  <a:lnTo>
                    <a:pt x="208" y="476"/>
                  </a:lnTo>
                  <a:lnTo>
                    <a:pt x="182" y="492"/>
                  </a:lnTo>
                  <a:lnTo>
                    <a:pt x="158" y="512"/>
                  </a:lnTo>
                  <a:lnTo>
                    <a:pt x="148" y="522"/>
                  </a:lnTo>
                  <a:lnTo>
                    <a:pt x="140" y="534"/>
                  </a:lnTo>
                  <a:lnTo>
                    <a:pt x="132" y="546"/>
                  </a:lnTo>
                  <a:lnTo>
                    <a:pt x="124" y="558"/>
                  </a:lnTo>
                  <a:lnTo>
                    <a:pt x="118" y="572"/>
                  </a:lnTo>
                  <a:lnTo>
                    <a:pt x="112" y="586"/>
                  </a:lnTo>
                  <a:lnTo>
                    <a:pt x="112" y="586"/>
                  </a:lnTo>
                  <a:lnTo>
                    <a:pt x="110" y="598"/>
                  </a:lnTo>
                  <a:lnTo>
                    <a:pt x="0" y="1252"/>
                  </a:lnTo>
                  <a:lnTo>
                    <a:pt x="0" y="1252"/>
                  </a:lnTo>
                  <a:lnTo>
                    <a:pt x="0" y="1274"/>
                  </a:lnTo>
                  <a:lnTo>
                    <a:pt x="2" y="1292"/>
                  </a:lnTo>
                  <a:lnTo>
                    <a:pt x="8" y="1310"/>
                  </a:lnTo>
                  <a:lnTo>
                    <a:pt x="18" y="1328"/>
                  </a:lnTo>
                  <a:lnTo>
                    <a:pt x="30" y="1342"/>
                  </a:lnTo>
                  <a:lnTo>
                    <a:pt x="46" y="1354"/>
                  </a:lnTo>
                  <a:lnTo>
                    <a:pt x="64" y="1362"/>
                  </a:lnTo>
                  <a:lnTo>
                    <a:pt x="82" y="1368"/>
                  </a:lnTo>
                  <a:lnTo>
                    <a:pt x="82" y="1368"/>
                  </a:lnTo>
                  <a:lnTo>
                    <a:pt x="100" y="1370"/>
                  </a:lnTo>
                  <a:lnTo>
                    <a:pt x="100" y="1370"/>
                  </a:lnTo>
                  <a:lnTo>
                    <a:pt x="118" y="1368"/>
                  </a:lnTo>
                  <a:lnTo>
                    <a:pt x="134" y="1364"/>
                  </a:lnTo>
                  <a:lnTo>
                    <a:pt x="150" y="1356"/>
                  </a:lnTo>
                  <a:lnTo>
                    <a:pt x="164" y="1346"/>
                  </a:lnTo>
                  <a:lnTo>
                    <a:pt x="176" y="1334"/>
                  </a:lnTo>
                  <a:lnTo>
                    <a:pt x="186" y="1320"/>
                  </a:lnTo>
                  <a:lnTo>
                    <a:pt x="194" y="1304"/>
                  </a:lnTo>
                  <a:lnTo>
                    <a:pt x="198" y="1286"/>
                  </a:lnTo>
                  <a:lnTo>
                    <a:pt x="198" y="1286"/>
                  </a:lnTo>
                  <a:close/>
                  <a:moveTo>
                    <a:pt x="1182" y="774"/>
                  </a:moveTo>
                  <a:lnTo>
                    <a:pt x="1182" y="774"/>
                  </a:lnTo>
                  <a:lnTo>
                    <a:pt x="1150" y="774"/>
                  </a:lnTo>
                  <a:lnTo>
                    <a:pt x="1118" y="780"/>
                  </a:lnTo>
                  <a:lnTo>
                    <a:pt x="1088" y="788"/>
                  </a:lnTo>
                  <a:lnTo>
                    <a:pt x="1058" y="798"/>
                  </a:lnTo>
                  <a:lnTo>
                    <a:pt x="1030" y="812"/>
                  </a:lnTo>
                  <a:lnTo>
                    <a:pt x="1004" y="828"/>
                  </a:lnTo>
                  <a:lnTo>
                    <a:pt x="980" y="846"/>
                  </a:lnTo>
                  <a:lnTo>
                    <a:pt x="956" y="866"/>
                  </a:lnTo>
                  <a:lnTo>
                    <a:pt x="936" y="890"/>
                  </a:lnTo>
                  <a:lnTo>
                    <a:pt x="918" y="914"/>
                  </a:lnTo>
                  <a:lnTo>
                    <a:pt x="902" y="940"/>
                  </a:lnTo>
                  <a:lnTo>
                    <a:pt x="888" y="968"/>
                  </a:lnTo>
                  <a:lnTo>
                    <a:pt x="878" y="998"/>
                  </a:lnTo>
                  <a:lnTo>
                    <a:pt x="870" y="1028"/>
                  </a:lnTo>
                  <a:lnTo>
                    <a:pt x="864" y="1060"/>
                  </a:lnTo>
                  <a:lnTo>
                    <a:pt x="864" y="1092"/>
                  </a:lnTo>
                  <a:lnTo>
                    <a:pt x="864" y="1092"/>
                  </a:lnTo>
                  <a:lnTo>
                    <a:pt x="864" y="1126"/>
                  </a:lnTo>
                  <a:lnTo>
                    <a:pt x="870" y="1158"/>
                  </a:lnTo>
                  <a:lnTo>
                    <a:pt x="878" y="1188"/>
                  </a:lnTo>
                  <a:lnTo>
                    <a:pt x="888" y="1218"/>
                  </a:lnTo>
                  <a:lnTo>
                    <a:pt x="902" y="1244"/>
                  </a:lnTo>
                  <a:lnTo>
                    <a:pt x="918" y="1272"/>
                  </a:lnTo>
                  <a:lnTo>
                    <a:pt x="936" y="1296"/>
                  </a:lnTo>
                  <a:lnTo>
                    <a:pt x="956" y="1318"/>
                  </a:lnTo>
                  <a:lnTo>
                    <a:pt x="980" y="1340"/>
                  </a:lnTo>
                  <a:lnTo>
                    <a:pt x="1004" y="1358"/>
                  </a:lnTo>
                  <a:lnTo>
                    <a:pt x="1030" y="1374"/>
                  </a:lnTo>
                  <a:lnTo>
                    <a:pt x="1058" y="1388"/>
                  </a:lnTo>
                  <a:lnTo>
                    <a:pt x="1088" y="1398"/>
                  </a:lnTo>
                  <a:lnTo>
                    <a:pt x="1118" y="1406"/>
                  </a:lnTo>
                  <a:lnTo>
                    <a:pt x="1150" y="1410"/>
                  </a:lnTo>
                  <a:lnTo>
                    <a:pt x="1182" y="1412"/>
                  </a:lnTo>
                  <a:lnTo>
                    <a:pt x="1182" y="1412"/>
                  </a:lnTo>
                  <a:lnTo>
                    <a:pt x="1216" y="1410"/>
                  </a:lnTo>
                  <a:lnTo>
                    <a:pt x="1246" y="1406"/>
                  </a:lnTo>
                  <a:lnTo>
                    <a:pt x="1278" y="1398"/>
                  </a:lnTo>
                  <a:lnTo>
                    <a:pt x="1306" y="1388"/>
                  </a:lnTo>
                  <a:lnTo>
                    <a:pt x="1334" y="1374"/>
                  </a:lnTo>
                  <a:lnTo>
                    <a:pt x="1362" y="1358"/>
                  </a:lnTo>
                  <a:lnTo>
                    <a:pt x="1386" y="1340"/>
                  </a:lnTo>
                  <a:lnTo>
                    <a:pt x="1408" y="1318"/>
                  </a:lnTo>
                  <a:lnTo>
                    <a:pt x="1430" y="1296"/>
                  </a:lnTo>
                  <a:lnTo>
                    <a:pt x="1448" y="1272"/>
                  </a:lnTo>
                  <a:lnTo>
                    <a:pt x="1464" y="1244"/>
                  </a:lnTo>
                  <a:lnTo>
                    <a:pt x="1476" y="1218"/>
                  </a:lnTo>
                  <a:lnTo>
                    <a:pt x="1488" y="1188"/>
                  </a:lnTo>
                  <a:lnTo>
                    <a:pt x="1496" y="1158"/>
                  </a:lnTo>
                  <a:lnTo>
                    <a:pt x="1500" y="1126"/>
                  </a:lnTo>
                  <a:lnTo>
                    <a:pt x="1502" y="1092"/>
                  </a:lnTo>
                  <a:lnTo>
                    <a:pt x="1502" y="1092"/>
                  </a:lnTo>
                  <a:lnTo>
                    <a:pt x="1500" y="1060"/>
                  </a:lnTo>
                  <a:lnTo>
                    <a:pt x="1496" y="1028"/>
                  </a:lnTo>
                  <a:lnTo>
                    <a:pt x="1488" y="998"/>
                  </a:lnTo>
                  <a:lnTo>
                    <a:pt x="1476" y="968"/>
                  </a:lnTo>
                  <a:lnTo>
                    <a:pt x="1464" y="940"/>
                  </a:lnTo>
                  <a:lnTo>
                    <a:pt x="1448" y="914"/>
                  </a:lnTo>
                  <a:lnTo>
                    <a:pt x="1430" y="890"/>
                  </a:lnTo>
                  <a:lnTo>
                    <a:pt x="1408" y="866"/>
                  </a:lnTo>
                  <a:lnTo>
                    <a:pt x="1386" y="846"/>
                  </a:lnTo>
                  <a:lnTo>
                    <a:pt x="1362" y="828"/>
                  </a:lnTo>
                  <a:lnTo>
                    <a:pt x="1334" y="812"/>
                  </a:lnTo>
                  <a:lnTo>
                    <a:pt x="1306" y="798"/>
                  </a:lnTo>
                  <a:lnTo>
                    <a:pt x="1278" y="788"/>
                  </a:lnTo>
                  <a:lnTo>
                    <a:pt x="1246" y="780"/>
                  </a:lnTo>
                  <a:lnTo>
                    <a:pt x="1216" y="774"/>
                  </a:lnTo>
                  <a:lnTo>
                    <a:pt x="1182" y="774"/>
                  </a:lnTo>
                  <a:close/>
                  <a:moveTo>
                    <a:pt x="1938" y="1714"/>
                  </a:moveTo>
                  <a:lnTo>
                    <a:pt x="1938" y="1714"/>
                  </a:lnTo>
                  <a:lnTo>
                    <a:pt x="1934" y="1696"/>
                  </a:lnTo>
                  <a:lnTo>
                    <a:pt x="1934" y="1696"/>
                  </a:lnTo>
                  <a:lnTo>
                    <a:pt x="1926" y="1674"/>
                  </a:lnTo>
                  <a:lnTo>
                    <a:pt x="1916" y="1654"/>
                  </a:lnTo>
                  <a:lnTo>
                    <a:pt x="1906" y="1634"/>
                  </a:lnTo>
                  <a:lnTo>
                    <a:pt x="1892" y="1614"/>
                  </a:lnTo>
                  <a:lnTo>
                    <a:pt x="1878" y="1598"/>
                  </a:lnTo>
                  <a:lnTo>
                    <a:pt x="1862" y="1580"/>
                  </a:lnTo>
                  <a:lnTo>
                    <a:pt x="1846" y="1566"/>
                  </a:lnTo>
                  <a:lnTo>
                    <a:pt x="1828" y="1552"/>
                  </a:lnTo>
                  <a:lnTo>
                    <a:pt x="1808" y="1538"/>
                  </a:lnTo>
                  <a:lnTo>
                    <a:pt x="1786" y="1528"/>
                  </a:lnTo>
                  <a:lnTo>
                    <a:pt x="1766" y="1518"/>
                  </a:lnTo>
                  <a:lnTo>
                    <a:pt x="1742" y="1510"/>
                  </a:lnTo>
                  <a:lnTo>
                    <a:pt x="1720" y="1504"/>
                  </a:lnTo>
                  <a:lnTo>
                    <a:pt x="1696" y="1500"/>
                  </a:lnTo>
                  <a:lnTo>
                    <a:pt x="1672" y="1496"/>
                  </a:lnTo>
                  <a:lnTo>
                    <a:pt x="1646" y="1496"/>
                  </a:lnTo>
                  <a:lnTo>
                    <a:pt x="1378" y="1496"/>
                  </a:lnTo>
                  <a:lnTo>
                    <a:pt x="1184" y="1832"/>
                  </a:lnTo>
                  <a:lnTo>
                    <a:pt x="990" y="1496"/>
                  </a:lnTo>
                  <a:lnTo>
                    <a:pt x="718" y="1496"/>
                  </a:lnTo>
                  <a:lnTo>
                    <a:pt x="718" y="1496"/>
                  </a:lnTo>
                  <a:lnTo>
                    <a:pt x="694" y="1496"/>
                  </a:lnTo>
                  <a:lnTo>
                    <a:pt x="670" y="1500"/>
                  </a:lnTo>
                  <a:lnTo>
                    <a:pt x="646" y="1504"/>
                  </a:lnTo>
                  <a:lnTo>
                    <a:pt x="622" y="1510"/>
                  </a:lnTo>
                  <a:lnTo>
                    <a:pt x="600" y="1518"/>
                  </a:lnTo>
                  <a:lnTo>
                    <a:pt x="578" y="1528"/>
                  </a:lnTo>
                  <a:lnTo>
                    <a:pt x="558" y="1538"/>
                  </a:lnTo>
                  <a:lnTo>
                    <a:pt x="538" y="1552"/>
                  </a:lnTo>
                  <a:lnTo>
                    <a:pt x="520" y="1566"/>
                  </a:lnTo>
                  <a:lnTo>
                    <a:pt x="502" y="1580"/>
                  </a:lnTo>
                  <a:lnTo>
                    <a:pt x="486" y="1596"/>
                  </a:lnTo>
                  <a:lnTo>
                    <a:pt x="472" y="1614"/>
                  </a:lnTo>
                  <a:lnTo>
                    <a:pt x="460" y="1634"/>
                  </a:lnTo>
                  <a:lnTo>
                    <a:pt x="448" y="1654"/>
                  </a:lnTo>
                  <a:lnTo>
                    <a:pt x="438" y="1674"/>
                  </a:lnTo>
                  <a:lnTo>
                    <a:pt x="432" y="1696"/>
                  </a:lnTo>
                  <a:lnTo>
                    <a:pt x="432" y="1696"/>
                  </a:lnTo>
                  <a:lnTo>
                    <a:pt x="426" y="1714"/>
                  </a:lnTo>
                  <a:lnTo>
                    <a:pt x="344" y="2212"/>
                  </a:lnTo>
                  <a:lnTo>
                    <a:pt x="344" y="2212"/>
                  </a:lnTo>
                  <a:lnTo>
                    <a:pt x="376" y="2236"/>
                  </a:lnTo>
                  <a:lnTo>
                    <a:pt x="410" y="2260"/>
                  </a:lnTo>
                  <a:lnTo>
                    <a:pt x="444" y="2284"/>
                  </a:lnTo>
                  <a:lnTo>
                    <a:pt x="480" y="2306"/>
                  </a:lnTo>
                  <a:lnTo>
                    <a:pt x="516" y="2326"/>
                  </a:lnTo>
                  <a:lnTo>
                    <a:pt x="552" y="2346"/>
                  </a:lnTo>
                  <a:lnTo>
                    <a:pt x="590" y="2366"/>
                  </a:lnTo>
                  <a:lnTo>
                    <a:pt x="628" y="2384"/>
                  </a:lnTo>
                  <a:lnTo>
                    <a:pt x="694" y="1994"/>
                  </a:lnTo>
                  <a:lnTo>
                    <a:pt x="776" y="1994"/>
                  </a:lnTo>
                  <a:lnTo>
                    <a:pt x="754" y="2432"/>
                  </a:lnTo>
                  <a:lnTo>
                    <a:pt x="754" y="2432"/>
                  </a:lnTo>
                  <a:lnTo>
                    <a:pt x="806" y="2448"/>
                  </a:lnTo>
                  <a:lnTo>
                    <a:pt x="856" y="2462"/>
                  </a:lnTo>
                  <a:lnTo>
                    <a:pt x="908" y="2474"/>
                  </a:lnTo>
                  <a:lnTo>
                    <a:pt x="962" y="2484"/>
                  </a:lnTo>
                  <a:lnTo>
                    <a:pt x="1016" y="2490"/>
                  </a:lnTo>
                  <a:lnTo>
                    <a:pt x="1070" y="2496"/>
                  </a:lnTo>
                  <a:lnTo>
                    <a:pt x="1126" y="2500"/>
                  </a:lnTo>
                  <a:lnTo>
                    <a:pt x="1180" y="2500"/>
                  </a:lnTo>
                  <a:lnTo>
                    <a:pt x="1180" y="2500"/>
                  </a:lnTo>
                  <a:lnTo>
                    <a:pt x="1236" y="2500"/>
                  </a:lnTo>
                  <a:lnTo>
                    <a:pt x="1292" y="2496"/>
                  </a:lnTo>
                  <a:lnTo>
                    <a:pt x="1348" y="2490"/>
                  </a:lnTo>
                  <a:lnTo>
                    <a:pt x="1402" y="2482"/>
                  </a:lnTo>
                  <a:lnTo>
                    <a:pt x="1454" y="2472"/>
                  </a:lnTo>
                  <a:lnTo>
                    <a:pt x="1508" y="2460"/>
                  </a:lnTo>
                  <a:lnTo>
                    <a:pt x="1560" y="2446"/>
                  </a:lnTo>
                  <a:lnTo>
                    <a:pt x="1610" y="2430"/>
                  </a:lnTo>
                  <a:lnTo>
                    <a:pt x="1590" y="1994"/>
                  </a:lnTo>
                  <a:lnTo>
                    <a:pt x="1672" y="1994"/>
                  </a:lnTo>
                  <a:lnTo>
                    <a:pt x="1736" y="2382"/>
                  </a:lnTo>
                  <a:lnTo>
                    <a:pt x="1736" y="2382"/>
                  </a:lnTo>
                  <a:lnTo>
                    <a:pt x="1774" y="2364"/>
                  </a:lnTo>
                  <a:lnTo>
                    <a:pt x="1812" y="2344"/>
                  </a:lnTo>
                  <a:lnTo>
                    <a:pt x="1848" y="2324"/>
                  </a:lnTo>
                  <a:lnTo>
                    <a:pt x="1884" y="2304"/>
                  </a:lnTo>
                  <a:lnTo>
                    <a:pt x="1920" y="2282"/>
                  </a:lnTo>
                  <a:lnTo>
                    <a:pt x="1954" y="2258"/>
                  </a:lnTo>
                  <a:lnTo>
                    <a:pt x="1988" y="2234"/>
                  </a:lnTo>
                  <a:lnTo>
                    <a:pt x="2020" y="2208"/>
                  </a:lnTo>
                  <a:lnTo>
                    <a:pt x="1938" y="1714"/>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GB" dirty="0"/>
            </a:p>
          </p:txBody>
        </p:sp>
      </p:grpSp>
      <p:sp>
        <p:nvSpPr>
          <p:cNvPr id="20" name="Rectangle 19"/>
          <p:cNvSpPr/>
          <p:nvPr/>
        </p:nvSpPr>
        <p:spPr bwMode="ltGray">
          <a:xfrm>
            <a:off x="569939" y="3169969"/>
            <a:ext cx="3096000" cy="3575905"/>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85725" indent="-85725">
              <a:spcAft>
                <a:spcPts val="600"/>
              </a:spcAft>
              <a:buFont typeface="Arial" panose="020B0604020202020204" pitchFamily="34" charset="0"/>
              <a:buChar char="•"/>
            </a:pPr>
            <a:r>
              <a:rPr lang="en-US" sz="900" b="1" dirty="0" smtClean="0">
                <a:solidFill>
                  <a:schemeClr val="tx1"/>
                </a:solidFill>
                <a:latin typeface="Georgia" pitchFamily="18" charset="0"/>
              </a:rPr>
              <a:t>Rule assessments: </a:t>
            </a:r>
            <a:r>
              <a:rPr lang="en-US" sz="900" dirty="0" smtClean="0">
                <a:solidFill>
                  <a:schemeClr val="tx1"/>
                </a:solidFill>
                <a:latin typeface="Georgia" pitchFamily="18" charset="0"/>
              </a:rPr>
              <a:t>Enhancement of documentation </a:t>
            </a:r>
            <a:r>
              <a:rPr lang="en-US" sz="900" dirty="0">
                <a:solidFill>
                  <a:schemeClr val="tx1"/>
                </a:solidFill>
                <a:latin typeface="Georgia" pitchFamily="18" charset="0"/>
              </a:rPr>
              <a:t>and </a:t>
            </a:r>
            <a:r>
              <a:rPr lang="en-US" sz="900" dirty="0" smtClean="0">
                <a:solidFill>
                  <a:schemeClr val="tx1"/>
                </a:solidFill>
                <a:latin typeface="Georgia" pitchFamily="18" charset="0"/>
              </a:rPr>
              <a:t>processes that </a:t>
            </a:r>
            <a:r>
              <a:rPr lang="en-US" sz="900" dirty="0">
                <a:solidFill>
                  <a:schemeClr val="tx1"/>
                </a:solidFill>
                <a:latin typeface="Georgia" pitchFamily="18" charset="0"/>
              </a:rPr>
              <a:t>consider the requirements of relevant rules along with the specific nuances of relevant business models and trade </a:t>
            </a:r>
            <a:r>
              <a:rPr lang="en-US" sz="900" dirty="0" smtClean="0">
                <a:solidFill>
                  <a:schemeClr val="tx1"/>
                </a:solidFill>
                <a:latin typeface="Georgia" pitchFamily="18" charset="0"/>
              </a:rPr>
              <a:t>flows based on PwC understanding of the rules. </a:t>
            </a:r>
            <a:r>
              <a:rPr lang="en-US" sz="900" dirty="0">
                <a:solidFill>
                  <a:schemeClr val="tx1"/>
                </a:solidFill>
                <a:latin typeface="Georgia" pitchFamily="18" charset="0"/>
              </a:rPr>
              <a:t>This provides clear guidance to the </a:t>
            </a:r>
            <a:r>
              <a:rPr lang="en-US" sz="900" dirty="0" smtClean="0">
                <a:solidFill>
                  <a:schemeClr val="tx1"/>
                </a:solidFill>
                <a:latin typeface="Georgia" pitchFamily="18" charset="0"/>
              </a:rPr>
              <a:t>functions that </a:t>
            </a:r>
            <a:r>
              <a:rPr lang="en-US" sz="900" dirty="0">
                <a:solidFill>
                  <a:schemeClr val="tx1"/>
                </a:solidFill>
                <a:latin typeface="Georgia" pitchFamily="18" charset="0"/>
              </a:rPr>
              <a:t>are supporting the day-to-day processes around </a:t>
            </a:r>
            <a:r>
              <a:rPr lang="en-US" sz="900" dirty="0" smtClean="0">
                <a:solidFill>
                  <a:schemeClr val="tx1"/>
                </a:solidFill>
                <a:latin typeface="Georgia" pitchFamily="18" charset="0"/>
              </a:rPr>
              <a:t>submissions</a:t>
            </a:r>
            <a:r>
              <a:rPr lang="en-US" sz="900" dirty="0">
                <a:solidFill>
                  <a:schemeClr val="tx1"/>
                </a:solidFill>
                <a:latin typeface="Georgia" pitchFamily="18" charset="0"/>
              </a:rPr>
              <a:t>.</a:t>
            </a:r>
          </a:p>
          <a:p>
            <a:pPr marL="85725" indent="-85725">
              <a:spcAft>
                <a:spcPts val="600"/>
              </a:spcAft>
              <a:buFont typeface="Arial" panose="020B0604020202020204" pitchFamily="34" charset="0"/>
              <a:buChar char="•"/>
            </a:pPr>
            <a:r>
              <a:rPr lang="en-US" sz="900" b="1" dirty="0">
                <a:solidFill>
                  <a:schemeClr val="tx1"/>
                </a:solidFill>
                <a:latin typeface="Georgia" pitchFamily="18" charset="0"/>
              </a:rPr>
              <a:t>Diagnostics: </a:t>
            </a:r>
            <a:r>
              <a:rPr lang="en-US" sz="900" dirty="0" smtClean="0">
                <a:solidFill>
                  <a:schemeClr val="tx1"/>
                </a:solidFill>
                <a:latin typeface="Georgia" pitchFamily="18" charset="0"/>
              </a:rPr>
              <a:t>Running a suite of </a:t>
            </a:r>
            <a:r>
              <a:rPr lang="en-US" sz="900" dirty="0">
                <a:solidFill>
                  <a:schemeClr val="tx1"/>
                </a:solidFill>
                <a:latin typeface="Georgia" pitchFamily="18" charset="0"/>
              </a:rPr>
              <a:t>tests against reporting submissions to the Trade Repository, raising findings </a:t>
            </a:r>
            <a:r>
              <a:rPr lang="en-US" sz="900" u="sng" dirty="0">
                <a:solidFill>
                  <a:schemeClr val="tx1"/>
                </a:solidFill>
                <a:latin typeface="Georgia" pitchFamily="18" charset="0"/>
              </a:rPr>
              <a:t>early</a:t>
            </a:r>
            <a:r>
              <a:rPr lang="en-US" sz="900" dirty="0">
                <a:solidFill>
                  <a:schemeClr val="tx1"/>
                </a:solidFill>
                <a:latin typeface="Georgia" pitchFamily="18" charset="0"/>
              </a:rPr>
              <a:t> on in the project for them to address.</a:t>
            </a:r>
          </a:p>
          <a:p>
            <a:pPr marL="85725" indent="-85725">
              <a:spcAft>
                <a:spcPts val="600"/>
              </a:spcAft>
              <a:buFont typeface="Arial" panose="020B0604020202020204" pitchFamily="34" charset="0"/>
              <a:buChar char="•"/>
            </a:pPr>
            <a:r>
              <a:rPr lang="en-US" sz="900" b="1" dirty="0" smtClean="0">
                <a:solidFill>
                  <a:schemeClr val="tx1"/>
                </a:solidFill>
                <a:latin typeface="Georgia" pitchFamily="18" charset="0"/>
              </a:rPr>
              <a:t>‘One day test': </a:t>
            </a:r>
            <a:r>
              <a:rPr lang="en-US" sz="900" dirty="0">
                <a:solidFill>
                  <a:schemeClr val="tx1"/>
                </a:solidFill>
                <a:latin typeface="Georgia" pitchFamily="18" charset="0"/>
              </a:rPr>
              <a:t>Firms </a:t>
            </a:r>
            <a:r>
              <a:rPr lang="en-US" sz="900" dirty="0" smtClean="0">
                <a:solidFill>
                  <a:schemeClr val="tx1"/>
                </a:solidFill>
                <a:latin typeface="Georgia" pitchFamily="18" charset="0"/>
              </a:rPr>
              <a:t>want to independently </a:t>
            </a:r>
            <a:r>
              <a:rPr lang="en-US" sz="900" dirty="0">
                <a:solidFill>
                  <a:schemeClr val="tx1"/>
                </a:solidFill>
                <a:latin typeface="Georgia" pitchFamily="18" charset="0"/>
              </a:rPr>
              <a:t>re-perform reporting across all asset classes, </a:t>
            </a:r>
            <a:r>
              <a:rPr lang="en-US" sz="900" dirty="0" smtClean="0">
                <a:solidFill>
                  <a:schemeClr val="tx1"/>
                </a:solidFill>
                <a:latin typeface="Georgia" pitchFamily="18" charset="0"/>
              </a:rPr>
              <a:t>using data from all systems for </a:t>
            </a:r>
            <a:r>
              <a:rPr lang="en-US" sz="900" dirty="0">
                <a:solidFill>
                  <a:schemeClr val="tx1"/>
                </a:solidFill>
                <a:latin typeface="Georgia" pitchFamily="18" charset="0"/>
              </a:rPr>
              <a:t>all in scope regulatory obligations, and compare the results with reported transactions at the Trade </a:t>
            </a:r>
            <a:r>
              <a:rPr lang="en-US" sz="900" dirty="0" smtClean="0">
                <a:solidFill>
                  <a:schemeClr val="tx1"/>
                </a:solidFill>
                <a:latin typeface="Georgia" pitchFamily="18" charset="0"/>
              </a:rPr>
              <a:t>Repository.</a:t>
            </a:r>
            <a:endParaRPr lang="en-US" sz="900" dirty="0">
              <a:solidFill>
                <a:schemeClr val="tx1"/>
              </a:solidFill>
              <a:latin typeface="Georgia" pitchFamily="18" charset="0"/>
            </a:endParaRPr>
          </a:p>
          <a:p>
            <a:pPr marL="85725" indent="-85725">
              <a:spcAft>
                <a:spcPts val="600"/>
              </a:spcAft>
              <a:buFont typeface="Arial" panose="020B0604020202020204" pitchFamily="34" charset="0"/>
              <a:buChar char="•"/>
            </a:pPr>
            <a:r>
              <a:rPr lang="en-US" sz="900" b="1" dirty="0">
                <a:solidFill>
                  <a:schemeClr val="tx1"/>
                </a:solidFill>
                <a:latin typeface="Georgia" pitchFamily="18" charset="0"/>
              </a:rPr>
              <a:t>Management review: </a:t>
            </a:r>
            <a:r>
              <a:rPr lang="en-US" sz="900" dirty="0">
                <a:solidFill>
                  <a:schemeClr val="tx1"/>
                </a:solidFill>
                <a:latin typeface="Georgia" pitchFamily="18" charset="0"/>
              </a:rPr>
              <a:t>Firms will also seek to challenge their overall global operating model around transaction </a:t>
            </a:r>
            <a:r>
              <a:rPr lang="en-US" sz="900" dirty="0" smtClean="0">
                <a:solidFill>
                  <a:schemeClr val="tx1"/>
                </a:solidFill>
                <a:latin typeface="Georgia" pitchFamily="18" charset="0"/>
              </a:rPr>
              <a:t>reporting, including recommendations </a:t>
            </a:r>
            <a:r>
              <a:rPr lang="en-US" sz="900" dirty="0">
                <a:solidFill>
                  <a:schemeClr val="tx1"/>
                </a:solidFill>
                <a:latin typeface="Georgia" pitchFamily="18" charset="0"/>
              </a:rPr>
              <a:t>based on </a:t>
            </a:r>
            <a:r>
              <a:rPr lang="en-US" sz="900" dirty="0" smtClean="0">
                <a:solidFill>
                  <a:schemeClr val="tx1"/>
                </a:solidFill>
                <a:latin typeface="Georgia" pitchFamily="18" charset="0"/>
              </a:rPr>
              <a:t>our gap analysis findings and </a:t>
            </a:r>
            <a:r>
              <a:rPr lang="en-US" sz="900" dirty="0">
                <a:solidFill>
                  <a:schemeClr val="tx1"/>
                </a:solidFill>
                <a:latin typeface="Georgia" pitchFamily="18" charset="0"/>
              </a:rPr>
              <a:t>our view on </a:t>
            </a:r>
            <a:r>
              <a:rPr lang="en-US" sz="900" dirty="0" smtClean="0">
                <a:solidFill>
                  <a:schemeClr val="tx1"/>
                </a:solidFill>
                <a:latin typeface="Georgia" pitchFamily="18" charset="0"/>
              </a:rPr>
              <a:t>peer practice.</a:t>
            </a:r>
          </a:p>
          <a:p>
            <a:pPr marL="85725" indent="-85725">
              <a:spcAft>
                <a:spcPts val="600"/>
              </a:spcAft>
              <a:buFont typeface="Arial" panose="020B0604020202020204" pitchFamily="34" charset="0"/>
              <a:buChar char="•"/>
            </a:pPr>
            <a:r>
              <a:rPr lang="en-US" sz="900" b="1" dirty="0" smtClean="0">
                <a:solidFill>
                  <a:schemeClr val="tx1"/>
                </a:solidFill>
                <a:latin typeface="Georgia" pitchFamily="18" charset="0"/>
              </a:rPr>
              <a:t>Data lineage: </a:t>
            </a:r>
            <a:r>
              <a:rPr lang="en-US" sz="900" dirty="0" smtClean="0">
                <a:solidFill>
                  <a:schemeClr val="tx1"/>
                </a:solidFill>
                <a:latin typeface="Georgia" pitchFamily="18" charset="0"/>
              </a:rPr>
              <a:t>Ability to understand front-to-back data lineage, identifying primary reliable sources for reportable attributes and mapping these through to reporting submissions.</a:t>
            </a:r>
          </a:p>
        </p:txBody>
      </p:sp>
      <p:sp>
        <p:nvSpPr>
          <p:cNvPr id="21" name="Rectangle 20"/>
          <p:cNvSpPr/>
          <p:nvPr/>
        </p:nvSpPr>
        <p:spPr bwMode="ltGray">
          <a:xfrm>
            <a:off x="3801565" y="3169969"/>
            <a:ext cx="3096000" cy="3575907"/>
          </a:xfrm>
          <a:prstGeom prst="rect">
            <a:avLst/>
          </a:prstGeom>
          <a:solidFill>
            <a:schemeClr val="bg1"/>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indent="-180000" defTabSz="914400" fontAlgn="base">
              <a:spcAft>
                <a:spcPts val="300"/>
              </a:spcAft>
              <a:buClr>
                <a:schemeClr val="tx1"/>
              </a:buClr>
              <a:buFont typeface="Arial" pitchFamily="34" charset="0"/>
              <a:buChar char="•"/>
              <a:defRPr/>
            </a:pPr>
            <a:r>
              <a:rPr lang="en-US" sz="900" dirty="0">
                <a:solidFill>
                  <a:schemeClr val="tx1"/>
                </a:solidFill>
                <a:latin typeface="Georgia" panose="02040502050405020303" pitchFamily="18" charset="0"/>
                <a:cs typeface="Arial" pitchFamily="34" charset="0"/>
              </a:rPr>
              <a:t>Extensive experience of assessing compliance with </a:t>
            </a:r>
            <a:r>
              <a:rPr lang="en-US" sz="900" dirty="0" smtClean="0">
                <a:solidFill>
                  <a:schemeClr val="tx1"/>
                </a:solidFill>
                <a:latin typeface="Georgia" panose="02040502050405020303" pitchFamily="18" charset="0"/>
                <a:cs typeface="Arial" pitchFamily="34" charset="0"/>
              </a:rPr>
              <a:t>trade and transaction reporting </a:t>
            </a:r>
            <a:r>
              <a:rPr lang="en-US" sz="900" dirty="0">
                <a:solidFill>
                  <a:schemeClr val="tx1"/>
                </a:solidFill>
                <a:latin typeface="Georgia" panose="02040502050405020303" pitchFamily="18" charset="0"/>
                <a:cs typeface="Arial" pitchFamily="34" charset="0"/>
              </a:rPr>
              <a:t>under </a:t>
            </a:r>
            <a:r>
              <a:rPr lang="en-US" sz="900" dirty="0" smtClean="0">
                <a:solidFill>
                  <a:schemeClr val="tx1"/>
                </a:solidFill>
                <a:latin typeface="Georgia" panose="02040502050405020303" pitchFamily="18" charset="0"/>
                <a:cs typeface="Arial" pitchFamily="34" charset="0"/>
              </a:rPr>
              <a:t>CFTC (Parts 43, 45, 46), EMIR and MiFID rules, </a:t>
            </a:r>
            <a:r>
              <a:rPr lang="en-US" sz="900" dirty="0">
                <a:solidFill>
                  <a:schemeClr val="tx1"/>
                </a:solidFill>
                <a:latin typeface="Georgia" panose="02040502050405020303" pitchFamily="18" charset="0"/>
                <a:cs typeface="Arial" pitchFamily="34" charset="0"/>
              </a:rPr>
              <a:t>and working with peer firms to overcome challenges. </a:t>
            </a:r>
            <a:endParaRPr lang="en-GB" sz="900" dirty="0">
              <a:solidFill>
                <a:schemeClr val="tx1"/>
              </a:solidFill>
              <a:latin typeface="Georgia" panose="02040502050405020303" pitchFamily="18" charset="0"/>
              <a:cs typeface="Arial" pitchFamily="34" charset="0"/>
            </a:endParaRPr>
          </a:p>
          <a:p>
            <a:pPr marL="180000" indent="-180000" defTabSz="914400" fontAlgn="base">
              <a:spcAft>
                <a:spcPts val="300"/>
              </a:spcAft>
              <a:buClr>
                <a:schemeClr val="tx1"/>
              </a:buClr>
              <a:buFont typeface="Arial" pitchFamily="34" charset="0"/>
              <a:buChar char="•"/>
              <a:defRPr/>
            </a:pPr>
            <a:r>
              <a:rPr lang="en-US" sz="900" dirty="0">
                <a:solidFill>
                  <a:schemeClr val="tx1"/>
                </a:solidFill>
                <a:latin typeface="Georgia" panose="02040502050405020303" pitchFamily="18" charset="0"/>
                <a:cs typeface="Arial" pitchFamily="34" charset="0"/>
              </a:rPr>
              <a:t>K</a:t>
            </a:r>
            <a:r>
              <a:rPr lang="en-US" sz="900" dirty="0" smtClean="0">
                <a:solidFill>
                  <a:schemeClr val="tx1"/>
                </a:solidFill>
                <a:latin typeface="Georgia" panose="02040502050405020303" pitchFamily="18" charset="0"/>
                <a:cs typeface="Arial" pitchFamily="34" charset="0"/>
              </a:rPr>
              <a:t>nowledge </a:t>
            </a:r>
            <a:r>
              <a:rPr lang="en-US" sz="900" dirty="0">
                <a:solidFill>
                  <a:schemeClr val="tx1"/>
                </a:solidFill>
                <a:latin typeface="Georgia" panose="02040502050405020303" pitchFamily="18" charset="0"/>
                <a:cs typeface="Arial" pitchFamily="34" charset="0"/>
              </a:rPr>
              <a:t>of MS technology and operational initiatives. </a:t>
            </a:r>
            <a:endParaRPr lang="en-GB" sz="900" dirty="0">
              <a:solidFill>
                <a:schemeClr val="tx1"/>
              </a:solidFill>
              <a:latin typeface="Georgia" panose="02040502050405020303" pitchFamily="18" charset="0"/>
              <a:cs typeface="Arial" pitchFamily="34" charset="0"/>
            </a:endParaRPr>
          </a:p>
          <a:p>
            <a:pPr marL="180000" indent="-180000" defTabSz="914400" fontAlgn="base">
              <a:spcAft>
                <a:spcPts val="300"/>
              </a:spcAft>
              <a:buClr>
                <a:schemeClr val="tx1"/>
              </a:buClr>
              <a:buFont typeface="Arial" pitchFamily="34" charset="0"/>
              <a:buChar char="•"/>
              <a:defRPr/>
            </a:pPr>
            <a:r>
              <a:rPr lang="en-US" sz="900" dirty="0">
                <a:solidFill>
                  <a:schemeClr val="tx1"/>
                </a:solidFill>
                <a:latin typeface="Georgia" panose="02040502050405020303" pitchFamily="18" charset="0"/>
                <a:cs typeface="Arial" pitchFamily="34" charset="0"/>
              </a:rPr>
              <a:t>Extensive experience of supporting peers with identifying and remediating trade reporting issues, including assisting with the development or enhancement of control frameworks. </a:t>
            </a:r>
            <a:endParaRPr lang="en-GB" sz="900" dirty="0">
              <a:solidFill>
                <a:schemeClr val="tx1"/>
              </a:solidFill>
              <a:latin typeface="Georgia" panose="02040502050405020303" pitchFamily="18" charset="0"/>
              <a:cs typeface="Arial" pitchFamily="34" charset="0"/>
            </a:endParaRPr>
          </a:p>
          <a:p>
            <a:pPr marL="180000" indent="-180000" defTabSz="914400" fontAlgn="base">
              <a:spcAft>
                <a:spcPts val="300"/>
              </a:spcAft>
              <a:buClr>
                <a:schemeClr val="tx1"/>
              </a:buClr>
              <a:buFont typeface="Arial" pitchFamily="34" charset="0"/>
              <a:buChar char="•"/>
              <a:defRPr/>
            </a:pPr>
            <a:r>
              <a:rPr lang="en-US" sz="900" dirty="0">
                <a:solidFill>
                  <a:schemeClr val="tx1"/>
                </a:solidFill>
                <a:latin typeface="Georgia" panose="02040502050405020303" pitchFamily="18" charset="0"/>
                <a:cs typeface="Arial" pitchFamily="34" charset="0"/>
              </a:rPr>
              <a:t>Unparalleled knowledge of industry leading practices gained from our deep advisory relationships with key industry players along with a deep understanding of regulator expectations through ongoing dialogues with key regulatory bodies globally.</a:t>
            </a:r>
            <a:endParaRPr lang="en-GB" sz="900" dirty="0">
              <a:solidFill>
                <a:schemeClr val="tx1"/>
              </a:solidFill>
              <a:latin typeface="Georgia" panose="02040502050405020303" pitchFamily="18" charset="0"/>
              <a:cs typeface="Arial" pitchFamily="34" charset="0"/>
            </a:endParaRPr>
          </a:p>
          <a:p>
            <a:pPr marL="180000" indent="-180000" defTabSz="914400" fontAlgn="base">
              <a:spcAft>
                <a:spcPts val="300"/>
              </a:spcAft>
              <a:buClr>
                <a:schemeClr val="tx1"/>
              </a:buClr>
              <a:buFont typeface="Arial" pitchFamily="34" charset="0"/>
              <a:buChar char="•"/>
              <a:defRPr/>
            </a:pPr>
            <a:r>
              <a:rPr lang="en-US" sz="900" dirty="0" smtClean="0">
                <a:solidFill>
                  <a:schemeClr val="tx1"/>
                </a:solidFill>
                <a:latin typeface="Georgia" panose="02040502050405020303" pitchFamily="18" charset="0"/>
                <a:cs typeface="Arial" pitchFamily="34" charset="0"/>
              </a:rPr>
              <a:t>Able </a:t>
            </a:r>
            <a:r>
              <a:rPr lang="en-US" sz="900" dirty="0">
                <a:solidFill>
                  <a:schemeClr val="tx1"/>
                </a:solidFill>
                <a:latin typeface="Georgia" panose="02040502050405020303" pitchFamily="18" charset="0"/>
                <a:cs typeface="Arial" pitchFamily="34" charset="0"/>
              </a:rPr>
              <a:t>to ‘connect the dots’ </a:t>
            </a:r>
            <a:r>
              <a:rPr lang="en-US" sz="900" dirty="0" smtClean="0">
                <a:solidFill>
                  <a:schemeClr val="tx1"/>
                </a:solidFill>
                <a:latin typeface="Georgia" panose="02040502050405020303" pitchFamily="18" charset="0"/>
                <a:cs typeface="Arial" pitchFamily="34" charset="0"/>
              </a:rPr>
              <a:t>across various regulatory requirements using our broad </a:t>
            </a:r>
            <a:r>
              <a:rPr lang="en-US" sz="900" dirty="0">
                <a:solidFill>
                  <a:schemeClr val="tx1"/>
                </a:solidFill>
                <a:latin typeface="Georgia" panose="02040502050405020303" pitchFamily="18" charset="0"/>
                <a:cs typeface="Arial" pitchFamily="34" charset="0"/>
              </a:rPr>
              <a:t>subject matter expertise as the leading Professional Services firm in financial services.</a:t>
            </a:r>
            <a:endParaRPr lang="en-GB" sz="900" dirty="0">
              <a:solidFill>
                <a:schemeClr val="tx1"/>
              </a:solidFill>
              <a:latin typeface="Georgia" panose="02040502050405020303" pitchFamily="18" charset="0"/>
              <a:cs typeface="Arial" pitchFamily="34" charset="0"/>
            </a:endParaRPr>
          </a:p>
          <a:p>
            <a:pPr marL="180000" indent="-180000" defTabSz="914400" fontAlgn="base">
              <a:spcAft>
                <a:spcPts val="300"/>
              </a:spcAft>
              <a:buClr>
                <a:schemeClr val="tx1"/>
              </a:buClr>
              <a:buFont typeface="Arial" pitchFamily="34" charset="0"/>
              <a:buChar char="•"/>
              <a:defRPr/>
            </a:pPr>
            <a:endParaRPr lang="en-GB" sz="900" dirty="0">
              <a:solidFill>
                <a:schemeClr val="tx1"/>
              </a:solidFill>
              <a:latin typeface="Georgia" panose="02040502050405020303" pitchFamily="18" charset="0"/>
              <a:cs typeface="Arial" pitchFamily="34" charset="0"/>
            </a:endParaRPr>
          </a:p>
        </p:txBody>
      </p:sp>
      <p:sp>
        <p:nvSpPr>
          <p:cNvPr id="22" name="Rectangle 21"/>
          <p:cNvSpPr/>
          <p:nvPr/>
        </p:nvSpPr>
        <p:spPr bwMode="ltGray">
          <a:xfrm>
            <a:off x="7030327" y="3169969"/>
            <a:ext cx="3096000" cy="3575907"/>
          </a:xfrm>
          <a:prstGeom prst="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oAutofit/>
          </a:bodyPr>
          <a:lstStyle/>
          <a:p>
            <a:pPr marL="180000" lvl="0" indent="-180000" defTabSz="914400" fontAlgn="base">
              <a:spcAft>
                <a:spcPts val="300"/>
              </a:spcAft>
              <a:buClr>
                <a:schemeClr val="tx1"/>
              </a:buClr>
              <a:buFont typeface="Arial" pitchFamily="34" charset="0"/>
              <a:buChar char="•"/>
              <a:defRPr/>
            </a:pPr>
            <a:r>
              <a:rPr lang="en-US" sz="900" dirty="0" smtClean="0">
                <a:solidFill>
                  <a:schemeClr val="tx1"/>
                </a:solidFill>
                <a:latin typeface="Georgia" panose="02040502050405020303" pitchFamily="18" charset="0"/>
                <a:cs typeface="Arial" pitchFamily="34" charset="0"/>
              </a:rPr>
              <a:t>Leveraging </a:t>
            </a:r>
            <a:r>
              <a:rPr lang="en-US" sz="900" dirty="0">
                <a:solidFill>
                  <a:schemeClr val="tx1"/>
                </a:solidFill>
                <a:latin typeface="Georgia" panose="02040502050405020303" pitchFamily="18" charset="0"/>
                <a:cs typeface="Arial" pitchFamily="34" charset="0"/>
              </a:rPr>
              <a:t>our unique trade reporting tool-set to identify issues across significant populations of data. </a:t>
            </a:r>
          </a:p>
          <a:p>
            <a:pPr marL="180000" lvl="0" indent="-180000" defTabSz="914400" fontAlgn="base">
              <a:spcAft>
                <a:spcPts val="300"/>
              </a:spcAft>
              <a:buClr>
                <a:schemeClr val="tx1"/>
              </a:buClr>
              <a:buFont typeface="Arial" pitchFamily="34" charset="0"/>
              <a:buChar char="•"/>
              <a:defRPr/>
            </a:pPr>
            <a:r>
              <a:rPr lang="en-US" sz="900" dirty="0">
                <a:solidFill>
                  <a:schemeClr val="tx1"/>
                </a:solidFill>
                <a:latin typeface="Georgia" panose="02040502050405020303" pitchFamily="18" charset="0"/>
                <a:cs typeface="Arial" pitchFamily="34" charset="0"/>
              </a:rPr>
              <a:t>Efficient and competent execution as a result of our tried and tested approach</a:t>
            </a:r>
            <a:r>
              <a:rPr lang="en-US" sz="900" dirty="0" smtClean="0">
                <a:solidFill>
                  <a:schemeClr val="tx1"/>
                </a:solidFill>
                <a:latin typeface="Georgia" panose="02040502050405020303" pitchFamily="18" charset="0"/>
                <a:cs typeface="Arial" pitchFamily="34" charset="0"/>
              </a:rPr>
              <a:t>.</a:t>
            </a:r>
          </a:p>
          <a:p>
            <a:pPr marL="180000" lvl="0" indent="-180000" defTabSz="914400" fontAlgn="base">
              <a:spcAft>
                <a:spcPts val="300"/>
              </a:spcAft>
              <a:buClr>
                <a:schemeClr val="tx1"/>
              </a:buClr>
              <a:buFont typeface="Arial" pitchFamily="34" charset="0"/>
              <a:buChar char="•"/>
              <a:defRPr/>
            </a:pPr>
            <a:r>
              <a:rPr lang="en-US" sz="900" dirty="0" smtClean="0">
                <a:solidFill>
                  <a:schemeClr val="tx1"/>
                </a:solidFill>
                <a:latin typeface="Georgia" panose="02040502050405020303" pitchFamily="18" charset="0"/>
                <a:cs typeface="Arial" pitchFamily="34" charset="0"/>
              </a:rPr>
              <a:t>Deep </a:t>
            </a:r>
            <a:r>
              <a:rPr lang="en-US" sz="900" dirty="0">
                <a:solidFill>
                  <a:schemeClr val="tx1"/>
                </a:solidFill>
                <a:latin typeface="Georgia" panose="02040502050405020303" pitchFamily="18" charset="0"/>
                <a:cs typeface="Arial" pitchFamily="34" charset="0"/>
              </a:rPr>
              <a:t>technology knowledge across different platforms and coding languages.</a:t>
            </a:r>
          </a:p>
          <a:p>
            <a:pPr marL="180000" lvl="0" indent="-180000" defTabSz="914400" fontAlgn="base">
              <a:spcAft>
                <a:spcPts val="300"/>
              </a:spcAft>
              <a:buClr>
                <a:schemeClr val="tx1"/>
              </a:buClr>
              <a:buFont typeface="Arial" pitchFamily="34" charset="0"/>
              <a:buChar char="•"/>
              <a:defRPr/>
            </a:pPr>
            <a:r>
              <a:rPr lang="en-US" sz="900" dirty="0">
                <a:solidFill>
                  <a:schemeClr val="tx1"/>
                </a:solidFill>
                <a:latin typeface="Georgia" panose="02040502050405020303" pitchFamily="18" charset="0"/>
                <a:cs typeface="Arial" pitchFamily="34" charset="0"/>
              </a:rPr>
              <a:t>Extensive data analytics experience in the context of regulatory reporting matters, including: data extraction and gathering, data due diligence and validation, reconciliation, quantification of exceptions and summarising findings.</a:t>
            </a:r>
          </a:p>
          <a:p>
            <a:pPr marL="180000" lvl="0" indent="-180000" defTabSz="914400" fontAlgn="base">
              <a:spcAft>
                <a:spcPts val="300"/>
              </a:spcAft>
              <a:buClr>
                <a:schemeClr val="tx1"/>
              </a:buClr>
              <a:buFont typeface="Arial" pitchFamily="34" charset="0"/>
              <a:buChar char="•"/>
              <a:defRPr/>
            </a:pPr>
            <a:r>
              <a:rPr lang="en-US" sz="900" dirty="0">
                <a:solidFill>
                  <a:schemeClr val="tx1"/>
                </a:solidFill>
                <a:latin typeface="Georgia" panose="02040502050405020303" pitchFamily="18" charset="0"/>
                <a:cs typeface="Arial" pitchFamily="34" charset="0"/>
              </a:rPr>
              <a:t>Experience in understanding processes and reporting logic through code review, and detailed re-performance analysis.</a:t>
            </a:r>
          </a:p>
          <a:p>
            <a:pPr marL="180000" lvl="0" indent="-180000" defTabSz="914400" fontAlgn="base">
              <a:spcAft>
                <a:spcPts val="300"/>
              </a:spcAft>
              <a:buClr>
                <a:schemeClr val="tx1"/>
              </a:buClr>
              <a:buFont typeface="Arial" pitchFamily="34" charset="0"/>
              <a:buChar char="•"/>
              <a:defRPr/>
            </a:pPr>
            <a:r>
              <a:rPr lang="en-US" sz="900" dirty="0">
                <a:solidFill>
                  <a:schemeClr val="tx1"/>
                </a:solidFill>
                <a:latin typeface="Georgia" panose="02040502050405020303" pitchFamily="18" charset="0"/>
                <a:cs typeface="Arial" pitchFamily="34" charset="0"/>
              </a:rPr>
              <a:t>Ability to house technology </a:t>
            </a:r>
            <a:r>
              <a:rPr lang="en-US" sz="900" dirty="0" smtClean="0">
                <a:solidFill>
                  <a:schemeClr val="tx1"/>
                </a:solidFill>
                <a:latin typeface="Georgia" panose="02040502050405020303" pitchFamily="18" charset="0"/>
                <a:cs typeface="Arial" pitchFamily="34" charset="0"/>
              </a:rPr>
              <a:t>and data analytics to our low cost SDC longer term to archive a sustainable lower cost support model should you require extended support. </a:t>
            </a:r>
            <a:endParaRPr lang="en-US" sz="900" dirty="0">
              <a:solidFill>
                <a:schemeClr val="tx1"/>
              </a:solidFill>
              <a:latin typeface="Georgia" panose="02040502050405020303" pitchFamily="18" charset="0"/>
              <a:cs typeface="Arial" pitchFamily="34" charset="0"/>
            </a:endParaRPr>
          </a:p>
          <a:p>
            <a:pPr marL="0" lvl="1">
              <a:spcAft>
                <a:spcPts val="300"/>
              </a:spcAft>
            </a:pPr>
            <a:endParaRPr lang="en-GB" sz="900" dirty="0">
              <a:solidFill>
                <a:schemeClr val="bg1"/>
              </a:solidFill>
              <a:latin typeface="Georgia" pitchFamily="18" charset="0"/>
            </a:endParaRPr>
          </a:p>
        </p:txBody>
      </p:sp>
    </p:spTree>
    <p:extLst>
      <p:ext uri="{BB962C8B-B14F-4D97-AF65-F5344CB8AC3E}">
        <p14:creationId xmlns:p14="http://schemas.microsoft.com/office/powerpoint/2010/main" val="18083755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Recent Morgan Stanley </a:t>
            </a:r>
            <a:r>
              <a:rPr lang="en-US" dirty="0"/>
              <a:t>r</a:t>
            </a:r>
            <a:r>
              <a:rPr lang="en-US" dirty="0" smtClean="0"/>
              <a:t>elated experience (cont’d)</a:t>
            </a:r>
            <a:endParaRPr lang="en-US" dirty="0"/>
          </a:p>
        </p:txBody>
      </p:sp>
      <p:sp>
        <p:nvSpPr>
          <p:cNvPr id="5" name="Footer Placeholder 4"/>
          <p:cNvSpPr>
            <a:spLocks noGrp="1"/>
          </p:cNvSpPr>
          <p:nvPr>
            <p:ph type="ftr" sz="quarter" idx="3"/>
          </p:nvPr>
        </p:nvSpPr>
        <p:spPr/>
        <p:txBody>
          <a:bodyPr/>
          <a:lstStyle/>
          <a:p>
            <a:r>
              <a:rPr lang="en-US" dirty="0" smtClean="0"/>
              <a:t>Trade and transaction reporting review</a:t>
            </a:r>
            <a:endParaRPr lang="en-GB" dirty="0"/>
          </a:p>
        </p:txBody>
      </p:sp>
      <p:sp>
        <p:nvSpPr>
          <p:cNvPr id="2" name="Slide Number Placeholder 1"/>
          <p:cNvSpPr>
            <a:spLocks noGrp="1"/>
          </p:cNvSpPr>
          <p:nvPr>
            <p:ph type="sldNum" sz="quarter" idx="4"/>
          </p:nvPr>
        </p:nvSpPr>
        <p:spPr/>
        <p:txBody>
          <a:bodyPr/>
          <a:lstStyle/>
          <a:p>
            <a:fld id="{FEBD7F86-1881-4698-8703-FB80B0800997}" type="slidenum">
              <a:rPr lang="en-GB" smtClean="0"/>
              <a:pPr/>
              <a:t>40</a:t>
            </a:fld>
            <a:endParaRPr lang="en-GB" dirty="0"/>
          </a:p>
        </p:txBody>
      </p:sp>
      <p:sp>
        <p:nvSpPr>
          <p:cNvPr id="3" name="Date Placeholder 2"/>
          <p:cNvSpPr>
            <a:spLocks noGrp="1"/>
          </p:cNvSpPr>
          <p:nvPr>
            <p:ph type="dt" sz="half" idx="2"/>
          </p:nvPr>
        </p:nvSpPr>
        <p:spPr/>
        <p:txBody>
          <a:bodyPr/>
          <a:lstStyle/>
          <a:p>
            <a:r>
              <a:rPr lang="en-US" dirty="0" smtClean="0"/>
              <a:t>July 2016</a:t>
            </a:r>
            <a:endParaRPr lang="en-GB" dirty="0"/>
          </a:p>
        </p:txBody>
      </p:sp>
      <p:sp>
        <p:nvSpPr>
          <p:cNvPr id="12" name="TextBox 11"/>
          <p:cNvSpPr txBox="1"/>
          <p:nvPr/>
        </p:nvSpPr>
        <p:spPr>
          <a:xfrm>
            <a:off x="567075" y="1698005"/>
            <a:ext cx="4690800" cy="407804"/>
          </a:xfrm>
          <a:prstGeom prst="rect">
            <a:avLst/>
          </a:prstGeom>
          <a:noFill/>
        </p:spPr>
        <p:txBody>
          <a:bodyPr wrap="square" lIns="0" tIns="0" rIns="0" bIns="0" rtlCol="0">
            <a:spAutoFit/>
          </a:bodyPr>
          <a:lstStyle/>
          <a:p>
            <a:pPr>
              <a:spcAft>
                <a:spcPts val="300"/>
              </a:spcAft>
            </a:pPr>
            <a:r>
              <a:rPr lang="en-GB" sz="1200" b="1" dirty="0" smtClean="0">
                <a:latin typeface="Georgia" pitchFamily="18" charset="0"/>
              </a:rPr>
              <a:t>AML Transaction Monitoring</a:t>
            </a:r>
            <a:endParaRPr lang="en-GB" sz="1200" b="1" dirty="0">
              <a:latin typeface="Georgia" pitchFamily="18" charset="0"/>
            </a:endParaRPr>
          </a:p>
          <a:p>
            <a:pPr>
              <a:spcAft>
                <a:spcPts val="300"/>
              </a:spcAft>
            </a:pPr>
            <a:endParaRPr lang="en-US" sz="1200" b="1" dirty="0">
              <a:latin typeface="Georgia" pitchFamily="18" charset="0"/>
            </a:endParaRPr>
          </a:p>
        </p:txBody>
      </p:sp>
      <p:sp>
        <p:nvSpPr>
          <p:cNvPr id="13" name="Rectangle 12"/>
          <p:cNvSpPr/>
          <p:nvPr/>
        </p:nvSpPr>
        <p:spPr bwMode="ltGray">
          <a:xfrm>
            <a:off x="-1" y="1908423"/>
            <a:ext cx="5257875" cy="1453902"/>
          </a:xfrm>
          <a:prstGeom prst="rect">
            <a:avLst/>
          </a:prstGeom>
          <a:solidFill>
            <a:srgbClr val="EAE8E2"/>
          </a:solidFill>
          <a:ln w="3175">
            <a:solidFill>
              <a:srgbClr val="EAE8E2"/>
            </a:solidFill>
          </a:ln>
        </p:spPr>
        <p:style>
          <a:lnRef idx="2">
            <a:schemeClr val="accent1">
              <a:shade val="50000"/>
            </a:schemeClr>
          </a:lnRef>
          <a:fillRef idx="1">
            <a:schemeClr val="accent1"/>
          </a:fillRef>
          <a:effectRef idx="0">
            <a:schemeClr val="accent1"/>
          </a:effectRef>
          <a:fontRef idx="minor">
            <a:schemeClr val="lt1"/>
          </a:fontRef>
        </p:style>
        <p:txBody>
          <a:bodyPr lIns="576000" rtlCol="0" anchor="t"/>
          <a:lstStyle/>
          <a:p>
            <a:pPr>
              <a:spcAft>
                <a:spcPts val="300"/>
              </a:spcAft>
            </a:pPr>
            <a:r>
              <a:rPr lang="en-US" sz="1000" b="1" dirty="0">
                <a:solidFill>
                  <a:schemeClr val="tx2"/>
                </a:solidFill>
                <a:latin typeface="Georgia" pitchFamily="18" charset="0"/>
              </a:rPr>
              <a:t>Engagement </a:t>
            </a:r>
            <a:r>
              <a:rPr lang="en-US" sz="1000" b="1" dirty="0" smtClean="0">
                <a:solidFill>
                  <a:schemeClr val="tx2"/>
                </a:solidFill>
                <a:latin typeface="Georgia" pitchFamily="18" charset="0"/>
              </a:rPr>
              <a:t>scope</a:t>
            </a:r>
          </a:p>
          <a:p>
            <a:pPr>
              <a:spcAft>
                <a:spcPts val="300"/>
              </a:spcAft>
            </a:pPr>
            <a:r>
              <a:rPr lang="en-GB" sz="1000" dirty="0" smtClean="0">
                <a:solidFill>
                  <a:schemeClr val="tx1"/>
                </a:solidFill>
                <a:latin typeface="Georgia" pitchFamily="18" charset="0"/>
              </a:rPr>
              <a:t>PwC was asked to </a:t>
            </a:r>
            <a:r>
              <a:rPr lang="en-GB" sz="1000" dirty="0">
                <a:solidFill>
                  <a:schemeClr val="tx1"/>
                </a:solidFill>
                <a:latin typeface="Georgia" pitchFamily="18" charset="0"/>
              </a:rPr>
              <a:t>assess the overall quality of the organization’s AML Transaction Monitoring System including the data and control environment.  The validation and testing examined the end-to-end accuracy of transactions flowing from originating systems for the purpose of monitoring and identification of potential suspicious activity for reporting under the BSA/AML act.   It also served to establish an understanding of the state of controls, control gaps, and data quality of all data elements as they transferred from system to </a:t>
            </a:r>
            <a:r>
              <a:rPr lang="en-GB" sz="1000" dirty="0" smtClean="0">
                <a:solidFill>
                  <a:schemeClr val="tx1"/>
                </a:solidFill>
                <a:latin typeface="Georgia" pitchFamily="18" charset="0"/>
              </a:rPr>
              <a:t>system.</a:t>
            </a:r>
            <a:endParaRPr lang="en-US" sz="1000" dirty="0">
              <a:solidFill>
                <a:schemeClr val="tx1"/>
              </a:solidFill>
              <a:latin typeface="Georgia" pitchFamily="18" charset="0"/>
            </a:endParaRPr>
          </a:p>
        </p:txBody>
      </p:sp>
      <p:sp>
        <p:nvSpPr>
          <p:cNvPr id="14" name="TextBox 13"/>
          <p:cNvSpPr txBox="1"/>
          <p:nvPr/>
        </p:nvSpPr>
        <p:spPr>
          <a:xfrm>
            <a:off x="567075" y="3459600"/>
            <a:ext cx="4690800" cy="2859757"/>
          </a:xfrm>
          <a:prstGeom prst="rect">
            <a:avLst/>
          </a:prstGeom>
          <a:noFill/>
        </p:spPr>
        <p:txBody>
          <a:bodyPr wrap="square" lIns="0" tIns="0" rIns="0" bIns="0" rtlCol="0">
            <a:spAutoFit/>
          </a:bodyPr>
          <a:lstStyle/>
          <a:p>
            <a:pPr>
              <a:spcAft>
                <a:spcPts val="300"/>
              </a:spcAft>
            </a:pPr>
            <a:r>
              <a:rPr lang="en-US" sz="1000" b="1" dirty="0">
                <a:solidFill>
                  <a:schemeClr val="tx2"/>
                </a:solidFill>
                <a:latin typeface="Georgia" pitchFamily="18" charset="0"/>
              </a:rPr>
              <a:t>PwC </a:t>
            </a:r>
            <a:r>
              <a:rPr lang="en-US" sz="1000" b="1" dirty="0" smtClean="0">
                <a:solidFill>
                  <a:schemeClr val="tx2"/>
                </a:solidFill>
                <a:latin typeface="Georgia" pitchFamily="18" charset="0"/>
              </a:rPr>
              <a:t>approach</a:t>
            </a:r>
            <a:endParaRPr lang="en-US" sz="1000" b="1" dirty="0">
              <a:solidFill>
                <a:schemeClr val="tx2"/>
              </a:solidFill>
              <a:latin typeface="Georgia" pitchFamily="18" charset="0"/>
            </a:endParaRPr>
          </a:p>
          <a:p>
            <a:pPr>
              <a:spcAft>
                <a:spcPts val="300"/>
              </a:spcAft>
            </a:pPr>
            <a:r>
              <a:rPr lang="en-US" sz="1000" dirty="0">
                <a:solidFill>
                  <a:srgbClr val="000000"/>
                </a:solidFill>
                <a:latin typeface="Georgia"/>
                <a:ea typeface="Georgia"/>
                <a:cs typeface="Georgia"/>
                <a:sym typeface="Georgia"/>
                <a:rtl val="0"/>
              </a:rPr>
              <a:t>Our approach included leveraging the PwC </a:t>
            </a:r>
            <a:r>
              <a:rPr lang="en-US" sz="1000" dirty="0">
                <a:latin typeface="Georgia"/>
                <a:ea typeface="Georgia"/>
                <a:cs typeface="Georgia"/>
                <a:sym typeface="Georgia"/>
                <a:rtl val="0"/>
              </a:rPr>
              <a:t>E</a:t>
            </a:r>
            <a:r>
              <a:rPr lang="en-US" sz="1000" dirty="0">
                <a:solidFill>
                  <a:srgbClr val="000000"/>
                </a:solidFill>
                <a:latin typeface="Georgia"/>
                <a:ea typeface="Georgia"/>
                <a:cs typeface="Georgia"/>
                <a:sym typeface="Georgia"/>
                <a:rtl val="0"/>
              </a:rPr>
              <a:t>xperience in data quality and data validation in financial services as well as the deep AML and Regu</a:t>
            </a:r>
            <a:r>
              <a:rPr lang="en-US" sz="1000" dirty="0">
                <a:latin typeface="Georgia"/>
                <a:ea typeface="Georgia"/>
                <a:cs typeface="Georgia"/>
                <a:sym typeface="Georgia"/>
                <a:rtl val="0"/>
              </a:rPr>
              <a:t>latory knowledge </a:t>
            </a:r>
            <a:r>
              <a:rPr lang="en-US" sz="1000" dirty="0">
                <a:solidFill>
                  <a:srgbClr val="000000"/>
                </a:solidFill>
                <a:latin typeface="Georgia"/>
                <a:ea typeface="Georgia"/>
                <a:cs typeface="Georgia"/>
                <a:sym typeface="Georgia"/>
                <a:rtl val="0"/>
              </a:rPr>
              <a:t>to develop the program from design to execution.  PwC conducted deep testing and utilized its Source to Surveillance methodology to provide strong evidence and identify any potential issues that could affect the validity and integrity of the transaction monitoring system. </a:t>
            </a:r>
            <a:endParaRPr lang="en-US" sz="1000" b="1" dirty="0" smtClean="0">
              <a:solidFill>
                <a:schemeClr val="tx2"/>
              </a:solidFill>
              <a:latin typeface="Georgia" pitchFamily="18" charset="0"/>
            </a:endParaRPr>
          </a:p>
          <a:p>
            <a:pPr>
              <a:spcAft>
                <a:spcPts val="300"/>
              </a:spcAft>
            </a:pPr>
            <a:r>
              <a:rPr lang="en-US" sz="1000" b="1" dirty="0" smtClean="0">
                <a:solidFill>
                  <a:schemeClr val="tx2"/>
                </a:solidFill>
                <a:latin typeface="Georgia" pitchFamily="18" charset="0"/>
              </a:rPr>
              <a:t>Engagement </a:t>
            </a:r>
            <a:r>
              <a:rPr lang="en-US" sz="1000" b="1" dirty="0">
                <a:solidFill>
                  <a:schemeClr val="tx2"/>
                </a:solidFill>
                <a:latin typeface="Georgia" pitchFamily="18" charset="0"/>
              </a:rPr>
              <a:t>outcomes</a:t>
            </a:r>
          </a:p>
          <a:p>
            <a:pPr marL="117475" lvl="0" indent="-117475">
              <a:spcBef>
                <a:spcPts val="200"/>
              </a:spcBef>
              <a:buClr>
                <a:srgbClr val="000000"/>
              </a:buClr>
              <a:buSzPct val="100000"/>
              <a:buFont typeface="Arial"/>
              <a:buChar char="•"/>
            </a:pPr>
            <a:r>
              <a:rPr lang="en-GB" sz="1000" dirty="0" smtClean="0">
                <a:latin typeface="Georgia"/>
                <a:ea typeface="Georgia"/>
                <a:cs typeface="Georgia"/>
                <a:sym typeface="Georgia"/>
              </a:rPr>
              <a:t>G</a:t>
            </a:r>
            <a:r>
              <a:rPr lang="en-GB" sz="1000" dirty="0" smtClean="0">
                <a:solidFill>
                  <a:srgbClr val="000000"/>
                </a:solidFill>
                <a:latin typeface="Georgia"/>
                <a:ea typeface="Georgia"/>
                <a:cs typeface="Georgia"/>
                <a:sym typeface="Georgia"/>
                <a:rtl val="0"/>
              </a:rPr>
              <a:t>ained comprehension about its data management position through the program; what it’s current state is, what a target state looks like, and next steps to make progress, both in the short and long run, towards reaching that target state.</a:t>
            </a:r>
          </a:p>
          <a:p>
            <a:pPr marL="117475" lvl="0" indent="-117475">
              <a:spcBef>
                <a:spcPts val="400"/>
              </a:spcBef>
              <a:buClr>
                <a:srgbClr val="000000"/>
              </a:buClr>
              <a:buSzPct val="100000"/>
              <a:buFont typeface="Arial"/>
              <a:buChar char="•"/>
            </a:pPr>
            <a:r>
              <a:rPr lang="en-GB" sz="1000" dirty="0" smtClean="0">
                <a:latin typeface="Georgia"/>
                <a:ea typeface="Georgia"/>
                <a:cs typeface="Georgia"/>
                <a:sym typeface="Georgia"/>
              </a:rPr>
              <a:t>O</a:t>
            </a:r>
            <a:r>
              <a:rPr lang="en-GB" sz="1000" dirty="0" smtClean="0">
                <a:solidFill>
                  <a:srgbClr val="000000"/>
                </a:solidFill>
                <a:latin typeface="Georgia"/>
                <a:ea typeface="Georgia"/>
                <a:cs typeface="Georgia"/>
                <a:sym typeface="Georgia"/>
                <a:rtl val="0"/>
              </a:rPr>
              <a:t>btained </a:t>
            </a:r>
            <a:r>
              <a:rPr lang="en-GB" sz="1000" dirty="0">
                <a:solidFill>
                  <a:srgbClr val="000000"/>
                </a:solidFill>
                <a:latin typeface="Georgia"/>
                <a:ea typeface="Georgia"/>
                <a:cs typeface="Georgia"/>
                <a:sym typeface="Georgia"/>
                <a:rtl val="0"/>
              </a:rPr>
              <a:t>insight on different approaches to communicate change effectively.  Several communication improvements occurred such as the development of an enhanced control framework, collaborative discussions between management and technology, and regimented testing plans.</a:t>
            </a:r>
          </a:p>
          <a:p>
            <a:pPr marL="117475" lvl="0" indent="-117475">
              <a:spcBef>
                <a:spcPts val="400"/>
              </a:spcBef>
              <a:buClr>
                <a:srgbClr val="000000"/>
              </a:buClr>
              <a:buSzPct val="100000"/>
              <a:buFont typeface="Georgia"/>
              <a:buChar char="•"/>
            </a:pPr>
            <a:r>
              <a:rPr lang="en-GB" sz="1000" dirty="0">
                <a:latin typeface="Georgia"/>
                <a:ea typeface="Georgia"/>
                <a:cs typeface="Georgia"/>
                <a:sym typeface="Georgia"/>
                <a:rtl val="0"/>
              </a:rPr>
              <a:t>Utilized the extensive and thorough documentation of work executed and final report deliverables to gain confidence in regulatory review </a:t>
            </a:r>
            <a:r>
              <a:rPr lang="en-GB" sz="1000" dirty="0" smtClean="0">
                <a:latin typeface="Georgia"/>
                <a:ea typeface="Georgia"/>
                <a:cs typeface="Georgia"/>
                <a:sym typeface="Georgia"/>
                <a:rtl val="0"/>
              </a:rPr>
              <a:t>meetings</a:t>
            </a:r>
            <a:r>
              <a:rPr lang="en-GB" sz="1000" dirty="0" smtClean="0">
                <a:solidFill>
                  <a:schemeClr val="dk1"/>
                </a:solidFill>
                <a:latin typeface="Georgia" panose="02040502050405020303" pitchFamily="18" charset="0"/>
                <a:sym typeface="Georgia"/>
                <a:rtl val="0"/>
              </a:rPr>
              <a:t>.</a:t>
            </a:r>
            <a:r>
              <a:rPr lang="en-GB" sz="1000" dirty="0" smtClean="0">
                <a:solidFill>
                  <a:schemeClr val="dk1"/>
                </a:solidFill>
                <a:latin typeface="Georgia" panose="02040502050405020303" pitchFamily="18" charset="0"/>
              </a:rPr>
              <a:t> </a:t>
            </a:r>
            <a:endParaRPr lang="en-US" sz="1000" spc="-20" dirty="0">
              <a:latin typeface="Georgia" pitchFamily="18" charset="0"/>
            </a:endParaRPr>
          </a:p>
        </p:txBody>
      </p:sp>
    </p:spTree>
    <p:extLst>
      <p:ext uri="{BB962C8B-B14F-4D97-AF65-F5344CB8AC3E}">
        <p14:creationId xmlns:p14="http://schemas.microsoft.com/office/powerpoint/2010/main" val="33169064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67073" y="6084887"/>
            <a:ext cx="9558000" cy="1105727"/>
          </a:xfrm>
        </p:spPr>
        <p:txBody>
          <a:bodyPr/>
          <a:lstStyle/>
          <a:p>
            <a:r>
              <a:rPr lang="en-US" dirty="0"/>
              <a:t>This is a proposal document and does not constitute a contract of engagement with PricewaterhouseCoopers LLP. The information set out in it is an indication of the terms on which we propose to carry out </a:t>
            </a:r>
            <a:r>
              <a:rPr lang="en-US" dirty="0" smtClean="0"/>
              <a:t>your trade and </a:t>
            </a:r>
            <a:r>
              <a:rPr lang="en-US" dirty="0"/>
              <a:t>t</a:t>
            </a:r>
            <a:r>
              <a:rPr lang="en-US" dirty="0" smtClean="0"/>
              <a:t>ransaction reporting review for </a:t>
            </a:r>
            <a:r>
              <a:rPr lang="en-US" dirty="0"/>
              <a:t>you but the proposal is subject to the terms of any subsequent engagement contract that may be entered in to between us. In the event that our proposal to you is successful, our acceptance of the engagement will be contingent upon the completion of all our internal engagement acceptance procedures. </a:t>
            </a:r>
          </a:p>
          <a:p>
            <a:r>
              <a:rPr lang="en-US" dirty="0" smtClean="0"/>
              <a:t>© </a:t>
            </a:r>
            <a:r>
              <a:rPr lang="en-US" dirty="0"/>
              <a:t>2016 PricewaterhouseCoopers LLP. All rights reserved. In this document, "PwC" refers to the UK member firm, and may sometimes refer to the PwC network. Each member firm is a separate legal entity. Please see www.pwc.com/structure for further details.</a:t>
            </a:r>
          </a:p>
          <a:p>
            <a:r>
              <a:rPr lang="en-GB" dirty="0"/>
              <a:t>160722-170508-JW-OS</a:t>
            </a:r>
          </a:p>
        </p:txBody>
      </p:sp>
    </p:spTree>
    <p:extLst>
      <p:ext uri="{BB962C8B-B14F-4D97-AF65-F5344CB8AC3E}">
        <p14:creationId xmlns:p14="http://schemas.microsoft.com/office/powerpoint/2010/main" val="4326710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FEBD7F86-1881-4698-8703-FB80B0800997}" type="slidenum">
              <a:rPr lang="en-GB" smtClean="0"/>
              <a:pPr/>
              <a:t>5</a:t>
            </a:fld>
            <a:endParaRPr lang="en-GB" dirty="0"/>
          </a:p>
        </p:txBody>
      </p:sp>
      <p:sp>
        <p:nvSpPr>
          <p:cNvPr id="6" name="Date Placeholder 5"/>
          <p:cNvSpPr>
            <a:spLocks noGrp="1"/>
          </p:cNvSpPr>
          <p:nvPr>
            <p:ph type="dt" sz="half" idx="2"/>
          </p:nvPr>
        </p:nvSpPr>
        <p:spPr/>
        <p:txBody>
          <a:bodyPr/>
          <a:lstStyle/>
          <a:p>
            <a:r>
              <a:rPr lang="en-US" dirty="0" smtClean="0"/>
              <a:t>July 2016</a:t>
            </a:r>
            <a:endParaRPr lang="en-GB" dirty="0"/>
          </a:p>
        </p:txBody>
      </p:sp>
      <p:sp>
        <p:nvSpPr>
          <p:cNvPr id="7" name="Title 6"/>
          <p:cNvSpPr>
            <a:spLocks noGrp="1"/>
          </p:cNvSpPr>
          <p:nvPr>
            <p:ph type="title"/>
          </p:nvPr>
        </p:nvSpPr>
        <p:spPr/>
        <p:txBody>
          <a:bodyPr/>
          <a:lstStyle/>
          <a:p>
            <a:r>
              <a:rPr lang="en-GB" dirty="0" smtClean="0"/>
              <a:t>Our approach and plan</a:t>
            </a:r>
            <a:endParaRPr lang="en-GB" dirty="0"/>
          </a:p>
        </p:txBody>
      </p:sp>
      <p:sp>
        <p:nvSpPr>
          <p:cNvPr id="4" name="Footer Placeholder 3"/>
          <p:cNvSpPr>
            <a:spLocks noGrp="1"/>
          </p:cNvSpPr>
          <p:nvPr>
            <p:ph type="ftr" sz="quarter" idx="3"/>
          </p:nvPr>
        </p:nvSpPr>
        <p:spPr/>
        <p:txBody>
          <a:bodyPr/>
          <a:lstStyle/>
          <a:p>
            <a:r>
              <a:rPr lang="en-US" dirty="0" smtClean="0"/>
              <a:t>Trade and transaction reporting review</a:t>
            </a:r>
            <a:endParaRPr lang="en-GB" dirty="0"/>
          </a:p>
        </p:txBody>
      </p:sp>
    </p:spTree>
    <p:extLst>
      <p:ext uri="{BB962C8B-B14F-4D97-AF65-F5344CB8AC3E}">
        <p14:creationId xmlns:p14="http://schemas.microsoft.com/office/powerpoint/2010/main" val="91004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p:cNvCxnSpPr/>
          <p:nvPr/>
        </p:nvCxnSpPr>
        <p:spPr>
          <a:xfrm flipV="1">
            <a:off x="1788944" y="4208004"/>
            <a:ext cx="0" cy="1818501"/>
          </a:xfrm>
          <a:prstGeom prst="line">
            <a:avLst/>
          </a:prstGeom>
          <a:ln>
            <a:solidFill>
              <a:srgbClr val="968C6D"/>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4413391" y="4717714"/>
            <a:ext cx="0" cy="334475"/>
          </a:xfrm>
          <a:prstGeom prst="line">
            <a:avLst/>
          </a:prstGeom>
          <a:ln>
            <a:solidFill>
              <a:srgbClr val="968C6D"/>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7249591" y="4717714"/>
            <a:ext cx="0" cy="33447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1793174" y="3233689"/>
            <a:ext cx="0" cy="3344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134440" y="3233689"/>
            <a:ext cx="0" cy="3344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265548" y="3233689"/>
            <a:ext cx="0" cy="3344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8159368" y="3233689"/>
            <a:ext cx="0" cy="33447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3808865" y="3514347"/>
            <a:ext cx="6317464" cy="397513"/>
            <a:chOff x="3808864" y="3665126"/>
            <a:chExt cx="7749477" cy="397513"/>
          </a:xfrm>
        </p:grpSpPr>
        <p:sp>
          <p:nvSpPr>
            <p:cNvPr id="37" name="Chevron 36"/>
            <p:cNvSpPr/>
            <p:nvPr/>
          </p:nvSpPr>
          <p:spPr bwMode="ltGray">
            <a:xfrm>
              <a:off x="3808864" y="3665126"/>
              <a:ext cx="2655883" cy="397513"/>
            </a:xfrm>
            <a:prstGeom prst="chevron">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00" b="1" i="1" dirty="0">
                <a:solidFill>
                  <a:schemeClr val="bg1"/>
                </a:solidFill>
                <a:latin typeface="Georgia" pitchFamily="18" charset="0"/>
              </a:endParaRPr>
            </a:p>
          </p:txBody>
        </p:sp>
        <p:sp>
          <p:nvSpPr>
            <p:cNvPr id="39" name="Chevron 38"/>
            <p:cNvSpPr/>
            <p:nvPr/>
          </p:nvSpPr>
          <p:spPr bwMode="ltGray">
            <a:xfrm>
              <a:off x="6355661" y="3665126"/>
              <a:ext cx="2655883" cy="397513"/>
            </a:xfrm>
            <a:prstGeom prst="chevron">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00" b="1" i="1" dirty="0">
                <a:solidFill>
                  <a:schemeClr val="bg1"/>
                </a:solidFill>
                <a:latin typeface="Georgia" pitchFamily="18" charset="0"/>
              </a:endParaRPr>
            </a:p>
          </p:txBody>
        </p:sp>
        <p:sp>
          <p:nvSpPr>
            <p:cNvPr id="40" name="Chevron 39"/>
            <p:cNvSpPr/>
            <p:nvPr/>
          </p:nvSpPr>
          <p:spPr bwMode="ltGray">
            <a:xfrm>
              <a:off x="8902458" y="3665126"/>
              <a:ext cx="2655883" cy="397513"/>
            </a:xfrm>
            <a:prstGeom prst="chevron">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00" b="1" i="1" dirty="0">
                <a:solidFill>
                  <a:schemeClr val="bg1"/>
                </a:solidFill>
                <a:latin typeface="Georgia" pitchFamily="18" charset="0"/>
              </a:endParaRPr>
            </a:p>
          </p:txBody>
        </p:sp>
      </p:grpSp>
      <p:sp>
        <p:nvSpPr>
          <p:cNvPr id="2" name="Title 1"/>
          <p:cNvSpPr>
            <a:spLocks noGrp="1"/>
          </p:cNvSpPr>
          <p:nvPr>
            <p:ph type="title"/>
          </p:nvPr>
        </p:nvSpPr>
        <p:spPr>
          <a:xfrm>
            <a:off x="567075" y="769050"/>
            <a:ext cx="9559252" cy="889561"/>
          </a:xfrm>
        </p:spPr>
        <p:txBody>
          <a:bodyPr/>
          <a:lstStyle/>
          <a:p>
            <a:r>
              <a:rPr lang="en-US" dirty="0"/>
              <a:t>Our approach – Phase 1a and Phase 1b</a:t>
            </a:r>
            <a:br>
              <a:rPr lang="en-US" dirty="0"/>
            </a:br>
            <a:r>
              <a:rPr lang="en-US" dirty="0"/>
              <a:t/>
            </a:r>
            <a:br>
              <a:rPr lang="en-US" dirty="0"/>
            </a:br>
            <a:endParaRPr lang="en-US" dirty="0"/>
          </a:p>
        </p:txBody>
      </p:sp>
      <p:sp>
        <p:nvSpPr>
          <p:cNvPr id="4" name="Footer Placeholder 3"/>
          <p:cNvSpPr>
            <a:spLocks noGrp="1"/>
          </p:cNvSpPr>
          <p:nvPr>
            <p:ph type="ftr" sz="quarter" idx="3"/>
          </p:nvPr>
        </p:nvSpPr>
        <p:spPr/>
        <p:txBody>
          <a:bodyPr/>
          <a:lstStyle/>
          <a:p>
            <a:r>
              <a:rPr lang="en-US" dirty="0" smtClean="0"/>
              <a:t>Trade and transaction reporting review</a:t>
            </a:r>
            <a:endParaRPr lang="en-GB" dirty="0"/>
          </a:p>
        </p:txBody>
      </p:sp>
      <p:sp>
        <p:nvSpPr>
          <p:cNvPr id="5" name="Slide Number Placeholder 4"/>
          <p:cNvSpPr>
            <a:spLocks noGrp="1"/>
          </p:cNvSpPr>
          <p:nvPr>
            <p:ph type="sldNum" sz="quarter" idx="4"/>
          </p:nvPr>
        </p:nvSpPr>
        <p:spPr/>
        <p:txBody>
          <a:bodyPr/>
          <a:lstStyle/>
          <a:p>
            <a:fld id="{FEBD7F86-1881-4698-8703-FB80B0800997}" type="slidenum">
              <a:rPr lang="en-GB" smtClean="0"/>
              <a:pPr/>
              <a:t>6</a:t>
            </a:fld>
            <a:endParaRPr lang="en-GB" dirty="0"/>
          </a:p>
        </p:txBody>
      </p:sp>
      <p:sp>
        <p:nvSpPr>
          <p:cNvPr id="6" name="Date Placeholder 5"/>
          <p:cNvSpPr>
            <a:spLocks noGrp="1"/>
          </p:cNvSpPr>
          <p:nvPr>
            <p:ph type="dt" sz="half" idx="2"/>
          </p:nvPr>
        </p:nvSpPr>
        <p:spPr/>
        <p:txBody>
          <a:bodyPr/>
          <a:lstStyle/>
          <a:p>
            <a:r>
              <a:rPr lang="en-US" dirty="0" smtClean="0"/>
              <a:t>July 2016</a:t>
            </a:r>
            <a:endParaRPr lang="en-GB" dirty="0"/>
          </a:p>
        </p:txBody>
      </p:sp>
      <p:sp>
        <p:nvSpPr>
          <p:cNvPr id="7" name="Content Placeholder 2"/>
          <p:cNvSpPr txBox="1">
            <a:spLocks/>
          </p:cNvSpPr>
          <p:nvPr/>
        </p:nvSpPr>
        <p:spPr>
          <a:xfrm>
            <a:off x="568328" y="1167001"/>
            <a:ext cx="9558000" cy="669414"/>
          </a:xfrm>
          <a:prstGeom prst="rect">
            <a:avLst/>
          </a:prstGeom>
          <a:ln>
            <a:noFill/>
          </a:ln>
        </p:spPr>
        <p:txBody>
          <a:bodyPr wrap="square" lIns="0" tIns="0" rIns="0" bIns="0" anchor="t" anchorCtr="0">
            <a:spAutoFit/>
          </a:bodyPr>
          <a:lstStyle>
            <a:lvl1pPr marL="0" marR="0" indent="-312917" algn="l" defTabSz="1043056" rtl="0" eaLnBrk="1" fontAlgn="auto" latinLnBrk="0" hangingPunct="1">
              <a:lnSpc>
                <a:spcPct val="100000"/>
              </a:lnSpc>
              <a:spcBef>
                <a:spcPts val="0"/>
              </a:spcBef>
              <a:spcAft>
                <a:spcPts val="600"/>
              </a:spcAft>
              <a:buClr>
                <a:schemeClr val="tx1"/>
              </a:buClr>
              <a:buSzTx/>
              <a:buFontTx/>
              <a:buNone/>
              <a:tabLst/>
              <a:defRPr sz="1400" kern="1200">
                <a:solidFill>
                  <a:schemeClr val="tx1"/>
                </a:solidFill>
                <a:latin typeface="Georgia" pitchFamily="18" charset="0"/>
                <a:ea typeface="+mn-ea"/>
                <a:cs typeface="+mn-cs"/>
              </a:defRPr>
            </a:lvl1pPr>
            <a:lvl2pPr marL="0" indent="0" algn="l" defTabSz="1043056" rtl="0" eaLnBrk="1" latinLnBrk="0" hangingPunct="1">
              <a:lnSpc>
                <a:spcPct val="100000"/>
              </a:lnSpc>
              <a:spcBef>
                <a:spcPts val="0"/>
              </a:spcBef>
              <a:spcAft>
                <a:spcPts val="600"/>
              </a:spcAft>
              <a:buClr>
                <a:schemeClr val="tx1"/>
              </a:buClr>
              <a:buFont typeface="Georgia" pitchFamily="18" charset="0"/>
              <a:buNone/>
              <a:defRPr sz="1000" b="1" i="1" kern="1200">
                <a:solidFill>
                  <a:schemeClr val="tx1"/>
                </a:solidFill>
                <a:latin typeface="Georgia" pitchFamily="18" charset="0"/>
                <a:ea typeface="+mn-ea"/>
                <a:cs typeface="+mn-cs"/>
              </a:defRPr>
            </a:lvl2pPr>
            <a:lvl3pPr marL="0" indent="0" algn="l" defTabSz="1043056" rtl="0" eaLnBrk="1" latinLnBrk="0" hangingPunct="1">
              <a:lnSpc>
                <a:spcPct val="100000"/>
              </a:lnSpc>
              <a:spcBef>
                <a:spcPts val="0"/>
              </a:spcBef>
              <a:spcAft>
                <a:spcPts val="600"/>
              </a:spcAft>
              <a:buClr>
                <a:schemeClr val="tx1"/>
              </a:buClr>
              <a:buFont typeface="Georgia" pitchFamily="18" charset="0"/>
              <a:buNone/>
              <a:defRPr sz="1000" kern="1200">
                <a:solidFill>
                  <a:schemeClr val="tx1"/>
                </a:solidFill>
                <a:latin typeface="Georgia" pitchFamily="18" charset="0"/>
                <a:ea typeface="+mn-ea"/>
                <a:cs typeface="+mn-cs"/>
              </a:defRPr>
            </a:lvl3pPr>
            <a:lvl4pPr marL="171450" indent="-171450" algn="l" defTabSz="1043056" rtl="0" eaLnBrk="1" latinLnBrk="0" hangingPunct="1">
              <a:lnSpc>
                <a:spcPct val="100000"/>
              </a:lnSpc>
              <a:spcBef>
                <a:spcPts val="0"/>
              </a:spcBef>
              <a:spcAft>
                <a:spcPts val="600"/>
              </a:spcAft>
              <a:buClr>
                <a:schemeClr val="tx1"/>
              </a:buClr>
              <a:buFont typeface="Arial" panose="020B0604020202020204" pitchFamily="34" charset="0"/>
              <a:buChar char="•"/>
              <a:defRPr sz="1000" kern="1200">
                <a:solidFill>
                  <a:schemeClr val="tx1"/>
                </a:solidFill>
                <a:latin typeface="Georgia" pitchFamily="18" charset="0"/>
                <a:ea typeface="+mn-ea"/>
                <a:cs typeface="+mn-cs"/>
              </a:defRPr>
            </a:lvl4pPr>
            <a:lvl5pPr marL="361950" indent="-180975" algn="l" defTabSz="1043056" rtl="0" eaLnBrk="1" latinLnBrk="0" hangingPunct="1">
              <a:lnSpc>
                <a:spcPct val="100000"/>
              </a:lnSpc>
              <a:spcBef>
                <a:spcPts val="0"/>
              </a:spcBef>
              <a:spcAft>
                <a:spcPts val="600"/>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312917" marR="0" indent="-312917" algn="l" defTabSz="1043056" rtl="0" eaLnBrk="1" fontAlgn="auto" latinLnBrk="0" hangingPunct="1">
              <a:lnSpc>
                <a:spcPct val="100000"/>
              </a:lnSpc>
              <a:spcBef>
                <a:spcPts val="0"/>
              </a:spcBef>
              <a:spcAft>
                <a:spcPts val="1027"/>
              </a:spcAft>
              <a:buClr>
                <a:schemeClr val="tx1"/>
              </a:buClr>
              <a:buSzPct val="100000"/>
              <a:buFont typeface="+mj-lt"/>
              <a:buAutoNum type="arabicPeriod"/>
              <a:tabLst/>
              <a:defRPr sz="2300" kern="1200" baseline="0">
                <a:solidFill>
                  <a:schemeClr val="tx1"/>
                </a:solidFill>
                <a:latin typeface="Georgia" pitchFamily="18" charset="0"/>
                <a:ea typeface="+mn-ea"/>
                <a:cs typeface="+mn-cs"/>
              </a:defRPr>
            </a:lvl6pPr>
            <a:lvl7pPr marL="625834" indent="-312917" algn="l" defTabSz="1043056" rtl="0" eaLnBrk="1" latinLnBrk="0" hangingPunct="1">
              <a:lnSpc>
                <a:spcPct val="100000"/>
              </a:lnSpc>
              <a:spcBef>
                <a:spcPts val="0"/>
              </a:spcBef>
              <a:spcAft>
                <a:spcPts val="1027"/>
              </a:spcAft>
              <a:buSzPct val="100000"/>
              <a:buFont typeface="+mj-lt"/>
              <a:buAutoNum type="alphaLcPeriod"/>
              <a:defRPr sz="2300" kern="1200" baseline="0">
                <a:solidFill>
                  <a:schemeClr val="tx1"/>
                </a:solidFill>
                <a:latin typeface="Georgia" pitchFamily="18" charset="0"/>
                <a:ea typeface="+mn-ea"/>
                <a:cs typeface="+mn-cs"/>
              </a:defRPr>
            </a:lvl7pPr>
            <a:lvl8pPr marL="938750" indent="-312917" algn="l" defTabSz="1043056" rtl="0" eaLnBrk="1" latinLnBrk="0" hangingPunct="1">
              <a:lnSpc>
                <a:spcPct val="100000"/>
              </a:lnSpc>
              <a:spcBef>
                <a:spcPts val="0"/>
              </a:spcBef>
              <a:spcAft>
                <a:spcPts val="1027"/>
              </a:spcAft>
              <a:buSzPct val="100000"/>
              <a:buFont typeface="+mj-lt"/>
              <a:buAutoNum type="romanLcPeriod"/>
              <a:defRPr sz="2300" kern="1200" baseline="0">
                <a:solidFill>
                  <a:schemeClr val="tx1"/>
                </a:solidFill>
                <a:latin typeface="Georgia" pitchFamily="18" charset="0"/>
                <a:ea typeface="+mn-ea"/>
                <a:cs typeface="+mn-cs"/>
              </a:defRPr>
            </a:lvl8pPr>
            <a:lvl9pPr marL="0" indent="-312917" algn="l" defTabSz="1043056" rtl="0" eaLnBrk="1" latinLnBrk="0" hangingPunct="1">
              <a:lnSpc>
                <a:spcPct val="100000"/>
              </a:lnSpc>
              <a:spcBef>
                <a:spcPts val="0"/>
              </a:spcBef>
              <a:spcAft>
                <a:spcPts val="1027"/>
              </a:spcAft>
              <a:buFont typeface="Arial" pitchFamily="34" charset="0"/>
              <a:buNone/>
              <a:defRPr sz="2300" b="1" kern="1200" baseline="0">
                <a:solidFill>
                  <a:schemeClr val="tx2"/>
                </a:solidFill>
                <a:latin typeface="Georgia" pitchFamily="18" charset="0"/>
                <a:ea typeface="+mn-ea"/>
                <a:cs typeface="+mn-cs"/>
              </a:defRPr>
            </a:lvl9pPr>
          </a:lstStyle>
          <a:p>
            <a:pPr>
              <a:spcAft>
                <a:spcPts val="300"/>
              </a:spcAft>
            </a:pPr>
            <a:r>
              <a:rPr lang="en-GB" sz="900" dirty="0" smtClean="0"/>
              <a:t>Our approach to Phase 1a and Phase 1b is shown below. This approach prioritises two elements to ensure early highlighting of ‘high risk’ issues</a:t>
            </a:r>
            <a:r>
              <a:rPr lang="en-GB" sz="900" dirty="0"/>
              <a:t>.</a:t>
            </a:r>
            <a:endParaRPr lang="en-GB" sz="900" dirty="0" smtClean="0"/>
          </a:p>
          <a:p>
            <a:pPr>
              <a:spcAft>
                <a:spcPts val="300"/>
              </a:spcAft>
              <a:buFont typeface="Arial" panose="020B0604020202020204" pitchFamily="34" charset="0"/>
              <a:buChar char="•"/>
            </a:pPr>
            <a:r>
              <a:rPr lang="en-GB" sz="900" dirty="0" smtClean="0"/>
              <a:t>The running of our pre-built diagnostic toolset for both EMIR and CFTC rules to allow </a:t>
            </a:r>
            <a:r>
              <a:rPr lang="en-GB" sz="900" smtClean="0"/>
              <a:t>rapid identification </a:t>
            </a:r>
            <a:r>
              <a:rPr lang="en-GB" sz="900" dirty="0" smtClean="0"/>
              <a:t>of issues over a one month timeframe prior to our 'one day test'.</a:t>
            </a:r>
          </a:p>
          <a:p>
            <a:pPr>
              <a:spcAft>
                <a:spcPts val="300"/>
              </a:spcAft>
              <a:buFont typeface="Arial" panose="020B0604020202020204" pitchFamily="34" charset="0"/>
              <a:buChar char="•"/>
            </a:pPr>
            <a:r>
              <a:rPr lang="en-GB" sz="900" dirty="0" smtClean="0"/>
              <a:t>An initial assessment to identify significant rule interpretation or sourcing issues based on our understanding of the rules as well as to assess readiness for the 'one day test'.</a:t>
            </a:r>
          </a:p>
          <a:p>
            <a:pPr indent="0">
              <a:spcAft>
                <a:spcPts val="300"/>
              </a:spcAft>
            </a:pPr>
            <a:endParaRPr lang="en-GB" sz="900" dirty="0"/>
          </a:p>
        </p:txBody>
      </p:sp>
      <p:sp>
        <p:nvSpPr>
          <p:cNvPr id="9" name="Pentagon 8"/>
          <p:cNvSpPr/>
          <p:nvPr/>
        </p:nvSpPr>
        <p:spPr bwMode="ltGray">
          <a:xfrm>
            <a:off x="1262067" y="3514347"/>
            <a:ext cx="2655883" cy="397513"/>
          </a:xfrm>
          <a:prstGeom prst="homePlate">
            <a:avLst>
              <a:gd name="adj" fmla="val 52396"/>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900" b="1" i="1" dirty="0" smtClean="0">
                <a:solidFill>
                  <a:schemeClr val="bg1"/>
                </a:solidFill>
                <a:latin typeface="Georgia" pitchFamily="18" charset="0"/>
              </a:rPr>
              <a:t>Scoping and Diagnostic</a:t>
            </a:r>
            <a:endParaRPr lang="en-GB" sz="900" b="1" i="1" dirty="0">
              <a:solidFill>
                <a:schemeClr val="bg1"/>
              </a:solidFill>
              <a:latin typeface="Georgia" pitchFamily="18" charset="0"/>
            </a:endParaRPr>
          </a:p>
        </p:txBody>
      </p:sp>
      <p:sp>
        <p:nvSpPr>
          <p:cNvPr id="10" name="Pentagon 9"/>
          <p:cNvSpPr/>
          <p:nvPr/>
        </p:nvSpPr>
        <p:spPr bwMode="ltGray">
          <a:xfrm>
            <a:off x="1262067" y="3960712"/>
            <a:ext cx="2640830" cy="397513"/>
          </a:xfrm>
          <a:prstGeom prst="homePlate">
            <a:avLst>
              <a:gd name="adj" fmla="val 48203"/>
            </a:avLst>
          </a:prstGeom>
          <a:solidFill>
            <a:srgbClr val="968C6D"/>
          </a:solidFill>
          <a:ln w="9525">
            <a:solidFill>
              <a:srgbClr val="968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900" b="1" i="1" dirty="0" smtClean="0">
                <a:solidFill>
                  <a:schemeClr val="bg1"/>
                </a:solidFill>
                <a:latin typeface="Georgia" pitchFamily="18" charset="0"/>
              </a:rPr>
              <a:t>Initial  Trade Reporting Rule Assessment</a:t>
            </a:r>
            <a:endParaRPr lang="en-GB" sz="900" b="1" i="1" dirty="0">
              <a:solidFill>
                <a:schemeClr val="bg1"/>
              </a:solidFill>
              <a:latin typeface="Georgia" pitchFamily="18" charset="0"/>
            </a:endParaRPr>
          </a:p>
        </p:txBody>
      </p:sp>
      <p:cxnSp>
        <p:nvCxnSpPr>
          <p:cNvPr id="14" name="Straight Connector 13"/>
          <p:cNvCxnSpPr/>
          <p:nvPr/>
        </p:nvCxnSpPr>
        <p:spPr>
          <a:xfrm flipV="1">
            <a:off x="7550290" y="3938755"/>
            <a:ext cx="403857" cy="42434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5777318" y="3937002"/>
            <a:ext cx="488230" cy="44273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ltGray">
          <a:xfrm>
            <a:off x="1283471" y="5040313"/>
            <a:ext cx="2424930" cy="1764000"/>
          </a:xfrm>
          <a:prstGeom prst="rect">
            <a:avLst/>
          </a:prstGeom>
          <a:solidFill>
            <a:schemeClr val="bg1"/>
          </a:solidFill>
          <a:ln w="3175">
            <a:solidFill>
              <a:srgbClr val="968C6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3" fontAlgn="t">
              <a:spcAft>
                <a:spcPts val="300"/>
              </a:spcAft>
              <a:buClr>
                <a:srgbClr val="000000"/>
              </a:buClr>
              <a:defRPr/>
            </a:pPr>
            <a:r>
              <a:rPr lang="en-GB" sz="900" b="1" i="1" dirty="0" smtClean="0">
                <a:solidFill>
                  <a:srgbClr val="968C6D"/>
                </a:solidFill>
                <a:latin typeface="Georgia" panose="02040502050405020303" pitchFamily="18" charset="0"/>
              </a:rPr>
              <a:t>Initial Trade Reporting Rule Assessment</a:t>
            </a:r>
          </a:p>
          <a:p>
            <a:pPr marL="0" lvl="3" fontAlgn="t">
              <a:spcAft>
                <a:spcPts val="300"/>
              </a:spcAft>
              <a:buClr>
                <a:srgbClr val="000000"/>
              </a:buClr>
              <a:defRPr/>
            </a:pPr>
            <a:r>
              <a:rPr lang="en-GB" sz="900" dirty="0" smtClean="0">
                <a:solidFill>
                  <a:srgbClr val="404040"/>
                </a:solidFill>
                <a:latin typeface="Georgia" panose="02040502050405020303" pitchFamily="18" charset="0"/>
              </a:rPr>
              <a:t>Identify </a:t>
            </a:r>
            <a:r>
              <a:rPr lang="en-GB" sz="900" dirty="0">
                <a:solidFill>
                  <a:srgbClr val="404040"/>
                </a:solidFill>
                <a:latin typeface="Georgia" panose="02040502050405020303" pitchFamily="18" charset="0"/>
              </a:rPr>
              <a:t>“high risk” issues and acceptability of </a:t>
            </a:r>
            <a:r>
              <a:rPr lang="en-GB" sz="900" dirty="0" smtClean="0">
                <a:solidFill>
                  <a:srgbClr val="404040"/>
                </a:solidFill>
                <a:latin typeface="Georgia" panose="02040502050405020303" pitchFamily="18" charset="0"/>
              </a:rPr>
              <a:t>sources ahead </a:t>
            </a:r>
            <a:r>
              <a:rPr lang="en-GB" sz="900" dirty="0">
                <a:solidFill>
                  <a:srgbClr val="404040"/>
                </a:solidFill>
                <a:latin typeface="Georgia" panose="02040502050405020303" pitchFamily="18" charset="0"/>
              </a:rPr>
              <a:t>of “one day testing</a:t>
            </a:r>
            <a:r>
              <a:rPr lang="en-GB" sz="900" dirty="0" smtClean="0">
                <a:solidFill>
                  <a:srgbClr val="404040"/>
                </a:solidFill>
                <a:latin typeface="Georgia" panose="02040502050405020303" pitchFamily="18" charset="0"/>
              </a:rPr>
              <a:t>”:</a:t>
            </a:r>
            <a:endParaRPr lang="en-GB" sz="900" dirty="0">
              <a:solidFill>
                <a:srgbClr val="404040"/>
              </a:solidFill>
              <a:latin typeface="Georgia" panose="02040502050405020303" pitchFamily="18" charset="0"/>
            </a:endParaRPr>
          </a:p>
          <a:p>
            <a:pPr marL="171450" lvl="3" indent="-171450" fontAlgn="t">
              <a:spcAft>
                <a:spcPts val="300"/>
              </a:spcAft>
              <a:buClr>
                <a:srgbClr val="000000"/>
              </a:buClr>
              <a:buFont typeface="Arial" panose="020B0604020202020204" pitchFamily="34" charset="0"/>
              <a:buChar char="•"/>
              <a:defRPr/>
            </a:pPr>
            <a:r>
              <a:rPr lang="en-GB" sz="900" dirty="0" smtClean="0">
                <a:solidFill>
                  <a:srgbClr val="404040"/>
                </a:solidFill>
                <a:latin typeface="Georgia" panose="02040502050405020303" pitchFamily="18" charset="0"/>
              </a:rPr>
              <a:t>High </a:t>
            </a:r>
            <a:r>
              <a:rPr lang="en-GB" sz="900" dirty="0">
                <a:solidFill>
                  <a:srgbClr val="404040"/>
                </a:solidFill>
                <a:latin typeface="Georgia" panose="02040502050405020303" pitchFamily="18" charset="0"/>
              </a:rPr>
              <a:t>level assessment </a:t>
            </a:r>
            <a:r>
              <a:rPr lang="en-GB" sz="900" dirty="0" smtClean="0">
                <a:solidFill>
                  <a:srgbClr val="404040"/>
                </a:solidFill>
                <a:latin typeface="Georgia" panose="02040502050405020303" pitchFamily="18" charset="0"/>
              </a:rPr>
              <a:t>and gap analysis of EMIR and CFTC rules</a:t>
            </a:r>
            <a:r>
              <a:rPr lang="en-GB" sz="900" dirty="0">
                <a:solidFill>
                  <a:srgbClr val="404040"/>
                </a:solidFill>
                <a:latin typeface="Georgia" panose="02040502050405020303" pitchFamily="18" charset="0"/>
              </a:rPr>
              <a:t>.</a:t>
            </a:r>
            <a:endParaRPr lang="en-GB" sz="900" dirty="0" smtClean="0">
              <a:solidFill>
                <a:srgbClr val="404040"/>
              </a:solidFill>
              <a:latin typeface="Georgia" panose="02040502050405020303" pitchFamily="18" charset="0"/>
            </a:endParaRPr>
          </a:p>
          <a:p>
            <a:pPr marL="171450" lvl="3" indent="-171450" fontAlgn="t">
              <a:spcAft>
                <a:spcPts val="300"/>
              </a:spcAft>
              <a:buClr>
                <a:srgbClr val="000000"/>
              </a:buClr>
              <a:buFont typeface="Arial" panose="020B0604020202020204" pitchFamily="34" charset="0"/>
              <a:buChar char="•"/>
              <a:defRPr/>
            </a:pPr>
            <a:r>
              <a:rPr lang="en-GB" sz="900" dirty="0" smtClean="0">
                <a:solidFill>
                  <a:srgbClr val="404040"/>
                </a:solidFill>
                <a:latin typeface="Georgia" panose="02040502050405020303" pitchFamily="18" charset="0"/>
              </a:rPr>
              <a:t>Assessment of your data sources for trade and transaction reporting through </a:t>
            </a:r>
            <a:r>
              <a:rPr lang="en-GB" sz="900" dirty="0">
                <a:solidFill>
                  <a:srgbClr val="404040"/>
                </a:solidFill>
                <a:latin typeface="Georgia" panose="02040502050405020303" pitchFamily="18" charset="0"/>
              </a:rPr>
              <a:t>workshops and review </a:t>
            </a:r>
            <a:r>
              <a:rPr lang="en-GB" sz="900" dirty="0" smtClean="0">
                <a:solidFill>
                  <a:srgbClr val="404040"/>
                </a:solidFill>
                <a:latin typeface="Georgia" panose="02040502050405020303" pitchFamily="18" charset="0"/>
              </a:rPr>
              <a:t>of existing </a:t>
            </a:r>
            <a:r>
              <a:rPr lang="en-GB" sz="900" dirty="0">
                <a:solidFill>
                  <a:srgbClr val="404040"/>
                </a:solidFill>
                <a:latin typeface="Georgia" panose="02040502050405020303" pitchFamily="18" charset="0"/>
              </a:rPr>
              <a:t>sourcing documents.</a:t>
            </a:r>
          </a:p>
          <a:p>
            <a:pPr marL="0" lvl="3" fontAlgn="t">
              <a:spcAft>
                <a:spcPts val="300"/>
              </a:spcAft>
              <a:buClr>
                <a:srgbClr val="000000"/>
              </a:buClr>
              <a:defRPr/>
            </a:pPr>
            <a:endParaRPr lang="en-GB" sz="900" dirty="0">
              <a:solidFill>
                <a:srgbClr val="404040"/>
              </a:solidFill>
              <a:latin typeface="Georgia" panose="02040502050405020303" pitchFamily="18" charset="0"/>
            </a:endParaRPr>
          </a:p>
        </p:txBody>
      </p:sp>
      <p:sp>
        <p:nvSpPr>
          <p:cNvPr id="17" name="Rectangle 16"/>
          <p:cNvSpPr/>
          <p:nvPr/>
        </p:nvSpPr>
        <p:spPr bwMode="ltGray">
          <a:xfrm>
            <a:off x="3778504" y="5040313"/>
            <a:ext cx="2914142" cy="1764000"/>
          </a:xfrm>
          <a:prstGeom prst="rect">
            <a:avLst/>
          </a:prstGeom>
          <a:solidFill>
            <a:schemeClr val="bg1"/>
          </a:solidFill>
          <a:ln w="3175">
            <a:solidFill>
              <a:srgbClr val="968C6D"/>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3" fontAlgn="t">
              <a:spcAft>
                <a:spcPts val="300"/>
              </a:spcAft>
              <a:buClr>
                <a:srgbClr val="000000"/>
              </a:buClr>
              <a:defRPr/>
            </a:pPr>
            <a:r>
              <a:rPr lang="en-GB" sz="900" b="1" i="1" dirty="0" smtClean="0">
                <a:solidFill>
                  <a:srgbClr val="968C6D"/>
                </a:solidFill>
                <a:latin typeface="Georgia" panose="02040502050405020303" pitchFamily="18" charset="0"/>
              </a:rPr>
              <a:t>Deep-dive Trade Reporting Rule Assessment and Traceability</a:t>
            </a:r>
          </a:p>
          <a:p>
            <a:pPr marL="0" lvl="3" fontAlgn="t">
              <a:spcAft>
                <a:spcPts val="300"/>
              </a:spcAft>
              <a:buClr>
                <a:srgbClr val="000000"/>
              </a:buClr>
              <a:defRPr/>
            </a:pPr>
            <a:r>
              <a:rPr lang="en-GB" sz="900" dirty="0" smtClean="0">
                <a:solidFill>
                  <a:srgbClr val="404040"/>
                </a:solidFill>
                <a:latin typeface="Georgia" panose="02040502050405020303" pitchFamily="18" charset="0"/>
              </a:rPr>
              <a:t>Perform </a:t>
            </a:r>
            <a:r>
              <a:rPr lang="en-GB" sz="900" dirty="0">
                <a:solidFill>
                  <a:srgbClr val="404040"/>
                </a:solidFill>
                <a:latin typeface="Georgia" panose="02040502050405020303" pitchFamily="18" charset="0"/>
              </a:rPr>
              <a:t>a “deep dive” review of </a:t>
            </a:r>
            <a:r>
              <a:rPr lang="en-GB" sz="900" dirty="0" smtClean="0">
                <a:solidFill>
                  <a:srgbClr val="404040"/>
                </a:solidFill>
                <a:latin typeface="Georgia" panose="02040502050405020303" pitchFamily="18" charset="0"/>
              </a:rPr>
              <a:t>your rule interpretations versus our understanding of the rules:</a:t>
            </a:r>
            <a:endParaRPr lang="en-GB" sz="900" dirty="0">
              <a:solidFill>
                <a:srgbClr val="404040"/>
              </a:solidFill>
              <a:latin typeface="Georgia" panose="02040502050405020303" pitchFamily="18" charset="0"/>
            </a:endParaRPr>
          </a:p>
          <a:p>
            <a:pPr marL="171450" lvl="3" indent="-171450" fontAlgn="t">
              <a:spcAft>
                <a:spcPts val="300"/>
              </a:spcAft>
              <a:buClr>
                <a:srgbClr val="000000"/>
              </a:buClr>
              <a:buFont typeface="Arial" panose="020B0604020202020204" pitchFamily="34" charset="0"/>
              <a:buChar char="•"/>
              <a:defRPr/>
            </a:pPr>
            <a:r>
              <a:rPr lang="en-GB" sz="900" dirty="0">
                <a:solidFill>
                  <a:srgbClr val="404040"/>
                </a:solidFill>
                <a:latin typeface="Georgia" panose="02040502050405020303" pitchFamily="18" charset="0"/>
              </a:rPr>
              <a:t>Challenging the accuracy and detail of your rule interpretation on a field-by-field </a:t>
            </a:r>
            <a:r>
              <a:rPr lang="en-GB" sz="900" dirty="0" smtClean="0">
                <a:solidFill>
                  <a:srgbClr val="404040"/>
                </a:solidFill>
                <a:latin typeface="Georgia" panose="02040502050405020303" pitchFamily="18" charset="0"/>
              </a:rPr>
              <a:t>basis.</a:t>
            </a:r>
            <a:endParaRPr lang="en-GB" sz="900" dirty="0">
              <a:solidFill>
                <a:srgbClr val="404040"/>
              </a:solidFill>
              <a:latin typeface="Georgia" panose="02040502050405020303" pitchFamily="18" charset="0"/>
            </a:endParaRPr>
          </a:p>
          <a:p>
            <a:pPr marL="171450" lvl="3" indent="-171450" fontAlgn="t">
              <a:spcAft>
                <a:spcPts val="300"/>
              </a:spcAft>
              <a:buClr>
                <a:srgbClr val="000000"/>
              </a:buClr>
              <a:buFont typeface="Arial" panose="020B0604020202020204" pitchFamily="34" charset="0"/>
              <a:buChar char="•"/>
              <a:defRPr/>
            </a:pPr>
            <a:r>
              <a:rPr lang="en-GB" sz="900" dirty="0">
                <a:solidFill>
                  <a:srgbClr val="404040"/>
                </a:solidFill>
                <a:latin typeface="Georgia" panose="02040502050405020303" pitchFamily="18" charset="0"/>
              </a:rPr>
              <a:t>Creating a traceability matrix detailing how each reportable attribute is created and processed.</a:t>
            </a:r>
          </a:p>
          <a:p>
            <a:pPr marL="0" lvl="3" fontAlgn="t">
              <a:spcAft>
                <a:spcPts val="300"/>
              </a:spcAft>
              <a:buClr>
                <a:srgbClr val="000000"/>
              </a:buClr>
              <a:defRPr/>
            </a:pPr>
            <a:r>
              <a:rPr lang="en-GB" sz="900" dirty="0">
                <a:solidFill>
                  <a:srgbClr val="404040"/>
                </a:solidFill>
                <a:latin typeface="Georgia" panose="02040502050405020303" pitchFamily="18" charset="0"/>
              </a:rPr>
              <a:t>Also, ensure the future integrity of these artefacts through designing a repository and an auditable process for their ongoing maintenance.</a:t>
            </a:r>
          </a:p>
        </p:txBody>
      </p:sp>
      <p:sp>
        <p:nvSpPr>
          <p:cNvPr id="18" name="Rectangle 17"/>
          <p:cNvSpPr/>
          <p:nvPr/>
        </p:nvSpPr>
        <p:spPr bwMode="ltGray">
          <a:xfrm>
            <a:off x="6762749" y="5040314"/>
            <a:ext cx="3362325" cy="1764000"/>
          </a:xfrm>
          <a:prstGeom prst="rect">
            <a:avLst/>
          </a:pr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3" fontAlgn="t">
              <a:spcAft>
                <a:spcPts val="300"/>
              </a:spcAft>
              <a:buClr>
                <a:srgbClr val="000000"/>
              </a:buClr>
              <a:defRPr/>
            </a:pPr>
            <a:r>
              <a:rPr lang="en-GB" sz="900" b="1" i="1" dirty="0" smtClean="0">
                <a:solidFill>
                  <a:schemeClr val="accent4"/>
                </a:solidFill>
                <a:latin typeface="Georgia" panose="02040502050405020303" pitchFamily="18" charset="0"/>
              </a:rPr>
              <a:t>Control and Governance Review</a:t>
            </a:r>
          </a:p>
          <a:p>
            <a:pPr marL="0" lvl="3" fontAlgn="t">
              <a:spcAft>
                <a:spcPts val="300"/>
              </a:spcAft>
              <a:buClr>
                <a:srgbClr val="000000"/>
              </a:buClr>
              <a:defRPr/>
            </a:pPr>
            <a:r>
              <a:rPr lang="en-GB" sz="900" dirty="0" smtClean="0">
                <a:solidFill>
                  <a:schemeClr val="tx1"/>
                </a:solidFill>
                <a:latin typeface="Georgia" panose="02040502050405020303" pitchFamily="18" charset="0"/>
              </a:rPr>
              <a:t>Perform </a:t>
            </a:r>
            <a:r>
              <a:rPr lang="en-GB" sz="900" dirty="0">
                <a:solidFill>
                  <a:schemeClr val="tx1"/>
                </a:solidFill>
                <a:latin typeface="Georgia" panose="02040502050405020303" pitchFamily="18" charset="0"/>
              </a:rPr>
              <a:t>a detailed review of your control and governance frameworks through:</a:t>
            </a:r>
          </a:p>
          <a:p>
            <a:pPr marL="171450" lvl="3" indent="-171450" fontAlgn="t">
              <a:spcAft>
                <a:spcPts val="300"/>
              </a:spcAft>
              <a:buClr>
                <a:srgbClr val="000000"/>
              </a:buClr>
              <a:buFont typeface="Arial" panose="020B0604020202020204" pitchFamily="34" charset="0"/>
              <a:buChar char="•"/>
              <a:defRPr/>
            </a:pPr>
            <a:r>
              <a:rPr lang="en-GB" sz="900" dirty="0">
                <a:solidFill>
                  <a:schemeClr val="tx1"/>
                </a:solidFill>
                <a:latin typeface="Georgia" panose="02040502050405020303" pitchFamily="18" charset="0"/>
              </a:rPr>
              <a:t>Leveraging our insights to articulate a </a:t>
            </a:r>
            <a:r>
              <a:rPr lang="en-GB" sz="900" dirty="0" smtClean="0">
                <a:solidFill>
                  <a:schemeClr val="tx1"/>
                </a:solidFill>
                <a:latin typeface="Georgia" panose="02040502050405020303" pitchFamily="18" charset="0"/>
              </a:rPr>
              <a:t>benchmark transaction </a:t>
            </a:r>
            <a:r>
              <a:rPr lang="en-GB" sz="900" dirty="0">
                <a:solidFill>
                  <a:schemeClr val="tx1"/>
                </a:solidFill>
                <a:latin typeface="Georgia" panose="02040502050405020303" pitchFamily="18" charset="0"/>
              </a:rPr>
              <a:t>reporting control and governance </a:t>
            </a:r>
            <a:r>
              <a:rPr lang="en-GB" sz="900" dirty="0" smtClean="0">
                <a:solidFill>
                  <a:schemeClr val="tx1"/>
                </a:solidFill>
                <a:latin typeface="Georgia" panose="02040502050405020303" pitchFamily="18" charset="0"/>
              </a:rPr>
              <a:t>framework</a:t>
            </a:r>
            <a:r>
              <a:rPr lang="en-GB" sz="900" dirty="0">
                <a:solidFill>
                  <a:schemeClr val="tx1"/>
                </a:solidFill>
                <a:latin typeface="Georgia" panose="02040502050405020303" pitchFamily="18" charset="0"/>
              </a:rPr>
              <a:t>.</a:t>
            </a:r>
          </a:p>
          <a:p>
            <a:pPr marL="171450" lvl="3" indent="-171450" fontAlgn="t">
              <a:spcAft>
                <a:spcPts val="300"/>
              </a:spcAft>
              <a:buClr>
                <a:srgbClr val="000000"/>
              </a:buClr>
              <a:buFont typeface="Arial" panose="020B0604020202020204" pitchFamily="34" charset="0"/>
              <a:buChar char="•"/>
              <a:defRPr/>
            </a:pPr>
            <a:r>
              <a:rPr lang="en-GB" sz="900" dirty="0">
                <a:solidFill>
                  <a:schemeClr val="tx1"/>
                </a:solidFill>
                <a:latin typeface="Georgia" panose="02040502050405020303" pitchFamily="18" charset="0"/>
              </a:rPr>
              <a:t>Assessment of your current control and governance framework against this benchmark through interviews, desktop review and control walkthrough. </a:t>
            </a:r>
          </a:p>
          <a:p>
            <a:pPr marL="0" lvl="3" fontAlgn="t">
              <a:spcAft>
                <a:spcPts val="300"/>
              </a:spcAft>
              <a:buClr>
                <a:srgbClr val="000000"/>
              </a:buClr>
              <a:defRPr/>
            </a:pPr>
            <a:r>
              <a:rPr lang="en-GB" sz="900" dirty="0">
                <a:solidFill>
                  <a:schemeClr val="tx1"/>
                </a:solidFill>
                <a:latin typeface="Georgia" panose="02040502050405020303" pitchFamily="18" charset="0"/>
              </a:rPr>
              <a:t>In addition, in this stage we will review and challenge your current plan for enhancing the control framework</a:t>
            </a:r>
            <a:r>
              <a:rPr lang="en-GB" sz="900" dirty="0" smtClean="0">
                <a:solidFill>
                  <a:schemeClr val="tx1"/>
                </a:solidFill>
                <a:latin typeface="Georgia" panose="02040502050405020303" pitchFamily="18" charset="0"/>
              </a:rPr>
              <a:t>.</a:t>
            </a:r>
            <a:endParaRPr lang="en-GB" sz="900" dirty="0">
              <a:solidFill>
                <a:schemeClr val="tx1"/>
              </a:solidFill>
              <a:latin typeface="Georgia" panose="02040502050405020303" pitchFamily="18" charset="0"/>
            </a:endParaRPr>
          </a:p>
        </p:txBody>
      </p:sp>
      <p:sp>
        <p:nvSpPr>
          <p:cNvPr id="19" name="Rectangle 18"/>
          <p:cNvSpPr/>
          <p:nvPr/>
        </p:nvSpPr>
        <p:spPr bwMode="ltGray">
          <a:xfrm>
            <a:off x="567075" y="3514347"/>
            <a:ext cx="592068" cy="38485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smtClean="0">
                <a:solidFill>
                  <a:schemeClr val="tx1"/>
                </a:solidFill>
                <a:latin typeface="Georgia" pitchFamily="18" charset="0"/>
              </a:rPr>
              <a:t>Phase 1a</a:t>
            </a:r>
          </a:p>
        </p:txBody>
      </p:sp>
      <p:sp>
        <p:nvSpPr>
          <p:cNvPr id="20" name="Rectangle 19"/>
          <p:cNvSpPr/>
          <p:nvPr/>
        </p:nvSpPr>
        <p:spPr bwMode="ltGray">
          <a:xfrm>
            <a:off x="567075" y="4407076"/>
            <a:ext cx="592068" cy="39549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smtClean="0">
                <a:solidFill>
                  <a:schemeClr val="tx1"/>
                </a:solidFill>
                <a:latin typeface="Georgia" pitchFamily="18" charset="0"/>
              </a:rPr>
              <a:t>Phase 1b-ii</a:t>
            </a:r>
          </a:p>
        </p:txBody>
      </p:sp>
      <p:sp>
        <p:nvSpPr>
          <p:cNvPr id="21" name="Rectangle 20"/>
          <p:cNvSpPr/>
          <p:nvPr/>
        </p:nvSpPr>
        <p:spPr bwMode="ltGray">
          <a:xfrm>
            <a:off x="567075" y="3973367"/>
            <a:ext cx="592068" cy="38485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smtClean="0">
                <a:solidFill>
                  <a:schemeClr val="tx1"/>
                </a:solidFill>
                <a:latin typeface="Georgia" pitchFamily="18" charset="0"/>
              </a:rPr>
              <a:t>Phase 1b-i</a:t>
            </a:r>
          </a:p>
        </p:txBody>
      </p:sp>
      <p:cxnSp>
        <p:nvCxnSpPr>
          <p:cNvPr id="22" name="Straight Connector 21"/>
          <p:cNvCxnSpPr/>
          <p:nvPr/>
        </p:nvCxnSpPr>
        <p:spPr>
          <a:xfrm>
            <a:off x="1216000" y="3514347"/>
            <a:ext cx="0" cy="1288227"/>
          </a:xfrm>
          <a:prstGeom prst="line">
            <a:avLst/>
          </a:prstGeom>
          <a:ln w="12700">
            <a:solidFill>
              <a:srgbClr val="968C6D"/>
            </a:solidFill>
            <a:prstDash val="sysDash"/>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808864" y="1754882"/>
            <a:ext cx="6317464" cy="1656000"/>
          </a:xfrm>
          <a:prstGeom prst="rect">
            <a:avLst/>
          </a:prstGeom>
          <a:solidFill>
            <a:schemeClr val="bg1"/>
          </a:solidFill>
          <a:ln w="3175">
            <a:solidFill>
              <a:schemeClr val="accent1"/>
            </a:solidFill>
          </a:ln>
        </p:spPr>
        <p:txBody>
          <a:bodyPr wrap="square" lIns="90000" tIns="72000" rIns="90000" bIns="72000">
            <a:noAutofit/>
          </a:bodyPr>
          <a:lstStyle/>
          <a:p>
            <a:pPr marL="0" lvl="3" fontAlgn="t">
              <a:spcAft>
                <a:spcPts val="300"/>
              </a:spcAft>
              <a:buClr>
                <a:srgbClr val="000000"/>
              </a:buClr>
              <a:defRPr/>
            </a:pPr>
            <a:r>
              <a:rPr lang="en-US" sz="900" b="1" i="1" dirty="0" smtClean="0">
                <a:solidFill>
                  <a:schemeClr val="tx2"/>
                </a:solidFill>
                <a:latin typeface="Georgia" panose="02040502050405020303" pitchFamily="18" charset="0"/>
              </a:rPr>
              <a:t>‘One Day Test’</a:t>
            </a:r>
            <a:endParaRPr lang="en-US" sz="900" b="1" i="1" dirty="0">
              <a:solidFill>
                <a:schemeClr val="tx2"/>
              </a:solidFill>
              <a:latin typeface="Georgia" panose="02040502050405020303" pitchFamily="18" charset="0"/>
            </a:endParaRPr>
          </a:p>
          <a:p>
            <a:pPr marL="0" lvl="3" fontAlgn="t">
              <a:spcAft>
                <a:spcPts val="300"/>
              </a:spcAft>
              <a:buClr>
                <a:srgbClr val="000000"/>
              </a:buClr>
              <a:defRPr/>
            </a:pPr>
            <a:r>
              <a:rPr lang="en-US" sz="900" dirty="0">
                <a:latin typeface="Georgia" panose="02040502050405020303" pitchFamily="18" charset="0"/>
              </a:rPr>
              <a:t>Conduct re-performance testing of trade and transaction </a:t>
            </a:r>
            <a:r>
              <a:rPr lang="en-US" sz="900" dirty="0" smtClean="0">
                <a:latin typeface="Georgia" panose="02040502050405020303" pitchFamily="18" charset="0"/>
              </a:rPr>
              <a:t>reporting </a:t>
            </a:r>
            <a:r>
              <a:rPr lang="en-US" sz="900" dirty="0">
                <a:latin typeface="Georgia" panose="02040502050405020303" pitchFamily="18" charset="0"/>
              </a:rPr>
              <a:t>over an agreed period (we would recommend one or more days of reporting) to provide detailed understanding of existing issues. </a:t>
            </a:r>
          </a:p>
          <a:p>
            <a:pPr marL="180000" lvl="3" indent="-180000" fontAlgn="t">
              <a:spcAft>
                <a:spcPts val="300"/>
              </a:spcAft>
              <a:buClr>
                <a:srgbClr val="000000"/>
              </a:buClr>
              <a:buFont typeface="Arial" panose="020B0604020202020204" pitchFamily="34" charset="0"/>
              <a:buChar char="•"/>
              <a:defRPr/>
            </a:pPr>
            <a:r>
              <a:rPr lang="en-GB" sz="900" b="1" spc="-10" dirty="0">
                <a:latin typeface="Georgia" panose="02040502050405020303" pitchFamily="18" charset="0"/>
              </a:rPr>
              <a:t>Source system extraction and validation</a:t>
            </a:r>
            <a:r>
              <a:rPr lang="en-GB" sz="900" spc="-10" dirty="0">
                <a:latin typeface="Georgia" panose="02040502050405020303" pitchFamily="18" charset="0"/>
              </a:rPr>
              <a:t>: Informed by our initial assessment, select the appropriate </a:t>
            </a:r>
            <a:r>
              <a:rPr lang="en-GB" sz="900" spc="-10" dirty="0" smtClean="0">
                <a:latin typeface="Georgia" panose="02040502050405020303" pitchFamily="18" charset="0"/>
              </a:rPr>
              <a:t>sources on which MS place reliance (“reliable sources”), </a:t>
            </a:r>
            <a:r>
              <a:rPr lang="en-GB" sz="900" spc="-10" dirty="0">
                <a:latin typeface="Georgia" panose="02040502050405020303" pitchFamily="18" charset="0"/>
              </a:rPr>
              <a:t>specify and validate </a:t>
            </a:r>
            <a:r>
              <a:rPr lang="en-GB" sz="900" spc="-10" dirty="0" smtClean="0">
                <a:latin typeface="Georgia" panose="02040502050405020303" pitchFamily="18" charset="0"/>
              </a:rPr>
              <a:t>quality of data extracts once </a:t>
            </a:r>
            <a:r>
              <a:rPr lang="en-GB" sz="900" spc="-10" dirty="0">
                <a:latin typeface="Georgia" panose="02040502050405020303" pitchFamily="18" charset="0"/>
              </a:rPr>
              <a:t>they are obtained.</a:t>
            </a:r>
          </a:p>
          <a:p>
            <a:pPr marL="180000" lvl="3" indent="-180000" fontAlgn="t">
              <a:spcAft>
                <a:spcPts val="300"/>
              </a:spcAft>
              <a:buClr>
                <a:srgbClr val="000000"/>
              </a:buClr>
              <a:buFont typeface="Arial" panose="020B0604020202020204" pitchFamily="34" charset="0"/>
              <a:buChar char="•"/>
              <a:defRPr/>
            </a:pPr>
            <a:r>
              <a:rPr lang="en-GB" sz="900" b="1" dirty="0">
                <a:latin typeface="Georgia" panose="02040502050405020303" pitchFamily="18" charset="0"/>
              </a:rPr>
              <a:t>Re-performance of reporting</a:t>
            </a:r>
            <a:r>
              <a:rPr lang="en-GB" sz="900" dirty="0">
                <a:latin typeface="Georgia" panose="02040502050405020303" pitchFamily="18" charset="0"/>
              </a:rPr>
              <a:t>: </a:t>
            </a:r>
            <a:r>
              <a:rPr lang="en-GB" sz="900" dirty="0" smtClean="0">
                <a:latin typeface="Georgia" panose="02040502050405020303" pitchFamily="18" charset="0"/>
              </a:rPr>
              <a:t>Based on your </a:t>
            </a:r>
            <a:r>
              <a:rPr lang="en-GB" sz="900" dirty="0">
                <a:latin typeface="Georgia" panose="02040502050405020303" pitchFamily="18" charset="0"/>
              </a:rPr>
              <a:t>rule interpretation – enrich and filter your data through the application of logic. Identify observations through comparison of </a:t>
            </a:r>
            <a:r>
              <a:rPr lang="en-GB" sz="900" dirty="0" smtClean="0">
                <a:latin typeface="Georgia" panose="02040502050405020303" pitchFamily="18" charset="0"/>
              </a:rPr>
              <a:t>the independent </a:t>
            </a:r>
            <a:r>
              <a:rPr lang="en-GB" sz="900" dirty="0">
                <a:latin typeface="Georgia" panose="02040502050405020303" pitchFamily="18" charset="0"/>
              </a:rPr>
              <a:t>report to </a:t>
            </a:r>
            <a:r>
              <a:rPr lang="en-GB" sz="900" dirty="0" smtClean="0">
                <a:latin typeface="Georgia" panose="02040502050405020303" pitchFamily="18" charset="0"/>
              </a:rPr>
              <a:t>the submission</a:t>
            </a:r>
            <a:r>
              <a:rPr lang="en-GB" sz="900" dirty="0">
                <a:latin typeface="Georgia" panose="02040502050405020303" pitchFamily="18" charset="0"/>
              </a:rPr>
              <a:t>.</a:t>
            </a:r>
          </a:p>
          <a:p>
            <a:pPr marL="180000" lvl="3" indent="-180000" fontAlgn="t">
              <a:spcAft>
                <a:spcPts val="300"/>
              </a:spcAft>
              <a:buClr>
                <a:srgbClr val="000000"/>
              </a:buClr>
              <a:buFont typeface="Arial" panose="020B0604020202020204" pitchFamily="34" charset="0"/>
              <a:buChar char="•"/>
              <a:defRPr/>
            </a:pPr>
            <a:r>
              <a:rPr lang="en-GB" sz="900" b="1" dirty="0">
                <a:latin typeface="Georgia" panose="02040502050405020303" pitchFamily="18" charset="0"/>
              </a:rPr>
              <a:t>Observation analysis</a:t>
            </a:r>
            <a:r>
              <a:rPr lang="en-GB" sz="900" dirty="0">
                <a:latin typeface="Georgia" panose="02040502050405020303" pitchFamily="18" charset="0"/>
              </a:rPr>
              <a:t>: Collaborate with MS team to analyse observations and identify the root causes of </a:t>
            </a:r>
            <a:r>
              <a:rPr lang="en-GB" sz="900" dirty="0" smtClean="0">
                <a:latin typeface="Georgia" panose="02040502050405020303" pitchFamily="18" charset="0"/>
              </a:rPr>
              <a:t>material reporting</a:t>
            </a:r>
            <a:r>
              <a:rPr lang="en-GB" sz="900" dirty="0">
                <a:latin typeface="Georgia" panose="02040502050405020303" pitchFamily="18" charset="0"/>
              </a:rPr>
              <a:t> exceptions.</a:t>
            </a:r>
          </a:p>
          <a:p>
            <a:pPr marL="0" lvl="3" fontAlgn="t">
              <a:spcAft>
                <a:spcPts val="300"/>
              </a:spcAft>
              <a:buClr>
                <a:srgbClr val="000000"/>
              </a:buClr>
              <a:defRPr/>
            </a:pPr>
            <a:r>
              <a:rPr lang="en-GB" sz="900" dirty="0">
                <a:latin typeface="Georgia" panose="02040502050405020303" pitchFamily="18" charset="0"/>
              </a:rPr>
              <a:t>This would be performed </a:t>
            </a:r>
            <a:r>
              <a:rPr lang="en-GB" sz="900" dirty="0" smtClean="0">
                <a:latin typeface="Georgia" panose="02040502050405020303" pitchFamily="18" charset="0"/>
              </a:rPr>
              <a:t>for two </a:t>
            </a:r>
            <a:r>
              <a:rPr lang="en-GB" sz="900" dirty="0">
                <a:latin typeface="Georgia" panose="02040502050405020303" pitchFamily="18" charset="0"/>
              </a:rPr>
              <a:t>asset classes in parallel with the order </a:t>
            </a:r>
            <a:r>
              <a:rPr lang="en-GB" sz="900" dirty="0" smtClean="0">
                <a:latin typeface="Georgia" panose="02040502050405020303" pitchFamily="18" charset="0"/>
              </a:rPr>
              <a:t>to </a:t>
            </a:r>
            <a:r>
              <a:rPr lang="en-GB" sz="900" dirty="0">
                <a:latin typeface="Georgia" panose="02040502050405020303" pitchFamily="18" charset="0"/>
              </a:rPr>
              <a:t>be determined as part of scoping.</a:t>
            </a:r>
          </a:p>
        </p:txBody>
      </p:sp>
      <p:sp>
        <p:nvSpPr>
          <p:cNvPr id="28" name="Rectangle 27"/>
          <p:cNvSpPr/>
          <p:nvPr/>
        </p:nvSpPr>
        <p:spPr bwMode="ltGray">
          <a:xfrm>
            <a:off x="1262067" y="1754882"/>
            <a:ext cx="2450267" cy="1656000"/>
          </a:xfrm>
          <a:prstGeom prst="rect">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0000" tIns="72000" rIns="90000" bIns="72000" rtlCol="0" anchor="t">
            <a:noAutofit/>
          </a:bodyPr>
          <a:lstStyle/>
          <a:p>
            <a:pPr marL="0" lvl="3" fontAlgn="t">
              <a:spcAft>
                <a:spcPts val="300"/>
              </a:spcAft>
              <a:buClr>
                <a:srgbClr val="000000"/>
              </a:buClr>
              <a:defRPr/>
            </a:pPr>
            <a:r>
              <a:rPr lang="en-US" sz="900" b="1" i="1" dirty="0" smtClean="0">
                <a:solidFill>
                  <a:schemeClr val="tx2"/>
                </a:solidFill>
                <a:latin typeface="Georgia" panose="02040502050405020303" pitchFamily="18" charset="0"/>
              </a:rPr>
              <a:t>Scoping and diagnostic</a:t>
            </a:r>
          </a:p>
          <a:p>
            <a:pPr marL="0" lvl="3" fontAlgn="t">
              <a:spcAft>
                <a:spcPts val="300"/>
              </a:spcAft>
              <a:buClr>
                <a:srgbClr val="000000"/>
              </a:buClr>
              <a:defRPr/>
            </a:pPr>
            <a:r>
              <a:rPr lang="en-GB" sz="900" dirty="0">
                <a:solidFill>
                  <a:schemeClr val="tx1"/>
                </a:solidFill>
                <a:latin typeface="Georgia" panose="02040502050405020303" pitchFamily="18" charset="0"/>
              </a:rPr>
              <a:t>P</a:t>
            </a:r>
            <a:r>
              <a:rPr lang="en-GB" sz="900" dirty="0" smtClean="0">
                <a:solidFill>
                  <a:schemeClr val="tx1"/>
                </a:solidFill>
                <a:latin typeface="Georgia" panose="02040502050405020303" pitchFamily="18" charset="0"/>
              </a:rPr>
              <a:t>lanning and scoping work. </a:t>
            </a:r>
          </a:p>
          <a:p>
            <a:pPr marL="180000" lvl="3" indent="-180000" fontAlgn="t">
              <a:spcAft>
                <a:spcPts val="300"/>
              </a:spcAft>
              <a:buClr>
                <a:schemeClr val="tx1"/>
              </a:buClr>
              <a:buFont typeface="Arial" panose="020B0604020202020204" pitchFamily="34" charset="0"/>
              <a:buChar char="•"/>
              <a:defRPr/>
            </a:pPr>
            <a:r>
              <a:rPr lang="en-GB" sz="900" b="1" dirty="0" smtClean="0">
                <a:solidFill>
                  <a:schemeClr val="tx1"/>
                </a:solidFill>
                <a:latin typeface="Georgia" panose="02040502050405020303" pitchFamily="18" charset="0"/>
              </a:rPr>
              <a:t>Business models</a:t>
            </a:r>
            <a:r>
              <a:rPr lang="en-GB" sz="900" dirty="0" smtClean="0">
                <a:solidFill>
                  <a:schemeClr val="tx1"/>
                </a:solidFill>
                <a:latin typeface="Georgia" panose="02040502050405020303" pitchFamily="18" charset="0"/>
              </a:rPr>
              <a:t>: Conduct </a:t>
            </a:r>
            <a:r>
              <a:rPr lang="en-GB" sz="900" dirty="0">
                <a:solidFill>
                  <a:schemeClr val="tx1"/>
                </a:solidFill>
                <a:latin typeface="Georgia" panose="02040502050405020303" pitchFamily="18" charset="0"/>
              </a:rPr>
              <a:t>interviews and workshops to understand business </a:t>
            </a:r>
            <a:r>
              <a:rPr lang="en-GB" sz="900" dirty="0" smtClean="0">
                <a:solidFill>
                  <a:schemeClr val="tx1"/>
                </a:solidFill>
                <a:latin typeface="Georgia" panose="02040502050405020303" pitchFamily="18" charset="0"/>
              </a:rPr>
              <a:t>activities driving </a:t>
            </a:r>
            <a:r>
              <a:rPr lang="en-GB" sz="900" dirty="0">
                <a:solidFill>
                  <a:schemeClr val="tx1"/>
                </a:solidFill>
                <a:latin typeface="Georgia" panose="02040502050405020303" pitchFamily="18" charset="0"/>
              </a:rPr>
              <a:t>reportable </a:t>
            </a:r>
            <a:r>
              <a:rPr lang="en-GB" sz="900" dirty="0" smtClean="0">
                <a:solidFill>
                  <a:schemeClr val="tx1"/>
                </a:solidFill>
                <a:latin typeface="Georgia" panose="02040502050405020303" pitchFamily="18" charset="0"/>
              </a:rPr>
              <a:t>transactions.</a:t>
            </a:r>
            <a:endParaRPr lang="en-GB" sz="900" dirty="0">
              <a:solidFill>
                <a:schemeClr val="tx1"/>
              </a:solidFill>
              <a:latin typeface="Georgia" panose="02040502050405020303" pitchFamily="18" charset="0"/>
            </a:endParaRPr>
          </a:p>
          <a:p>
            <a:pPr marL="180000" lvl="3" indent="-180000" fontAlgn="t">
              <a:spcAft>
                <a:spcPts val="300"/>
              </a:spcAft>
              <a:buClr>
                <a:schemeClr val="tx1"/>
              </a:buClr>
              <a:buFont typeface="Arial" panose="020B0604020202020204" pitchFamily="34" charset="0"/>
              <a:buChar char="•"/>
              <a:defRPr/>
            </a:pPr>
            <a:r>
              <a:rPr lang="en-GB" sz="900" b="1" dirty="0">
                <a:solidFill>
                  <a:schemeClr val="tx1"/>
                </a:solidFill>
                <a:latin typeface="Georgia" panose="02040502050405020303" pitchFamily="18" charset="0"/>
              </a:rPr>
              <a:t>Data </a:t>
            </a:r>
            <a:r>
              <a:rPr lang="en-GB" sz="900" b="1" dirty="0" smtClean="0">
                <a:solidFill>
                  <a:schemeClr val="tx1"/>
                </a:solidFill>
                <a:latin typeface="Georgia" panose="02040502050405020303" pitchFamily="18" charset="0"/>
              </a:rPr>
              <a:t>diagnostic</a:t>
            </a:r>
            <a:r>
              <a:rPr lang="en-GB" sz="900" dirty="0" smtClean="0">
                <a:solidFill>
                  <a:schemeClr val="tx1"/>
                </a:solidFill>
                <a:latin typeface="Georgia" panose="02040502050405020303" pitchFamily="18" charset="0"/>
              </a:rPr>
              <a:t>: Run </a:t>
            </a:r>
            <a:r>
              <a:rPr lang="en-GB" sz="900" dirty="0">
                <a:solidFill>
                  <a:schemeClr val="tx1"/>
                </a:solidFill>
                <a:latin typeface="Georgia" panose="02040502050405020303" pitchFamily="18" charset="0"/>
              </a:rPr>
              <a:t>a series of high-level diagnostic tests on one day of reports to detect common </a:t>
            </a:r>
            <a:r>
              <a:rPr lang="en-GB" sz="900" dirty="0" smtClean="0">
                <a:solidFill>
                  <a:schemeClr val="tx1"/>
                </a:solidFill>
                <a:latin typeface="Georgia" panose="02040502050405020303" pitchFamily="18" charset="0"/>
              </a:rPr>
              <a:t>errors</a:t>
            </a:r>
            <a:r>
              <a:rPr lang="en-GB" sz="900" dirty="0">
                <a:solidFill>
                  <a:schemeClr val="tx1"/>
                </a:solidFill>
                <a:latin typeface="Georgia" panose="02040502050405020303" pitchFamily="18" charset="0"/>
              </a:rPr>
              <a:t>.</a:t>
            </a:r>
          </a:p>
        </p:txBody>
      </p:sp>
      <p:grpSp>
        <p:nvGrpSpPr>
          <p:cNvPr id="8" name="Group 7"/>
          <p:cNvGrpSpPr/>
          <p:nvPr/>
        </p:nvGrpSpPr>
        <p:grpSpPr>
          <a:xfrm>
            <a:off x="6265548" y="6908916"/>
            <a:ext cx="3330761" cy="540000"/>
            <a:chOff x="-1224773" y="2325800"/>
            <a:chExt cx="3330761" cy="540000"/>
          </a:xfrm>
        </p:grpSpPr>
        <p:sp>
          <p:nvSpPr>
            <p:cNvPr id="3" name="Rectangle 2"/>
            <p:cNvSpPr/>
            <p:nvPr/>
          </p:nvSpPr>
          <p:spPr bwMode="ltGray">
            <a:xfrm>
              <a:off x="-1062012" y="2325800"/>
              <a:ext cx="3168000" cy="1800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dirty="0" smtClean="0">
                  <a:solidFill>
                    <a:schemeClr val="tx1"/>
                  </a:solidFill>
                  <a:latin typeface="Georgia" pitchFamily="18" charset="0"/>
                </a:rPr>
                <a:t>Task 1: Trade Reporting Data-Driven Rule Testing</a:t>
              </a:r>
            </a:p>
          </p:txBody>
        </p:sp>
        <p:sp>
          <p:nvSpPr>
            <p:cNvPr id="30" name="Rectangle 29"/>
            <p:cNvSpPr/>
            <p:nvPr/>
          </p:nvSpPr>
          <p:spPr bwMode="ltGray">
            <a:xfrm>
              <a:off x="-1062012" y="2505800"/>
              <a:ext cx="3168000" cy="1800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dirty="0" smtClean="0">
                  <a:solidFill>
                    <a:schemeClr val="tx1"/>
                  </a:solidFill>
                  <a:latin typeface="Georgia" pitchFamily="18" charset="0"/>
                </a:rPr>
                <a:t>Task 2: Trade Reporting Rule Assessment</a:t>
              </a:r>
            </a:p>
          </p:txBody>
        </p:sp>
        <p:sp>
          <p:nvSpPr>
            <p:cNvPr id="31" name="Rectangle 30"/>
            <p:cNvSpPr/>
            <p:nvPr/>
          </p:nvSpPr>
          <p:spPr bwMode="ltGray">
            <a:xfrm>
              <a:off x="-1062012" y="2685800"/>
              <a:ext cx="3168000" cy="1800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dirty="0" smtClean="0">
                  <a:solidFill>
                    <a:schemeClr val="tx1"/>
                  </a:solidFill>
                  <a:latin typeface="Georgia" pitchFamily="18" charset="0"/>
                </a:rPr>
                <a:t>Task 3: Control and Governance Review</a:t>
              </a:r>
            </a:p>
          </p:txBody>
        </p:sp>
        <p:sp>
          <p:nvSpPr>
            <p:cNvPr id="33" name="Rectangle 32"/>
            <p:cNvSpPr/>
            <p:nvPr/>
          </p:nvSpPr>
          <p:spPr bwMode="ltGray">
            <a:xfrm>
              <a:off x="-1224773" y="2325800"/>
              <a:ext cx="180000" cy="18000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800" dirty="0" smtClean="0">
                <a:solidFill>
                  <a:schemeClr val="tx1"/>
                </a:solidFill>
                <a:latin typeface="Georgia" pitchFamily="18" charset="0"/>
              </a:endParaRPr>
            </a:p>
          </p:txBody>
        </p:sp>
        <p:sp>
          <p:nvSpPr>
            <p:cNvPr id="34" name="Rectangle 33"/>
            <p:cNvSpPr/>
            <p:nvPr/>
          </p:nvSpPr>
          <p:spPr bwMode="ltGray">
            <a:xfrm>
              <a:off x="-1224773" y="2505800"/>
              <a:ext cx="180000" cy="180000"/>
            </a:xfrm>
            <a:prstGeom prst="rect">
              <a:avLst/>
            </a:prstGeom>
            <a:solidFill>
              <a:srgbClr val="968C6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800" b="1" i="1" dirty="0">
                <a:solidFill>
                  <a:schemeClr val="bg1"/>
                </a:solidFill>
                <a:latin typeface="Georgia" pitchFamily="18" charset="0"/>
              </a:endParaRPr>
            </a:p>
          </p:txBody>
        </p:sp>
        <p:sp>
          <p:nvSpPr>
            <p:cNvPr id="35" name="Rectangle 34"/>
            <p:cNvSpPr/>
            <p:nvPr/>
          </p:nvSpPr>
          <p:spPr bwMode="ltGray">
            <a:xfrm>
              <a:off x="-1224773" y="2685800"/>
              <a:ext cx="180000" cy="180000"/>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800" dirty="0" smtClean="0">
                <a:solidFill>
                  <a:schemeClr val="tx1"/>
                </a:solidFill>
                <a:latin typeface="Georgia" pitchFamily="18" charset="0"/>
              </a:endParaRPr>
            </a:p>
          </p:txBody>
        </p:sp>
      </p:grpSp>
      <p:sp>
        <p:nvSpPr>
          <p:cNvPr id="23" name="Bent-Up Arrow 22"/>
          <p:cNvSpPr/>
          <p:nvPr/>
        </p:nvSpPr>
        <p:spPr bwMode="ltGray">
          <a:xfrm>
            <a:off x="3801879" y="3911860"/>
            <a:ext cx="232142" cy="296144"/>
          </a:xfrm>
          <a:prstGeom prst="bentUpArrow">
            <a:avLst/>
          </a:prstGeom>
          <a:solidFill>
            <a:srgbClr val="968C6D"/>
          </a:solidFill>
          <a:ln w="9525">
            <a:solidFill>
              <a:srgbClr val="968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900" b="1" i="1" dirty="0">
              <a:solidFill>
                <a:schemeClr val="bg1"/>
              </a:solidFill>
              <a:latin typeface="Georgia" pitchFamily="18" charset="0"/>
            </a:endParaRPr>
          </a:p>
        </p:txBody>
      </p:sp>
      <p:sp>
        <p:nvSpPr>
          <p:cNvPr id="24" name="TextBox 23"/>
          <p:cNvSpPr txBox="1"/>
          <p:nvPr/>
        </p:nvSpPr>
        <p:spPr>
          <a:xfrm>
            <a:off x="4034020" y="3558753"/>
            <a:ext cx="1743297" cy="340451"/>
          </a:xfrm>
          <a:prstGeom prst="rect">
            <a:avLst/>
          </a:prstGeom>
          <a:noFill/>
        </p:spPr>
        <p:txBody>
          <a:bodyPr wrap="square" lIns="0" tIns="0" rIns="0" bIns="0" rtlCol="0" anchor="ctr">
            <a:noAutofit/>
          </a:bodyPr>
          <a:lstStyle/>
          <a:p>
            <a:pPr indent="-274320"/>
            <a:r>
              <a:rPr lang="en-GB" sz="900" b="1" i="1" dirty="0" smtClean="0">
                <a:solidFill>
                  <a:schemeClr val="bg1"/>
                </a:solidFill>
                <a:latin typeface="Georgia" pitchFamily="18" charset="0"/>
              </a:rPr>
              <a:t>‘One day test’: ETD Equities</a:t>
            </a:r>
          </a:p>
        </p:txBody>
      </p:sp>
      <p:sp>
        <p:nvSpPr>
          <p:cNvPr id="25" name="TextBox 24"/>
          <p:cNvSpPr txBox="1"/>
          <p:nvPr/>
        </p:nvSpPr>
        <p:spPr>
          <a:xfrm>
            <a:off x="6111563" y="3558753"/>
            <a:ext cx="1743297" cy="340451"/>
          </a:xfrm>
          <a:prstGeom prst="rect">
            <a:avLst/>
          </a:prstGeom>
          <a:noFill/>
        </p:spPr>
        <p:txBody>
          <a:bodyPr wrap="square" lIns="0" tIns="0" rIns="0" bIns="0" rtlCol="0" anchor="ctr">
            <a:noAutofit/>
          </a:bodyPr>
          <a:lstStyle/>
          <a:p>
            <a:pPr indent="-274320"/>
            <a:r>
              <a:rPr lang="en-GB" sz="900" b="1" i="1" dirty="0">
                <a:solidFill>
                  <a:schemeClr val="bg1"/>
                </a:solidFill>
                <a:latin typeface="Georgia" pitchFamily="18" charset="0"/>
              </a:rPr>
              <a:t>‘One day </a:t>
            </a:r>
            <a:r>
              <a:rPr lang="en-GB" sz="900" b="1" i="1" dirty="0" smtClean="0">
                <a:solidFill>
                  <a:schemeClr val="bg1"/>
                </a:solidFill>
                <a:latin typeface="Georgia" pitchFamily="18" charset="0"/>
              </a:rPr>
              <a:t>test’: </a:t>
            </a:r>
            <a:r>
              <a:rPr lang="en-GB" sz="900" b="1" i="1" dirty="0">
                <a:solidFill>
                  <a:schemeClr val="bg1"/>
                </a:solidFill>
                <a:latin typeface="Georgia" pitchFamily="18" charset="0"/>
              </a:rPr>
              <a:t>Rates </a:t>
            </a:r>
            <a:r>
              <a:rPr lang="en-GB" sz="900" b="1" i="1" dirty="0" smtClean="0">
                <a:solidFill>
                  <a:schemeClr val="bg1"/>
                </a:solidFill>
                <a:latin typeface="Georgia" pitchFamily="18" charset="0"/>
              </a:rPr>
              <a:t>FX</a:t>
            </a:r>
          </a:p>
        </p:txBody>
      </p:sp>
      <p:sp>
        <p:nvSpPr>
          <p:cNvPr id="26" name="TextBox 25"/>
          <p:cNvSpPr txBox="1"/>
          <p:nvPr/>
        </p:nvSpPr>
        <p:spPr>
          <a:xfrm>
            <a:off x="8187742" y="3568164"/>
            <a:ext cx="1743297" cy="340451"/>
          </a:xfrm>
          <a:prstGeom prst="rect">
            <a:avLst/>
          </a:prstGeom>
          <a:noFill/>
        </p:spPr>
        <p:txBody>
          <a:bodyPr wrap="square" lIns="0" tIns="0" rIns="0" bIns="0" rtlCol="0" anchor="ctr">
            <a:noAutofit/>
          </a:bodyPr>
          <a:lstStyle/>
          <a:p>
            <a:pPr indent="-274320"/>
            <a:r>
              <a:rPr lang="en-GB" sz="900" b="1" i="1" dirty="0">
                <a:solidFill>
                  <a:schemeClr val="bg1"/>
                </a:solidFill>
                <a:latin typeface="Georgia" pitchFamily="18" charset="0"/>
              </a:rPr>
              <a:t>‘One day </a:t>
            </a:r>
            <a:r>
              <a:rPr lang="en-GB" sz="900" b="1" i="1" dirty="0" smtClean="0">
                <a:solidFill>
                  <a:schemeClr val="bg1"/>
                </a:solidFill>
                <a:latin typeface="Georgia" pitchFamily="18" charset="0"/>
              </a:rPr>
              <a:t>test’: </a:t>
            </a:r>
            <a:r>
              <a:rPr lang="en-GB" sz="900" b="1" i="1" dirty="0">
                <a:solidFill>
                  <a:schemeClr val="bg1"/>
                </a:solidFill>
                <a:latin typeface="Georgia" pitchFamily="18" charset="0"/>
              </a:rPr>
              <a:t>Credit </a:t>
            </a:r>
            <a:r>
              <a:rPr lang="en-GB" sz="900" b="1" i="1" dirty="0" smtClean="0">
                <a:solidFill>
                  <a:schemeClr val="bg1"/>
                </a:solidFill>
                <a:latin typeface="Georgia" pitchFamily="18" charset="0"/>
              </a:rPr>
              <a:t>Commodities</a:t>
            </a:r>
          </a:p>
        </p:txBody>
      </p:sp>
      <p:sp>
        <p:nvSpPr>
          <p:cNvPr id="38" name="Chevron 37"/>
          <p:cNvSpPr/>
          <p:nvPr/>
        </p:nvSpPr>
        <p:spPr bwMode="ltGray">
          <a:xfrm>
            <a:off x="3790851" y="4407075"/>
            <a:ext cx="3144339" cy="396000"/>
          </a:xfrm>
          <a:prstGeom prst="chevron">
            <a:avLst>
              <a:gd name="adj" fmla="val 55355"/>
            </a:avLst>
          </a:prstGeom>
          <a:solidFill>
            <a:srgbClr val="968C6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GB" sz="900" b="1" i="1" dirty="0" smtClean="0">
                <a:solidFill>
                  <a:schemeClr val="bg1"/>
                </a:solidFill>
                <a:latin typeface="Georgia" pitchFamily="18" charset="0"/>
              </a:rPr>
              <a:t>Deep-dive Trade Reporting Rule Assessment and Traceability</a:t>
            </a:r>
            <a:endParaRPr lang="en-GB" sz="900" b="1" i="1" dirty="0">
              <a:solidFill>
                <a:schemeClr val="bg1"/>
              </a:solidFill>
              <a:latin typeface="Georgia" pitchFamily="18" charset="0"/>
            </a:endParaRPr>
          </a:p>
        </p:txBody>
      </p:sp>
      <p:cxnSp>
        <p:nvCxnSpPr>
          <p:cNvPr id="42" name="Straight Connector 41"/>
          <p:cNvCxnSpPr/>
          <p:nvPr/>
        </p:nvCxnSpPr>
        <p:spPr>
          <a:xfrm>
            <a:off x="568328" y="3942459"/>
            <a:ext cx="9558001" cy="0"/>
          </a:xfrm>
          <a:prstGeom prst="line">
            <a:avLst/>
          </a:prstGeom>
          <a:ln w="12700">
            <a:solidFill>
              <a:srgbClr val="968C6D"/>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68328" y="4377927"/>
            <a:ext cx="9558001" cy="0"/>
          </a:xfrm>
          <a:prstGeom prst="line">
            <a:avLst/>
          </a:prstGeom>
          <a:ln w="12700">
            <a:solidFill>
              <a:srgbClr val="968C6D"/>
            </a:solidFill>
            <a:prstDash val="sysDash"/>
          </a:ln>
        </p:spPr>
        <p:style>
          <a:lnRef idx="1">
            <a:schemeClr val="accent1"/>
          </a:lnRef>
          <a:fillRef idx="0">
            <a:schemeClr val="accent1"/>
          </a:fillRef>
          <a:effectRef idx="0">
            <a:schemeClr val="accent1"/>
          </a:effectRef>
          <a:fontRef idx="minor">
            <a:schemeClr val="tx1"/>
          </a:fontRef>
        </p:style>
      </p:cxnSp>
      <p:sp>
        <p:nvSpPr>
          <p:cNvPr id="53" name="Chevron 52"/>
          <p:cNvSpPr/>
          <p:nvPr/>
        </p:nvSpPr>
        <p:spPr bwMode="ltGray">
          <a:xfrm>
            <a:off x="6786700" y="4407075"/>
            <a:ext cx="3338374" cy="396000"/>
          </a:xfrm>
          <a:prstGeom prst="chevron">
            <a:avLst>
              <a:gd name="adj" fmla="val 55355"/>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GB" sz="900" b="1" i="1" dirty="0">
                <a:solidFill>
                  <a:schemeClr val="bg1"/>
                </a:solidFill>
                <a:latin typeface="Georgia" pitchFamily="18" charset="0"/>
              </a:rPr>
              <a:t>Control and Governance Review</a:t>
            </a:r>
          </a:p>
        </p:txBody>
      </p:sp>
    </p:spTree>
    <p:extLst>
      <p:ext uri="{BB962C8B-B14F-4D97-AF65-F5344CB8AC3E}">
        <p14:creationId xmlns:p14="http://schemas.microsoft.com/office/powerpoint/2010/main" val="28950379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 name="Group 2037"/>
          <p:cNvGraphicFramePr>
            <a:graphicFrameLocks noGrp="1"/>
          </p:cNvGraphicFramePr>
          <p:nvPr>
            <p:extLst/>
          </p:nvPr>
        </p:nvGraphicFramePr>
        <p:xfrm>
          <a:off x="568476" y="2008940"/>
          <a:ext cx="9615463" cy="4674806"/>
        </p:xfrm>
        <a:graphic>
          <a:graphicData uri="http://schemas.openxmlformats.org/drawingml/2006/table">
            <a:tbl>
              <a:tblPr bandRow="1">
                <a:tableStyleId>{EB344D84-9AFB-497E-A393-DC336BA19D2E}</a:tableStyleId>
              </a:tblPr>
              <a:tblGrid>
                <a:gridCol w="2162024"/>
                <a:gridCol w="1064777"/>
                <a:gridCol w="1064777"/>
                <a:gridCol w="1064777"/>
                <a:gridCol w="1064777"/>
                <a:gridCol w="1064777"/>
                <a:gridCol w="1064777"/>
                <a:gridCol w="1064777"/>
              </a:tblGrid>
              <a:tr h="199934">
                <a:tc>
                  <a:txBody>
                    <a:bodyPr/>
                    <a:lstStyle>
                      <a:lvl1pPr marL="0" algn="l" defTabSz="910696" rtl="0" eaLnBrk="1" latinLnBrk="0" hangingPunct="1">
                        <a:defRPr sz="1800" kern="1200">
                          <a:solidFill>
                            <a:schemeClr val="tx1"/>
                          </a:solidFill>
                          <a:latin typeface="Arial"/>
                        </a:defRPr>
                      </a:lvl1pPr>
                      <a:lvl2pPr marL="455349" algn="l" defTabSz="910696" rtl="0" eaLnBrk="1" latinLnBrk="0" hangingPunct="1">
                        <a:defRPr sz="1800" kern="1200">
                          <a:solidFill>
                            <a:schemeClr val="tx1"/>
                          </a:solidFill>
                          <a:latin typeface="Arial"/>
                        </a:defRPr>
                      </a:lvl2pPr>
                      <a:lvl3pPr marL="910696" algn="l" defTabSz="910696" rtl="0" eaLnBrk="1" latinLnBrk="0" hangingPunct="1">
                        <a:defRPr sz="1800" kern="1200">
                          <a:solidFill>
                            <a:schemeClr val="tx1"/>
                          </a:solidFill>
                          <a:latin typeface="Arial"/>
                        </a:defRPr>
                      </a:lvl3pPr>
                      <a:lvl4pPr marL="1366045" algn="l" defTabSz="910696" rtl="0" eaLnBrk="1" latinLnBrk="0" hangingPunct="1">
                        <a:defRPr sz="1800" kern="1200">
                          <a:solidFill>
                            <a:schemeClr val="tx1"/>
                          </a:solidFill>
                          <a:latin typeface="Arial"/>
                        </a:defRPr>
                      </a:lvl4pPr>
                      <a:lvl5pPr marL="1821393" algn="l" defTabSz="910696" rtl="0" eaLnBrk="1" latinLnBrk="0" hangingPunct="1">
                        <a:defRPr sz="1800" kern="1200">
                          <a:solidFill>
                            <a:schemeClr val="tx1"/>
                          </a:solidFill>
                          <a:latin typeface="Arial"/>
                        </a:defRPr>
                      </a:lvl5pPr>
                      <a:lvl6pPr marL="2276739" algn="l" defTabSz="910696" rtl="0" eaLnBrk="1" latinLnBrk="0" hangingPunct="1">
                        <a:defRPr sz="1800" kern="1200">
                          <a:solidFill>
                            <a:schemeClr val="tx1"/>
                          </a:solidFill>
                          <a:latin typeface="Arial"/>
                        </a:defRPr>
                      </a:lvl6pPr>
                      <a:lvl7pPr marL="2732088" algn="l" defTabSz="910696" rtl="0" eaLnBrk="1" latinLnBrk="0" hangingPunct="1">
                        <a:defRPr sz="1800" kern="1200">
                          <a:solidFill>
                            <a:schemeClr val="tx1"/>
                          </a:solidFill>
                          <a:latin typeface="Arial"/>
                        </a:defRPr>
                      </a:lvl7pPr>
                      <a:lvl8pPr marL="3187437" algn="l" defTabSz="910696" rtl="0" eaLnBrk="1" latinLnBrk="0" hangingPunct="1">
                        <a:defRPr sz="1800" kern="1200">
                          <a:solidFill>
                            <a:schemeClr val="tx1"/>
                          </a:solidFill>
                          <a:latin typeface="Arial"/>
                        </a:defRPr>
                      </a:lvl8pPr>
                      <a:lvl9pPr marL="3642784" algn="l" defTabSz="910696" rtl="0" eaLnBrk="1" latinLnBrk="0" hangingPunct="1">
                        <a:defRPr sz="1800" kern="1200">
                          <a:solidFill>
                            <a:schemeClr val="tx1"/>
                          </a:solidFill>
                          <a:latin typeface="Arial"/>
                        </a:defRPr>
                      </a:lvl9pPr>
                    </a:lstStyle>
                    <a:p>
                      <a:pPr marL="0" marR="0" lvl="0" indent="0" algn="r" defTabSz="695325" rtl="0" eaLnBrk="1" fontAlgn="base" latinLnBrk="0" hangingPunct="1">
                        <a:lnSpc>
                          <a:spcPct val="100000"/>
                        </a:lnSpc>
                        <a:spcBef>
                          <a:spcPct val="20000"/>
                        </a:spcBef>
                        <a:spcAft>
                          <a:spcPct val="20000"/>
                        </a:spcAft>
                        <a:buClrTx/>
                        <a:buSzPct val="90000"/>
                        <a:buFont typeface="Arial" charset="0"/>
                        <a:buNone/>
                        <a:tabLst/>
                      </a:pPr>
                      <a:r>
                        <a:rPr kumimoji="0" lang="en-US" sz="800" b="1" u="none" strike="noStrike" cap="none" normalizeH="0" baseline="0" dirty="0" smtClean="0">
                          <a:ln>
                            <a:noFill/>
                          </a:ln>
                          <a:solidFill>
                            <a:schemeClr val="bg1"/>
                          </a:solidFill>
                          <a:effectLst/>
                        </a:rPr>
                        <a:t>Month</a:t>
                      </a:r>
                      <a:endParaRPr kumimoji="0" lang="en-US" sz="800" b="1" i="0" u="none" strike="noStrike" cap="none" normalizeH="0" baseline="0" dirty="0" smtClean="0">
                        <a:ln>
                          <a:noFill/>
                        </a:ln>
                        <a:solidFill>
                          <a:schemeClr val="bg1"/>
                        </a:solidFill>
                        <a:effectLst/>
                        <a:latin typeface="+mn-lt"/>
                        <a:cs typeface="Arial" charset="0"/>
                      </a:endParaRPr>
                    </a:p>
                  </a:txBody>
                  <a:tcPr marL="36000" marR="36000" marT="36000" marB="36000" anchor="b" horzOverflow="overflow">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r>
                        <a:rPr kumimoji="0" lang="en-GB" sz="800" b="1" u="none" strike="noStrike" cap="none" normalizeH="0" baseline="0" dirty="0" smtClean="0">
                          <a:ln>
                            <a:noFill/>
                          </a:ln>
                          <a:solidFill>
                            <a:schemeClr val="bg1"/>
                          </a:solidFill>
                          <a:effectLst/>
                        </a:rPr>
                        <a:t>August </a:t>
                      </a:r>
                      <a:endParaRPr kumimoji="0" lang="en-GB" sz="800" b="1" i="0" u="none" strike="noStrike" cap="none" normalizeH="0" baseline="0" dirty="0" smtClean="0">
                        <a:ln>
                          <a:noFill/>
                        </a:ln>
                        <a:solidFill>
                          <a:schemeClr val="bg1"/>
                        </a:solidFill>
                        <a:effectLst/>
                        <a:latin typeface="+mn-lt"/>
                        <a:cs typeface="Arial" charset="0"/>
                      </a:endParaRPr>
                    </a:p>
                  </a:txBody>
                  <a:tcPr marL="36000" marR="36000" marT="36000" marB="36000" anchor="b"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r>
                        <a:rPr kumimoji="0" lang="en-GB" sz="800" b="1" u="none" strike="noStrike" kern="1200" cap="none" normalizeH="0" baseline="0" dirty="0" smtClean="0">
                          <a:ln>
                            <a:noFill/>
                          </a:ln>
                          <a:solidFill>
                            <a:schemeClr val="bg1"/>
                          </a:solidFill>
                          <a:effectLst/>
                        </a:rPr>
                        <a:t>September</a:t>
                      </a:r>
                      <a:endParaRPr kumimoji="0" lang="en-GB" sz="800" b="1" i="0" u="none" strike="noStrike" kern="1200" cap="none" normalizeH="0" baseline="0" dirty="0" smtClean="0">
                        <a:ln>
                          <a:noFill/>
                        </a:ln>
                        <a:solidFill>
                          <a:schemeClr val="bg1"/>
                        </a:solidFill>
                        <a:effectLst/>
                        <a:latin typeface="+mn-lt"/>
                        <a:ea typeface="+mn-ea"/>
                        <a:cs typeface="Arial" charset="0"/>
                      </a:endParaRPr>
                    </a:p>
                  </a:txBody>
                  <a:tcPr marL="36000" marR="36000" marT="36000" marB="36000" anchor="b"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0696" rtl="0" eaLnBrk="1" latinLnBrk="0" hangingPunct="1">
                        <a:defRPr sz="1800" kern="1200">
                          <a:solidFill>
                            <a:schemeClr val="tx1"/>
                          </a:solidFill>
                          <a:latin typeface="Arial"/>
                        </a:defRPr>
                      </a:lvl1pPr>
                      <a:lvl2pPr marL="455349" algn="l" defTabSz="910696" rtl="0" eaLnBrk="1" latinLnBrk="0" hangingPunct="1">
                        <a:defRPr sz="1800" kern="1200">
                          <a:solidFill>
                            <a:schemeClr val="tx1"/>
                          </a:solidFill>
                          <a:latin typeface="Arial"/>
                        </a:defRPr>
                      </a:lvl2pPr>
                      <a:lvl3pPr marL="910696" algn="l" defTabSz="910696" rtl="0" eaLnBrk="1" latinLnBrk="0" hangingPunct="1">
                        <a:defRPr sz="1800" kern="1200">
                          <a:solidFill>
                            <a:schemeClr val="tx1"/>
                          </a:solidFill>
                          <a:latin typeface="Arial"/>
                        </a:defRPr>
                      </a:lvl3pPr>
                      <a:lvl4pPr marL="1366045" algn="l" defTabSz="910696" rtl="0" eaLnBrk="1" latinLnBrk="0" hangingPunct="1">
                        <a:defRPr sz="1800" kern="1200">
                          <a:solidFill>
                            <a:schemeClr val="tx1"/>
                          </a:solidFill>
                          <a:latin typeface="Arial"/>
                        </a:defRPr>
                      </a:lvl4pPr>
                      <a:lvl5pPr marL="1821393" algn="l" defTabSz="910696" rtl="0" eaLnBrk="1" latinLnBrk="0" hangingPunct="1">
                        <a:defRPr sz="1800" kern="1200">
                          <a:solidFill>
                            <a:schemeClr val="tx1"/>
                          </a:solidFill>
                          <a:latin typeface="Arial"/>
                        </a:defRPr>
                      </a:lvl5pPr>
                      <a:lvl6pPr marL="2276739" algn="l" defTabSz="910696" rtl="0" eaLnBrk="1" latinLnBrk="0" hangingPunct="1">
                        <a:defRPr sz="1800" kern="1200">
                          <a:solidFill>
                            <a:schemeClr val="tx1"/>
                          </a:solidFill>
                          <a:latin typeface="Arial"/>
                        </a:defRPr>
                      </a:lvl6pPr>
                      <a:lvl7pPr marL="2732088" algn="l" defTabSz="910696" rtl="0" eaLnBrk="1" latinLnBrk="0" hangingPunct="1">
                        <a:defRPr sz="1800" kern="1200">
                          <a:solidFill>
                            <a:schemeClr val="tx1"/>
                          </a:solidFill>
                          <a:latin typeface="Arial"/>
                        </a:defRPr>
                      </a:lvl7pPr>
                      <a:lvl8pPr marL="3187437" algn="l" defTabSz="910696" rtl="0" eaLnBrk="1" latinLnBrk="0" hangingPunct="1">
                        <a:defRPr sz="1800" kern="1200">
                          <a:solidFill>
                            <a:schemeClr val="tx1"/>
                          </a:solidFill>
                          <a:latin typeface="Arial"/>
                        </a:defRPr>
                      </a:lvl8pPr>
                      <a:lvl9pPr marL="3642784" algn="l" defTabSz="910696" rtl="0" eaLnBrk="1" latinLnBrk="0" hangingPunct="1">
                        <a:defRPr sz="1800" kern="1200">
                          <a:solidFill>
                            <a:schemeClr val="tx1"/>
                          </a:solidFill>
                          <a:latin typeface="Arial"/>
                        </a:defRPr>
                      </a:lvl9p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r>
                        <a:rPr kumimoji="0" lang="en-GB" sz="800" b="1" u="none" strike="noStrike" kern="1200" cap="none" normalizeH="0" baseline="0" dirty="0" smtClean="0">
                          <a:ln>
                            <a:noFill/>
                          </a:ln>
                          <a:solidFill>
                            <a:schemeClr val="bg1"/>
                          </a:solidFill>
                          <a:effectLst/>
                        </a:rPr>
                        <a:t>October</a:t>
                      </a:r>
                      <a:endParaRPr kumimoji="0" lang="en-GB" sz="800" b="1" i="0" u="none" strike="noStrike" kern="1200" cap="none" normalizeH="0" baseline="0" dirty="0" smtClean="0">
                        <a:ln>
                          <a:noFill/>
                        </a:ln>
                        <a:solidFill>
                          <a:schemeClr val="bg1"/>
                        </a:solidFill>
                        <a:effectLst/>
                        <a:latin typeface="+mn-lt"/>
                        <a:ea typeface="+mn-ea"/>
                        <a:cs typeface="Arial" charset="0"/>
                      </a:endParaRPr>
                    </a:p>
                  </a:txBody>
                  <a:tcPr marL="36000" marR="36000" marT="36000" marB="36000" anchor="b"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r>
                        <a:rPr kumimoji="0" lang="en-GB" sz="800" b="1" u="none" strike="noStrike" kern="1200" cap="none" normalizeH="0" baseline="0" dirty="0" smtClean="0">
                          <a:ln>
                            <a:noFill/>
                          </a:ln>
                          <a:solidFill>
                            <a:schemeClr val="bg1"/>
                          </a:solidFill>
                          <a:effectLst/>
                        </a:rPr>
                        <a:t>November</a:t>
                      </a:r>
                      <a:endParaRPr kumimoji="0" lang="en-GB" sz="800" b="1" i="0" u="none" strike="noStrike" kern="1200" cap="none" normalizeH="0" baseline="0" dirty="0" smtClean="0">
                        <a:ln>
                          <a:noFill/>
                        </a:ln>
                        <a:solidFill>
                          <a:schemeClr val="bg1"/>
                        </a:solidFill>
                        <a:effectLst/>
                        <a:latin typeface="+mn-lt"/>
                        <a:ea typeface="+mn-ea"/>
                        <a:cs typeface="Arial" charset="0"/>
                      </a:endParaRPr>
                    </a:p>
                  </a:txBody>
                  <a:tcPr marL="36000" marR="36000" marT="36000" marB="36000" anchor="b"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r>
                        <a:rPr kumimoji="0" lang="en-GB" sz="800" b="1" u="none" strike="noStrike" kern="1200" cap="none" normalizeH="0" baseline="0" dirty="0" smtClean="0">
                          <a:ln>
                            <a:noFill/>
                          </a:ln>
                          <a:solidFill>
                            <a:schemeClr val="bg1"/>
                          </a:solidFill>
                          <a:effectLst/>
                        </a:rPr>
                        <a:t>December</a:t>
                      </a:r>
                      <a:endParaRPr kumimoji="0" lang="en-GB" sz="800" b="1" i="0" u="none" strike="noStrike" kern="1200" cap="none" normalizeH="0" baseline="0" dirty="0" smtClean="0">
                        <a:ln>
                          <a:noFill/>
                        </a:ln>
                        <a:solidFill>
                          <a:schemeClr val="bg1"/>
                        </a:solidFill>
                        <a:effectLst/>
                        <a:latin typeface="+mn-lt"/>
                        <a:ea typeface="+mn-ea"/>
                        <a:cs typeface="Arial" charset="0"/>
                      </a:endParaRPr>
                    </a:p>
                  </a:txBody>
                  <a:tcPr marL="36000" marR="36000" marT="36000" marB="36000" anchor="b"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0696" rtl="0" eaLnBrk="1" latinLnBrk="0" hangingPunct="1">
                        <a:defRPr sz="1800" kern="1200">
                          <a:solidFill>
                            <a:schemeClr val="tx1"/>
                          </a:solidFill>
                          <a:latin typeface="Arial"/>
                        </a:defRPr>
                      </a:lvl1pPr>
                      <a:lvl2pPr marL="455349" algn="l" defTabSz="910696" rtl="0" eaLnBrk="1" latinLnBrk="0" hangingPunct="1">
                        <a:defRPr sz="1800" kern="1200">
                          <a:solidFill>
                            <a:schemeClr val="tx1"/>
                          </a:solidFill>
                          <a:latin typeface="Arial"/>
                        </a:defRPr>
                      </a:lvl2pPr>
                      <a:lvl3pPr marL="910696" algn="l" defTabSz="910696" rtl="0" eaLnBrk="1" latinLnBrk="0" hangingPunct="1">
                        <a:defRPr sz="1800" kern="1200">
                          <a:solidFill>
                            <a:schemeClr val="tx1"/>
                          </a:solidFill>
                          <a:latin typeface="Arial"/>
                        </a:defRPr>
                      </a:lvl3pPr>
                      <a:lvl4pPr marL="1366045" algn="l" defTabSz="910696" rtl="0" eaLnBrk="1" latinLnBrk="0" hangingPunct="1">
                        <a:defRPr sz="1800" kern="1200">
                          <a:solidFill>
                            <a:schemeClr val="tx1"/>
                          </a:solidFill>
                          <a:latin typeface="Arial"/>
                        </a:defRPr>
                      </a:lvl4pPr>
                      <a:lvl5pPr marL="1821393" algn="l" defTabSz="910696" rtl="0" eaLnBrk="1" latinLnBrk="0" hangingPunct="1">
                        <a:defRPr sz="1800" kern="1200">
                          <a:solidFill>
                            <a:schemeClr val="tx1"/>
                          </a:solidFill>
                          <a:latin typeface="Arial"/>
                        </a:defRPr>
                      </a:lvl5pPr>
                      <a:lvl6pPr marL="2276739" algn="l" defTabSz="910696" rtl="0" eaLnBrk="1" latinLnBrk="0" hangingPunct="1">
                        <a:defRPr sz="1800" kern="1200">
                          <a:solidFill>
                            <a:schemeClr val="tx1"/>
                          </a:solidFill>
                          <a:latin typeface="Arial"/>
                        </a:defRPr>
                      </a:lvl6pPr>
                      <a:lvl7pPr marL="2732088" algn="l" defTabSz="910696" rtl="0" eaLnBrk="1" latinLnBrk="0" hangingPunct="1">
                        <a:defRPr sz="1800" kern="1200">
                          <a:solidFill>
                            <a:schemeClr val="tx1"/>
                          </a:solidFill>
                          <a:latin typeface="Arial"/>
                        </a:defRPr>
                      </a:lvl7pPr>
                      <a:lvl8pPr marL="3187437" algn="l" defTabSz="910696" rtl="0" eaLnBrk="1" latinLnBrk="0" hangingPunct="1">
                        <a:defRPr sz="1800" kern="1200">
                          <a:solidFill>
                            <a:schemeClr val="tx1"/>
                          </a:solidFill>
                          <a:latin typeface="Arial"/>
                        </a:defRPr>
                      </a:lvl8pPr>
                      <a:lvl9pPr marL="3642784" algn="l" defTabSz="910696" rtl="0" eaLnBrk="1" latinLnBrk="0" hangingPunct="1">
                        <a:defRPr sz="1800" kern="1200">
                          <a:solidFill>
                            <a:schemeClr val="tx1"/>
                          </a:solidFill>
                          <a:latin typeface="Arial"/>
                        </a:defRPr>
                      </a:lvl9p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r>
                        <a:rPr kumimoji="0" lang="en-GB" sz="800" b="1" u="none" strike="noStrike" kern="1200" cap="none" normalizeH="0" baseline="0" dirty="0" smtClean="0">
                          <a:ln>
                            <a:noFill/>
                          </a:ln>
                          <a:solidFill>
                            <a:schemeClr val="bg1"/>
                          </a:solidFill>
                          <a:effectLst/>
                        </a:rPr>
                        <a:t>January</a:t>
                      </a:r>
                      <a:endParaRPr kumimoji="0" lang="en-GB" sz="800" b="1" i="0" u="none" strike="noStrike" kern="1200" cap="none" normalizeH="0" baseline="0" dirty="0" smtClean="0">
                        <a:ln>
                          <a:noFill/>
                        </a:ln>
                        <a:solidFill>
                          <a:schemeClr val="bg1"/>
                        </a:solidFill>
                        <a:effectLst/>
                        <a:latin typeface="+mn-lt"/>
                        <a:ea typeface="+mn-ea"/>
                        <a:cs typeface="Arial" charset="0"/>
                      </a:endParaRPr>
                    </a:p>
                  </a:txBody>
                  <a:tcPr marL="36000" marR="36000" marT="36000" marB="36000" anchor="b"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lvl1pPr marL="0" algn="l" defTabSz="910696" rtl="0" eaLnBrk="1" latinLnBrk="0" hangingPunct="1">
                        <a:defRPr sz="1800" kern="1200">
                          <a:solidFill>
                            <a:schemeClr val="tx1"/>
                          </a:solidFill>
                          <a:latin typeface="Arial"/>
                        </a:defRPr>
                      </a:lvl1pPr>
                      <a:lvl2pPr marL="455349" algn="l" defTabSz="910696" rtl="0" eaLnBrk="1" latinLnBrk="0" hangingPunct="1">
                        <a:defRPr sz="1800" kern="1200">
                          <a:solidFill>
                            <a:schemeClr val="tx1"/>
                          </a:solidFill>
                          <a:latin typeface="Arial"/>
                        </a:defRPr>
                      </a:lvl2pPr>
                      <a:lvl3pPr marL="910696" algn="l" defTabSz="910696" rtl="0" eaLnBrk="1" latinLnBrk="0" hangingPunct="1">
                        <a:defRPr sz="1800" kern="1200">
                          <a:solidFill>
                            <a:schemeClr val="tx1"/>
                          </a:solidFill>
                          <a:latin typeface="Arial"/>
                        </a:defRPr>
                      </a:lvl3pPr>
                      <a:lvl4pPr marL="1366045" algn="l" defTabSz="910696" rtl="0" eaLnBrk="1" latinLnBrk="0" hangingPunct="1">
                        <a:defRPr sz="1800" kern="1200">
                          <a:solidFill>
                            <a:schemeClr val="tx1"/>
                          </a:solidFill>
                          <a:latin typeface="Arial"/>
                        </a:defRPr>
                      </a:lvl4pPr>
                      <a:lvl5pPr marL="1821393" algn="l" defTabSz="910696" rtl="0" eaLnBrk="1" latinLnBrk="0" hangingPunct="1">
                        <a:defRPr sz="1800" kern="1200">
                          <a:solidFill>
                            <a:schemeClr val="tx1"/>
                          </a:solidFill>
                          <a:latin typeface="Arial"/>
                        </a:defRPr>
                      </a:lvl5pPr>
                      <a:lvl6pPr marL="2276739" algn="l" defTabSz="910696" rtl="0" eaLnBrk="1" latinLnBrk="0" hangingPunct="1">
                        <a:defRPr sz="1800" kern="1200">
                          <a:solidFill>
                            <a:schemeClr val="tx1"/>
                          </a:solidFill>
                          <a:latin typeface="Arial"/>
                        </a:defRPr>
                      </a:lvl6pPr>
                      <a:lvl7pPr marL="2732088" algn="l" defTabSz="910696" rtl="0" eaLnBrk="1" latinLnBrk="0" hangingPunct="1">
                        <a:defRPr sz="1800" kern="1200">
                          <a:solidFill>
                            <a:schemeClr val="tx1"/>
                          </a:solidFill>
                          <a:latin typeface="Arial"/>
                        </a:defRPr>
                      </a:lvl7pPr>
                      <a:lvl8pPr marL="3187437" algn="l" defTabSz="910696" rtl="0" eaLnBrk="1" latinLnBrk="0" hangingPunct="1">
                        <a:defRPr sz="1800" kern="1200">
                          <a:solidFill>
                            <a:schemeClr val="tx1"/>
                          </a:solidFill>
                          <a:latin typeface="Arial"/>
                        </a:defRPr>
                      </a:lvl8pPr>
                      <a:lvl9pPr marL="3642784" algn="l" defTabSz="910696" rtl="0" eaLnBrk="1" latinLnBrk="0" hangingPunct="1">
                        <a:defRPr sz="1800" kern="1200">
                          <a:solidFill>
                            <a:schemeClr val="tx1"/>
                          </a:solidFill>
                          <a:latin typeface="Arial"/>
                        </a:defRPr>
                      </a:lvl9p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r>
                        <a:rPr kumimoji="0" lang="en-GB" sz="800" b="1" u="none" strike="noStrike" kern="1200" cap="none" normalizeH="0" baseline="0" dirty="0" smtClean="0">
                          <a:ln>
                            <a:noFill/>
                          </a:ln>
                          <a:solidFill>
                            <a:schemeClr val="bg1"/>
                          </a:solidFill>
                          <a:effectLst/>
                        </a:rPr>
                        <a:t>February</a:t>
                      </a:r>
                      <a:endParaRPr kumimoji="0" lang="en-GB" sz="800" b="1" i="0" u="none" strike="noStrike" kern="1200" cap="none" normalizeH="0" baseline="0" dirty="0" smtClean="0">
                        <a:ln>
                          <a:noFill/>
                        </a:ln>
                        <a:solidFill>
                          <a:schemeClr val="bg1"/>
                        </a:solidFill>
                        <a:effectLst/>
                        <a:latin typeface="+mn-lt"/>
                        <a:ea typeface="+mn-ea"/>
                        <a:cs typeface="Arial" charset="0"/>
                      </a:endParaRPr>
                    </a:p>
                  </a:txBody>
                  <a:tcPr marL="36000" marR="36000" marT="36000" marB="36000" anchor="b"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r>
              <a:tr h="199934">
                <a:tc>
                  <a:txBody>
                    <a:bodyPr/>
                    <a:lstStyle/>
                    <a:p>
                      <a:pPr marL="0" marR="0" lvl="0" indent="0" algn="l" defTabSz="695325" rtl="0" eaLnBrk="1" fontAlgn="base" latinLnBrk="0" hangingPunct="1">
                        <a:lnSpc>
                          <a:spcPct val="100000"/>
                        </a:lnSpc>
                        <a:spcBef>
                          <a:spcPct val="20000"/>
                        </a:spcBef>
                        <a:spcAft>
                          <a:spcPct val="20000"/>
                        </a:spcAft>
                        <a:buClrTx/>
                        <a:buSzPct val="90000"/>
                        <a:buFont typeface="Arial" charset="0"/>
                        <a:buNone/>
                        <a:tabLst/>
                      </a:pPr>
                      <a:r>
                        <a:rPr kumimoji="0" lang="en-US" sz="800" b="1" i="0" u="none" strike="noStrike" cap="none" normalizeH="0" baseline="0" dirty="0" smtClean="0">
                          <a:ln>
                            <a:noFill/>
                          </a:ln>
                          <a:solidFill>
                            <a:schemeClr val="accent1"/>
                          </a:solidFill>
                          <a:effectLst/>
                          <a:latin typeface="+mn-lt"/>
                          <a:cs typeface="Arial" charset="0"/>
                        </a:rPr>
                        <a:t>Oversight</a:t>
                      </a:r>
                    </a:p>
                  </a:txBody>
                  <a:tcPr marL="36000" marR="36000" marT="36000" marB="36000" anchor="ctr" horzOverflow="overflow">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99934">
                <a:tc>
                  <a:txBody>
                    <a:bodyPr/>
                    <a:lstStyle/>
                    <a:p>
                      <a:pPr marL="0" marR="0" lvl="0" indent="0" algn="l" defTabSz="695325" rtl="0" eaLnBrk="1" fontAlgn="base" latinLnBrk="0" hangingPunct="1">
                        <a:lnSpc>
                          <a:spcPct val="100000"/>
                        </a:lnSpc>
                        <a:spcBef>
                          <a:spcPct val="20000"/>
                        </a:spcBef>
                        <a:spcAft>
                          <a:spcPct val="20000"/>
                        </a:spcAft>
                        <a:buClrTx/>
                        <a:buSzPct val="90000"/>
                        <a:buFont typeface="Arial" charset="0"/>
                        <a:buNone/>
                        <a:tabLst/>
                      </a:pPr>
                      <a:r>
                        <a:rPr kumimoji="0" lang="en-US" sz="800" b="1" u="none" strike="noStrike" cap="none" normalizeH="0" baseline="0" dirty="0" smtClean="0">
                          <a:ln>
                            <a:noFill/>
                          </a:ln>
                          <a:solidFill>
                            <a:schemeClr val="tx2"/>
                          </a:solidFill>
                          <a:effectLst/>
                        </a:rPr>
                        <a:t>Scoping and Planning</a:t>
                      </a:r>
                      <a:endParaRPr kumimoji="0" lang="en-US" sz="800" b="1" i="0" u="none" strike="noStrike" cap="none" normalizeH="0" baseline="0" dirty="0" smtClean="0">
                        <a:ln>
                          <a:noFill/>
                        </a:ln>
                        <a:solidFill>
                          <a:schemeClr val="tx2"/>
                        </a:solidFill>
                        <a:effectLst/>
                        <a:latin typeface="+mn-lt"/>
                        <a:cs typeface="Arial" charset="0"/>
                      </a:endParaRPr>
                    </a:p>
                  </a:txBody>
                  <a:tcPr marL="36000" marR="36000" marT="36000" marB="36000" anchor="ctr" horzOverflow="overflow">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99934">
                <a:tc>
                  <a:txBody>
                    <a:bodyPr/>
                    <a:lstStyle/>
                    <a:p>
                      <a:pPr marL="87313" lvl="1" indent="-87313" algn="l" defTabSz="1043056" rtl="0" eaLnBrk="1" latinLnBrk="0" hangingPunct="1">
                        <a:buFont typeface="Arial" panose="020B0604020202020204" pitchFamily="34" charset="0"/>
                        <a:buChar char="•"/>
                      </a:pPr>
                      <a:r>
                        <a:rPr lang="en-GB" sz="800" kern="1200" baseline="0" dirty="0" smtClean="0"/>
                        <a:t>Scoping</a:t>
                      </a:r>
                      <a:endParaRPr lang="en-GB" sz="800" b="0" i="0" kern="1200" dirty="0" smtClean="0">
                        <a:solidFill>
                          <a:schemeClr val="tx1"/>
                        </a:solidFill>
                        <a:latin typeface="+mn-lt"/>
                        <a:ea typeface="+mn-ea"/>
                        <a:cs typeface="+mn-cs"/>
                      </a:endParaRP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99934">
                <a:tc>
                  <a:txBody>
                    <a:bodyPr/>
                    <a:lstStyle>
                      <a:lvl1pPr marL="0" algn="l" defTabSz="910696" rtl="0" eaLnBrk="1" latinLnBrk="0" hangingPunct="1">
                        <a:defRPr sz="1800" kern="1200">
                          <a:solidFill>
                            <a:schemeClr val="tx1"/>
                          </a:solidFill>
                          <a:latin typeface="Arial"/>
                        </a:defRPr>
                      </a:lvl1pPr>
                      <a:lvl2pPr marL="455349" algn="l" defTabSz="910696" rtl="0" eaLnBrk="1" latinLnBrk="0" hangingPunct="1">
                        <a:defRPr sz="1800" kern="1200">
                          <a:solidFill>
                            <a:schemeClr val="tx1"/>
                          </a:solidFill>
                          <a:latin typeface="Arial"/>
                        </a:defRPr>
                      </a:lvl2pPr>
                      <a:lvl3pPr marL="910696" algn="l" defTabSz="910696" rtl="0" eaLnBrk="1" latinLnBrk="0" hangingPunct="1">
                        <a:defRPr sz="1800" kern="1200">
                          <a:solidFill>
                            <a:schemeClr val="tx1"/>
                          </a:solidFill>
                          <a:latin typeface="Arial"/>
                        </a:defRPr>
                      </a:lvl3pPr>
                      <a:lvl4pPr marL="1366045" algn="l" defTabSz="910696" rtl="0" eaLnBrk="1" latinLnBrk="0" hangingPunct="1">
                        <a:defRPr sz="1800" kern="1200">
                          <a:solidFill>
                            <a:schemeClr val="tx1"/>
                          </a:solidFill>
                          <a:latin typeface="Arial"/>
                        </a:defRPr>
                      </a:lvl4pPr>
                      <a:lvl5pPr marL="1821393" algn="l" defTabSz="910696" rtl="0" eaLnBrk="1" latinLnBrk="0" hangingPunct="1">
                        <a:defRPr sz="1800" kern="1200">
                          <a:solidFill>
                            <a:schemeClr val="tx1"/>
                          </a:solidFill>
                          <a:latin typeface="Arial"/>
                        </a:defRPr>
                      </a:lvl5pPr>
                      <a:lvl6pPr marL="2276739" algn="l" defTabSz="910696" rtl="0" eaLnBrk="1" latinLnBrk="0" hangingPunct="1">
                        <a:defRPr sz="1800" kern="1200">
                          <a:solidFill>
                            <a:schemeClr val="tx1"/>
                          </a:solidFill>
                          <a:latin typeface="Arial"/>
                        </a:defRPr>
                      </a:lvl6pPr>
                      <a:lvl7pPr marL="2732088" algn="l" defTabSz="910696" rtl="0" eaLnBrk="1" latinLnBrk="0" hangingPunct="1">
                        <a:defRPr sz="1800" kern="1200">
                          <a:solidFill>
                            <a:schemeClr val="tx1"/>
                          </a:solidFill>
                          <a:latin typeface="Arial"/>
                        </a:defRPr>
                      </a:lvl7pPr>
                      <a:lvl8pPr marL="3187437" algn="l" defTabSz="910696" rtl="0" eaLnBrk="1" latinLnBrk="0" hangingPunct="1">
                        <a:defRPr sz="1800" kern="1200">
                          <a:solidFill>
                            <a:schemeClr val="tx1"/>
                          </a:solidFill>
                          <a:latin typeface="Arial"/>
                        </a:defRPr>
                      </a:lvl8pPr>
                      <a:lvl9pPr marL="3642784" algn="l" defTabSz="910696" rtl="0" eaLnBrk="1" latinLnBrk="0" hangingPunct="1">
                        <a:defRPr sz="1800" kern="1200">
                          <a:solidFill>
                            <a:schemeClr val="tx1"/>
                          </a:solidFill>
                          <a:latin typeface="Arial"/>
                        </a:defRPr>
                      </a:lvl9pPr>
                    </a:lstStyle>
                    <a:p>
                      <a:pPr marL="87313" lvl="1" indent="-87313" algn="l" defTabSz="1043056" rtl="0" eaLnBrk="1" latinLnBrk="0" hangingPunct="1">
                        <a:buFont typeface="Arial" panose="020B0604020202020204" pitchFamily="34" charset="0"/>
                        <a:buChar char="•"/>
                      </a:pPr>
                      <a:r>
                        <a:rPr lang="en-GB" sz="800" kern="1200" dirty="0" smtClean="0"/>
                        <a:t>Business Model Reviews</a:t>
                      </a:r>
                      <a:endParaRPr lang="en-GB" sz="800" b="0" i="0" kern="1200" dirty="0" smtClean="0">
                        <a:solidFill>
                          <a:schemeClr val="tx1"/>
                        </a:solidFill>
                        <a:latin typeface="+mn-lt"/>
                        <a:ea typeface="+mn-ea"/>
                        <a:cs typeface="+mn-cs"/>
                      </a:endParaRP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99934">
                <a:tc>
                  <a:txBody>
                    <a:bodyPr/>
                    <a:lstStyle>
                      <a:lvl1pPr marL="0" algn="l" defTabSz="910696" rtl="0" eaLnBrk="1" latinLnBrk="0" hangingPunct="1">
                        <a:defRPr sz="1800" kern="1200">
                          <a:solidFill>
                            <a:schemeClr val="tx1"/>
                          </a:solidFill>
                          <a:latin typeface="Arial"/>
                        </a:defRPr>
                      </a:lvl1pPr>
                      <a:lvl2pPr marL="455349" algn="l" defTabSz="910696" rtl="0" eaLnBrk="1" latinLnBrk="0" hangingPunct="1">
                        <a:defRPr sz="1800" kern="1200">
                          <a:solidFill>
                            <a:schemeClr val="tx1"/>
                          </a:solidFill>
                          <a:latin typeface="Arial"/>
                        </a:defRPr>
                      </a:lvl2pPr>
                      <a:lvl3pPr marL="910696" algn="l" defTabSz="910696" rtl="0" eaLnBrk="1" latinLnBrk="0" hangingPunct="1">
                        <a:defRPr sz="1800" kern="1200">
                          <a:solidFill>
                            <a:schemeClr val="tx1"/>
                          </a:solidFill>
                          <a:latin typeface="Arial"/>
                        </a:defRPr>
                      </a:lvl3pPr>
                      <a:lvl4pPr marL="1366045" algn="l" defTabSz="910696" rtl="0" eaLnBrk="1" latinLnBrk="0" hangingPunct="1">
                        <a:defRPr sz="1800" kern="1200">
                          <a:solidFill>
                            <a:schemeClr val="tx1"/>
                          </a:solidFill>
                          <a:latin typeface="Arial"/>
                        </a:defRPr>
                      </a:lvl4pPr>
                      <a:lvl5pPr marL="1821393" algn="l" defTabSz="910696" rtl="0" eaLnBrk="1" latinLnBrk="0" hangingPunct="1">
                        <a:defRPr sz="1800" kern="1200">
                          <a:solidFill>
                            <a:schemeClr val="tx1"/>
                          </a:solidFill>
                          <a:latin typeface="Arial"/>
                        </a:defRPr>
                      </a:lvl5pPr>
                      <a:lvl6pPr marL="2276739" algn="l" defTabSz="910696" rtl="0" eaLnBrk="1" latinLnBrk="0" hangingPunct="1">
                        <a:defRPr sz="1800" kern="1200">
                          <a:solidFill>
                            <a:schemeClr val="tx1"/>
                          </a:solidFill>
                          <a:latin typeface="Arial"/>
                        </a:defRPr>
                      </a:lvl6pPr>
                      <a:lvl7pPr marL="2732088" algn="l" defTabSz="910696" rtl="0" eaLnBrk="1" latinLnBrk="0" hangingPunct="1">
                        <a:defRPr sz="1800" kern="1200">
                          <a:solidFill>
                            <a:schemeClr val="tx1"/>
                          </a:solidFill>
                          <a:latin typeface="Arial"/>
                        </a:defRPr>
                      </a:lvl7pPr>
                      <a:lvl8pPr marL="3187437" algn="l" defTabSz="910696" rtl="0" eaLnBrk="1" latinLnBrk="0" hangingPunct="1">
                        <a:defRPr sz="1800" kern="1200">
                          <a:solidFill>
                            <a:schemeClr val="tx1"/>
                          </a:solidFill>
                          <a:latin typeface="Arial"/>
                        </a:defRPr>
                      </a:lvl8pPr>
                      <a:lvl9pPr marL="3642784" algn="l" defTabSz="910696" rtl="0" eaLnBrk="1" latinLnBrk="0" hangingPunct="1">
                        <a:defRPr sz="1800" kern="1200">
                          <a:solidFill>
                            <a:schemeClr val="tx1"/>
                          </a:solidFill>
                          <a:latin typeface="Arial"/>
                        </a:defRPr>
                      </a:lvl9pPr>
                    </a:lstStyle>
                    <a:p>
                      <a:pPr marL="87313" lvl="1" indent="-87313" algn="l" defTabSz="1043056" rtl="0" eaLnBrk="1" latinLnBrk="0" hangingPunct="1">
                        <a:buFont typeface="Arial" panose="020B0604020202020204" pitchFamily="34" charset="0"/>
                        <a:buChar char="•"/>
                        <a:defRPr/>
                      </a:pPr>
                      <a:r>
                        <a:rPr lang="en-GB" sz="800" kern="1200" dirty="0" smtClean="0"/>
                        <a:t>Perform Diagnostics (EMIR &amp;</a:t>
                      </a:r>
                      <a:r>
                        <a:rPr lang="en-GB" sz="800" kern="1200" baseline="0" dirty="0" smtClean="0"/>
                        <a:t> </a:t>
                      </a:r>
                      <a:r>
                        <a:rPr lang="en-GB" sz="800" kern="1200" dirty="0" smtClean="0"/>
                        <a:t>CFTC rules)</a:t>
                      </a:r>
                      <a:endParaRPr lang="en-GB" sz="800" b="0" i="0" kern="1200" dirty="0" smtClean="0">
                        <a:solidFill>
                          <a:schemeClr val="tx1"/>
                        </a:solidFill>
                        <a:latin typeface="+mn-lt"/>
                        <a:ea typeface="+mn-ea"/>
                        <a:cs typeface="+mn-cs"/>
                      </a:endParaRP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99934">
                <a:tc>
                  <a:txBody>
                    <a:bodyPr/>
                    <a:lstStyle/>
                    <a:p>
                      <a:pPr marL="87313" lvl="1" indent="-87313" algn="l" defTabSz="1043056" rtl="0" eaLnBrk="1" latinLnBrk="0" hangingPunct="1">
                        <a:buFont typeface="Arial" panose="020B0604020202020204" pitchFamily="34" charset="0"/>
                        <a:buChar char="•"/>
                        <a:defRPr/>
                      </a:pPr>
                      <a:r>
                        <a:rPr lang="en-GB" sz="800" kern="1200" dirty="0" smtClean="0"/>
                        <a:t>Investigate Observations</a:t>
                      </a:r>
                      <a:endParaRPr lang="en-GB" sz="800" b="0" i="0" kern="1200" dirty="0">
                        <a:solidFill>
                          <a:schemeClr val="tx1"/>
                        </a:solidFill>
                        <a:latin typeface="+mn-lt"/>
                        <a:ea typeface="+mn-ea"/>
                        <a:cs typeface="+mn-cs"/>
                      </a:endParaRPr>
                    </a:p>
                  </a:txBody>
                  <a:tcPr marL="36000" marR="36000" marT="36000" marB="36000" anchor="ctr" horzOverflow="overflow">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99934">
                <a:tc>
                  <a:txBody>
                    <a:bodyPr/>
                    <a:lstStyle/>
                    <a:p>
                      <a:pPr marL="0" marR="0" lvl="0" indent="0" algn="l" defTabSz="695325" rtl="0" eaLnBrk="1" fontAlgn="base" latinLnBrk="0" hangingPunct="1">
                        <a:lnSpc>
                          <a:spcPct val="100000"/>
                        </a:lnSpc>
                        <a:spcBef>
                          <a:spcPct val="20000"/>
                        </a:spcBef>
                        <a:spcAft>
                          <a:spcPct val="20000"/>
                        </a:spcAft>
                        <a:buClrTx/>
                        <a:buSzPct val="90000"/>
                        <a:buFont typeface="Arial" charset="0"/>
                        <a:buNone/>
                        <a:tabLst/>
                      </a:pPr>
                      <a:r>
                        <a:rPr kumimoji="0" lang="en-US" sz="800" u="none" strike="noStrike" kern="1200" cap="none" normalizeH="0" baseline="0" dirty="0" smtClean="0">
                          <a:ln>
                            <a:noFill/>
                          </a:ln>
                          <a:effectLst/>
                        </a:rPr>
                        <a:t>‘</a:t>
                      </a:r>
                      <a:r>
                        <a:rPr kumimoji="0" lang="en-US" sz="800" b="1" u="none" strike="noStrike" kern="1200" cap="none" normalizeH="0" baseline="0" dirty="0" smtClean="0">
                          <a:ln>
                            <a:noFill/>
                          </a:ln>
                          <a:solidFill>
                            <a:schemeClr val="tx2"/>
                          </a:solidFill>
                          <a:effectLst/>
                          <a:latin typeface="+mn-lt"/>
                          <a:ea typeface="+mn-ea"/>
                          <a:cs typeface="+mn-cs"/>
                        </a:rPr>
                        <a:t>One-day’ test</a:t>
                      </a:r>
                    </a:p>
                  </a:txBody>
                  <a:tcPr marL="36000" marR="36000" marT="36000" marB="36000" anchor="ctr" horzOverflow="overflow">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206762">
                <a:tc>
                  <a:txBody>
                    <a:bodyPr/>
                    <a:lstStyle/>
                    <a:p>
                      <a:pPr marL="87313" marR="0" lvl="1" indent="-87313" algn="l" defTabSz="10430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dirty="0" smtClean="0"/>
                        <a:t>Extract Sourcing</a:t>
                      </a:r>
                      <a:endParaRPr lang="en-GB" sz="800" dirty="0" smtClean="0">
                        <a:solidFill>
                          <a:schemeClr val="tx1"/>
                        </a:solidFill>
                        <a:latin typeface="+mn-lt"/>
                      </a:endParaRP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206762">
                <a:tc>
                  <a:txBody>
                    <a:bodyPr/>
                    <a:lstStyle>
                      <a:lvl1pPr marL="0" algn="l" defTabSz="910696" rtl="0" eaLnBrk="1" latinLnBrk="0" hangingPunct="1">
                        <a:defRPr sz="1800" kern="1200">
                          <a:solidFill>
                            <a:schemeClr val="tx1"/>
                          </a:solidFill>
                          <a:latin typeface="Arial"/>
                        </a:defRPr>
                      </a:lvl1pPr>
                      <a:lvl2pPr marL="455349" algn="l" defTabSz="910696" rtl="0" eaLnBrk="1" latinLnBrk="0" hangingPunct="1">
                        <a:defRPr sz="1800" kern="1200">
                          <a:solidFill>
                            <a:schemeClr val="tx1"/>
                          </a:solidFill>
                          <a:latin typeface="Arial"/>
                        </a:defRPr>
                      </a:lvl2pPr>
                      <a:lvl3pPr marL="910696" algn="l" defTabSz="910696" rtl="0" eaLnBrk="1" latinLnBrk="0" hangingPunct="1">
                        <a:defRPr sz="1800" kern="1200">
                          <a:solidFill>
                            <a:schemeClr val="tx1"/>
                          </a:solidFill>
                          <a:latin typeface="Arial"/>
                        </a:defRPr>
                      </a:lvl3pPr>
                      <a:lvl4pPr marL="1366045" algn="l" defTabSz="910696" rtl="0" eaLnBrk="1" latinLnBrk="0" hangingPunct="1">
                        <a:defRPr sz="1800" kern="1200">
                          <a:solidFill>
                            <a:schemeClr val="tx1"/>
                          </a:solidFill>
                          <a:latin typeface="Arial"/>
                        </a:defRPr>
                      </a:lvl4pPr>
                      <a:lvl5pPr marL="1821393" algn="l" defTabSz="910696" rtl="0" eaLnBrk="1" latinLnBrk="0" hangingPunct="1">
                        <a:defRPr sz="1800" kern="1200">
                          <a:solidFill>
                            <a:schemeClr val="tx1"/>
                          </a:solidFill>
                          <a:latin typeface="Arial"/>
                        </a:defRPr>
                      </a:lvl5pPr>
                      <a:lvl6pPr marL="2276739" algn="l" defTabSz="910696" rtl="0" eaLnBrk="1" latinLnBrk="0" hangingPunct="1">
                        <a:defRPr sz="1800" kern="1200">
                          <a:solidFill>
                            <a:schemeClr val="tx1"/>
                          </a:solidFill>
                          <a:latin typeface="Arial"/>
                        </a:defRPr>
                      </a:lvl6pPr>
                      <a:lvl7pPr marL="2732088" algn="l" defTabSz="910696" rtl="0" eaLnBrk="1" latinLnBrk="0" hangingPunct="1">
                        <a:defRPr sz="1800" kern="1200">
                          <a:solidFill>
                            <a:schemeClr val="tx1"/>
                          </a:solidFill>
                          <a:latin typeface="Arial"/>
                        </a:defRPr>
                      </a:lvl7pPr>
                      <a:lvl8pPr marL="3187437" algn="l" defTabSz="910696" rtl="0" eaLnBrk="1" latinLnBrk="0" hangingPunct="1">
                        <a:defRPr sz="1800" kern="1200">
                          <a:solidFill>
                            <a:schemeClr val="tx1"/>
                          </a:solidFill>
                          <a:latin typeface="Arial"/>
                        </a:defRPr>
                      </a:lvl8pPr>
                      <a:lvl9pPr marL="3642784" algn="l" defTabSz="910696" rtl="0" eaLnBrk="1" latinLnBrk="0" hangingPunct="1">
                        <a:defRPr sz="1800" kern="1200">
                          <a:solidFill>
                            <a:schemeClr val="tx1"/>
                          </a:solidFill>
                          <a:latin typeface="Arial"/>
                        </a:defRPr>
                      </a:lvl9pPr>
                    </a:lstStyle>
                    <a:p>
                      <a:pPr marL="87313" marR="0" lvl="1" indent="-87313" algn="l" defTabSz="10430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kern="1200" dirty="0" smtClean="0"/>
                        <a:t>Equities</a:t>
                      </a:r>
                      <a:endParaRPr lang="en-GB" sz="800" kern="1200" dirty="0" smtClean="0">
                        <a:solidFill>
                          <a:schemeClr val="tx1"/>
                        </a:solidFill>
                        <a:latin typeface="+mn-lt"/>
                        <a:ea typeface="+mn-ea"/>
                        <a:cs typeface="+mn-cs"/>
                      </a:endParaRP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207164">
                <a:tc>
                  <a:txBody>
                    <a:bodyPr/>
                    <a:lstStyle>
                      <a:lvl1pPr marL="0" algn="l" defTabSz="910696" rtl="0" eaLnBrk="1" latinLnBrk="0" hangingPunct="1">
                        <a:defRPr sz="1800" kern="1200">
                          <a:solidFill>
                            <a:schemeClr val="tx1"/>
                          </a:solidFill>
                          <a:latin typeface="Arial"/>
                        </a:defRPr>
                      </a:lvl1pPr>
                      <a:lvl2pPr marL="455349" algn="l" defTabSz="910696" rtl="0" eaLnBrk="1" latinLnBrk="0" hangingPunct="1">
                        <a:defRPr sz="1800" kern="1200">
                          <a:solidFill>
                            <a:schemeClr val="tx1"/>
                          </a:solidFill>
                          <a:latin typeface="Arial"/>
                        </a:defRPr>
                      </a:lvl2pPr>
                      <a:lvl3pPr marL="910696" algn="l" defTabSz="910696" rtl="0" eaLnBrk="1" latinLnBrk="0" hangingPunct="1">
                        <a:defRPr sz="1800" kern="1200">
                          <a:solidFill>
                            <a:schemeClr val="tx1"/>
                          </a:solidFill>
                          <a:latin typeface="Arial"/>
                        </a:defRPr>
                      </a:lvl3pPr>
                      <a:lvl4pPr marL="1366045" algn="l" defTabSz="910696" rtl="0" eaLnBrk="1" latinLnBrk="0" hangingPunct="1">
                        <a:defRPr sz="1800" kern="1200">
                          <a:solidFill>
                            <a:schemeClr val="tx1"/>
                          </a:solidFill>
                          <a:latin typeface="Arial"/>
                        </a:defRPr>
                      </a:lvl4pPr>
                      <a:lvl5pPr marL="1821393" algn="l" defTabSz="910696" rtl="0" eaLnBrk="1" latinLnBrk="0" hangingPunct="1">
                        <a:defRPr sz="1800" kern="1200">
                          <a:solidFill>
                            <a:schemeClr val="tx1"/>
                          </a:solidFill>
                          <a:latin typeface="Arial"/>
                        </a:defRPr>
                      </a:lvl5pPr>
                      <a:lvl6pPr marL="2276739" algn="l" defTabSz="910696" rtl="0" eaLnBrk="1" latinLnBrk="0" hangingPunct="1">
                        <a:defRPr sz="1800" kern="1200">
                          <a:solidFill>
                            <a:schemeClr val="tx1"/>
                          </a:solidFill>
                          <a:latin typeface="Arial"/>
                        </a:defRPr>
                      </a:lvl6pPr>
                      <a:lvl7pPr marL="2732088" algn="l" defTabSz="910696" rtl="0" eaLnBrk="1" latinLnBrk="0" hangingPunct="1">
                        <a:defRPr sz="1800" kern="1200">
                          <a:solidFill>
                            <a:schemeClr val="tx1"/>
                          </a:solidFill>
                          <a:latin typeface="Arial"/>
                        </a:defRPr>
                      </a:lvl7pPr>
                      <a:lvl8pPr marL="3187437" algn="l" defTabSz="910696" rtl="0" eaLnBrk="1" latinLnBrk="0" hangingPunct="1">
                        <a:defRPr sz="1800" kern="1200">
                          <a:solidFill>
                            <a:schemeClr val="tx1"/>
                          </a:solidFill>
                          <a:latin typeface="Arial"/>
                        </a:defRPr>
                      </a:lvl8pPr>
                      <a:lvl9pPr marL="3642784" algn="l" defTabSz="910696" rtl="0" eaLnBrk="1" latinLnBrk="0" hangingPunct="1">
                        <a:defRPr sz="1800" kern="1200">
                          <a:solidFill>
                            <a:schemeClr val="tx1"/>
                          </a:solidFill>
                          <a:latin typeface="Arial"/>
                        </a:defRPr>
                      </a:lvl9pPr>
                    </a:lstStyle>
                    <a:p>
                      <a:pPr marL="87313" marR="0" lvl="1" indent="-87313" algn="l" defTabSz="10430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kern="1200" dirty="0" smtClean="0"/>
                        <a:t>ETD</a:t>
                      </a:r>
                      <a:endParaRPr lang="en-GB" sz="800" kern="1200" dirty="0" smtClean="0">
                        <a:solidFill>
                          <a:schemeClr val="tx1"/>
                        </a:solidFill>
                        <a:latin typeface="+mn-lt"/>
                        <a:ea typeface="+mn-ea"/>
                        <a:cs typeface="+mn-cs"/>
                      </a:endParaRP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206762">
                <a:tc>
                  <a:txBody>
                    <a:bodyPr/>
                    <a:lstStyle/>
                    <a:p>
                      <a:pPr marL="87313" marR="0" lvl="1" indent="-87313" algn="l" defTabSz="10430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kern="1200" dirty="0" smtClean="0"/>
                        <a:t>Rates</a:t>
                      </a:r>
                      <a:endParaRPr lang="en-US" sz="800" kern="1200" dirty="0" smtClean="0">
                        <a:solidFill>
                          <a:schemeClr val="tx1"/>
                        </a:solidFill>
                        <a:latin typeface="+mn-lt"/>
                        <a:ea typeface="+mn-ea"/>
                        <a:cs typeface="+mn-cs"/>
                      </a:endParaRPr>
                    </a:p>
                  </a:txBody>
                  <a:tcPr marL="36000" marR="36000" marT="36000" marB="36000" anchor="ctr" horzOverflow="overflow">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206762">
                <a:tc>
                  <a:txBody>
                    <a:bodyPr/>
                    <a:lstStyle/>
                    <a:p>
                      <a:pPr marL="87313" marR="0" lvl="1" indent="-87313" algn="l" defTabSz="10430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kern="1200" dirty="0" smtClean="0"/>
                        <a:t>FX</a:t>
                      </a:r>
                      <a:endParaRPr lang="en-GB" sz="800" kern="1200" dirty="0" smtClean="0">
                        <a:solidFill>
                          <a:schemeClr val="tx1"/>
                        </a:solidFill>
                        <a:latin typeface="+mn-lt"/>
                        <a:ea typeface="+mn-ea"/>
                        <a:cs typeface="+mn-cs"/>
                      </a:endParaRP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206762">
                <a:tc>
                  <a:txBody>
                    <a:bodyPr/>
                    <a:lstStyle>
                      <a:lvl1pPr marL="0" algn="l" defTabSz="910696" rtl="0" eaLnBrk="1" latinLnBrk="0" hangingPunct="1">
                        <a:defRPr sz="1800" kern="1200">
                          <a:solidFill>
                            <a:schemeClr val="tx1"/>
                          </a:solidFill>
                          <a:latin typeface="Arial"/>
                        </a:defRPr>
                      </a:lvl1pPr>
                      <a:lvl2pPr marL="455349" algn="l" defTabSz="910696" rtl="0" eaLnBrk="1" latinLnBrk="0" hangingPunct="1">
                        <a:defRPr sz="1800" kern="1200">
                          <a:solidFill>
                            <a:schemeClr val="tx1"/>
                          </a:solidFill>
                          <a:latin typeface="Arial"/>
                        </a:defRPr>
                      </a:lvl2pPr>
                      <a:lvl3pPr marL="910696" algn="l" defTabSz="910696" rtl="0" eaLnBrk="1" latinLnBrk="0" hangingPunct="1">
                        <a:defRPr sz="1800" kern="1200">
                          <a:solidFill>
                            <a:schemeClr val="tx1"/>
                          </a:solidFill>
                          <a:latin typeface="Arial"/>
                        </a:defRPr>
                      </a:lvl3pPr>
                      <a:lvl4pPr marL="1366045" algn="l" defTabSz="910696" rtl="0" eaLnBrk="1" latinLnBrk="0" hangingPunct="1">
                        <a:defRPr sz="1800" kern="1200">
                          <a:solidFill>
                            <a:schemeClr val="tx1"/>
                          </a:solidFill>
                          <a:latin typeface="Arial"/>
                        </a:defRPr>
                      </a:lvl4pPr>
                      <a:lvl5pPr marL="1821393" algn="l" defTabSz="910696" rtl="0" eaLnBrk="1" latinLnBrk="0" hangingPunct="1">
                        <a:defRPr sz="1800" kern="1200">
                          <a:solidFill>
                            <a:schemeClr val="tx1"/>
                          </a:solidFill>
                          <a:latin typeface="Arial"/>
                        </a:defRPr>
                      </a:lvl5pPr>
                      <a:lvl6pPr marL="2276739" algn="l" defTabSz="910696" rtl="0" eaLnBrk="1" latinLnBrk="0" hangingPunct="1">
                        <a:defRPr sz="1800" kern="1200">
                          <a:solidFill>
                            <a:schemeClr val="tx1"/>
                          </a:solidFill>
                          <a:latin typeface="Arial"/>
                        </a:defRPr>
                      </a:lvl6pPr>
                      <a:lvl7pPr marL="2732088" algn="l" defTabSz="910696" rtl="0" eaLnBrk="1" latinLnBrk="0" hangingPunct="1">
                        <a:defRPr sz="1800" kern="1200">
                          <a:solidFill>
                            <a:schemeClr val="tx1"/>
                          </a:solidFill>
                          <a:latin typeface="Arial"/>
                        </a:defRPr>
                      </a:lvl7pPr>
                      <a:lvl8pPr marL="3187437" algn="l" defTabSz="910696" rtl="0" eaLnBrk="1" latinLnBrk="0" hangingPunct="1">
                        <a:defRPr sz="1800" kern="1200">
                          <a:solidFill>
                            <a:schemeClr val="tx1"/>
                          </a:solidFill>
                          <a:latin typeface="Arial"/>
                        </a:defRPr>
                      </a:lvl8pPr>
                      <a:lvl9pPr marL="3642784" algn="l" defTabSz="910696" rtl="0" eaLnBrk="1" latinLnBrk="0" hangingPunct="1">
                        <a:defRPr sz="1800" kern="1200">
                          <a:solidFill>
                            <a:schemeClr val="tx1"/>
                          </a:solidFill>
                          <a:latin typeface="Arial"/>
                        </a:defRPr>
                      </a:lvl9pPr>
                    </a:lstStyle>
                    <a:p>
                      <a:pPr marL="87313" marR="0" lvl="1" indent="-87313" algn="l" defTabSz="10430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kern="1200" dirty="0" smtClean="0"/>
                        <a:t>Credit</a:t>
                      </a:r>
                      <a:endParaRPr lang="en-GB" sz="800" kern="1200" dirty="0" smtClean="0">
                        <a:solidFill>
                          <a:schemeClr val="tx1"/>
                        </a:solidFill>
                        <a:latin typeface="+mn-lt"/>
                        <a:ea typeface="+mn-ea"/>
                        <a:cs typeface="+mn-cs"/>
                      </a:endParaRP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206762">
                <a:tc>
                  <a:txBody>
                    <a:bodyPr/>
                    <a:lstStyle>
                      <a:lvl1pPr marL="0" algn="l" defTabSz="910696" rtl="0" eaLnBrk="1" latinLnBrk="0" hangingPunct="1">
                        <a:defRPr sz="1800" kern="1200">
                          <a:solidFill>
                            <a:schemeClr val="tx1"/>
                          </a:solidFill>
                          <a:latin typeface="Arial"/>
                        </a:defRPr>
                      </a:lvl1pPr>
                      <a:lvl2pPr marL="455349" algn="l" defTabSz="910696" rtl="0" eaLnBrk="1" latinLnBrk="0" hangingPunct="1">
                        <a:defRPr sz="1800" kern="1200">
                          <a:solidFill>
                            <a:schemeClr val="tx1"/>
                          </a:solidFill>
                          <a:latin typeface="Arial"/>
                        </a:defRPr>
                      </a:lvl2pPr>
                      <a:lvl3pPr marL="910696" algn="l" defTabSz="910696" rtl="0" eaLnBrk="1" latinLnBrk="0" hangingPunct="1">
                        <a:defRPr sz="1800" kern="1200">
                          <a:solidFill>
                            <a:schemeClr val="tx1"/>
                          </a:solidFill>
                          <a:latin typeface="Arial"/>
                        </a:defRPr>
                      </a:lvl3pPr>
                      <a:lvl4pPr marL="1366045" algn="l" defTabSz="910696" rtl="0" eaLnBrk="1" latinLnBrk="0" hangingPunct="1">
                        <a:defRPr sz="1800" kern="1200">
                          <a:solidFill>
                            <a:schemeClr val="tx1"/>
                          </a:solidFill>
                          <a:latin typeface="Arial"/>
                        </a:defRPr>
                      </a:lvl4pPr>
                      <a:lvl5pPr marL="1821393" algn="l" defTabSz="910696" rtl="0" eaLnBrk="1" latinLnBrk="0" hangingPunct="1">
                        <a:defRPr sz="1800" kern="1200">
                          <a:solidFill>
                            <a:schemeClr val="tx1"/>
                          </a:solidFill>
                          <a:latin typeface="Arial"/>
                        </a:defRPr>
                      </a:lvl5pPr>
                      <a:lvl6pPr marL="2276739" algn="l" defTabSz="910696" rtl="0" eaLnBrk="1" latinLnBrk="0" hangingPunct="1">
                        <a:defRPr sz="1800" kern="1200">
                          <a:solidFill>
                            <a:schemeClr val="tx1"/>
                          </a:solidFill>
                          <a:latin typeface="Arial"/>
                        </a:defRPr>
                      </a:lvl6pPr>
                      <a:lvl7pPr marL="2732088" algn="l" defTabSz="910696" rtl="0" eaLnBrk="1" latinLnBrk="0" hangingPunct="1">
                        <a:defRPr sz="1800" kern="1200">
                          <a:solidFill>
                            <a:schemeClr val="tx1"/>
                          </a:solidFill>
                          <a:latin typeface="Arial"/>
                        </a:defRPr>
                      </a:lvl7pPr>
                      <a:lvl8pPr marL="3187437" algn="l" defTabSz="910696" rtl="0" eaLnBrk="1" latinLnBrk="0" hangingPunct="1">
                        <a:defRPr sz="1800" kern="1200">
                          <a:solidFill>
                            <a:schemeClr val="tx1"/>
                          </a:solidFill>
                          <a:latin typeface="Arial"/>
                        </a:defRPr>
                      </a:lvl8pPr>
                      <a:lvl9pPr marL="3642784" algn="l" defTabSz="910696" rtl="0" eaLnBrk="1" latinLnBrk="0" hangingPunct="1">
                        <a:defRPr sz="1800" kern="1200">
                          <a:solidFill>
                            <a:schemeClr val="tx1"/>
                          </a:solidFill>
                          <a:latin typeface="Arial"/>
                        </a:defRPr>
                      </a:lvl9pPr>
                    </a:lstStyle>
                    <a:p>
                      <a:pPr marL="87313" marR="0" lvl="1" indent="-87313" algn="l" defTabSz="10430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kern="1200" dirty="0" smtClean="0"/>
                        <a:t>Commodities</a:t>
                      </a:r>
                      <a:endParaRPr lang="en-GB" sz="800" kern="1200" dirty="0" smtClean="0">
                        <a:solidFill>
                          <a:schemeClr val="tx1"/>
                        </a:solidFill>
                        <a:latin typeface="+mn-lt"/>
                        <a:ea typeface="+mn-ea"/>
                        <a:cs typeface="+mn-cs"/>
                      </a:endParaRP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99934">
                <a:tc>
                  <a:txBody>
                    <a:bodyPr/>
                    <a:lstStyle/>
                    <a:p>
                      <a:pPr marL="0" marR="0" lvl="0" indent="0" algn="l" defTabSz="695325" rtl="0" eaLnBrk="1" fontAlgn="base" latinLnBrk="0" hangingPunct="1">
                        <a:lnSpc>
                          <a:spcPct val="100000"/>
                        </a:lnSpc>
                        <a:spcBef>
                          <a:spcPct val="20000"/>
                        </a:spcBef>
                        <a:spcAft>
                          <a:spcPct val="20000"/>
                        </a:spcAft>
                        <a:buClrTx/>
                        <a:buSzPct val="90000"/>
                        <a:buFont typeface="Arial" charset="0"/>
                        <a:buNone/>
                        <a:tabLst/>
                        <a:defRPr/>
                      </a:pPr>
                      <a:r>
                        <a:rPr kumimoji="0" lang="en-GB" sz="800" b="1" u="none" strike="noStrike" kern="1200" cap="none" normalizeH="0" baseline="0" dirty="0" smtClean="0">
                          <a:ln>
                            <a:noFill/>
                          </a:ln>
                          <a:solidFill>
                            <a:schemeClr val="tx2"/>
                          </a:solidFill>
                          <a:effectLst/>
                          <a:latin typeface="+mn-lt"/>
                          <a:ea typeface="+mn-ea"/>
                          <a:cs typeface="+mn-cs"/>
                        </a:rPr>
                        <a:t>Rule Regulations Assessment</a:t>
                      </a:r>
                    </a:p>
                  </a:txBody>
                  <a:tcPr marL="36000" marR="36000" marT="36000" marB="36000" anchor="ctr" horzOverflow="overflow">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206762">
                <a:tc>
                  <a:txBody>
                    <a:bodyPr/>
                    <a:lstStyle/>
                    <a:p>
                      <a:pPr marL="87313" marR="0" lvl="1" indent="-87313" algn="l" defTabSz="10430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kern="1200" dirty="0" smtClean="0">
                          <a:solidFill>
                            <a:schemeClr val="dk1"/>
                          </a:solidFill>
                          <a:latin typeface="+mn-lt"/>
                          <a:ea typeface="+mn-ea"/>
                          <a:cs typeface="+mn-cs"/>
                        </a:rPr>
                        <a:t>Initial Assessment</a:t>
                      </a:r>
                    </a:p>
                  </a:txBody>
                  <a:tcPr marL="36000" marR="36000" marT="36000" marB="36000" anchor="ctr" horzOverflow="overflow">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206762">
                <a:tc>
                  <a:txBody>
                    <a:bodyPr/>
                    <a:lstStyle/>
                    <a:p>
                      <a:pPr marL="87313" marR="0" lvl="1" indent="-87313" algn="l" defTabSz="10430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kern="1200" dirty="0" smtClean="0">
                          <a:solidFill>
                            <a:schemeClr val="dk1"/>
                          </a:solidFill>
                          <a:latin typeface="+mn-lt"/>
                          <a:ea typeface="+mn-ea"/>
                          <a:cs typeface="+mn-cs"/>
                        </a:rPr>
                        <a:t>Deep-dive assessment : EMIR rules</a:t>
                      </a:r>
                    </a:p>
                  </a:txBody>
                  <a:tcPr marL="36000" marR="36000" marT="36000" marB="36000" anchor="ctr" horzOverflow="overflow">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206762">
                <a:tc>
                  <a:txBody>
                    <a:bodyPr/>
                    <a:lstStyle/>
                    <a:p>
                      <a:pPr marL="87313" marR="0" lvl="1" indent="-87313" algn="l" defTabSz="104305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800" kern="1200" dirty="0" smtClean="0">
                          <a:solidFill>
                            <a:schemeClr val="dk1"/>
                          </a:solidFill>
                          <a:latin typeface="+mn-lt"/>
                          <a:ea typeface="+mn-ea"/>
                          <a:cs typeface="+mn-cs"/>
                        </a:rPr>
                        <a:t>Deep-dive assessment : CFTC rules</a:t>
                      </a:r>
                    </a:p>
                  </a:txBody>
                  <a:tcPr marL="36000" marR="36000" marT="36000" marB="36000" anchor="ctr" horzOverflow="overflow">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199934">
                <a:tc>
                  <a:txBody>
                    <a:bodyPr/>
                    <a:lstStyle/>
                    <a:p>
                      <a:pPr marL="0" marR="0" lvl="0" indent="0" algn="l" defTabSz="695325" rtl="0" eaLnBrk="1" fontAlgn="base" latinLnBrk="0" hangingPunct="1">
                        <a:lnSpc>
                          <a:spcPct val="100000"/>
                        </a:lnSpc>
                        <a:spcBef>
                          <a:spcPct val="20000"/>
                        </a:spcBef>
                        <a:spcAft>
                          <a:spcPct val="20000"/>
                        </a:spcAft>
                        <a:buClrTx/>
                        <a:buSzPct val="90000"/>
                        <a:buFont typeface="Arial" charset="0"/>
                        <a:buNone/>
                        <a:tabLst/>
                        <a:defRPr/>
                      </a:pPr>
                      <a:r>
                        <a:rPr kumimoji="0" lang="en-GB" sz="800" b="1" u="none" strike="noStrike" kern="1200" cap="none" normalizeH="0" baseline="0" dirty="0" smtClean="0">
                          <a:ln>
                            <a:noFill/>
                          </a:ln>
                          <a:solidFill>
                            <a:schemeClr val="tx2"/>
                          </a:solidFill>
                          <a:effectLst/>
                          <a:latin typeface="+mn-lt"/>
                          <a:ea typeface="+mn-ea"/>
                          <a:cs typeface="+mn-cs"/>
                        </a:rPr>
                        <a:t>Management and governance review</a:t>
                      </a:r>
                    </a:p>
                  </a:txBody>
                  <a:tcPr marL="36000" marR="36000" marT="36000" marB="36000" anchor="ctr" horzOverflow="overflow">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206762">
                <a:tc>
                  <a:txBody>
                    <a:bodyPr/>
                    <a:lstStyle/>
                    <a:p>
                      <a:pPr marL="87313" lvl="1" indent="-87313" algn="l" defTabSz="1043056" rtl="0" eaLnBrk="1" latinLnBrk="0" hangingPunct="1">
                        <a:buFont typeface="Arial" panose="020B0604020202020204" pitchFamily="34" charset="0"/>
                        <a:buChar char="•"/>
                      </a:pPr>
                      <a:r>
                        <a:rPr lang="en-GB" sz="800" dirty="0" smtClean="0"/>
                        <a:t>EMIR rules</a:t>
                      </a:r>
                      <a:endParaRPr lang="en-GB" sz="800" b="0" i="0" kern="1200" dirty="0" smtClean="0">
                        <a:solidFill>
                          <a:schemeClr val="tx1"/>
                        </a:solidFill>
                        <a:latin typeface="+mn-lt"/>
                        <a:ea typeface="+mn-ea"/>
                        <a:cs typeface="+mn-cs"/>
                      </a:endParaRP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206762">
                <a:tc>
                  <a:txBody>
                    <a:bodyPr/>
                    <a:lstStyle>
                      <a:lvl1pPr marL="0" algn="l" defTabSz="910696" rtl="0" eaLnBrk="1" latinLnBrk="0" hangingPunct="1">
                        <a:defRPr sz="1800" kern="1200">
                          <a:solidFill>
                            <a:schemeClr val="tx1"/>
                          </a:solidFill>
                          <a:latin typeface="Arial"/>
                        </a:defRPr>
                      </a:lvl1pPr>
                      <a:lvl2pPr marL="455349" algn="l" defTabSz="910696" rtl="0" eaLnBrk="1" latinLnBrk="0" hangingPunct="1">
                        <a:defRPr sz="1800" kern="1200">
                          <a:solidFill>
                            <a:schemeClr val="tx1"/>
                          </a:solidFill>
                          <a:latin typeface="Arial"/>
                        </a:defRPr>
                      </a:lvl2pPr>
                      <a:lvl3pPr marL="910696" algn="l" defTabSz="910696" rtl="0" eaLnBrk="1" latinLnBrk="0" hangingPunct="1">
                        <a:defRPr sz="1800" kern="1200">
                          <a:solidFill>
                            <a:schemeClr val="tx1"/>
                          </a:solidFill>
                          <a:latin typeface="Arial"/>
                        </a:defRPr>
                      </a:lvl3pPr>
                      <a:lvl4pPr marL="1366045" algn="l" defTabSz="910696" rtl="0" eaLnBrk="1" latinLnBrk="0" hangingPunct="1">
                        <a:defRPr sz="1800" kern="1200">
                          <a:solidFill>
                            <a:schemeClr val="tx1"/>
                          </a:solidFill>
                          <a:latin typeface="Arial"/>
                        </a:defRPr>
                      </a:lvl4pPr>
                      <a:lvl5pPr marL="1821393" algn="l" defTabSz="910696" rtl="0" eaLnBrk="1" latinLnBrk="0" hangingPunct="1">
                        <a:defRPr sz="1800" kern="1200">
                          <a:solidFill>
                            <a:schemeClr val="tx1"/>
                          </a:solidFill>
                          <a:latin typeface="Arial"/>
                        </a:defRPr>
                      </a:lvl5pPr>
                      <a:lvl6pPr marL="2276739" algn="l" defTabSz="910696" rtl="0" eaLnBrk="1" latinLnBrk="0" hangingPunct="1">
                        <a:defRPr sz="1800" kern="1200">
                          <a:solidFill>
                            <a:schemeClr val="tx1"/>
                          </a:solidFill>
                          <a:latin typeface="Arial"/>
                        </a:defRPr>
                      </a:lvl6pPr>
                      <a:lvl7pPr marL="2732088" algn="l" defTabSz="910696" rtl="0" eaLnBrk="1" latinLnBrk="0" hangingPunct="1">
                        <a:defRPr sz="1800" kern="1200">
                          <a:solidFill>
                            <a:schemeClr val="tx1"/>
                          </a:solidFill>
                          <a:latin typeface="Arial"/>
                        </a:defRPr>
                      </a:lvl7pPr>
                      <a:lvl8pPr marL="3187437" algn="l" defTabSz="910696" rtl="0" eaLnBrk="1" latinLnBrk="0" hangingPunct="1">
                        <a:defRPr sz="1800" kern="1200">
                          <a:solidFill>
                            <a:schemeClr val="tx1"/>
                          </a:solidFill>
                          <a:latin typeface="Arial"/>
                        </a:defRPr>
                      </a:lvl8pPr>
                      <a:lvl9pPr marL="3642784" algn="l" defTabSz="910696" rtl="0" eaLnBrk="1" latinLnBrk="0" hangingPunct="1">
                        <a:defRPr sz="1800" kern="1200">
                          <a:solidFill>
                            <a:schemeClr val="tx1"/>
                          </a:solidFill>
                          <a:latin typeface="Arial"/>
                        </a:defRPr>
                      </a:lvl9pPr>
                    </a:lstStyle>
                    <a:p>
                      <a:pPr marL="87313" lvl="1" indent="-87313" algn="l" defTabSz="1043056" rtl="0" eaLnBrk="1" latinLnBrk="0" hangingPunct="1">
                        <a:buFont typeface="Arial" panose="020B0604020202020204" pitchFamily="34" charset="0"/>
                        <a:buChar char="•"/>
                      </a:pPr>
                      <a:r>
                        <a:rPr lang="en-GB" sz="800" dirty="0" smtClean="0"/>
                        <a:t>CFTC rules</a:t>
                      </a:r>
                      <a:endParaRPr lang="en-GB" sz="800" b="0" i="0" kern="1200" dirty="0" smtClean="0">
                        <a:solidFill>
                          <a:schemeClr val="tx1"/>
                        </a:solidFill>
                        <a:latin typeface="+mn-lt"/>
                        <a:ea typeface="+mn-ea"/>
                        <a:cs typeface="+mn-cs"/>
                      </a:endParaRP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0">
                <a:tc>
                  <a:txBody>
                    <a:bodyPr/>
                    <a:lstStyle>
                      <a:lvl1pPr marL="0" algn="l" defTabSz="910696" rtl="0" eaLnBrk="1" latinLnBrk="0" hangingPunct="1">
                        <a:defRPr sz="1800" kern="1200">
                          <a:solidFill>
                            <a:schemeClr val="tx1"/>
                          </a:solidFill>
                          <a:latin typeface="Arial"/>
                        </a:defRPr>
                      </a:lvl1pPr>
                      <a:lvl2pPr marL="455349" algn="l" defTabSz="910696" rtl="0" eaLnBrk="1" latinLnBrk="0" hangingPunct="1">
                        <a:defRPr sz="1800" kern="1200">
                          <a:solidFill>
                            <a:schemeClr val="tx1"/>
                          </a:solidFill>
                          <a:latin typeface="Arial"/>
                        </a:defRPr>
                      </a:lvl2pPr>
                      <a:lvl3pPr marL="910696" algn="l" defTabSz="910696" rtl="0" eaLnBrk="1" latinLnBrk="0" hangingPunct="1">
                        <a:defRPr sz="1800" kern="1200">
                          <a:solidFill>
                            <a:schemeClr val="tx1"/>
                          </a:solidFill>
                          <a:latin typeface="Arial"/>
                        </a:defRPr>
                      </a:lvl3pPr>
                      <a:lvl4pPr marL="1366045" algn="l" defTabSz="910696" rtl="0" eaLnBrk="1" latinLnBrk="0" hangingPunct="1">
                        <a:defRPr sz="1800" kern="1200">
                          <a:solidFill>
                            <a:schemeClr val="tx1"/>
                          </a:solidFill>
                          <a:latin typeface="Arial"/>
                        </a:defRPr>
                      </a:lvl4pPr>
                      <a:lvl5pPr marL="1821393" algn="l" defTabSz="910696" rtl="0" eaLnBrk="1" latinLnBrk="0" hangingPunct="1">
                        <a:defRPr sz="1800" kern="1200">
                          <a:solidFill>
                            <a:schemeClr val="tx1"/>
                          </a:solidFill>
                          <a:latin typeface="Arial"/>
                        </a:defRPr>
                      </a:lvl5pPr>
                      <a:lvl6pPr marL="2276739" algn="l" defTabSz="910696" rtl="0" eaLnBrk="1" latinLnBrk="0" hangingPunct="1">
                        <a:defRPr sz="1800" kern="1200">
                          <a:solidFill>
                            <a:schemeClr val="tx1"/>
                          </a:solidFill>
                          <a:latin typeface="Arial"/>
                        </a:defRPr>
                      </a:lvl6pPr>
                      <a:lvl7pPr marL="2732088" algn="l" defTabSz="910696" rtl="0" eaLnBrk="1" latinLnBrk="0" hangingPunct="1">
                        <a:defRPr sz="1800" kern="1200">
                          <a:solidFill>
                            <a:schemeClr val="tx1"/>
                          </a:solidFill>
                          <a:latin typeface="Arial"/>
                        </a:defRPr>
                      </a:lvl7pPr>
                      <a:lvl8pPr marL="3187437" algn="l" defTabSz="910696" rtl="0" eaLnBrk="1" latinLnBrk="0" hangingPunct="1">
                        <a:defRPr sz="1800" kern="1200">
                          <a:solidFill>
                            <a:schemeClr val="tx1"/>
                          </a:solidFill>
                          <a:latin typeface="Arial"/>
                        </a:defRPr>
                      </a:lvl8pPr>
                      <a:lvl9pPr marL="3642784" algn="l" defTabSz="910696" rtl="0" eaLnBrk="1" latinLnBrk="0" hangingPunct="1">
                        <a:defRPr sz="1800" kern="1200">
                          <a:solidFill>
                            <a:schemeClr val="tx1"/>
                          </a:solidFill>
                          <a:latin typeface="Arial"/>
                        </a:defRPr>
                      </a:lvl9pPr>
                    </a:lstStyle>
                    <a:p>
                      <a:pPr marL="0" marR="0" lvl="0" indent="0" algn="l" defTabSz="695325" rtl="0" eaLnBrk="1" fontAlgn="base" latinLnBrk="0" hangingPunct="1">
                        <a:lnSpc>
                          <a:spcPct val="100000"/>
                        </a:lnSpc>
                        <a:spcBef>
                          <a:spcPct val="20000"/>
                        </a:spcBef>
                        <a:spcAft>
                          <a:spcPct val="20000"/>
                        </a:spcAft>
                        <a:buClrTx/>
                        <a:buSzPct val="90000"/>
                        <a:buFont typeface="Arial" charset="0"/>
                        <a:buNone/>
                        <a:tabLst/>
                        <a:defRPr/>
                      </a:pPr>
                      <a:r>
                        <a:rPr kumimoji="0" lang="en-GB" sz="800" b="1" u="none" strike="noStrike" kern="1200" cap="none" normalizeH="0" baseline="0" dirty="0" smtClean="0">
                          <a:ln>
                            <a:noFill/>
                          </a:ln>
                          <a:solidFill>
                            <a:schemeClr val="tx2"/>
                          </a:solidFill>
                          <a:effectLst/>
                          <a:latin typeface="+mn-lt"/>
                          <a:ea typeface="+mn-ea"/>
                          <a:cs typeface="+mn-cs"/>
                        </a:rPr>
                        <a:t>Final</a:t>
                      </a:r>
                      <a:r>
                        <a:rPr kumimoji="0" lang="en-GB" sz="800" u="none" strike="noStrike" kern="1200" cap="none" normalizeH="0" baseline="0" dirty="0" smtClean="0">
                          <a:ln>
                            <a:noFill/>
                          </a:ln>
                          <a:effectLst/>
                        </a:rPr>
                        <a:t> </a:t>
                      </a:r>
                      <a:r>
                        <a:rPr kumimoji="0" lang="en-GB" sz="800" b="1" u="none" strike="noStrike" kern="1200" cap="none" normalizeH="0" baseline="0" dirty="0" smtClean="0">
                          <a:ln>
                            <a:noFill/>
                          </a:ln>
                          <a:solidFill>
                            <a:schemeClr val="tx2"/>
                          </a:solidFill>
                          <a:effectLst/>
                          <a:latin typeface="+mn-lt"/>
                          <a:ea typeface="+mn-ea"/>
                          <a:cs typeface="+mn-cs"/>
                        </a:rPr>
                        <a:t>Report</a:t>
                      </a: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 name="Title 1"/>
          <p:cNvSpPr>
            <a:spLocks noGrp="1"/>
          </p:cNvSpPr>
          <p:nvPr>
            <p:ph type="title"/>
          </p:nvPr>
        </p:nvSpPr>
        <p:spPr>
          <a:xfrm>
            <a:off x="567075" y="769050"/>
            <a:ext cx="9559252" cy="889561"/>
          </a:xfrm>
        </p:spPr>
        <p:txBody>
          <a:bodyPr/>
          <a:lstStyle/>
          <a:p>
            <a:r>
              <a:rPr lang="en-US" dirty="0"/>
              <a:t>Our proposed timetable and c</a:t>
            </a:r>
            <a:r>
              <a:rPr lang="en-US" dirty="0" smtClean="0"/>
              <a:t>heckpoints </a:t>
            </a:r>
            <a:r>
              <a:rPr lang="en-US" dirty="0"/>
              <a:t>– Phase 1a and 1b</a:t>
            </a:r>
            <a:br>
              <a:rPr lang="en-US" dirty="0"/>
            </a:br>
            <a:endParaRPr lang="en-US" dirty="0"/>
          </a:p>
        </p:txBody>
      </p:sp>
      <p:sp>
        <p:nvSpPr>
          <p:cNvPr id="85" name="Content Placeholder 2"/>
          <p:cNvSpPr txBox="1">
            <a:spLocks/>
          </p:cNvSpPr>
          <p:nvPr/>
        </p:nvSpPr>
        <p:spPr>
          <a:xfrm>
            <a:off x="567075" y="1166400"/>
            <a:ext cx="9558000" cy="769441"/>
          </a:xfrm>
          <a:prstGeom prst="rect">
            <a:avLst/>
          </a:prstGeom>
          <a:ln>
            <a:noFill/>
          </a:ln>
        </p:spPr>
        <p:txBody>
          <a:bodyPr wrap="square" lIns="0" tIns="0" rIns="0" bIns="0" anchor="t" anchorCtr="0">
            <a:spAutoFit/>
          </a:bodyPr>
          <a:lstStyle>
            <a:lvl1pPr marL="0" marR="0" indent="-312917" algn="l" defTabSz="1043056" rtl="0" eaLnBrk="1" fontAlgn="auto" latinLnBrk="0" hangingPunct="1">
              <a:lnSpc>
                <a:spcPct val="100000"/>
              </a:lnSpc>
              <a:spcBef>
                <a:spcPts val="0"/>
              </a:spcBef>
              <a:spcAft>
                <a:spcPts val="600"/>
              </a:spcAft>
              <a:buClr>
                <a:schemeClr val="tx1"/>
              </a:buClr>
              <a:buSzTx/>
              <a:buFontTx/>
              <a:buNone/>
              <a:tabLst/>
              <a:defRPr sz="1400" kern="1200">
                <a:solidFill>
                  <a:schemeClr val="tx1"/>
                </a:solidFill>
                <a:latin typeface="Georgia" pitchFamily="18" charset="0"/>
                <a:ea typeface="+mn-ea"/>
                <a:cs typeface="+mn-cs"/>
              </a:defRPr>
            </a:lvl1pPr>
            <a:lvl2pPr marL="0" indent="0" algn="l" defTabSz="1043056" rtl="0" eaLnBrk="1" latinLnBrk="0" hangingPunct="1">
              <a:lnSpc>
                <a:spcPct val="100000"/>
              </a:lnSpc>
              <a:spcBef>
                <a:spcPts val="0"/>
              </a:spcBef>
              <a:spcAft>
                <a:spcPts val="600"/>
              </a:spcAft>
              <a:buClr>
                <a:schemeClr val="tx1"/>
              </a:buClr>
              <a:buFont typeface="Georgia" pitchFamily="18" charset="0"/>
              <a:buNone/>
              <a:defRPr sz="1000" b="1" i="1" kern="1200">
                <a:solidFill>
                  <a:schemeClr val="tx1"/>
                </a:solidFill>
                <a:latin typeface="Georgia" pitchFamily="18" charset="0"/>
                <a:ea typeface="+mn-ea"/>
                <a:cs typeface="+mn-cs"/>
              </a:defRPr>
            </a:lvl2pPr>
            <a:lvl3pPr marL="0" indent="0" algn="l" defTabSz="1043056" rtl="0" eaLnBrk="1" latinLnBrk="0" hangingPunct="1">
              <a:lnSpc>
                <a:spcPct val="100000"/>
              </a:lnSpc>
              <a:spcBef>
                <a:spcPts val="0"/>
              </a:spcBef>
              <a:spcAft>
                <a:spcPts val="600"/>
              </a:spcAft>
              <a:buClr>
                <a:schemeClr val="tx1"/>
              </a:buClr>
              <a:buFont typeface="Georgia" pitchFamily="18" charset="0"/>
              <a:buNone/>
              <a:defRPr sz="1000" kern="1200">
                <a:solidFill>
                  <a:schemeClr val="tx1"/>
                </a:solidFill>
                <a:latin typeface="Georgia" pitchFamily="18" charset="0"/>
                <a:ea typeface="+mn-ea"/>
                <a:cs typeface="+mn-cs"/>
              </a:defRPr>
            </a:lvl3pPr>
            <a:lvl4pPr marL="171450" indent="-171450" algn="l" defTabSz="1043056" rtl="0" eaLnBrk="1" latinLnBrk="0" hangingPunct="1">
              <a:lnSpc>
                <a:spcPct val="100000"/>
              </a:lnSpc>
              <a:spcBef>
                <a:spcPts val="0"/>
              </a:spcBef>
              <a:spcAft>
                <a:spcPts val="600"/>
              </a:spcAft>
              <a:buClr>
                <a:schemeClr val="tx1"/>
              </a:buClr>
              <a:buFont typeface="Arial" panose="020B0604020202020204" pitchFamily="34" charset="0"/>
              <a:buChar char="•"/>
              <a:defRPr sz="1000" kern="1200">
                <a:solidFill>
                  <a:schemeClr val="tx1"/>
                </a:solidFill>
                <a:latin typeface="Georgia" pitchFamily="18" charset="0"/>
                <a:ea typeface="+mn-ea"/>
                <a:cs typeface="+mn-cs"/>
              </a:defRPr>
            </a:lvl4pPr>
            <a:lvl5pPr marL="361950" indent="-180975" algn="l" defTabSz="1043056" rtl="0" eaLnBrk="1" latinLnBrk="0" hangingPunct="1">
              <a:lnSpc>
                <a:spcPct val="100000"/>
              </a:lnSpc>
              <a:spcBef>
                <a:spcPts val="0"/>
              </a:spcBef>
              <a:spcAft>
                <a:spcPts val="600"/>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312917" marR="0" indent="-312917" algn="l" defTabSz="1043056" rtl="0" eaLnBrk="1" fontAlgn="auto" latinLnBrk="0" hangingPunct="1">
              <a:lnSpc>
                <a:spcPct val="100000"/>
              </a:lnSpc>
              <a:spcBef>
                <a:spcPts val="0"/>
              </a:spcBef>
              <a:spcAft>
                <a:spcPts val="1027"/>
              </a:spcAft>
              <a:buClr>
                <a:schemeClr val="tx1"/>
              </a:buClr>
              <a:buSzPct val="100000"/>
              <a:buFont typeface="+mj-lt"/>
              <a:buAutoNum type="arabicPeriod"/>
              <a:tabLst/>
              <a:defRPr sz="2300" kern="1200" baseline="0">
                <a:solidFill>
                  <a:schemeClr val="tx1"/>
                </a:solidFill>
                <a:latin typeface="Georgia" pitchFamily="18" charset="0"/>
                <a:ea typeface="+mn-ea"/>
                <a:cs typeface="+mn-cs"/>
              </a:defRPr>
            </a:lvl6pPr>
            <a:lvl7pPr marL="625834" indent="-312917" algn="l" defTabSz="1043056" rtl="0" eaLnBrk="1" latinLnBrk="0" hangingPunct="1">
              <a:lnSpc>
                <a:spcPct val="100000"/>
              </a:lnSpc>
              <a:spcBef>
                <a:spcPts val="0"/>
              </a:spcBef>
              <a:spcAft>
                <a:spcPts val="1027"/>
              </a:spcAft>
              <a:buSzPct val="100000"/>
              <a:buFont typeface="+mj-lt"/>
              <a:buAutoNum type="alphaLcPeriod"/>
              <a:defRPr sz="2300" kern="1200" baseline="0">
                <a:solidFill>
                  <a:schemeClr val="tx1"/>
                </a:solidFill>
                <a:latin typeface="Georgia" pitchFamily="18" charset="0"/>
                <a:ea typeface="+mn-ea"/>
                <a:cs typeface="+mn-cs"/>
              </a:defRPr>
            </a:lvl7pPr>
            <a:lvl8pPr marL="938750" indent="-312917" algn="l" defTabSz="1043056" rtl="0" eaLnBrk="1" latinLnBrk="0" hangingPunct="1">
              <a:lnSpc>
                <a:spcPct val="100000"/>
              </a:lnSpc>
              <a:spcBef>
                <a:spcPts val="0"/>
              </a:spcBef>
              <a:spcAft>
                <a:spcPts val="1027"/>
              </a:spcAft>
              <a:buSzPct val="100000"/>
              <a:buFont typeface="+mj-lt"/>
              <a:buAutoNum type="romanLcPeriod"/>
              <a:defRPr sz="2300" kern="1200" baseline="0">
                <a:solidFill>
                  <a:schemeClr val="tx1"/>
                </a:solidFill>
                <a:latin typeface="Georgia" pitchFamily="18" charset="0"/>
                <a:ea typeface="+mn-ea"/>
                <a:cs typeface="+mn-cs"/>
              </a:defRPr>
            </a:lvl8pPr>
            <a:lvl9pPr marL="0" indent="-312917" algn="l" defTabSz="1043056" rtl="0" eaLnBrk="1" latinLnBrk="0" hangingPunct="1">
              <a:lnSpc>
                <a:spcPct val="100000"/>
              </a:lnSpc>
              <a:spcBef>
                <a:spcPts val="0"/>
              </a:spcBef>
              <a:spcAft>
                <a:spcPts val="1027"/>
              </a:spcAft>
              <a:buFont typeface="Arial" pitchFamily="34" charset="0"/>
              <a:buNone/>
              <a:defRPr sz="2300" b="1" kern="1200" baseline="0">
                <a:solidFill>
                  <a:schemeClr val="tx2"/>
                </a:solidFill>
                <a:latin typeface="Georgia" pitchFamily="18" charset="0"/>
                <a:ea typeface="+mn-ea"/>
                <a:cs typeface="+mn-cs"/>
              </a:defRPr>
            </a:lvl9pPr>
          </a:lstStyle>
          <a:p>
            <a:pPr>
              <a:spcAft>
                <a:spcPts val="300"/>
              </a:spcAft>
            </a:pPr>
            <a:r>
              <a:rPr lang="en-US" sz="900" dirty="0"/>
              <a:t>The proposed timetable is shown below. </a:t>
            </a:r>
            <a:endParaRPr lang="en-US" sz="900" dirty="0" smtClean="0"/>
          </a:p>
          <a:p>
            <a:pPr marL="177800" indent="-95250">
              <a:spcAft>
                <a:spcPts val="300"/>
              </a:spcAft>
              <a:buFont typeface="Arial" panose="020B0604020202020204" pitchFamily="34" charset="0"/>
              <a:buChar char="•"/>
              <a:tabLst>
                <a:tab pos="177800" algn="l"/>
              </a:tabLst>
            </a:pPr>
            <a:r>
              <a:rPr lang="en-US" sz="900" dirty="0" smtClean="0"/>
              <a:t>In </a:t>
            </a:r>
            <a:r>
              <a:rPr lang="en-US" sz="900" dirty="0"/>
              <a:t>order to realise synergies from project oversight we have proposed running Phase 1a and Phase 1b in parallel, with priority given to Phase 1a and Task 1 as requested. </a:t>
            </a:r>
            <a:endParaRPr lang="en-US" sz="900" dirty="0" smtClean="0"/>
          </a:p>
          <a:p>
            <a:pPr marL="177800" indent="-95250">
              <a:spcAft>
                <a:spcPts val="300"/>
              </a:spcAft>
              <a:buFont typeface="Arial" panose="020B0604020202020204" pitchFamily="34" charset="0"/>
              <a:buChar char="•"/>
              <a:tabLst>
                <a:tab pos="177800" algn="l"/>
              </a:tabLst>
            </a:pPr>
            <a:r>
              <a:rPr lang="en-US" sz="900" dirty="0" smtClean="0"/>
              <a:t>We </a:t>
            </a:r>
            <a:r>
              <a:rPr lang="en-US" sz="900" dirty="0"/>
              <a:t>have proposed a series of </a:t>
            </a:r>
            <a:r>
              <a:rPr lang="en-US" sz="900" dirty="0" smtClean="0"/>
              <a:t>checkpoints; at </a:t>
            </a:r>
            <a:r>
              <a:rPr lang="en-US" sz="900" dirty="0"/>
              <a:t>each of these </a:t>
            </a:r>
            <a:r>
              <a:rPr lang="en-US" sz="900" dirty="0" smtClean="0"/>
              <a:t>checkpoints </a:t>
            </a:r>
            <a:r>
              <a:rPr lang="en-US" sz="900" dirty="0"/>
              <a:t>we will review findings to date and refine our approach taking findings into account as appropriate. </a:t>
            </a:r>
            <a:r>
              <a:rPr lang="en-US" sz="900" dirty="0" smtClean="0"/>
              <a:t> The </a:t>
            </a:r>
            <a:r>
              <a:rPr lang="en-US" sz="900" dirty="0"/>
              <a:t>planned </a:t>
            </a:r>
            <a:r>
              <a:rPr lang="en-US" sz="900" dirty="0" smtClean="0"/>
              <a:t>Checkpoints </a:t>
            </a:r>
            <a:r>
              <a:rPr lang="en-US" sz="900" dirty="0"/>
              <a:t>are scheduled at 6 weeks (after initial analysis), 4 months (after the completion of the one day test for the first asset classes) and after </a:t>
            </a:r>
            <a:r>
              <a:rPr lang="en-US" sz="900" dirty="0" smtClean="0"/>
              <a:t>26 weeks (after </a:t>
            </a:r>
            <a:r>
              <a:rPr lang="en-US" sz="900" dirty="0"/>
              <a:t>the full completion of </a:t>
            </a:r>
            <a:r>
              <a:rPr lang="en-US" sz="900" dirty="0" smtClean="0"/>
              <a:t>Phase 1a </a:t>
            </a:r>
            <a:r>
              <a:rPr lang="en-US" sz="900" dirty="0"/>
              <a:t>and </a:t>
            </a:r>
            <a:r>
              <a:rPr lang="en-US" sz="900" dirty="0" smtClean="0"/>
              <a:t>Phase 1b</a:t>
            </a:r>
            <a:r>
              <a:rPr lang="en-US" sz="900" dirty="0"/>
              <a:t>).</a:t>
            </a:r>
          </a:p>
        </p:txBody>
      </p:sp>
      <p:sp>
        <p:nvSpPr>
          <p:cNvPr id="96" name="Pentagon 56"/>
          <p:cNvSpPr/>
          <p:nvPr/>
        </p:nvSpPr>
        <p:spPr>
          <a:xfrm>
            <a:off x="2854704" y="2638482"/>
            <a:ext cx="216000" cy="144000"/>
          </a:xfrm>
          <a:prstGeom prst="rect">
            <a:avLst/>
          </a:prstGeom>
          <a:solidFill>
            <a:schemeClr val="tx2"/>
          </a:solidFill>
          <a:ln w="25400" cap="flat" cmpd="sng" algn="ctr">
            <a:solidFill>
              <a:schemeClr val="bg2"/>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98" name="Diamond 97"/>
          <p:cNvSpPr/>
          <p:nvPr/>
        </p:nvSpPr>
        <p:spPr bwMode="ltGray">
          <a:xfrm>
            <a:off x="2832344" y="2220461"/>
            <a:ext cx="144000" cy="144000"/>
          </a:xfrm>
          <a:prstGeom prst="diamond">
            <a:avLst/>
          </a:prstGeom>
          <a:solidFill>
            <a:srgbClr val="968C6D"/>
          </a:solidFill>
          <a:ln w="3175">
            <a:solidFill>
              <a:srgbClr val="968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endParaRPr>
          </a:p>
        </p:txBody>
      </p:sp>
      <p:sp>
        <p:nvSpPr>
          <p:cNvPr id="101" name="Diamond 100"/>
          <p:cNvSpPr/>
          <p:nvPr/>
        </p:nvSpPr>
        <p:spPr bwMode="ltGray">
          <a:xfrm>
            <a:off x="3381760" y="2220461"/>
            <a:ext cx="144000" cy="144000"/>
          </a:xfrm>
          <a:prstGeom prst="diamond">
            <a:avLst/>
          </a:prstGeom>
          <a:solidFill>
            <a:srgbClr val="968C6D"/>
          </a:solidFill>
          <a:ln w="3175">
            <a:solidFill>
              <a:srgbClr val="968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endParaRPr>
          </a:p>
        </p:txBody>
      </p:sp>
      <p:sp>
        <p:nvSpPr>
          <p:cNvPr id="102" name="Diamond 101"/>
          <p:cNvSpPr/>
          <p:nvPr/>
        </p:nvSpPr>
        <p:spPr bwMode="ltGray">
          <a:xfrm>
            <a:off x="3931176" y="2220461"/>
            <a:ext cx="144000" cy="144000"/>
          </a:xfrm>
          <a:prstGeom prst="diamond">
            <a:avLst/>
          </a:prstGeom>
          <a:solidFill>
            <a:srgbClr val="968C6D"/>
          </a:solidFill>
          <a:ln w="3175">
            <a:solidFill>
              <a:srgbClr val="968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endParaRPr>
          </a:p>
        </p:txBody>
      </p:sp>
      <p:sp>
        <p:nvSpPr>
          <p:cNvPr id="115" name="Pentagon 56"/>
          <p:cNvSpPr/>
          <p:nvPr/>
        </p:nvSpPr>
        <p:spPr>
          <a:xfrm>
            <a:off x="2854704" y="2833642"/>
            <a:ext cx="936000" cy="144000"/>
          </a:xfrm>
          <a:prstGeom prst="rect">
            <a:avLst/>
          </a:prstGeom>
          <a:solidFill>
            <a:schemeClr val="tx2"/>
          </a:solidFill>
          <a:ln w="25400" cap="flat" cmpd="sng" algn="ctr">
            <a:solidFill>
              <a:schemeClr val="bg2"/>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16" name="Pentagon 56"/>
          <p:cNvSpPr/>
          <p:nvPr/>
        </p:nvSpPr>
        <p:spPr>
          <a:xfrm>
            <a:off x="3134104" y="3028802"/>
            <a:ext cx="648000" cy="144000"/>
          </a:xfrm>
          <a:prstGeom prst="rect">
            <a:avLst/>
          </a:prstGeom>
          <a:solidFill>
            <a:schemeClr val="tx2"/>
          </a:solidFill>
          <a:ln w="25400" cap="flat" cmpd="sng" algn="ctr">
            <a:solidFill>
              <a:schemeClr val="bg2"/>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19" name="Pentagon 56"/>
          <p:cNvSpPr/>
          <p:nvPr/>
        </p:nvSpPr>
        <p:spPr>
          <a:xfrm>
            <a:off x="4330705" y="3839717"/>
            <a:ext cx="1612896" cy="144000"/>
          </a:xfrm>
          <a:prstGeom prst="rect">
            <a:avLst/>
          </a:prstGeom>
          <a:solidFill>
            <a:schemeClr val="tx2"/>
          </a:solidFill>
          <a:ln w="25400" cap="flat" cmpd="sng" algn="ctr">
            <a:solidFill>
              <a:schemeClr val="bg2"/>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20" name="Pentagon 56"/>
          <p:cNvSpPr/>
          <p:nvPr/>
        </p:nvSpPr>
        <p:spPr>
          <a:xfrm>
            <a:off x="4330705" y="4048079"/>
            <a:ext cx="1612896" cy="144000"/>
          </a:xfrm>
          <a:prstGeom prst="rect">
            <a:avLst/>
          </a:prstGeom>
          <a:solidFill>
            <a:schemeClr val="tx2"/>
          </a:solidFill>
          <a:ln w="25400" cap="flat" cmpd="sng" algn="ctr">
            <a:solidFill>
              <a:schemeClr val="bg2"/>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21" name="Pentagon 56"/>
          <p:cNvSpPr/>
          <p:nvPr/>
        </p:nvSpPr>
        <p:spPr>
          <a:xfrm>
            <a:off x="5607987" y="4256441"/>
            <a:ext cx="1619088" cy="144000"/>
          </a:xfrm>
          <a:prstGeom prst="rect">
            <a:avLst/>
          </a:prstGeom>
          <a:solidFill>
            <a:schemeClr val="tx2"/>
          </a:solidFill>
          <a:ln w="25400" cap="flat" cmpd="sng" algn="ctr">
            <a:solidFill>
              <a:schemeClr val="bg2"/>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22" name="Pentagon 56"/>
          <p:cNvSpPr/>
          <p:nvPr/>
        </p:nvSpPr>
        <p:spPr>
          <a:xfrm>
            <a:off x="5607987" y="4464803"/>
            <a:ext cx="1619088" cy="144000"/>
          </a:xfrm>
          <a:prstGeom prst="rect">
            <a:avLst/>
          </a:prstGeom>
          <a:solidFill>
            <a:schemeClr val="tx2"/>
          </a:solidFill>
          <a:ln w="25400" cap="flat" cmpd="sng" algn="ctr">
            <a:solidFill>
              <a:schemeClr val="bg2"/>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23" name="Pentagon 56"/>
          <p:cNvSpPr/>
          <p:nvPr/>
        </p:nvSpPr>
        <p:spPr>
          <a:xfrm>
            <a:off x="7214755" y="4673165"/>
            <a:ext cx="1908000" cy="144000"/>
          </a:xfrm>
          <a:prstGeom prst="rect">
            <a:avLst/>
          </a:prstGeom>
          <a:solidFill>
            <a:schemeClr val="tx2"/>
          </a:solidFill>
          <a:ln w="25400" cap="flat" cmpd="sng" algn="ctr">
            <a:solidFill>
              <a:schemeClr val="bg2"/>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24" name="Pentagon 56"/>
          <p:cNvSpPr/>
          <p:nvPr/>
        </p:nvSpPr>
        <p:spPr>
          <a:xfrm>
            <a:off x="7214755" y="4881530"/>
            <a:ext cx="1908000" cy="144000"/>
          </a:xfrm>
          <a:prstGeom prst="rect">
            <a:avLst/>
          </a:prstGeom>
          <a:solidFill>
            <a:schemeClr val="tx2"/>
          </a:solidFill>
          <a:ln w="25400" cap="flat" cmpd="sng" algn="ctr">
            <a:solidFill>
              <a:schemeClr val="bg2"/>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17" name="Pentagon 56"/>
          <p:cNvSpPr/>
          <p:nvPr/>
        </p:nvSpPr>
        <p:spPr>
          <a:xfrm>
            <a:off x="3764528" y="3223961"/>
            <a:ext cx="610052" cy="144000"/>
          </a:xfrm>
          <a:prstGeom prst="rect">
            <a:avLst/>
          </a:prstGeom>
          <a:solidFill>
            <a:schemeClr val="tx2"/>
          </a:solidFill>
          <a:ln w="25400" cap="flat" cmpd="sng" algn="ctr">
            <a:solidFill>
              <a:schemeClr val="bg2"/>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18" name="Pentagon 56"/>
          <p:cNvSpPr/>
          <p:nvPr/>
        </p:nvSpPr>
        <p:spPr>
          <a:xfrm>
            <a:off x="3138803" y="3631355"/>
            <a:ext cx="5184000" cy="144000"/>
          </a:xfrm>
          <a:prstGeom prst="rect">
            <a:avLst/>
          </a:prstGeom>
          <a:solidFill>
            <a:schemeClr val="tx2"/>
          </a:solidFill>
          <a:ln w="25400" cap="flat" cmpd="sng" algn="ctr">
            <a:solidFill>
              <a:schemeClr val="bg2"/>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25" name="Pentagon 56"/>
          <p:cNvSpPr/>
          <p:nvPr/>
        </p:nvSpPr>
        <p:spPr>
          <a:xfrm>
            <a:off x="2991796" y="5288924"/>
            <a:ext cx="1382783" cy="144000"/>
          </a:xfrm>
          <a:prstGeom prst="rect">
            <a:avLst/>
          </a:prstGeom>
          <a:solidFill>
            <a:srgbClr val="968C6D"/>
          </a:solidFill>
          <a:ln w="25400" cap="flat" cmpd="sng" algn="ctr">
            <a:solidFill>
              <a:schemeClr val="bg2"/>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grpSp>
        <p:nvGrpSpPr>
          <p:cNvPr id="5" name="Group 4"/>
          <p:cNvGrpSpPr/>
          <p:nvPr/>
        </p:nvGrpSpPr>
        <p:grpSpPr>
          <a:xfrm>
            <a:off x="4330704" y="5492621"/>
            <a:ext cx="4792291" cy="347697"/>
            <a:chOff x="4330704" y="5492621"/>
            <a:chExt cx="2654295" cy="347697"/>
          </a:xfrm>
        </p:grpSpPr>
        <p:sp>
          <p:nvSpPr>
            <p:cNvPr id="126" name="Pentagon 56"/>
            <p:cNvSpPr/>
            <p:nvPr/>
          </p:nvSpPr>
          <p:spPr>
            <a:xfrm>
              <a:off x="4330704" y="5492621"/>
              <a:ext cx="2654295" cy="144000"/>
            </a:xfrm>
            <a:prstGeom prst="rect">
              <a:avLst/>
            </a:prstGeom>
            <a:solidFill>
              <a:srgbClr val="968C6D"/>
            </a:solidFill>
            <a:ln w="25400" cap="flat" cmpd="sng" algn="ctr">
              <a:solidFill>
                <a:schemeClr val="bg2"/>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27" name="Pentagon 56"/>
            <p:cNvSpPr/>
            <p:nvPr/>
          </p:nvSpPr>
          <p:spPr>
            <a:xfrm>
              <a:off x="4330704" y="5696318"/>
              <a:ext cx="2654295" cy="144000"/>
            </a:xfrm>
            <a:prstGeom prst="rect">
              <a:avLst/>
            </a:prstGeom>
            <a:solidFill>
              <a:srgbClr val="968C6D"/>
            </a:solidFill>
            <a:ln w="25400" cap="flat" cmpd="sng" algn="ctr">
              <a:solidFill>
                <a:schemeClr val="bg2"/>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grpSp>
      <p:grpSp>
        <p:nvGrpSpPr>
          <p:cNvPr id="3" name="Group 2"/>
          <p:cNvGrpSpPr/>
          <p:nvPr/>
        </p:nvGrpSpPr>
        <p:grpSpPr>
          <a:xfrm>
            <a:off x="5990755" y="6103712"/>
            <a:ext cx="2885165" cy="347697"/>
            <a:chOff x="5990755" y="6103712"/>
            <a:chExt cx="3132000" cy="347697"/>
          </a:xfrm>
        </p:grpSpPr>
        <p:sp>
          <p:nvSpPr>
            <p:cNvPr id="128" name="Pentagon 56"/>
            <p:cNvSpPr/>
            <p:nvPr/>
          </p:nvSpPr>
          <p:spPr>
            <a:xfrm>
              <a:off x="5990755" y="6103712"/>
              <a:ext cx="3132000" cy="144000"/>
            </a:xfrm>
            <a:prstGeom prst="rect">
              <a:avLst/>
            </a:prstGeom>
            <a:solidFill>
              <a:schemeClr val="accent4"/>
            </a:solidFill>
            <a:ln w="25400" cap="flat" cmpd="sng" algn="ctr">
              <a:solidFill>
                <a:schemeClr val="bg2"/>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29" name="Pentagon 56"/>
            <p:cNvSpPr/>
            <p:nvPr/>
          </p:nvSpPr>
          <p:spPr>
            <a:xfrm>
              <a:off x="5990755" y="6307409"/>
              <a:ext cx="3132000" cy="144000"/>
            </a:xfrm>
            <a:prstGeom prst="rect">
              <a:avLst/>
            </a:prstGeom>
            <a:solidFill>
              <a:schemeClr val="accent4"/>
            </a:solidFill>
            <a:ln w="25400" cap="flat" cmpd="sng" algn="ctr">
              <a:solidFill>
                <a:schemeClr val="bg2"/>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grpSp>
      <p:sp>
        <p:nvSpPr>
          <p:cNvPr id="130" name="Pentagon 56"/>
          <p:cNvSpPr/>
          <p:nvPr/>
        </p:nvSpPr>
        <p:spPr>
          <a:xfrm>
            <a:off x="8829850" y="6511107"/>
            <a:ext cx="828000" cy="144000"/>
          </a:xfrm>
          <a:prstGeom prst="rect">
            <a:avLst/>
          </a:prstGeom>
          <a:solidFill>
            <a:schemeClr val="accent3"/>
          </a:solidFill>
          <a:ln w="25400" cap="flat" cmpd="sng" algn="ctr">
            <a:solidFill>
              <a:schemeClr val="bg2"/>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42" name="TextBox 141"/>
          <p:cNvSpPr txBox="1"/>
          <p:nvPr/>
        </p:nvSpPr>
        <p:spPr>
          <a:xfrm>
            <a:off x="1214587" y="6786745"/>
            <a:ext cx="2585644" cy="461665"/>
          </a:xfrm>
          <a:prstGeom prst="rect">
            <a:avLst/>
          </a:prstGeom>
          <a:noFill/>
        </p:spPr>
        <p:txBody>
          <a:bodyPr wrap="square" lIns="0" tIns="0" rIns="0" bIns="0" rtlCol="0" anchor="t">
            <a:spAutoFit/>
          </a:bodyPr>
          <a:lstStyle/>
          <a:p>
            <a:pPr indent="-274320"/>
            <a:r>
              <a:rPr lang="en-GB" sz="750" b="1" dirty="0" smtClean="0">
                <a:solidFill>
                  <a:schemeClr val="tx2"/>
                </a:solidFill>
              </a:rPr>
              <a:t>Checkpoint 1</a:t>
            </a:r>
          </a:p>
          <a:p>
            <a:pPr marL="108000" indent="-108000">
              <a:buFont typeface="Arial" panose="020B0604020202020204" pitchFamily="34" charset="0"/>
              <a:buChar char="•"/>
            </a:pPr>
            <a:r>
              <a:rPr lang="en-GB" sz="750" dirty="0"/>
              <a:t>Review findings from </a:t>
            </a:r>
            <a:r>
              <a:rPr lang="en-GB" sz="750" dirty="0" smtClean="0"/>
              <a:t>Diagnostic.</a:t>
            </a:r>
            <a:endParaRPr lang="en-GB" sz="750" dirty="0"/>
          </a:p>
          <a:p>
            <a:pPr marL="108000" indent="-108000">
              <a:buFont typeface="Arial" panose="020B0604020202020204" pitchFamily="34" charset="0"/>
              <a:buChar char="•"/>
            </a:pPr>
            <a:r>
              <a:rPr lang="en-GB" sz="750" dirty="0"/>
              <a:t>Review findings from initial assessment of </a:t>
            </a:r>
            <a:r>
              <a:rPr lang="en-GB" sz="750" dirty="0" smtClean="0"/>
              <a:t>rules.</a:t>
            </a:r>
            <a:endParaRPr lang="en-GB" sz="750" dirty="0"/>
          </a:p>
          <a:p>
            <a:pPr indent="-274320"/>
            <a:endParaRPr lang="en-GB" sz="750" b="1" i="1" dirty="0"/>
          </a:p>
        </p:txBody>
      </p:sp>
      <p:sp>
        <p:nvSpPr>
          <p:cNvPr id="143" name="TextBox 142"/>
          <p:cNvSpPr txBox="1"/>
          <p:nvPr/>
        </p:nvSpPr>
        <p:spPr>
          <a:xfrm>
            <a:off x="4215093" y="6786745"/>
            <a:ext cx="2851743" cy="461665"/>
          </a:xfrm>
          <a:prstGeom prst="rect">
            <a:avLst/>
          </a:prstGeom>
          <a:noFill/>
        </p:spPr>
        <p:txBody>
          <a:bodyPr wrap="square" lIns="0" tIns="0" rIns="0" bIns="0" rtlCol="0" anchor="t">
            <a:spAutoFit/>
          </a:bodyPr>
          <a:lstStyle/>
          <a:p>
            <a:pPr indent="-274320"/>
            <a:r>
              <a:rPr lang="en-GB" sz="750" b="1" dirty="0">
                <a:solidFill>
                  <a:schemeClr val="tx2"/>
                </a:solidFill>
              </a:rPr>
              <a:t>Checkpoint 2</a:t>
            </a:r>
          </a:p>
          <a:p>
            <a:pPr marL="171450" indent="-171450">
              <a:buFont typeface="Arial" panose="020B0604020202020204" pitchFamily="34" charset="0"/>
              <a:buChar char="•"/>
            </a:pPr>
            <a:r>
              <a:rPr lang="en-GB" sz="750" dirty="0"/>
              <a:t>Review findings from Equity/ETD One Day Test.</a:t>
            </a:r>
          </a:p>
          <a:p>
            <a:pPr marL="171450" indent="-171450">
              <a:buFont typeface="Arial" panose="020B0604020202020204" pitchFamily="34" charset="0"/>
              <a:buChar char="•"/>
            </a:pPr>
            <a:r>
              <a:rPr lang="en-GB" sz="750" dirty="0"/>
              <a:t>Review findings from deep-dive assessment of </a:t>
            </a:r>
            <a:r>
              <a:rPr lang="en-GB" sz="750" dirty="0" smtClean="0"/>
              <a:t>rules.</a:t>
            </a:r>
            <a:endParaRPr lang="en-GB" sz="750" dirty="0"/>
          </a:p>
          <a:p>
            <a:pPr indent="-274320"/>
            <a:endParaRPr lang="en-GB" sz="750" b="1" i="1" dirty="0" smtClean="0"/>
          </a:p>
        </p:txBody>
      </p:sp>
      <p:sp>
        <p:nvSpPr>
          <p:cNvPr id="144" name="TextBox 143"/>
          <p:cNvSpPr txBox="1"/>
          <p:nvPr/>
        </p:nvSpPr>
        <p:spPr>
          <a:xfrm>
            <a:off x="7481698" y="6786745"/>
            <a:ext cx="2465419" cy="461665"/>
          </a:xfrm>
          <a:prstGeom prst="rect">
            <a:avLst/>
          </a:prstGeom>
          <a:noFill/>
        </p:spPr>
        <p:txBody>
          <a:bodyPr wrap="square" lIns="0" tIns="0" rIns="0" bIns="0" rtlCol="0" anchor="t">
            <a:spAutoFit/>
          </a:bodyPr>
          <a:lstStyle/>
          <a:p>
            <a:pPr indent="-274320"/>
            <a:r>
              <a:rPr lang="en-GB" sz="750" b="1" dirty="0">
                <a:solidFill>
                  <a:schemeClr val="tx2"/>
                </a:solidFill>
              </a:rPr>
              <a:t>Checkpoint 3</a:t>
            </a:r>
          </a:p>
          <a:p>
            <a:pPr marL="171450" indent="-171450">
              <a:buFont typeface="Arial" panose="020B0604020202020204" pitchFamily="34" charset="0"/>
              <a:buChar char="•"/>
            </a:pPr>
            <a:r>
              <a:rPr lang="en-GB" sz="750" dirty="0"/>
              <a:t>Review remaining findings from One Day Test.</a:t>
            </a:r>
          </a:p>
          <a:p>
            <a:pPr marL="171450" indent="-171450">
              <a:buFont typeface="Arial" panose="020B0604020202020204" pitchFamily="34" charset="0"/>
              <a:buChar char="•"/>
            </a:pPr>
            <a:r>
              <a:rPr lang="en-GB" sz="750" dirty="0"/>
              <a:t>Review findings from controls and governance review.</a:t>
            </a:r>
          </a:p>
          <a:p>
            <a:pPr indent="-274320"/>
            <a:endParaRPr lang="en-GB" sz="750" b="1" i="1" dirty="0" smtClean="0"/>
          </a:p>
        </p:txBody>
      </p:sp>
      <p:sp>
        <p:nvSpPr>
          <p:cNvPr id="153" name="Slide Number Placeholder 4"/>
          <p:cNvSpPr>
            <a:spLocks noGrp="1"/>
          </p:cNvSpPr>
          <p:nvPr>
            <p:ph type="sldNum" sz="quarter" idx="4"/>
          </p:nvPr>
        </p:nvSpPr>
        <p:spPr>
          <a:xfrm>
            <a:off x="8344093" y="7042354"/>
            <a:ext cx="1782233" cy="148260"/>
          </a:xfrm>
        </p:spPr>
        <p:txBody>
          <a:bodyPr/>
          <a:lstStyle/>
          <a:p>
            <a:fld id="{FEBD7F86-1881-4698-8703-FB80B0800997}" type="slidenum">
              <a:rPr lang="en-GB" smtClean="0"/>
              <a:pPr/>
              <a:t>7</a:t>
            </a:fld>
            <a:endParaRPr lang="en-GB" dirty="0"/>
          </a:p>
        </p:txBody>
      </p:sp>
      <p:grpSp>
        <p:nvGrpSpPr>
          <p:cNvPr id="7" name="Group 6"/>
          <p:cNvGrpSpPr/>
          <p:nvPr/>
        </p:nvGrpSpPr>
        <p:grpSpPr>
          <a:xfrm>
            <a:off x="4266580" y="2364474"/>
            <a:ext cx="216000" cy="4330846"/>
            <a:chOff x="4266580" y="2364461"/>
            <a:chExt cx="216000" cy="4330846"/>
          </a:xfrm>
        </p:grpSpPr>
        <p:cxnSp>
          <p:nvCxnSpPr>
            <p:cNvPr id="6" name="Straight Connector 5"/>
            <p:cNvCxnSpPr/>
            <p:nvPr/>
          </p:nvCxnSpPr>
          <p:spPr>
            <a:xfrm>
              <a:off x="4374580" y="2364461"/>
              <a:ext cx="0" cy="4176464"/>
            </a:xfrm>
            <a:prstGeom prst="line">
              <a:avLst/>
            </a:prstGeom>
            <a:ln w="19050">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
          <p:nvSpPr>
            <p:cNvPr id="55" name="Diamond 54"/>
            <p:cNvSpPr/>
            <p:nvPr/>
          </p:nvSpPr>
          <p:spPr bwMode="ltGray">
            <a:xfrm>
              <a:off x="4266580" y="6479307"/>
              <a:ext cx="216000" cy="216000"/>
            </a:xfrm>
            <a:prstGeom prst="diamond">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smtClean="0">
                  <a:solidFill>
                    <a:schemeClr val="bg1"/>
                  </a:solidFill>
                </a:rPr>
                <a:t>1</a:t>
              </a:r>
            </a:p>
          </p:txBody>
        </p:sp>
      </p:grpSp>
      <p:sp>
        <p:nvSpPr>
          <p:cNvPr id="67" name="Pentagon 56"/>
          <p:cNvSpPr/>
          <p:nvPr/>
        </p:nvSpPr>
        <p:spPr>
          <a:xfrm>
            <a:off x="4374579" y="3648022"/>
            <a:ext cx="3948223" cy="115200"/>
          </a:xfrm>
          <a:prstGeom prst="rect">
            <a:avLst/>
          </a:prstGeom>
          <a:pattFill prst="wdUpDiag">
            <a:fgClr>
              <a:schemeClr val="tx2"/>
            </a:fgClr>
            <a:bgClr>
              <a:srgbClr val="D5D1C5"/>
            </a:bgClr>
          </a:pattFill>
          <a:ln w="25400" cap="flat" cmpd="sng" algn="ctr">
            <a:no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03" name="Diamond 102"/>
          <p:cNvSpPr/>
          <p:nvPr/>
        </p:nvSpPr>
        <p:spPr bwMode="ltGray">
          <a:xfrm>
            <a:off x="4480592" y="2220461"/>
            <a:ext cx="144000" cy="144000"/>
          </a:xfrm>
          <a:prstGeom prst="diamond">
            <a:avLst/>
          </a:prstGeom>
          <a:solidFill>
            <a:srgbClr val="968C6D"/>
          </a:solidFill>
          <a:ln w="3175">
            <a:solidFill>
              <a:srgbClr val="968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endParaRPr>
          </a:p>
        </p:txBody>
      </p:sp>
      <p:sp>
        <p:nvSpPr>
          <p:cNvPr id="104" name="Diamond 103"/>
          <p:cNvSpPr/>
          <p:nvPr/>
        </p:nvSpPr>
        <p:spPr bwMode="ltGray">
          <a:xfrm>
            <a:off x="5030008" y="2220461"/>
            <a:ext cx="144000" cy="144000"/>
          </a:xfrm>
          <a:prstGeom prst="diamond">
            <a:avLst/>
          </a:prstGeom>
          <a:solidFill>
            <a:srgbClr val="968C6D"/>
          </a:solidFill>
          <a:ln w="3175">
            <a:solidFill>
              <a:srgbClr val="968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endParaRPr>
          </a:p>
        </p:txBody>
      </p:sp>
      <p:sp>
        <p:nvSpPr>
          <p:cNvPr id="105" name="Diamond 104"/>
          <p:cNvSpPr/>
          <p:nvPr/>
        </p:nvSpPr>
        <p:spPr bwMode="ltGray">
          <a:xfrm>
            <a:off x="5579424" y="2220461"/>
            <a:ext cx="144000" cy="144000"/>
          </a:xfrm>
          <a:prstGeom prst="diamond">
            <a:avLst/>
          </a:prstGeom>
          <a:solidFill>
            <a:srgbClr val="968C6D"/>
          </a:solidFill>
          <a:ln w="3175">
            <a:solidFill>
              <a:srgbClr val="968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endParaRPr>
          </a:p>
        </p:txBody>
      </p:sp>
      <p:sp>
        <p:nvSpPr>
          <p:cNvPr id="106" name="Diamond 105"/>
          <p:cNvSpPr/>
          <p:nvPr/>
        </p:nvSpPr>
        <p:spPr bwMode="ltGray">
          <a:xfrm>
            <a:off x="6128840" y="2220461"/>
            <a:ext cx="144000" cy="144000"/>
          </a:xfrm>
          <a:prstGeom prst="diamond">
            <a:avLst/>
          </a:prstGeom>
          <a:solidFill>
            <a:srgbClr val="968C6D"/>
          </a:solidFill>
          <a:ln w="3175">
            <a:solidFill>
              <a:srgbClr val="968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endParaRPr>
          </a:p>
        </p:txBody>
      </p:sp>
      <p:sp>
        <p:nvSpPr>
          <p:cNvPr id="107" name="Diamond 106"/>
          <p:cNvSpPr/>
          <p:nvPr/>
        </p:nvSpPr>
        <p:spPr bwMode="ltGray">
          <a:xfrm>
            <a:off x="6678256" y="2220461"/>
            <a:ext cx="144000" cy="144000"/>
          </a:xfrm>
          <a:prstGeom prst="diamond">
            <a:avLst/>
          </a:prstGeom>
          <a:solidFill>
            <a:srgbClr val="968C6D"/>
          </a:solidFill>
          <a:ln w="3175">
            <a:solidFill>
              <a:srgbClr val="968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endParaRPr>
          </a:p>
        </p:txBody>
      </p:sp>
      <p:sp>
        <p:nvSpPr>
          <p:cNvPr id="108" name="Diamond 107"/>
          <p:cNvSpPr/>
          <p:nvPr/>
        </p:nvSpPr>
        <p:spPr bwMode="ltGray">
          <a:xfrm>
            <a:off x="7227672" y="2220461"/>
            <a:ext cx="144000" cy="144000"/>
          </a:xfrm>
          <a:prstGeom prst="diamond">
            <a:avLst/>
          </a:prstGeom>
          <a:solidFill>
            <a:srgbClr val="968C6D"/>
          </a:solidFill>
          <a:ln w="3175">
            <a:solidFill>
              <a:srgbClr val="968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endParaRPr>
          </a:p>
        </p:txBody>
      </p:sp>
      <p:sp>
        <p:nvSpPr>
          <p:cNvPr id="110" name="Diamond 109"/>
          <p:cNvSpPr/>
          <p:nvPr/>
        </p:nvSpPr>
        <p:spPr bwMode="ltGray">
          <a:xfrm>
            <a:off x="8326504" y="2220461"/>
            <a:ext cx="144000" cy="144000"/>
          </a:xfrm>
          <a:prstGeom prst="diamond">
            <a:avLst/>
          </a:prstGeom>
          <a:solidFill>
            <a:srgbClr val="968C6D"/>
          </a:solidFill>
          <a:ln w="3175">
            <a:solidFill>
              <a:srgbClr val="968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endParaRPr>
          </a:p>
        </p:txBody>
      </p:sp>
      <p:sp>
        <p:nvSpPr>
          <p:cNvPr id="111" name="Diamond 110"/>
          <p:cNvSpPr/>
          <p:nvPr/>
        </p:nvSpPr>
        <p:spPr bwMode="ltGray">
          <a:xfrm>
            <a:off x="9425336" y="2220461"/>
            <a:ext cx="144000" cy="144000"/>
          </a:xfrm>
          <a:prstGeom prst="diamond">
            <a:avLst/>
          </a:prstGeom>
          <a:solidFill>
            <a:srgbClr val="968C6D"/>
          </a:solidFill>
          <a:ln w="3175">
            <a:solidFill>
              <a:srgbClr val="968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endParaRPr>
          </a:p>
        </p:txBody>
      </p:sp>
      <p:sp>
        <p:nvSpPr>
          <p:cNvPr id="112" name="Diamond 111"/>
          <p:cNvSpPr/>
          <p:nvPr/>
        </p:nvSpPr>
        <p:spPr bwMode="ltGray">
          <a:xfrm>
            <a:off x="8875920" y="2220461"/>
            <a:ext cx="144000" cy="144000"/>
          </a:xfrm>
          <a:prstGeom prst="diamond">
            <a:avLst/>
          </a:prstGeom>
          <a:solidFill>
            <a:srgbClr val="968C6D"/>
          </a:solidFill>
          <a:ln w="3175">
            <a:solidFill>
              <a:srgbClr val="968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endParaRPr>
          </a:p>
        </p:txBody>
      </p:sp>
      <p:sp>
        <p:nvSpPr>
          <p:cNvPr id="113" name="Diamond 112"/>
          <p:cNvSpPr/>
          <p:nvPr/>
        </p:nvSpPr>
        <p:spPr bwMode="ltGray">
          <a:xfrm>
            <a:off x="9974748" y="2220461"/>
            <a:ext cx="144000" cy="144000"/>
          </a:xfrm>
          <a:prstGeom prst="diamond">
            <a:avLst/>
          </a:prstGeom>
          <a:solidFill>
            <a:srgbClr val="968C6D"/>
          </a:solidFill>
          <a:ln w="3175">
            <a:solidFill>
              <a:srgbClr val="968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endParaRPr>
          </a:p>
        </p:txBody>
      </p:sp>
      <p:sp>
        <p:nvSpPr>
          <p:cNvPr id="114" name="TextBox 113"/>
          <p:cNvSpPr txBox="1"/>
          <p:nvPr/>
        </p:nvSpPr>
        <p:spPr>
          <a:xfrm>
            <a:off x="3768256" y="2220004"/>
            <a:ext cx="5547981" cy="121268"/>
          </a:xfrm>
          <a:prstGeom prst="rect">
            <a:avLst/>
          </a:prstGeom>
          <a:solidFill>
            <a:srgbClr val="FFFFFF">
              <a:alpha val="60000"/>
            </a:srgbClr>
          </a:solidFill>
        </p:spPr>
        <p:txBody>
          <a:bodyPr wrap="none" lIns="0" tIns="0" rIns="0" bIns="0" rtlCol="0">
            <a:noAutofit/>
          </a:bodyPr>
          <a:lstStyle/>
          <a:p>
            <a:pPr>
              <a:spcAft>
                <a:spcPts val="900"/>
              </a:spcAft>
            </a:pPr>
            <a:r>
              <a:rPr lang="en-GB" sz="800" b="1" dirty="0" smtClean="0"/>
              <a:t>Regular bi-weekly Steering Groups with key stakeholders across Technology, Operations and Front Office.</a:t>
            </a:r>
          </a:p>
        </p:txBody>
      </p:sp>
      <p:grpSp>
        <p:nvGrpSpPr>
          <p:cNvPr id="69" name="Group 68"/>
          <p:cNvGrpSpPr/>
          <p:nvPr/>
        </p:nvGrpSpPr>
        <p:grpSpPr>
          <a:xfrm>
            <a:off x="9518996" y="2364474"/>
            <a:ext cx="216000" cy="4330846"/>
            <a:chOff x="4266580" y="2364461"/>
            <a:chExt cx="216000" cy="4330846"/>
          </a:xfrm>
        </p:grpSpPr>
        <p:cxnSp>
          <p:nvCxnSpPr>
            <p:cNvPr id="70" name="Straight Connector 69"/>
            <p:cNvCxnSpPr/>
            <p:nvPr/>
          </p:nvCxnSpPr>
          <p:spPr>
            <a:xfrm>
              <a:off x="4374580" y="2364461"/>
              <a:ext cx="0" cy="4176464"/>
            </a:xfrm>
            <a:prstGeom prst="line">
              <a:avLst/>
            </a:prstGeom>
            <a:ln w="19050">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
          <p:nvSpPr>
            <p:cNvPr id="71" name="Diamond 70"/>
            <p:cNvSpPr/>
            <p:nvPr/>
          </p:nvSpPr>
          <p:spPr bwMode="ltGray">
            <a:xfrm>
              <a:off x="4266580" y="6479307"/>
              <a:ext cx="216000" cy="216000"/>
            </a:xfrm>
            <a:prstGeom prst="diamond">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solidFill>
                    <a:schemeClr val="bg1"/>
                  </a:solidFill>
                </a:rPr>
                <a:t>3</a:t>
              </a:r>
              <a:endParaRPr lang="en-GB" sz="900" b="1" dirty="0" smtClean="0">
                <a:solidFill>
                  <a:schemeClr val="bg1"/>
                </a:solidFill>
              </a:endParaRPr>
            </a:p>
          </p:txBody>
        </p:sp>
      </p:grpSp>
      <p:grpSp>
        <p:nvGrpSpPr>
          <p:cNvPr id="4" name="Group 3"/>
          <p:cNvGrpSpPr/>
          <p:nvPr/>
        </p:nvGrpSpPr>
        <p:grpSpPr>
          <a:xfrm>
            <a:off x="6987177" y="5509061"/>
            <a:ext cx="2135818" cy="316857"/>
            <a:chOff x="4382856" y="5509061"/>
            <a:chExt cx="4740139" cy="316857"/>
          </a:xfrm>
        </p:grpSpPr>
        <p:sp>
          <p:nvSpPr>
            <p:cNvPr id="64" name="Pentagon 56"/>
            <p:cNvSpPr/>
            <p:nvPr/>
          </p:nvSpPr>
          <p:spPr>
            <a:xfrm>
              <a:off x="4382856" y="5509061"/>
              <a:ext cx="4740139" cy="115200"/>
            </a:xfrm>
            <a:prstGeom prst="rect">
              <a:avLst/>
            </a:prstGeom>
            <a:pattFill prst="wdUpDiag">
              <a:fgClr>
                <a:srgbClr val="968C6D"/>
              </a:fgClr>
              <a:bgClr>
                <a:srgbClr val="D5D1C5"/>
              </a:bgClr>
            </a:pattFill>
            <a:ln w="25400" cap="flat" cmpd="sng" algn="ctr">
              <a:no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65" name="Pentagon 56"/>
            <p:cNvSpPr/>
            <p:nvPr/>
          </p:nvSpPr>
          <p:spPr>
            <a:xfrm>
              <a:off x="4382856" y="5710718"/>
              <a:ext cx="4740139" cy="115200"/>
            </a:xfrm>
            <a:prstGeom prst="rect">
              <a:avLst/>
            </a:prstGeom>
            <a:pattFill prst="wdUpDiag">
              <a:fgClr>
                <a:srgbClr val="968C6D"/>
              </a:fgClr>
              <a:bgClr>
                <a:srgbClr val="D5D1C5"/>
              </a:bgClr>
            </a:pattFill>
            <a:ln w="25400" cap="flat" cmpd="sng" algn="ctr">
              <a:no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grpSp>
      <p:grpSp>
        <p:nvGrpSpPr>
          <p:cNvPr id="61" name="Group 60"/>
          <p:cNvGrpSpPr/>
          <p:nvPr/>
        </p:nvGrpSpPr>
        <p:grpSpPr>
          <a:xfrm>
            <a:off x="6879177" y="2364474"/>
            <a:ext cx="216000" cy="4330846"/>
            <a:chOff x="4266580" y="2364461"/>
            <a:chExt cx="216000" cy="4330846"/>
          </a:xfrm>
        </p:grpSpPr>
        <p:cxnSp>
          <p:nvCxnSpPr>
            <p:cNvPr id="62" name="Straight Connector 61"/>
            <p:cNvCxnSpPr/>
            <p:nvPr/>
          </p:nvCxnSpPr>
          <p:spPr>
            <a:xfrm>
              <a:off x="4374580" y="2364461"/>
              <a:ext cx="0" cy="4176464"/>
            </a:xfrm>
            <a:prstGeom prst="line">
              <a:avLst/>
            </a:prstGeom>
            <a:ln w="19050">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
          <p:nvSpPr>
            <p:cNvPr id="63" name="Diamond 62"/>
            <p:cNvSpPr/>
            <p:nvPr/>
          </p:nvSpPr>
          <p:spPr bwMode="ltGray">
            <a:xfrm>
              <a:off x="4266580" y="6479307"/>
              <a:ext cx="216000" cy="216000"/>
            </a:xfrm>
            <a:prstGeom prst="diamond">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smtClean="0">
                  <a:solidFill>
                    <a:schemeClr val="bg1"/>
                  </a:solidFill>
                </a:rPr>
                <a:t>2</a:t>
              </a:r>
            </a:p>
          </p:txBody>
        </p:sp>
      </p:grpSp>
      <p:sp>
        <p:nvSpPr>
          <p:cNvPr id="94" name="Rectangle 93"/>
          <p:cNvSpPr/>
          <p:nvPr/>
        </p:nvSpPr>
        <p:spPr bwMode="ltGray">
          <a:xfrm>
            <a:off x="7544332" y="2207746"/>
            <a:ext cx="542096" cy="4475597"/>
          </a:xfrm>
          <a:prstGeom prst="rect">
            <a:avLst/>
          </a:prstGeom>
          <a:pattFill prst="pct10">
            <a:fgClr>
              <a:schemeClr val="bg1">
                <a:lumMod val="75000"/>
              </a:schemeClr>
            </a:fgClr>
            <a:bgClr>
              <a:schemeClr val="bg1"/>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grpSp>
        <p:nvGrpSpPr>
          <p:cNvPr id="12" name="Group 11"/>
          <p:cNvGrpSpPr/>
          <p:nvPr/>
        </p:nvGrpSpPr>
        <p:grpSpPr>
          <a:xfrm>
            <a:off x="7232028" y="2604666"/>
            <a:ext cx="2956267" cy="736735"/>
            <a:chOff x="7232028" y="2604666"/>
            <a:chExt cx="2956267" cy="736735"/>
          </a:xfrm>
        </p:grpSpPr>
        <p:sp>
          <p:nvSpPr>
            <p:cNvPr id="8" name="Rectangle 7"/>
            <p:cNvSpPr/>
            <p:nvPr/>
          </p:nvSpPr>
          <p:spPr bwMode="ltGray">
            <a:xfrm>
              <a:off x="7232028" y="2604666"/>
              <a:ext cx="2956267" cy="73673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grpSp>
          <p:nvGrpSpPr>
            <p:cNvPr id="131" name="Group 130"/>
            <p:cNvGrpSpPr/>
            <p:nvPr/>
          </p:nvGrpSpPr>
          <p:grpSpPr>
            <a:xfrm>
              <a:off x="7279004" y="2699552"/>
              <a:ext cx="2813944" cy="540000"/>
              <a:chOff x="-1224773" y="2325800"/>
              <a:chExt cx="2813944" cy="540000"/>
            </a:xfrm>
          </p:grpSpPr>
          <p:sp>
            <p:nvSpPr>
              <p:cNvPr id="132" name="Rectangle 131"/>
              <p:cNvSpPr/>
              <p:nvPr/>
            </p:nvSpPr>
            <p:spPr bwMode="ltGray">
              <a:xfrm>
                <a:off x="-1062012" y="2325800"/>
                <a:ext cx="2651183" cy="1800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dirty="0" smtClean="0">
                    <a:solidFill>
                      <a:schemeClr val="tx1"/>
                    </a:solidFill>
                    <a:latin typeface="Georgia" pitchFamily="18" charset="0"/>
                  </a:rPr>
                  <a:t>Task 1: Trade Reporting Data-Driven Rule Testing</a:t>
                </a:r>
              </a:p>
            </p:txBody>
          </p:sp>
          <p:sp>
            <p:nvSpPr>
              <p:cNvPr id="133" name="Rectangle 132"/>
              <p:cNvSpPr/>
              <p:nvPr/>
            </p:nvSpPr>
            <p:spPr bwMode="ltGray">
              <a:xfrm>
                <a:off x="-1062012" y="2505800"/>
                <a:ext cx="2651183" cy="1800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dirty="0" smtClean="0">
                    <a:solidFill>
                      <a:schemeClr val="tx1"/>
                    </a:solidFill>
                    <a:latin typeface="Georgia" pitchFamily="18" charset="0"/>
                  </a:rPr>
                  <a:t>Task 2: Trade Reporting Rule Assessment</a:t>
                </a:r>
              </a:p>
            </p:txBody>
          </p:sp>
          <p:sp>
            <p:nvSpPr>
              <p:cNvPr id="134" name="Rectangle 133"/>
              <p:cNvSpPr/>
              <p:nvPr/>
            </p:nvSpPr>
            <p:spPr bwMode="ltGray">
              <a:xfrm>
                <a:off x="-1062012" y="2685800"/>
                <a:ext cx="2651183" cy="18000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800" dirty="0" smtClean="0">
                    <a:solidFill>
                      <a:schemeClr val="tx1"/>
                    </a:solidFill>
                    <a:latin typeface="Georgia" pitchFamily="18" charset="0"/>
                  </a:rPr>
                  <a:t>Task 3: Control and Governance Review</a:t>
                </a:r>
              </a:p>
            </p:txBody>
          </p:sp>
          <p:sp>
            <p:nvSpPr>
              <p:cNvPr id="135" name="Rectangle 134"/>
              <p:cNvSpPr/>
              <p:nvPr/>
            </p:nvSpPr>
            <p:spPr bwMode="ltGray">
              <a:xfrm>
                <a:off x="-1224773" y="2325800"/>
                <a:ext cx="180000" cy="18000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800" dirty="0" smtClean="0">
                  <a:solidFill>
                    <a:schemeClr val="tx1"/>
                  </a:solidFill>
                  <a:latin typeface="Georgia" pitchFamily="18" charset="0"/>
                </a:endParaRPr>
              </a:p>
            </p:txBody>
          </p:sp>
          <p:sp>
            <p:nvSpPr>
              <p:cNvPr id="136" name="Rectangle 135"/>
              <p:cNvSpPr/>
              <p:nvPr/>
            </p:nvSpPr>
            <p:spPr bwMode="ltGray">
              <a:xfrm>
                <a:off x="-1224773" y="2505800"/>
                <a:ext cx="180000" cy="180000"/>
              </a:xfrm>
              <a:prstGeom prst="rect">
                <a:avLst/>
              </a:prstGeom>
              <a:solidFill>
                <a:srgbClr val="968C6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800" b="1" i="1" dirty="0">
                  <a:solidFill>
                    <a:schemeClr val="bg1"/>
                  </a:solidFill>
                  <a:latin typeface="Georgia" pitchFamily="18" charset="0"/>
                </a:endParaRPr>
              </a:p>
            </p:txBody>
          </p:sp>
          <p:sp>
            <p:nvSpPr>
              <p:cNvPr id="137" name="Rectangle 136"/>
              <p:cNvSpPr/>
              <p:nvPr/>
            </p:nvSpPr>
            <p:spPr bwMode="ltGray">
              <a:xfrm>
                <a:off x="-1224773" y="2685800"/>
                <a:ext cx="180000" cy="180000"/>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800" dirty="0" smtClean="0">
                  <a:solidFill>
                    <a:schemeClr val="tx1"/>
                  </a:solidFill>
                  <a:latin typeface="Georgia" pitchFamily="18" charset="0"/>
                </a:endParaRPr>
              </a:p>
            </p:txBody>
          </p:sp>
        </p:grpSp>
      </p:grpSp>
    </p:spTree>
    <p:extLst>
      <p:ext uri="{BB962C8B-B14F-4D97-AF65-F5344CB8AC3E}">
        <p14:creationId xmlns:p14="http://schemas.microsoft.com/office/powerpoint/2010/main" val="18729682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t>
            </a:r>
            <a:r>
              <a:rPr lang="en-US" dirty="0" smtClean="0"/>
              <a:t>estimated timetable – phases 1c </a:t>
            </a:r>
            <a:r>
              <a:rPr lang="en-US" dirty="0"/>
              <a:t>and </a:t>
            </a:r>
            <a:r>
              <a:rPr lang="en-US" dirty="0" smtClean="0"/>
              <a:t>1d</a:t>
            </a:r>
            <a:endParaRPr lang="en-US" dirty="0"/>
          </a:p>
        </p:txBody>
      </p:sp>
      <p:sp>
        <p:nvSpPr>
          <p:cNvPr id="4" name="Footer Placeholder 3"/>
          <p:cNvSpPr>
            <a:spLocks noGrp="1"/>
          </p:cNvSpPr>
          <p:nvPr>
            <p:ph type="ftr" sz="quarter" idx="3"/>
          </p:nvPr>
        </p:nvSpPr>
        <p:spPr/>
        <p:txBody>
          <a:bodyPr/>
          <a:lstStyle/>
          <a:p>
            <a:r>
              <a:rPr lang="en-US" dirty="0" smtClean="0"/>
              <a:t>Trade and transaction reporting review</a:t>
            </a:r>
            <a:endParaRPr lang="en-GB" dirty="0"/>
          </a:p>
        </p:txBody>
      </p:sp>
      <p:sp>
        <p:nvSpPr>
          <p:cNvPr id="5" name="Slide Number Placeholder 4"/>
          <p:cNvSpPr>
            <a:spLocks noGrp="1"/>
          </p:cNvSpPr>
          <p:nvPr>
            <p:ph type="sldNum" sz="quarter" idx="4"/>
          </p:nvPr>
        </p:nvSpPr>
        <p:spPr/>
        <p:txBody>
          <a:bodyPr/>
          <a:lstStyle/>
          <a:p>
            <a:fld id="{FEBD7F86-1881-4698-8703-FB80B0800997}" type="slidenum">
              <a:rPr lang="en-GB" smtClean="0"/>
              <a:pPr/>
              <a:t>8</a:t>
            </a:fld>
            <a:endParaRPr lang="en-GB" dirty="0"/>
          </a:p>
        </p:txBody>
      </p:sp>
      <p:sp>
        <p:nvSpPr>
          <p:cNvPr id="6" name="Date Placeholder 5"/>
          <p:cNvSpPr>
            <a:spLocks noGrp="1"/>
          </p:cNvSpPr>
          <p:nvPr>
            <p:ph type="dt" sz="half" idx="2"/>
          </p:nvPr>
        </p:nvSpPr>
        <p:spPr/>
        <p:txBody>
          <a:bodyPr/>
          <a:lstStyle/>
          <a:p>
            <a:r>
              <a:rPr lang="en-US" dirty="0" smtClean="0"/>
              <a:t>July 2016</a:t>
            </a:r>
            <a:endParaRPr lang="en-GB" dirty="0"/>
          </a:p>
        </p:txBody>
      </p:sp>
      <p:sp>
        <p:nvSpPr>
          <p:cNvPr id="8" name="Content Placeholder 2"/>
          <p:cNvSpPr txBox="1">
            <a:spLocks/>
          </p:cNvSpPr>
          <p:nvPr/>
        </p:nvSpPr>
        <p:spPr>
          <a:xfrm>
            <a:off x="2250356" y="1548383"/>
            <a:ext cx="7874718" cy="1500411"/>
          </a:xfrm>
          <a:prstGeom prst="rect">
            <a:avLst/>
          </a:prstGeom>
          <a:ln>
            <a:noFill/>
          </a:ln>
        </p:spPr>
        <p:txBody>
          <a:bodyPr wrap="square" lIns="0" tIns="0" rIns="0" bIns="0" anchor="t" anchorCtr="0">
            <a:spAutoFit/>
          </a:bodyPr>
          <a:lstStyle>
            <a:lvl1pPr marL="0" marR="0" indent="-312917" algn="l" defTabSz="1043056" rtl="0" eaLnBrk="1" fontAlgn="auto" latinLnBrk="0" hangingPunct="1">
              <a:lnSpc>
                <a:spcPct val="100000"/>
              </a:lnSpc>
              <a:spcBef>
                <a:spcPts val="0"/>
              </a:spcBef>
              <a:spcAft>
                <a:spcPts val="600"/>
              </a:spcAft>
              <a:buClr>
                <a:schemeClr val="tx1"/>
              </a:buClr>
              <a:buSzTx/>
              <a:buFontTx/>
              <a:buNone/>
              <a:tabLst/>
              <a:defRPr sz="1400" kern="1200">
                <a:solidFill>
                  <a:schemeClr val="tx1"/>
                </a:solidFill>
                <a:latin typeface="Georgia" pitchFamily="18" charset="0"/>
                <a:ea typeface="+mn-ea"/>
                <a:cs typeface="+mn-cs"/>
              </a:defRPr>
            </a:lvl1pPr>
            <a:lvl2pPr marL="0" indent="0" algn="l" defTabSz="1043056" rtl="0" eaLnBrk="1" latinLnBrk="0" hangingPunct="1">
              <a:lnSpc>
                <a:spcPct val="100000"/>
              </a:lnSpc>
              <a:spcBef>
                <a:spcPts val="0"/>
              </a:spcBef>
              <a:spcAft>
                <a:spcPts val="600"/>
              </a:spcAft>
              <a:buClr>
                <a:schemeClr val="tx1"/>
              </a:buClr>
              <a:buFont typeface="Georgia" pitchFamily="18" charset="0"/>
              <a:buNone/>
              <a:defRPr sz="1000" b="1" i="1" kern="1200">
                <a:solidFill>
                  <a:schemeClr val="tx1"/>
                </a:solidFill>
                <a:latin typeface="Georgia" pitchFamily="18" charset="0"/>
                <a:ea typeface="+mn-ea"/>
                <a:cs typeface="+mn-cs"/>
              </a:defRPr>
            </a:lvl2pPr>
            <a:lvl3pPr marL="0" indent="0" algn="l" defTabSz="1043056" rtl="0" eaLnBrk="1" latinLnBrk="0" hangingPunct="1">
              <a:lnSpc>
                <a:spcPct val="100000"/>
              </a:lnSpc>
              <a:spcBef>
                <a:spcPts val="0"/>
              </a:spcBef>
              <a:spcAft>
                <a:spcPts val="600"/>
              </a:spcAft>
              <a:buClr>
                <a:schemeClr val="tx1"/>
              </a:buClr>
              <a:buFont typeface="Georgia" pitchFamily="18" charset="0"/>
              <a:buNone/>
              <a:defRPr sz="1000" kern="1200">
                <a:solidFill>
                  <a:schemeClr val="tx1"/>
                </a:solidFill>
                <a:latin typeface="Georgia" pitchFamily="18" charset="0"/>
                <a:ea typeface="+mn-ea"/>
                <a:cs typeface="+mn-cs"/>
              </a:defRPr>
            </a:lvl3pPr>
            <a:lvl4pPr marL="171450" indent="-171450" algn="l" defTabSz="1043056" rtl="0" eaLnBrk="1" latinLnBrk="0" hangingPunct="1">
              <a:lnSpc>
                <a:spcPct val="100000"/>
              </a:lnSpc>
              <a:spcBef>
                <a:spcPts val="0"/>
              </a:spcBef>
              <a:spcAft>
                <a:spcPts val="600"/>
              </a:spcAft>
              <a:buClr>
                <a:schemeClr val="tx1"/>
              </a:buClr>
              <a:buFont typeface="Arial" panose="020B0604020202020204" pitchFamily="34" charset="0"/>
              <a:buChar char="•"/>
              <a:defRPr sz="1000" kern="1200">
                <a:solidFill>
                  <a:schemeClr val="tx1"/>
                </a:solidFill>
                <a:latin typeface="Georgia" pitchFamily="18" charset="0"/>
                <a:ea typeface="+mn-ea"/>
                <a:cs typeface="+mn-cs"/>
              </a:defRPr>
            </a:lvl4pPr>
            <a:lvl5pPr marL="361950" indent="-180975" algn="l" defTabSz="1043056" rtl="0" eaLnBrk="1" latinLnBrk="0" hangingPunct="1">
              <a:lnSpc>
                <a:spcPct val="100000"/>
              </a:lnSpc>
              <a:spcBef>
                <a:spcPts val="0"/>
              </a:spcBef>
              <a:spcAft>
                <a:spcPts val="600"/>
              </a:spcAft>
              <a:buClr>
                <a:schemeClr val="tx1"/>
              </a:buClr>
              <a:buFont typeface="Georgia" pitchFamily="18" charset="0"/>
              <a:buChar char="−"/>
              <a:defRPr sz="1000" kern="1200" baseline="0">
                <a:solidFill>
                  <a:schemeClr val="tx1"/>
                </a:solidFill>
                <a:latin typeface="Georgia" pitchFamily="18" charset="0"/>
                <a:ea typeface="+mn-ea"/>
                <a:cs typeface="+mn-cs"/>
              </a:defRPr>
            </a:lvl5pPr>
            <a:lvl6pPr marL="312917" marR="0" indent="-312917" algn="l" defTabSz="1043056" rtl="0" eaLnBrk="1" fontAlgn="auto" latinLnBrk="0" hangingPunct="1">
              <a:lnSpc>
                <a:spcPct val="100000"/>
              </a:lnSpc>
              <a:spcBef>
                <a:spcPts val="0"/>
              </a:spcBef>
              <a:spcAft>
                <a:spcPts val="1027"/>
              </a:spcAft>
              <a:buClr>
                <a:schemeClr val="tx1"/>
              </a:buClr>
              <a:buSzPct val="100000"/>
              <a:buFont typeface="+mj-lt"/>
              <a:buAutoNum type="arabicPeriod"/>
              <a:tabLst/>
              <a:defRPr sz="2300" kern="1200" baseline="0">
                <a:solidFill>
                  <a:schemeClr val="tx1"/>
                </a:solidFill>
                <a:latin typeface="Georgia" pitchFamily="18" charset="0"/>
                <a:ea typeface="+mn-ea"/>
                <a:cs typeface="+mn-cs"/>
              </a:defRPr>
            </a:lvl6pPr>
            <a:lvl7pPr marL="625834" indent="-312917" algn="l" defTabSz="1043056" rtl="0" eaLnBrk="1" latinLnBrk="0" hangingPunct="1">
              <a:lnSpc>
                <a:spcPct val="100000"/>
              </a:lnSpc>
              <a:spcBef>
                <a:spcPts val="0"/>
              </a:spcBef>
              <a:spcAft>
                <a:spcPts val="1027"/>
              </a:spcAft>
              <a:buSzPct val="100000"/>
              <a:buFont typeface="+mj-lt"/>
              <a:buAutoNum type="alphaLcPeriod"/>
              <a:defRPr sz="2300" kern="1200" baseline="0">
                <a:solidFill>
                  <a:schemeClr val="tx1"/>
                </a:solidFill>
                <a:latin typeface="Georgia" pitchFamily="18" charset="0"/>
                <a:ea typeface="+mn-ea"/>
                <a:cs typeface="+mn-cs"/>
              </a:defRPr>
            </a:lvl7pPr>
            <a:lvl8pPr marL="938750" indent="-312917" algn="l" defTabSz="1043056" rtl="0" eaLnBrk="1" latinLnBrk="0" hangingPunct="1">
              <a:lnSpc>
                <a:spcPct val="100000"/>
              </a:lnSpc>
              <a:spcBef>
                <a:spcPts val="0"/>
              </a:spcBef>
              <a:spcAft>
                <a:spcPts val="1027"/>
              </a:spcAft>
              <a:buSzPct val="100000"/>
              <a:buFont typeface="+mj-lt"/>
              <a:buAutoNum type="romanLcPeriod"/>
              <a:defRPr sz="2300" kern="1200" baseline="0">
                <a:solidFill>
                  <a:schemeClr val="tx1"/>
                </a:solidFill>
                <a:latin typeface="Georgia" pitchFamily="18" charset="0"/>
                <a:ea typeface="+mn-ea"/>
                <a:cs typeface="+mn-cs"/>
              </a:defRPr>
            </a:lvl8pPr>
            <a:lvl9pPr marL="0" indent="-312917" algn="l" defTabSz="1043056" rtl="0" eaLnBrk="1" latinLnBrk="0" hangingPunct="1">
              <a:lnSpc>
                <a:spcPct val="100000"/>
              </a:lnSpc>
              <a:spcBef>
                <a:spcPts val="0"/>
              </a:spcBef>
              <a:spcAft>
                <a:spcPts val="1027"/>
              </a:spcAft>
              <a:buFont typeface="Arial" pitchFamily="34" charset="0"/>
              <a:buNone/>
              <a:defRPr sz="2300" b="1" kern="1200" baseline="0">
                <a:solidFill>
                  <a:schemeClr val="tx2"/>
                </a:solidFill>
                <a:latin typeface="Georgia" pitchFamily="18" charset="0"/>
                <a:ea typeface="+mn-ea"/>
                <a:cs typeface="+mn-cs"/>
              </a:defRPr>
            </a:lvl9pPr>
          </a:lstStyle>
          <a:p>
            <a:pPr>
              <a:spcAft>
                <a:spcPts val="300"/>
              </a:spcAft>
            </a:pPr>
            <a:r>
              <a:rPr lang="en-GB" sz="900" dirty="0"/>
              <a:t>The proposed timetable for Phases 1c and 1d is shown below. The exercise would follow a similar pattern to Phase 1a and Phase 1b for each regulation. </a:t>
            </a:r>
          </a:p>
          <a:p>
            <a:pPr marL="177800" indent="-95250">
              <a:spcAft>
                <a:spcPts val="300"/>
              </a:spcAft>
              <a:buFont typeface="Arial" panose="020B0604020202020204" pitchFamily="34" charset="0"/>
              <a:buChar char="•"/>
              <a:tabLst>
                <a:tab pos="177800" algn="l"/>
              </a:tabLst>
            </a:pPr>
            <a:r>
              <a:rPr lang="en-GB" sz="900" dirty="0"/>
              <a:t>We would propose running MIFID work first in order to cover cash products, businesses and systems and given the complexity of the trade and transaction reporting rules involved . We are expecting some reduced workload in this phase due both to overlaps with previous OTC work and overlaps between the Cash/OTC control and governance frameworks and rule assessment processes.</a:t>
            </a:r>
          </a:p>
          <a:p>
            <a:pPr marL="177800" indent="-95250">
              <a:spcAft>
                <a:spcPts val="300"/>
              </a:spcAft>
              <a:buFont typeface="Arial" panose="020B0604020202020204" pitchFamily="34" charset="0"/>
              <a:buChar char="•"/>
              <a:tabLst>
                <a:tab pos="177800" algn="l"/>
              </a:tabLst>
            </a:pPr>
            <a:r>
              <a:rPr lang="en-GB" sz="900" dirty="0"/>
              <a:t>We also recognise that you would want the ASIC rules to be prioritised. Therefore we have proposed the ASIC assessment to run next. However can bring this starting point in earlier at your request. After this, we would run two regulations in parallel. We would expect significant synergies will be realised in this process from our previous work due to overlaps in systems, control and governance frameworks and rule assessments. </a:t>
            </a:r>
          </a:p>
          <a:p>
            <a:pPr marL="82550" indent="0">
              <a:spcAft>
                <a:spcPts val="300"/>
              </a:spcAft>
              <a:tabLst>
                <a:tab pos="177800" algn="l"/>
              </a:tabLst>
            </a:pPr>
            <a:r>
              <a:rPr lang="en-GB" sz="900" dirty="0"/>
              <a:t>We understand that Phase 2 will be run across a range of regulations with exact prioritization still to be determined by you. We would anticipate that by this stage, our knowledge of your systems and architecture would allow a substantial portion of this work to be conducted in lower cost locations – leveraging our experience in outsourcing such work to these locations. </a:t>
            </a:r>
          </a:p>
        </p:txBody>
      </p:sp>
      <p:graphicFrame>
        <p:nvGraphicFramePr>
          <p:cNvPr id="45" name="Group 2037"/>
          <p:cNvGraphicFramePr>
            <a:graphicFrameLocks noGrp="1"/>
          </p:cNvGraphicFramePr>
          <p:nvPr>
            <p:extLst>
              <p:ext uri="{D42A27DB-BD31-4B8C-83A1-F6EECF244321}">
                <p14:modId xmlns:p14="http://schemas.microsoft.com/office/powerpoint/2010/main" val="3444937729"/>
              </p:ext>
            </p:extLst>
          </p:nvPr>
        </p:nvGraphicFramePr>
        <p:xfrm>
          <a:off x="568476" y="3244016"/>
          <a:ext cx="9118964" cy="3316354"/>
        </p:xfrm>
        <a:graphic>
          <a:graphicData uri="http://schemas.openxmlformats.org/drawingml/2006/table">
            <a:tbl>
              <a:tblPr bandRow="1">
                <a:tableStyleId>{EB344D84-9AFB-497E-A393-DC336BA19D2E}</a:tableStyleId>
              </a:tblPr>
              <a:tblGrid>
                <a:gridCol w="1420977"/>
                <a:gridCol w="699817"/>
                <a:gridCol w="699817"/>
                <a:gridCol w="699817"/>
                <a:gridCol w="699817"/>
                <a:gridCol w="699817"/>
                <a:gridCol w="699817"/>
                <a:gridCol w="699817"/>
                <a:gridCol w="699817"/>
                <a:gridCol w="699817"/>
                <a:gridCol w="699817"/>
                <a:gridCol w="699817"/>
              </a:tblGrid>
              <a:tr h="180488">
                <a:tc>
                  <a:txBody>
                    <a:bodyPr/>
                    <a:lstStyle>
                      <a:lvl1pPr marL="0" algn="l" defTabSz="910696" rtl="0" eaLnBrk="1" latinLnBrk="0" hangingPunct="1">
                        <a:defRPr sz="1800" kern="1200">
                          <a:solidFill>
                            <a:schemeClr val="tx1"/>
                          </a:solidFill>
                          <a:latin typeface="Arial"/>
                        </a:defRPr>
                      </a:lvl1pPr>
                      <a:lvl2pPr marL="455349" algn="l" defTabSz="910696" rtl="0" eaLnBrk="1" latinLnBrk="0" hangingPunct="1">
                        <a:defRPr sz="1800" kern="1200">
                          <a:solidFill>
                            <a:schemeClr val="tx1"/>
                          </a:solidFill>
                          <a:latin typeface="Arial"/>
                        </a:defRPr>
                      </a:lvl2pPr>
                      <a:lvl3pPr marL="910696" algn="l" defTabSz="910696" rtl="0" eaLnBrk="1" latinLnBrk="0" hangingPunct="1">
                        <a:defRPr sz="1800" kern="1200">
                          <a:solidFill>
                            <a:schemeClr val="tx1"/>
                          </a:solidFill>
                          <a:latin typeface="Arial"/>
                        </a:defRPr>
                      </a:lvl3pPr>
                      <a:lvl4pPr marL="1366045" algn="l" defTabSz="910696" rtl="0" eaLnBrk="1" latinLnBrk="0" hangingPunct="1">
                        <a:defRPr sz="1800" kern="1200">
                          <a:solidFill>
                            <a:schemeClr val="tx1"/>
                          </a:solidFill>
                          <a:latin typeface="Arial"/>
                        </a:defRPr>
                      </a:lvl4pPr>
                      <a:lvl5pPr marL="1821393" algn="l" defTabSz="910696" rtl="0" eaLnBrk="1" latinLnBrk="0" hangingPunct="1">
                        <a:defRPr sz="1800" kern="1200">
                          <a:solidFill>
                            <a:schemeClr val="tx1"/>
                          </a:solidFill>
                          <a:latin typeface="Arial"/>
                        </a:defRPr>
                      </a:lvl5pPr>
                      <a:lvl6pPr marL="2276739" algn="l" defTabSz="910696" rtl="0" eaLnBrk="1" latinLnBrk="0" hangingPunct="1">
                        <a:defRPr sz="1800" kern="1200">
                          <a:solidFill>
                            <a:schemeClr val="tx1"/>
                          </a:solidFill>
                          <a:latin typeface="Arial"/>
                        </a:defRPr>
                      </a:lvl6pPr>
                      <a:lvl7pPr marL="2732088" algn="l" defTabSz="910696" rtl="0" eaLnBrk="1" latinLnBrk="0" hangingPunct="1">
                        <a:defRPr sz="1800" kern="1200">
                          <a:solidFill>
                            <a:schemeClr val="tx1"/>
                          </a:solidFill>
                          <a:latin typeface="Arial"/>
                        </a:defRPr>
                      </a:lvl7pPr>
                      <a:lvl8pPr marL="3187437" algn="l" defTabSz="910696" rtl="0" eaLnBrk="1" latinLnBrk="0" hangingPunct="1">
                        <a:defRPr sz="1800" kern="1200">
                          <a:solidFill>
                            <a:schemeClr val="tx1"/>
                          </a:solidFill>
                          <a:latin typeface="Arial"/>
                        </a:defRPr>
                      </a:lvl8pPr>
                      <a:lvl9pPr marL="3642784" algn="l" defTabSz="910696" rtl="0" eaLnBrk="1" latinLnBrk="0" hangingPunct="1">
                        <a:defRPr sz="1800" kern="1200">
                          <a:solidFill>
                            <a:schemeClr val="tx1"/>
                          </a:solidFill>
                          <a:latin typeface="Arial"/>
                        </a:defRPr>
                      </a:lvl9pPr>
                    </a:lstStyle>
                    <a:p>
                      <a:pPr marL="0" marR="0" lvl="0" indent="0" algn="l" defTabSz="695325" rtl="0" eaLnBrk="1" fontAlgn="base" latinLnBrk="0" hangingPunct="1">
                        <a:lnSpc>
                          <a:spcPct val="100000"/>
                        </a:lnSpc>
                        <a:spcBef>
                          <a:spcPct val="20000"/>
                        </a:spcBef>
                        <a:spcAft>
                          <a:spcPct val="20000"/>
                        </a:spcAft>
                        <a:buClrTx/>
                        <a:buSzPct val="90000"/>
                        <a:buFont typeface="Arial" charset="0"/>
                        <a:buNone/>
                        <a:tabLst/>
                      </a:pPr>
                      <a:r>
                        <a:rPr kumimoji="0" lang="en-US" sz="800" b="1" u="none" strike="noStrike" cap="none" normalizeH="0" baseline="0" dirty="0" smtClean="0">
                          <a:ln>
                            <a:noFill/>
                          </a:ln>
                          <a:effectLst/>
                        </a:rPr>
                        <a:t>Rules   </a:t>
                      </a:r>
                      <a:endParaRPr kumimoji="0" lang="en-US" sz="800" b="1" i="0" u="none" strike="noStrike" cap="none" normalizeH="0" baseline="0" dirty="0" smtClean="0">
                        <a:ln>
                          <a:noFill/>
                        </a:ln>
                        <a:solidFill>
                          <a:schemeClr val="tx2"/>
                        </a:solidFill>
                        <a:effectLst/>
                        <a:latin typeface="+mn-lt"/>
                        <a:cs typeface="Arial" charset="0"/>
                      </a:endParaRPr>
                    </a:p>
                  </a:txBody>
                  <a:tcPr marL="36000" marR="36000" marT="36000" marB="36000" anchor="b" horzOverflow="overflow">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r>
                        <a:rPr kumimoji="0" lang="en-GB" sz="800" u="none" strike="noStrike" cap="none" normalizeH="0" baseline="0" dirty="0" smtClean="0">
                          <a:ln>
                            <a:noFill/>
                          </a:ln>
                          <a:effectLst/>
                        </a:rPr>
                        <a:t>March 2017</a:t>
                      </a: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b"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r>
                        <a:rPr kumimoji="0" lang="en-GB" sz="800" b="0" i="0" u="none" strike="noStrike" kern="1200" cap="none" normalizeH="0" baseline="0" dirty="0" smtClean="0">
                          <a:ln>
                            <a:noFill/>
                          </a:ln>
                          <a:solidFill>
                            <a:schemeClr val="dk1"/>
                          </a:solidFill>
                          <a:effectLst/>
                          <a:latin typeface="+mn-lt"/>
                          <a:ea typeface="+mn-ea"/>
                          <a:cs typeface="+mn-cs"/>
                        </a:rPr>
                        <a:t>April</a:t>
                      </a: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b"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10696" rtl="0" eaLnBrk="1" latinLnBrk="0" hangingPunct="1">
                        <a:defRPr sz="1800" kern="1200">
                          <a:solidFill>
                            <a:schemeClr val="tx1"/>
                          </a:solidFill>
                          <a:latin typeface="Arial"/>
                        </a:defRPr>
                      </a:lvl1pPr>
                      <a:lvl2pPr marL="455349" algn="l" defTabSz="910696" rtl="0" eaLnBrk="1" latinLnBrk="0" hangingPunct="1">
                        <a:defRPr sz="1800" kern="1200">
                          <a:solidFill>
                            <a:schemeClr val="tx1"/>
                          </a:solidFill>
                          <a:latin typeface="Arial"/>
                        </a:defRPr>
                      </a:lvl2pPr>
                      <a:lvl3pPr marL="910696" algn="l" defTabSz="910696" rtl="0" eaLnBrk="1" latinLnBrk="0" hangingPunct="1">
                        <a:defRPr sz="1800" kern="1200">
                          <a:solidFill>
                            <a:schemeClr val="tx1"/>
                          </a:solidFill>
                          <a:latin typeface="Arial"/>
                        </a:defRPr>
                      </a:lvl3pPr>
                      <a:lvl4pPr marL="1366045" algn="l" defTabSz="910696" rtl="0" eaLnBrk="1" latinLnBrk="0" hangingPunct="1">
                        <a:defRPr sz="1800" kern="1200">
                          <a:solidFill>
                            <a:schemeClr val="tx1"/>
                          </a:solidFill>
                          <a:latin typeface="Arial"/>
                        </a:defRPr>
                      </a:lvl4pPr>
                      <a:lvl5pPr marL="1821393" algn="l" defTabSz="910696" rtl="0" eaLnBrk="1" latinLnBrk="0" hangingPunct="1">
                        <a:defRPr sz="1800" kern="1200">
                          <a:solidFill>
                            <a:schemeClr val="tx1"/>
                          </a:solidFill>
                          <a:latin typeface="Arial"/>
                        </a:defRPr>
                      </a:lvl5pPr>
                      <a:lvl6pPr marL="2276739" algn="l" defTabSz="910696" rtl="0" eaLnBrk="1" latinLnBrk="0" hangingPunct="1">
                        <a:defRPr sz="1800" kern="1200">
                          <a:solidFill>
                            <a:schemeClr val="tx1"/>
                          </a:solidFill>
                          <a:latin typeface="Arial"/>
                        </a:defRPr>
                      </a:lvl6pPr>
                      <a:lvl7pPr marL="2732088" algn="l" defTabSz="910696" rtl="0" eaLnBrk="1" latinLnBrk="0" hangingPunct="1">
                        <a:defRPr sz="1800" kern="1200">
                          <a:solidFill>
                            <a:schemeClr val="tx1"/>
                          </a:solidFill>
                          <a:latin typeface="Arial"/>
                        </a:defRPr>
                      </a:lvl7pPr>
                      <a:lvl8pPr marL="3187437" algn="l" defTabSz="910696" rtl="0" eaLnBrk="1" latinLnBrk="0" hangingPunct="1">
                        <a:defRPr sz="1800" kern="1200">
                          <a:solidFill>
                            <a:schemeClr val="tx1"/>
                          </a:solidFill>
                          <a:latin typeface="Arial"/>
                        </a:defRPr>
                      </a:lvl8pPr>
                      <a:lvl9pPr marL="3642784" algn="l" defTabSz="910696" rtl="0" eaLnBrk="1" latinLnBrk="0" hangingPunct="1">
                        <a:defRPr sz="1800" kern="1200">
                          <a:solidFill>
                            <a:schemeClr val="tx1"/>
                          </a:solidFill>
                          <a:latin typeface="Arial"/>
                        </a:defRPr>
                      </a:lvl9p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r>
                        <a:rPr kumimoji="0" lang="en-GB" sz="800" u="none" strike="noStrike" kern="1200" cap="none" normalizeH="0" baseline="0" dirty="0" smtClean="0">
                          <a:ln>
                            <a:noFill/>
                          </a:ln>
                          <a:effectLst/>
                        </a:rPr>
                        <a:t>May</a:t>
                      </a: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b"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r>
                        <a:rPr kumimoji="0" lang="en-GB" sz="800" u="none" strike="noStrike" kern="1200" cap="none" normalizeH="0" baseline="0" dirty="0" smtClean="0">
                          <a:ln>
                            <a:noFill/>
                          </a:ln>
                          <a:effectLst/>
                        </a:rPr>
                        <a:t>June</a:t>
                      </a: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b"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r>
                        <a:rPr kumimoji="0" lang="en-GB" sz="800" u="none" strike="noStrike" kern="1200" cap="none" normalizeH="0" baseline="0" dirty="0" smtClean="0">
                          <a:ln>
                            <a:noFill/>
                          </a:ln>
                          <a:effectLst/>
                        </a:rPr>
                        <a:t>July </a:t>
                      </a: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b"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10696" rtl="0" eaLnBrk="1" latinLnBrk="0" hangingPunct="1">
                        <a:defRPr sz="1800" kern="1200">
                          <a:solidFill>
                            <a:schemeClr val="tx1"/>
                          </a:solidFill>
                          <a:latin typeface="Arial"/>
                        </a:defRPr>
                      </a:lvl1pPr>
                      <a:lvl2pPr marL="455349" algn="l" defTabSz="910696" rtl="0" eaLnBrk="1" latinLnBrk="0" hangingPunct="1">
                        <a:defRPr sz="1800" kern="1200">
                          <a:solidFill>
                            <a:schemeClr val="tx1"/>
                          </a:solidFill>
                          <a:latin typeface="Arial"/>
                        </a:defRPr>
                      </a:lvl2pPr>
                      <a:lvl3pPr marL="910696" algn="l" defTabSz="910696" rtl="0" eaLnBrk="1" latinLnBrk="0" hangingPunct="1">
                        <a:defRPr sz="1800" kern="1200">
                          <a:solidFill>
                            <a:schemeClr val="tx1"/>
                          </a:solidFill>
                          <a:latin typeface="Arial"/>
                        </a:defRPr>
                      </a:lvl3pPr>
                      <a:lvl4pPr marL="1366045" algn="l" defTabSz="910696" rtl="0" eaLnBrk="1" latinLnBrk="0" hangingPunct="1">
                        <a:defRPr sz="1800" kern="1200">
                          <a:solidFill>
                            <a:schemeClr val="tx1"/>
                          </a:solidFill>
                          <a:latin typeface="Arial"/>
                        </a:defRPr>
                      </a:lvl4pPr>
                      <a:lvl5pPr marL="1821393" algn="l" defTabSz="910696" rtl="0" eaLnBrk="1" latinLnBrk="0" hangingPunct="1">
                        <a:defRPr sz="1800" kern="1200">
                          <a:solidFill>
                            <a:schemeClr val="tx1"/>
                          </a:solidFill>
                          <a:latin typeface="Arial"/>
                        </a:defRPr>
                      </a:lvl5pPr>
                      <a:lvl6pPr marL="2276739" algn="l" defTabSz="910696" rtl="0" eaLnBrk="1" latinLnBrk="0" hangingPunct="1">
                        <a:defRPr sz="1800" kern="1200">
                          <a:solidFill>
                            <a:schemeClr val="tx1"/>
                          </a:solidFill>
                          <a:latin typeface="Arial"/>
                        </a:defRPr>
                      </a:lvl6pPr>
                      <a:lvl7pPr marL="2732088" algn="l" defTabSz="910696" rtl="0" eaLnBrk="1" latinLnBrk="0" hangingPunct="1">
                        <a:defRPr sz="1800" kern="1200">
                          <a:solidFill>
                            <a:schemeClr val="tx1"/>
                          </a:solidFill>
                          <a:latin typeface="Arial"/>
                        </a:defRPr>
                      </a:lvl7pPr>
                      <a:lvl8pPr marL="3187437" algn="l" defTabSz="910696" rtl="0" eaLnBrk="1" latinLnBrk="0" hangingPunct="1">
                        <a:defRPr sz="1800" kern="1200">
                          <a:solidFill>
                            <a:schemeClr val="tx1"/>
                          </a:solidFill>
                          <a:latin typeface="Arial"/>
                        </a:defRPr>
                      </a:lvl8pPr>
                      <a:lvl9pPr marL="3642784" algn="l" defTabSz="910696" rtl="0" eaLnBrk="1" latinLnBrk="0" hangingPunct="1">
                        <a:defRPr sz="1800" kern="1200">
                          <a:solidFill>
                            <a:schemeClr val="tx1"/>
                          </a:solidFill>
                          <a:latin typeface="Arial"/>
                        </a:defRPr>
                      </a:lvl9p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r>
                        <a:rPr kumimoji="0" lang="en-GB" sz="800" u="none" strike="noStrike" kern="1200" cap="none" normalizeH="0" baseline="0" dirty="0" smtClean="0">
                          <a:ln>
                            <a:noFill/>
                          </a:ln>
                          <a:effectLst/>
                        </a:rPr>
                        <a:t>August</a:t>
                      </a: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b"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910696" rtl="0" eaLnBrk="1" latinLnBrk="0" hangingPunct="1">
                        <a:defRPr sz="1800" kern="1200">
                          <a:solidFill>
                            <a:schemeClr val="tx1"/>
                          </a:solidFill>
                          <a:latin typeface="Arial"/>
                        </a:defRPr>
                      </a:lvl1pPr>
                      <a:lvl2pPr marL="455349" algn="l" defTabSz="910696" rtl="0" eaLnBrk="1" latinLnBrk="0" hangingPunct="1">
                        <a:defRPr sz="1800" kern="1200">
                          <a:solidFill>
                            <a:schemeClr val="tx1"/>
                          </a:solidFill>
                          <a:latin typeface="Arial"/>
                        </a:defRPr>
                      </a:lvl2pPr>
                      <a:lvl3pPr marL="910696" algn="l" defTabSz="910696" rtl="0" eaLnBrk="1" latinLnBrk="0" hangingPunct="1">
                        <a:defRPr sz="1800" kern="1200">
                          <a:solidFill>
                            <a:schemeClr val="tx1"/>
                          </a:solidFill>
                          <a:latin typeface="Arial"/>
                        </a:defRPr>
                      </a:lvl3pPr>
                      <a:lvl4pPr marL="1366045" algn="l" defTabSz="910696" rtl="0" eaLnBrk="1" latinLnBrk="0" hangingPunct="1">
                        <a:defRPr sz="1800" kern="1200">
                          <a:solidFill>
                            <a:schemeClr val="tx1"/>
                          </a:solidFill>
                          <a:latin typeface="Arial"/>
                        </a:defRPr>
                      </a:lvl4pPr>
                      <a:lvl5pPr marL="1821393" algn="l" defTabSz="910696" rtl="0" eaLnBrk="1" latinLnBrk="0" hangingPunct="1">
                        <a:defRPr sz="1800" kern="1200">
                          <a:solidFill>
                            <a:schemeClr val="tx1"/>
                          </a:solidFill>
                          <a:latin typeface="Arial"/>
                        </a:defRPr>
                      </a:lvl5pPr>
                      <a:lvl6pPr marL="2276739" algn="l" defTabSz="910696" rtl="0" eaLnBrk="1" latinLnBrk="0" hangingPunct="1">
                        <a:defRPr sz="1800" kern="1200">
                          <a:solidFill>
                            <a:schemeClr val="tx1"/>
                          </a:solidFill>
                          <a:latin typeface="Arial"/>
                        </a:defRPr>
                      </a:lvl6pPr>
                      <a:lvl7pPr marL="2732088" algn="l" defTabSz="910696" rtl="0" eaLnBrk="1" latinLnBrk="0" hangingPunct="1">
                        <a:defRPr sz="1800" kern="1200">
                          <a:solidFill>
                            <a:schemeClr val="tx1"/>
                          </a:solidFill>
                          <a:latin typeface="Arial"/>
                        </a:defRPr>
                      </a:lvl7pPr>
                      <a:lvl8pPr marL="3187437" algn="l" defTabSz="910696" rtl="0" eaLnBrk="1" latinLnBrk="0" hangingPunct="1">
                        <a:defRPr sz="1800" kern="1200">
                          <a:solidFill>
                            <a:schemeClr val="tx1"/>
                          </a:solidFill>
                          <a:latin typeface="Arial"/>
                        </a:defRPr>
                      </a:lvl8pPr>
                      <a:lvl9pPr marL="3642784" algn="l" defTabSz="910696" rtl="0" eaLnBrk="1" latinLnBrk="0" hangingPunct="1">
                        <a:defRPr sz="1800" kern="1200">
                          <a:solidFill>
                            <a:schemeClr val="tx1"/>
                          </a:solidFill>
                          <a:latin typeface="Arial"/>
                        </a:defRPr>
                      </a:lvl9p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r>
                        <a:rPr kumimoji="0" lang="en-GB" sz="800" u="none" strike="noStrike" kern="1200" cap="none" normalizeH="0" baseline="0" dirty="0" smtClean="0">
                          <a:ln>
                            <a:noFill/>
                          </a:ln>
                          <a:effectLst/>
                        </a:rPr>
                        <a:t>September</a:t>
                      </a: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b"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r>
                        <a:rPr kumimoji="0" lang="en-GB" sz="800" b="0" i="0" u="none" strike="noStrike" kern="1200" cap="none" normalizeH="0" baseline="0" dirty="0" smtClean="0">
                          <a:ln>
                            <a:noFill/>
                          </a:ln>
                          <a:solidFill>
                            <a:schemeClr val="tx1"/>
                          </a:solidFill>
                          <a:effectLst/>
                          <a:latin typeface="+mn-lt"/>
                          <a:ea typeface="+mn-ea"/>
                          <a:cs typeface="Arial" charset="0"/>
                        </a:rPr>
                        <a:t>October</a:t>
                      </a:r>
                    </a:p>
                  </a:txBody>
                  <a:tcPr marL="36000" marR="36000" marT="36000" marB="36000" anchor="b"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r>
                        <a:rPr kumimoji="0" lang="en-GB" sz="800" b="0" i="0" u="none" strike="noStrike" kern="1200" cap="none" normalizeH="0" baseline="0" dirty="0" smtClean="0">
                          <a:ln>
                            <a:noFill/>
                          </a:ln>
                          <a:solidFill>
                            <a:schemeClr val="tx1"/>
                          </a:solidFill>
                          <a:effectLst/>
                          <a:latin typeface="+mn-lt"/>
                          <a:ea typeface="+mn-ea"/>
                          <a:cs typeface="Arial" charset="0"/>
                        </a:rPr>
                        <a:t>November</a:t>
                      </a:r>
                    </a:p>
                  </a:txBody>
                  <a:tcPr marL="36000" marR="36000" marT="36000" marB="36000" anchor="b"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r>
                        <a:rPr kumimoji="0" lang="en-GB" sz="800" b="0" i="0" u="none" strike="noStrike" kern="1200" cap="none" normalizeH="0" baseline="0" dirty="0" smtClean="0">
                          <a:ln>
                            <a:noFill/>
                          </a:ln>
                          <a:solidFill>
                            <a:schemeClr val="tx1"/>
                          </a:solidFill>
                          <a:effectLst/>
                          <a:latin typeface="+mn-lt"/>
                          <a:ea typeface="+mn-ea"/>
                          <a:cs typeface="Arial" charset="0"/>
                        </a:rPr>
                        <a:t>December</a:t>
                      </a:r>
                    </a:p>
                  </a:txBody>
                  <a:tcPr marL="36000" marR="36000" marT="36000" marB="36000" anchor="b"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r>
                        <a:rPr kumimoji="0" lang="en-GB" sz="800" b="0" i="0" u="none" strike="noStrike" kern="1200" cap="none" normalizeH="0" baseline="0" dirty="0" smtClean="0">
                          <a:ln>
                            <a:noFill/>
                          </a:ln>
                          <a:solidFill>
                            <a:schemeClr val="tx1"/>
                          </a:solidFill>
                          <a:effectLst/>
                          <a:latin typeface="+mn-lt"/>
                          <a:ea typeface="+mn-ea"/>
                          <a:cs typeface="Arial" charset="0"/>
                        </a:rPr>
                        <a:t>January 2018</a:t>
                      </a:r>
                    </a:p>
                  </a:txBody>
                  <a:tcPr marL="36000" marR="36000" marT="36000" marB="36000" anchor="b"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387000">
                <a:tc>
                  <a:txBody>
                    <a:bodyPr/>
                    <a:lstStyle/>
                    <a:p>
                      <a:pPr marL="0" marR="0" lvl="0" indent="0" algn="l" defTabSz="695325" rtl="0" eaLnBrk="1" fontAlgn="base" latinLnBrk="0" hangingPunct="1">
                        <a:lnSpc>
                          <a:spcPct val="100000"/>
                        </a:lnSpc>
                        <a:spcBef>
                          <a:spcPct val="20000"/>
                        </a:spcBef>
                        <a:spcAft>
                          <a:spcPct val="20000"/>
                        </a:spcAft>
                        <a:buClrTx/>
                        <a:buSzPct val="90000"/>
                        <a:buFont typeface="Arial" charset="0"/>
                        <a:buNone/>
                        <a:tabLst/>
                      </a:pPr>
                      <a:r>
                        <a:rPr kumimoji="0" lang="en-US" sz="800" b="0" i="0" u="none" strike="noStrike" cap="none" normalizeH="0" baseline="0" dirty="0" smtClean="0">
                          <a:ln>
                            <a:noFill/>
                          </a:ln>
                          <a:solidFill>
                            <a:schemeClr val="tx1"/>
                          </a:solidFill>
                          <a:effectLst/>
                          <a:latin typeface="+mn-lt"/>
                          <a:cs typeface="+mn-cs"/>
                        </a:rPr>
                        <a:t>MIFID</a:t>
                      </a:r>
                      <a:endParaRPr kumimoji="0" lang="en-US" sz="800" b="0"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387000">
                <a:tc>
                  <a:txBody>
                    <a:bodyPr/>
                    <a:lstStyle/>
                    <a:p>
                      <a:pPr marL="0" lvl="1" indent="0" algn="l" defTabSz="1043056" rtl="0" eaLnBrk="1" latinLnBrk="0" hangingPunct="1">
                        <a:buFont typeface="Arial" panose="020B0604020202020204" pitchFamily="34" charset="0"/>
                        <a:buNone/>
                      </a:pPr>
                      <a:r>
                        <a:rPr lang="en-GB" sz="800" kern="1200" baseline="0" dirty="0" smtClean="0">
                          <a:solidFill>
                            <a:schemeClr val="tx1"/>
                          </a:solidFill>
                        </a:rPr>
                        <a:t>ASIC (Australia)</a:t>
                      </a:r>
                      <a:endParaRPr lang="en-GB" sz="800" b="0" i="0" kern="1200" dirty="0" smtClean="0">
                        <a:solidFill>
                          <a:schemeClr val="tx1"/>
                        </a:solidFill>
                        <a:latin typeface="+mn-lt"/>
                        <a:ea typeface="+mn-ea"/>
                        <a:cs typeface="+mn-cs"/>
                      </a:endParaRP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387000">
                <a:tc>
                  <a:txBody>
                    <a:bodyPr/>
                    <a:lstStyle>
                      <a:lvl1pPr marL="0" algn="l" defTabSz="910696" rtl="0" eaLnBrk="1" latinLnBrk="0" hangingPunct="1">
                        <a:defRPr sz="1800" kern="1200">
                          <a:solidFill>
                            <a:schemeClr val="tx1"/>
                          </a:solidFill>
                          <a:latin typeface="Arial"/>
                        </a:defRPr>
                      </a:lvl1pPr>
                      <a:lvl2pPr marL="455349" algn="l" defTabSz="910696" rtl="0" eaLnBrk="1" latinLnBrk="0" hangingPunct="1">
                        <a:defRPr sz="1800" kern="1200">
                          <a:solidFill>
                            <a:schemeClr val="tx1"/>
                          </a:solidFill>
                          <a:latin typeface="Arial"/>
                        </a:defRPr>
                      </a:lvl2pPr>
                      <a:lvl3pPr marL="910696" algn="l" defTabSz="910696" rtl="0" eaLnBrk="1" latinLnBrk="0" hangingPunct="1">
                        <a:defRPr sz="1800" kern="1200">
                          <a:solidFill>
                            <a:schemeClr val="tx1"/>
                          </a:solidFill>
                          <a:latin typeface="Arial"/>
                        </a:defRPr>
                      </a:lvl3pPr>
                      <a:lvl4pPr marL="1366045" algn="l" defTabSz="910696" rtl="0" eaLnBrk="1" latinLnBrk="0" hangingPunct="1">
                        <a:defRPr sz="1800" kern="1200">
                          <a:solidFill>
                            <a:schemeClr val="tx1"/>
                          </a:solidFill>
                          <a:latin typeface="Arial"/>
                        </a:defRPr>
                      </a:lvl4pPr>
                      <a:lvl5pPr marL="1821393" algn="l" defTabSz="910696" rtl="0" eaLnBrk="1" latinLnBrk="0" hangingPunct="1">
                        <a:defRPr sz="1800" kern="1200">
                          <a:solidFill>
                            <a:schemeClr val="tx1"/>
                          </a:solidFill>
                          <a:latin typeface="Arial"/>
                        </a:defRPr>
                      </a:lvl5pPr>
                      <a:lvl6pPr marL="2276739" algn="l" defTabSz="910696" rtl="0" eaLnBrk="1" latinLnBrk="0" hangingPunct="1">
                        <a:defRPr sz="1800" kern="1200">
                          <a:solidFill>
                            <a:schemeClr val="tx1"/>
                          </a:solidFill>
                          <a:latin typeface="Arial"/>
                        </a:defRPr>
                      </a:lvl6pPr>
                      <a:lvl7pPr marL="2732088" algn="l" defTabSz="910696" rtl="0" eaLnBrk="1" latinLnBrk="0" hangingPunct="1">
                        <a:defRPr sz="1800" kern="1200">
                          <a:solidFill>
                            <a:schemeClr val="tx1"/>
                          </a:solidFill>
                          <a:latin typeface="Arial"/>
                        </a:defRPr>
                      </a:lvl7pPr>
                      <a:lvl8pPr marL="3187437" algn="l" defTabSz="910696" rtl="0" eaLnBrk="1" latinLnBrk="0" hangingPunct="1">
                        <a:defRPr sz="1800" kern="1200">
                          <a:solidFill>
                            <a:schemeClr val="tx1"/>
                          </a:solidFill>
                          <a:latin typeface="Arial"/>
                        </a:defRPr>
                      </a:lvl8pPr>
                      <a:lvl9pPr marL="3642784" algn="l" defTabSz="910696" rtl="0" eaLnBrk="1" latinLnBrk="0" hangingPunct="1">
                        <a:defRPr sz="1800" kern="1200">
                          <a:solidFill>
                            <a:schemeClr val="tx1"/>
                          </a:solidFill>
                          <a:latin typeface="Arial"/>
                        </a:defRPr>
                      </a:lvl9pPr>
                    </a:lstStyle>
                    <a:p>
                      <a:pPr marL="0" lvl="1" indent="0" algn="l" defTabSz="1043056" rtl="0" eaLnBrk="1" latinLnBrk="0" hangingPunct="1">
                        <a:buFont typeface="Arial" panose="020B0604020202020204" pitchFamily="34" charset="0"/>
                        <a:buNone/>
                      </a:pPr>
                      <a:r>
                        <a:rPr lang="en-GB" sz="800" kern="1200" dirty="0" smtClean="0">
                          <a:solidFill>
                            <a:schemeClr val="tx1"/>
                          </a:solidFill>
                        </a:rPr>
                        <a:t>CSA (Canada)</a:t>
                      </a:r>
                      <a:endParaRPr lang="en-GB" sz="800" b="0" i="0" kern="1200" dirty="0" smtClean="0">
                        <a:solidFill>
                          <a:schemeClr val="tx1"/>
                        </a:solidFill>
                        <a:latin typeface="+mn-lt"/>
                        <a:ea typeface="+mn-ea"/>
                        <a:cs typeface="+mn-cs"/>
                      </a:endParaRP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387000">
                <a:tc>
                  <a:txBody>
                    <a:bodyPr/>
                    <a:lstStyle>
                      <a:lvl1pPr marL="0" algn="l" defTabSz="910696" rtl="0" eaLnBrk="1" latinLnBrk="0" hangingPunct="1">
                        <a:defRPr sz="1800" kern="1200">
                          <a:solidFill>
                            <a:schemeClr val="tx1"/>
                          </a:solidFill>
                          <a:latin typeface="Arial"/>
                        </a:defRPr>
                      </a:lvl1pPr>
                      <a:lvl2pPr marL="455349" algn="l" defTabSz="910696" rtl="0" eaLnBrk="1" latinLnBrk="0" hangingPunct="1">
                        <a:defRPr sz="1800" kern="1200">
                          <a:solidFill>
                            <a:schemeClr val="tx1"/>
                          </a:solidFill>
                          <a:latin typeface="Arial"/>
                        </a:defRPr>
                      </a:lvl2pPr>
                      <a:lvl3pPr marL="910696" algn="l" defTabSz="910696" rtl="0" eaLnBrk="1" latinLnBrk="0" hangingPunct="1">
                        <a:defRPr sz="1800" kern="1200">
                          <a:solidFill>
                            <a:schemeClr val="tx1"/>
                          </a:solidFill>
                          <a:latin typeface="Arial"/>
                        </a:defRPr>
                      </a:lvl3pPr>
                      <a:lvl4pPr marL="1366045" algn="l" defTabSz="910696" rtl="0" eaLnBrk="1" latinLnBrk="0" hangingPunct="1">
                        <a:defRPr sz="1800" kern="1200">
                          <a:solidFill>
                            <a:schemeClr val="tx1"/>
                          </a:solidFill>
                          <a:latin typeface="Arial"/>
                        </a:defRPr>
                      </a:lvl4pPr>
                      <a:lvl5pPr marL="1821393" algn="l" defTabSz="910696" rtl="0" eaLnBrk="1" latinLnBrk="0" hangingPunct="1">
                        <a:defRPr sz="1800" kern="1200">
                          <a:solidFill>
                            <a:schemeClr val="tx1"/>
                          </a:solidFill>
                          <a:latin typeface="Arial"/>
                        </a:defRPr>
                      </a:lvl5pPr>
                      <a:lvl6pPr marL="2276739" algn="l" defTabSz="910696" rtl="0" eaLnBrk="1" latinLnBrk="0" hangingPunct="1">
                        <a:defRPr sz="1800" kern="1200">
                          <a:solidFill>
                            <a:schemeClr val="tx1"/>
                          </a:solidFill>
                          <a:latin typeface="Arial"/>
                        </a:defRPr>
                      </a:lvl6pPr>
                      <a:lvl7pPr marL="2732088" algn="l" defTabSz="910696" rtl="0" eaLnBrk="1" latinLnBrk="0" hangingPunct="1">
                        <a:defRPr sz="1800" kern="1200">
                          <a:solidFill>
                            <a:schemeClr val="tx1"/>
                          </a:solidFill>
                          <a:latin typeface="Arial"/>
                        </a:defRPr>
                      </a:lvl7pPr>
                      <a:lvl8pPr marL="3187437" algn="l" defTabSz="910696" rtl="0" eaLnBrk="1" latinLnBrk="0" hangingPunct="1">
                        <a:defRPr sz="1800" kern="1200">
                          <a:solidFill>
                            <a:schemeClr val="tx1"/>
                          </a:solidFill>
                          <a:latin typeface="Arial"/>
                        </a:defRPr>
                      </a:lvl8pPr>
                      <a:lvl9pPr marL="3642784" algn="l" defTabSz="910696" rtl="0" eaLnBrk="1" latinLnBrk="0" hangingPunct="1">
                        <a:defRPr sz="1800" kern="1200">
                          <a:solidFill>
                            <a:schemeClr val="tx1"/>
                          </a:solidFill>
                          <a:latin typeface="Arial"/>
                        </a:defRPr>
                      </a:lvl9pPr>
                    </a:lstStyle>
                    <a:p>
                      <a:pPr marL="0" lvl="1" indent="0" algn="l" defTabSz="1043056" rtl="0" eaLnBrk="1" latinLnBrk="0" hangingPunct="1">
                        <a:buFont typeface="Arial" panose="020B0604020202020204" pitchFamily="34" charset="0"/>
                        <a:buNone/>
                        <a:defRPr/>
                      </a:pPr>
                      <a:r>
                        <a:rPr lang="en-GB" sz="800" b="0" i="0" kern="1200" dirty="0" smtClean="0">
                          <a:solidFill>
                            <a:schemeClr val="tx1"/>
                          </a:solidFill>
                          <a:latin typeface="+mn-lt"/>
                          <a:ea typeface="+mn-ea"/>
                          <a:cs typeface="+mn-cs"/>
                        </a:rPr>
                        <a:t>JFSA</a:t>
                      </a:r>
                      <a:r>
                        <a:rPr lang="en-GB" sz="800" b="0" i="0" kern="1200" baseline="0" dirty="0" smtClean="0">
                          <a:solidFill>
                            <a:schemeClr val="tx1"/>
                          </a:solidFill>
                          <a:latin typeface="+mn-lt"/>
                          <a:ea typeface="+mn-ea"/>
                          <a:cs typeface="+mn-cs"/>
                        </a:rPr>
                        <a:t> (Japan)</a:t>
                      </a:r>
                      <a:endParaRPr lang="en-GB" sz="800" b="0" i="0" kern="1200" dirty="0" smtClean="0">
                        <a:solidFill>
                          <a:schemeClr val="tx1"/>
                        </a:solidFill>
                        <a:latin typeface="+mn-lt"/>
                        <a:ea typeface="+mn-ea"/>
                        <a:cs typeface="+mn-cs"/>
                      </a:endParaRP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387000">
                <a:tc>
                  <a:txBody>
                    <a:bodyPr/>
                    <a:lstStyle/>
                    <a:p>
                      <a:pPr marL="0" lvl="1" indent="0" algn="l" defTabSz="1043056" rtl="0" eaLnBrk="1" latinLnBrk="0" hangingPunct="1">
                        <a:buFont typeface="Arial" panose="020B0604020202020204" pitchFamily="34" charset="0"/>
                        <a:buNone/>
                        <a:defRPr/>
                      </a:pPr>
                      <a:r>
                        <a:rPr lang="en-GB" sz="800" kern="1200" dirty="0" smtClean="0">
                          <a:solidFill>
                            <a:schemeClr val="tx1"/>
                          </a:solidFill>
                        </a:rPr>
                        <a:t>MAS (Singapore)</a:t>
                      </a:r>
                      <a:endParaRPr lang="en-GB" sz="800" b="0" i="0" kern="1200" dirty="0">
                        <a:solidFill>
                          <a:schemeClr val="tx1"/>
                        </a:solidFill>
                        <a:latin typeface="+mn-lt"/>
                        <a:ea typeface="+mn-ea"/>
                        <a:cs typeface="+mn-cs"/>
                      </a:endParaRPr>
                    </a:p>
                  </a:txBody>
                  <a:tcPr marL="36000" marR="36000" marT="36000" marB="36000" anchor="ctr" horzOverflow="overflow">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387000">
                <a:tc>
                  <a:txBody>
                    <a:bodyPr/>
                    <a:lstStyle/>
                    <a:p>
                      <a:pPr marL="0" marR="0" lvl="0" indent="0" algn="l" defTabSz="695325" rtl="0" eaLnBrk="1" fontAlgn="base" latinLnBrk="0" hangingPunct="1">
                        <a:lnSpc>
                          <a:spcPct val="100000"/>
                        </a:lnSpc>
                        <a:spcBef>
                          <a:spcPct val="20000"/>
                        </a:spcBef>
                        <a:spcAft>
                          <a:spcPct val="20000"/>
                        </a:spcAft>
                        <a:buClrTx/>
                        <a:buSzPct val="90000"/>
                        <a:buFont typeface="Arial" charset="0"/>
                        <a:buNone/>
                        <a:tabLst/>
                      </a:pPr>
                      <a:r>
                        <a:rPr kumimoji="0" lang="en-US" sz="800" b="0" u="none" strike="noStrike" kern="1200" cap="none" normalizeH="0" baseline="0" dirty="0" smtClean="0">
                          <a:ln>
                            <a:noFill/>
                          </a:ln>
                          <a:solidFill>
                            <a:schemeClr val="tx1"/>
                          </a:solidFill>
                          <a:effectLst/>
                          <a:latin typeface="+mn-lt"/>
                          <a:ea typeface="+mn-ea"/>
                          <a:cs typeface="+mn-cs"/>
                        </a:rPr>
                        <a:t>HKMA (Hong Kong)</a:t>
                      </a:r>
                    </a:p>
                  </a:txBody>
                  <a:tcPr marL="36000" marR="36000" marT="36000" marB="36000" anchor="ctr" horzOverflow="overflow">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400217">
                <a:tc>
                  <a:txBody>
                    <a:bodyPr/>
                    <a:lstStyle/>
                    <a:p>
                      <a:pPr marL="0" marR="0" lvl="1" indent="0" algn="l" defTabSz="1043056"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dirty="0" smtClean="0"/>
                        <a:t>Israel</a:t>
                      </a:r>
                      <a:endParaRPr lang="en-GB" sz="800" dirty="0" smtClean="0">
                        <a:solidFill>
                          <a:schemeClr val="tx1"/>
                        </a:solidFill>
                        <a:latin typeface="+mn-lt"/>
                      </a:endParaRP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r h="400217">
                <a:tc>
                  <a:txBody>
                    <a:bodyPr/>
                    <a:lstStyle/>
                    <a:p>
                      <a:pPr marL="0" marR="0" lvl="1" indent="0" algn="l" defTabSz="1043056"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800" b="1" dirty="0" smtClean="0">
                          <a:solidFill>
                            <a:schemeClr val="tx1"/>
                          </a:solidFill>
                          <a:latin typeface="+mn-lt"/>
                        </a:rPr>
                        <a:t>Phase 2</a:t>
                      </a:r>
                    </a:p>
                  </a:txBody>
                  <a:tcPr marL="36000" marR="36000" marT="36000" marB="360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cap="none" normalizeH="0" baseline="0" dirty="0" smtClean="0">
                        <a:ln>
                          <a:noFill/>
                        </a:ln>
                        <a:solidFill>
                          <a:schemeClr val="tx1"/>
                        </a:solidFill>
                        <a:effectLst/>
                        <a:latin typeface="+mn-lt"/>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95325" rtl="0" eaLnBrk="1" fontAlgn="base" latinLnBrk="0" hangingPunct="1">
                        <a:lnSpc>
                          <a:spcPct val="100000"/>
                        </a:lnSpc>
                        <a:spcBef>
                          <a:spcPts val="50"/>
                        </a:spcBef>
                        <a:spcAft>
                          <a:spcPts val="50"/>
                        </a:spcAft>
                        <a:buClrTx/>
                        <a:buSzPct val="90000"/>
                        <a:buFont typeface="Arial" charset="0"/>
                        <a:buNone/>
                        <a:tabLst/>
                        <a:defRPr/>
                      </a:pPr>
                      <a:endParaRPr kumimoji="0" lang="en-GB" sz="800" b="1" i="0" u="none" strike="noStrike" kern="1200" cap="none" normalizeH="0" baseline="0" dirty="0" smtClean="0">
                        <a:ln>
                          <a:noFill/>
                        </a:ln>
                        <a:solidFill>
                          <a:schemeClr val="tx1"/>
                        </a:solidFill>
                        <a:effectLst/>
                        <a:latin typeface="+mn-lt"/>
                        <a:ea typeface="+mn-ea"/>
                        <a:cs typeface="Arial" charset="0"/>
                      </a:endParaRPr>
                    </a:p>
                  </a:txBody>
                  <a:tcPr marL="36000" marR="36000" marT="36000" marB="36000"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pSp>
        <p:nvGrpSpPr>
          <p:cNvPr id="98" name="Group 97"/>
          <p:cNvGrpSpPr/>
          <p:nvPr/>
        </p:nvGrpSpPr>
        <p:grpSpPr>
          <a:xfrm>
            <a:off x="2005610" y="3508615"/>
            <a:ext cx="2777726" cy="282984"/>
            <a:chOff x="2005610" y="3722114"/>
            <a:chExt cx="2777726" cy="282984"/>
          </a:xfrm>
        </p:grpSpPr>
        <p:sp>
          <p:nvSpPr>
            <p:cNvPr id="93" name="Pentagon 56"/>
            <p:cNvSpPr/>
            <p:nvPr/>
          </p:nvSpPr>
          <p:spPr>
            <a:xfrm>
              <a:off x="2005610" y="3722114"/>
              <a:ext cx="2777726" cy="141492"/>
            </a:xfrm>
            <a:prstGeom prst="rect">
              <a:avLst/>
            </a:prstGeom>
            <a:solidFill>
              <a:schemeClr val="tx2"/>
            </a:solidFill>
            <a:ln w="25400" cap="flat" cmpd="sng" algn="ctr">
              <a:solidFill>
                <a:schemeClr val="bg1"/>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94" name="Pentagon 56"/>
            <p:cNvSpPr/>
            <p:nvPr/>
          </p:nvSpPr>
          <p:spPr>
            <a:xfrm>
              <a:off x="2005612" y="3863606"/>
              <a:ext cx="1900928" cy="141492"/>
            </a:xfrm>
            <a:prstGeom prst="rect">
              <a:avLst/>
            </a:prstGeom>
            <a:solidFill>
              <a:srgbClr val="968C6D"/>
            </a:solidFill>
            <a:ln w="25400" cap="flat" cmpd="sng" algn="ctr">
              <a:solidFill>
                <a:schemeClr val="bg1"/>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95" name="Pentagon 56"/>
            <p:cNvSpPr/>
            <p:nvPr/>
          </p:nvSpPr>
          <p:spPr>
            <a:xfrm>
              <a:off x="3906540" y="3863606"/>
              <a:ext cx="876796" cy="141492"/>
            </a:xfrm>
            <a:prstGeom prst="rect">
              <a:avLst/>
            </a:prstGeom>
            <a:solidFill>
              <a:schemeClr val="accent4"/>
            </a:solidFill>
            <a:ln w="25400" cap="flat" cmpd="sng" algn="ctr">
              <a:solidFill>
                <a:schemeClr val="bg1"/>
              </a:solidFill>
              <a:prstDash val="solid"/>
              <a:miter lim="800000"/>
            </a:ln>
            <a:effectLst/>
          </p:spPr>
          <p:txBody>
            <a:bodyPr lIns="76797" tIns="38399" rIns="76797" bIns="38399" rtlCol="0" anchor="ctr"/>
            <a:lstStyle/>
            <a:p>
              <a:pPr algn="ctr" defTabSz="836195"/>
              <a:endParaRPr lang="en-GB" sz="1738" kern="0" dirty="0">
                <a:solidFill>
                  <a:srgbClr val="FF0000"/>
                </a:solidFill>
                <a:latin typeface="+mj-lt"/>
              </a:endParaRPr>
            </a:p>
          </p:txBody>
        </p:sp>
      </p:grpSp>
      <p:sp>
        <p:nvSpPr>
          <p:cNvPr id="96" name="Pentagon 56"/>
          <p:cNvSpPr/>
          <p:nvPr/>
        </p:nvSpPr>
        <p:spPr>
          <a:xfrm>
            <a:off x="2005610" y="3495915"/>
            <a:ext cx="2777726" cy="282984"/>
          </a:xfrm>
          <a:prstGeom prst="rect">
            <a:avLst/>
          </a:prstGeom>
          <a:noFill/>
          <a:ln w="25400" cap="flat" cmpd="sng" algn="ctr">
            <a:solidFill>
              <a:schemeClr val="bg1"/>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97" name="Content Placeholder 2"/>
          <p:cNvSpPr txBox="1">
            <a:spLocks/>
          </p:cNvSpPr>
          <p:nvPr/>
        </p:nvSpPr>
        <p:spPr>
          <a:xfrm>
            <a:off x="1" y="1695995"/>
            <a:ext cx="2025649" cy="1386000"/>
          </a:xfrm>
          <a:prstGeom prst="rect">
            <a:avLst/>
          </a:prstGeom>
          <a:solidFill>
            <a:srgbClr val="968C6D"/>
          </a:solidFill>
          <a:ln>
            <a:solidFill>
              <a:srgbClr val="968C6D"/>
            </a:solidFill>
          </a:ln>
        </p:spPr>
        <p:txBody>
          <a:bodyPr vert="horz" wrap="square" lIns="648000" tIns="78363" rIns="123152" bIns="78363" rtlCol="0">
            <a:noAutofit/>
          </a:bodyPr>
          <a:lstStyle/>
          <a:p>
            <a:pPr indent="-468000" defTabSz="1066114">
              <a:spcAft>
                <a:spcPts val="1027"/>
              </a:spcAft>
              <a:buClr>
                <a:srgbClr val="000000"/>
              </a:buClr>
              <a:defRPr/>
            </a:pPr>
            <a:r>
              <a:rPr lang="en-US" sz="1000" b="1" dirty="0" smtClean="0">
                <a:solidFill>
                  <a:srgbClr val="FFFFFF"/>
                </a:solidFill>
                <a:latin typeface="Georgia" pitchFamily="18" charset="0"/>
              </a:rPr>
              <a:t>Assessing your control and governance framework versus our “industry practice” framework.</a:t>
            </a:r>
            <a:endParaRPr lang="en-US" sz="1000" b="1" dirty="0">
              <a:solidFill>
                <a:srgbClr val="FFFFFF"/>
              </a:solidFill>
              <a:latin typeface="Georgia" pitchFamily="18" charset="0"/>
            </a:endParaRPr>
          </a:p>
        </p:txBody>
      </p:sp>
      <p:grpSp>
        <p:nvGrpSpPr>
          <p:cNvPr id="99" name="Group 98"/>
          <p:cNvGrpSpPr/>
          <p:nvPr/>
        </p:nvGrpSpPr>
        <p:grpSpPr>
          <a:xfrm>
            <a:off x="4089003" y="3880564"/>
            <a:ext cx="1728000" cy="282984"/>
            <a:chOff x="2005610" y="3722114"/>
            <a:chExt cx="2777726" cy="282984"/>
          </a:xfrm>
        </p:grpSpPr>
        <p:sp>
          <p:nvSpPr>
            <p:cNvPr id="100" name="Pentagon 56"/>
            <p:cNvSpPr/>
            <p:nvPr/>
          </p:nvSpPr>
          <p:spPr>
            <a:xfrm>
              <a:off x="2005610" y="3722114"/>
              <a:ext cx="2777726" cy="141492"/>
            </a:xfrm>
            <a:prstGeom prst="rect">
              <a:avLst/>
            </a:prstGeom>
            <a:solidFill>
              <a:schemeClr val="tx2"/>
            </a:solidFill>
            <a:ln w="25400" cap="flat" cmpd="sng" algn="ctr">
              <a:solidFill>
                <a:schemeClr val="bg1"/>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01" name="Pentagon 56"/>
            <p:cNvSpPr/>
            <p:nvPr/>
          </p:nvSpPr>
          <p:spPr>
            <a:xfrm>
              <a:off x="2005612" y="3863606"/>
              <a:ext cx="1900928" cy="141492"/>
            </a:xfrm>
            <a:prstGeom prst="rect">
              <a:avLst/>
            </a:prstGeom>
            <a:solidFill>
              <a:srgbClr val="968C6D"/>
            </a:solidFill>
            <a:ln w="25400" cap="flat" cmpd="sng" algn="ctr">
              <a:solidFill>
                <a:schemeClr val="bg1"/>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02" name="Pentagon 56"/>
            <p:cNvSpPr/>
            <p:nvPr/>
          </p:nvSpPr>
          <p:spPr>
            <a:xfrm>
              <a:off x="3906540" y="3863606"/>
              <a:ext cx="876796" cy="141492"/>
            </a:xfrm>
            <a:prstGeom prst="rect">
              <a:avLst/>
            </a:prstGeom>
            <a:solidFill>
              <a:schemeClr val="accent4"/>
            </a:solidFill>
            <a:ln w="25400" cap="flat" cmpd="sng" algn="ctr">
              <a:solidFill>
                <a:schemeClr val="bg1"/>
              </a:solidFill>
              <a:prstDash val="solid"/>
              <a:miter lim="800000"/>
            </a:ln>
            <a:effectLst/>
          </p:spPr>
          <p:txBody>
            <a:bodyPr lIns="76797" tIns="38399" rIns="76797" bIns="38399" rtlCol="0" anchor="ctr"/>
            <a:lstStyle/>
            <a:p>
              <a:pPr algn="ctr" defTabSz="836195"/>
              <a:endParaRPr lang="en-GB" sz="1738" kern="0" dirty="0">
                <a:solidFill>
                  <a:srgbClr val="FF0000"/>
                </a:solidFill>
                <a:latin typeface="+mj-lt"/>
              </a:endParaRPr>
            </a:p>
          </p:txBody>
        </p:sp>
      </p:grpSp>
      <p:grpSp>
        <p:nvGrpSpPr>
          <p:cNvPr id="103" name="Group 102"/>
          <p:cNvGrpSpPr/>
          <p:nvPr/>
        </p:nvGrpSpPr>
        <p:grpSpPr>
          <a:xfrm>
            <a:off x="4101356" y="4261170"/>
            <a:ext cx="1728000" cy="282984"/>
            <a:chOff x="2005610" y="3722114"/>
            <a:chExt cx="2777726" cy="282984"/>
          </a:xfrm>
        </p:grpSpPr>
        <p:sp>
          <p:nvSpPr>
            <p:cNvPr id="104" name="Pentagon 56"/>
            <p:cNvSpPr/>
            <p:nvPr/>
          </p:nvSpPr>
          <p:spPr>
            <a:xfrm>
              <a:off x="2005610" y="3722114"/>
              <a:ext cx="2777726" cy="141492"/>
            </a:xfrm>
            <a:prstGeom prst="rect">
              <a:avLst/>
            </a:prstGeom>
            <a:solidFill>
              <a:schemeClr val="tx2"/>
            </a:solidFill>
            <a:ln w="25400" cap="flat" cmpd="sng" algn="ctr">
              <a:solidFill>
                <a:schemeClr val="bg1"/>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05" name="Pentagon 56"/>
            <p:cNvSpPr/>
            <p:nvPr/>
          </p:nvSpPr>
          <p:spPr>
            <a:xfrm>
              <a:off x="2005612" y="3863606"/>
              <a:ext cx="1900928" cy="141492"/>
            </a:xfrm>
            <a:prstGeom prst="rect">
              <a:avLst/>
            </a:prstGeom>
            <a:solidFill>
              <a:srgbClr val="968C6D"/>
            </a:solidFill>
            <a:ln w="25400" cap="flat" cmpd="sng" algn="ctr">
              <a:solidFill>
                <a:schemeClr val="bg1"/>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06" name="Pentagon 56"/>
            <p:cNvSpPr/>
            <p:nvPr/>
          </p:nvSpPr>
          <p:spPr>
            <a:xfrm>
              <a:off x="3906540" y="3863606"/>
              <a:ext cx="876796" cy="141492"/>
            </a:xfrm>
            <a:prstGeom prst="rect">
              <a:avLst/>
            </a:prstGeom>
            <a:solidFill>
              <a:schemeClr val="accent4"/>
            </a:solidFill>
            <a:ln w="25400" cap="flat" cmpd="sng" algn="ctr">
              <a:solidFill>
                <a:schemeClr val="bg1"/>
              </a:solidFill>
              <a:prstDash val="solid"/>
              <a:miter lim="800000"/>
            </a:ln>
            <a:effectLst/>
          </p:spPr>
          <p:txBody>
            <a:bodyPr lIns="76797" tIns="38399" rIns="76797" bIns="38399" rtlCol="0" anchor="ctr"/>
            <a:lstStyle/>
            <a:p>
              <a:pPr algn="ctr" defTabSz="836195"/>
              <a:endParaRPr lang="en-GB" sz="1738" kern="0" dirty="0">
                <a:solidFill>
                  <a:srgbClr val="FF0000"/>
                </a:solidFill>
                <a:latin typeface="+mj-lt"/>
              </a:endParaRPr>
            </a:p>
          </p:txBody>
        </p:sp>
      </p:grpSp>
      <p:grpSp>
        <p:nvGrpSpPr>
          <p:cNvPr id="107" name="Group 106"/>
          <p:cNvGrpSpPr/>
          <p:nvPr/>
        </p:nvGrpSpPr>
        <p:grpSpPr>
          <a:xfrm>
            <a:off x="5490566" y="4645180"/>
            <a:ext cx="1728000" cy="282984"/>
            <a:chOff x="2005610" y="3722114"/>
            <a:chExt cx="2777726" cy="282984"/>
          </a:xfrm>
        </p:grpSpPr>
        <p:sp>
          <p:nvSpPr>
            <p:cNvPr id="108" name="Pentagon 56"/>
            <p:cNvSpPr/>
            <p:nvPr/>
          </p:nvSpPr>
          <p:spPr>
            <a:xfrm>
              <a:off x="2005610" y="3722114"/>
              <a:ext cx="2777726" cy="141492"/>
            </a:xfrm>
            <a:prstGeom prst="rect">
              <a:avLst/>
            </a:prstGeom>
            <a:solidFill>
              <a:schemeClr val="tx2"/>
            </a:solidFill>
            <a:ln w="25400" cap="flat" cmpd="sng" algn="ctr">
              <a:solidFill>
                <a:schemeClr val="bg1"/>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09" name="Pentagon 56"/>
            <p:cNvSpPr/>
            <p:nvPr/>
          </p:nvSpPr>
          <p:spPr>
            <a:xfrm>
              <a:off x="2005612" y="3863606"/>
              <a:ext cx="1900928" cy="141492"/>
            </a:xfrm>
            <a:prstGeom prst="rect">
              <a:avLst/>
            </a:prstGeom>
            <a:solidFill>
              <a:srgbClr val="968C6D"/>
            </a:solidFill>
            <a:ln w="25400" cap="flat" cmpd="sng" algn="ctr">
              <a:solidFill>
                <a:schemeClr val="bg1"/>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10" name="Pentagon 56"/>
            <p:cNvSpPr/>
            <p:nvPr/>
          </p:nvSpPr>
          <p:spPr>
            <a:xfrm>
              <a:off x="3906540" y="3863606"/>
              <a:ext cx="876796" cy="141492"/>
            </a:xfrm>
            <a:prstGeom prst="rect">
              <a:avLst/>
            </a:prstGeom>
            <a:solidFill>
              <a:schemeClr val="accent4"/>
            </a:solidFill>
            <a:ln w="25400" cap="flat" cmpd="sng" algn="ctr">
              <a:solidFill>
                <a:schemeClr val="bg1"/>
              </a:solidFill>
              <a:prstDash val="solid"/>
              <a:miter lim="800000"/>
            </a:ln>
            <a:effectLst/>
          </p:spPr>
          <p:txBody>
            <a:bodyPr lIns="76797" tIns="38399" rIns="76797" bIns="38399" rtlCol="0" anchor="ctr"/>
            <a:lstStyle/>
            <a:p>
              <a:pPr algn="ctr" defTabSz="836195"/>
              <a:endParaRPr lang="en-GB" sz="1738" kern="0" dirty="0">
                <a:solidFill>
                  <a:srgbClr val="FF0000"/>
                </a:solidFill>
                <a:latin typeface="+mj-lt"/>
              </a:endParaRPr>
            </a:p>
          </p:txBody>
        </p:sp>
      </p:grpSp>
      <p:grpSp>
        <p:nvGrpSpPr>
          <p:cNvPr id="111" name="Group 110"/>
          <p:cNvGrpSpPr/>
          <p:nvPr/>
        </p:nvGrpSpPr>
        <p:grpSpPr>
          <a:xfrm>
            <a:off x="5493535" y="5036236"/>
            <a:ext cx="1728000" cy="282984"/>
            <a:chOff x="2005610" y="3722114"/>
            <a:chExt cx="2777726" cy="282984"/>
          </a:xfrm>
        </p:grpSpPr>
        <p:sp>
          <p:nvSpPr>
            <p:cNvPr id="112" name="Pentagon 56"/>
            <p:cNvSpPr/>
            <p:nvPr/>
          </p:nvSpPr>
          <p:spPr>
            <a:xfrm>
              <a:off x="2005610" y="3722114"/>
              <a:ext cx="2777726" cy="141492"/>
            </a:xfrm>
            <a:prstGeom prst="rect">
              <a:avLst/>
            </a:prstGeom>
            <a:solidFill>
              <a:schemeClr val="tx2"/>
            </a:solidFill>
            <a:ln w="25400" cap="flat" cmpd="sng" algn="ctr">
              <a:solidFill>
                <a:schemeClr val="bg1"/>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13" name="Pentagon 56"/>
            <p:cNvSpPr/>
            <p:nvPr/>
          </p:nvSpPr>
          <p:spPr>
            <a:xfrm>
              <a:off x="2005612" y="3863606"/>
              <a:ext cx="1900928" cy="141492"/>
            </a:xfrm>
            <a:prstGeom prst="rect">
              <a:avLst/>
            </a:prstGeom>
            <a:solidFill>
              <a:srgbClr val="968C6D"/>
            </a:solidFill>
            <a:ln w="25400" cap="flat" cmpd="sng" algn="ctr">
              <a:solidFill>
                <a:schemeClr val="bg1"/>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14" name="Pentagon 56"/>
            <p:cNvSpPr/>
            <p:nvPr/>
          </p:nvSpPr>
          <p:spPr>
            <a:xfrm>
              <a:off x="3906540" y="3863606"/>
              <a:ext cx="876796" cy="141492"/>
            </a:xfrm>
            <a:prstGeom prst="rect">
              <a:avLst/>
            </a:prstGeom>
            <a:solidFill>
              <a:schemeClr val="accent4"/>
            </a:solidFill>
            <a:ln w="25400" cap="flat" cmpd="sng" algn="ctr">
              <a:solidFill>
                <a:schemeClr val="bg1"/>
              </a:solidFill>
              <a:prstDash val="solid"/>
              <a:miter lim="800000"/>
            </a:ln>
            <a:effectLst/>
          </p:spPr>
          <p:txBody>
            <a:bodyPr lIns="76797" tIns="38399" rIns="76797" bIns="38399" rtlCol="0" anchor="ctr"/>
            <a:lstStyle/>
            <a:p>
              <a:pPr algn="ctr" defTabSz="836195"/>
              <a:endParaRPr lang="en-GB" sz="1738" kern="0" dirty="0">
                <a:solidFill>
                  <a:srgbClr val="FF0000"/>
                </a:solidFill>
                <a:latin typeface="+mj-lt"/>
              </a:endParaRPr>
            </a:p>
          </p:txBody>
        </p:sp>
      </p:grpSp>
      <p:grpSp>
        <p:nvGrpSpPr>
          <p:cNvPr id="115" name="Group 114"/>
          <p:cNvGrpSpPr/>
          <p:nvPr/>
        </p:nvGrpSpPr>
        <p:grpSpPr>
          <a:xfrm>
            <a:off x="6892776" y="5428066"/>
            <a:ext cx="1728000" cy="282984"/>
            <a:chOff x="2005610" y="3722114"/>
            <a:chExt cx="2777726" cy="282984"/>
          </a:xfrm>
        </p:grpSpPr>
        <p:sp>
          <p:nvSpPr>
            <p:cNvPr id="116" name="Pentagon 56"/>
            <p:cNvSpPr/>
            <p:nvPr/>
          </p:nvSpPr>
          <p:spPr>
            <a:xfrm>
              <a:off x="2005610" y="3722114"/>
              <a:ext cx="2777726" cy="141492"/>
            </a:xfrm>
            <a:prstGeom prst="rect">
              <a:avLst/>
            </a:prstGeom>
            <a:solidFill>
              <a:schemeClr val="tx2"/>
            </a:solidFill>
            <a:ln w="25400" cap="flat" cmpd="sng" algn="ctr">
              <a:solidFill>
                <a:schemeClr val="bg1"/>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17" name="Pentagon 56"/>
            <p:cNvSpPr/>
            <p:nvPr/>
          </p:nvSpPr>
          <p:spPr>
            <a:xfrm>
              <a:off x="2005612" y="3863606"/>
              <a:ext cx="1900928" cy="141492"/>
            </a:xfrm>
            <a:prstGeom prst="rect">
              <a:avLst/>
            </a:prstGeom>
            <a:solidFill>
              <a:srgbClr val="968C6D"/>
            </a:solidFill>
            <a:ln w="25400" cap="flat" cmpd="sng" algn="ctr">
              <a:solidFill>
                <a:schemeClr val="bg1"/>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18" name="Pentagon 56"/>
            <p:cNvSpPr/>
            <p:nvPr/>
          </p:nvSpPr>
          <p:spPr>
            <a:xfrm>
              <a:off x="3906540" y="3863606"/>
              <a:ext cx="876796" cy="141492"/>
            </a:xfrm>
            <a:prstGeom prst="rect">
              <a:avLst/>
            </a:prstGeom>
            <a:solidFill>
              <a:schemeClr val="accent4"/>
            </a:solidFill>
            <a:ln w="25400" cap="flat" cmpd="sng" algn="ctr">
              <a:solidFill>
                <a:schemeClr val="bg1"/>
              </a:solidFill>
              <a:prstDash val="solid"/>
              <a:miter lim="800000"/>
            </a:ln>
            <a:effectLst/>
          </p:spPr>
          <p:txBody>
            <a:bodyPr lIns="76797" tIns="38399" rIns="76797" bIns="38399" rtlCol="0" anchor="ctr"/>
            <a:lstStyle/>
            <a:p>
              <a:pPr algn="ctr" defTabSz="836195"/>
              <a:endParaRPr lang="en-GB" sz="1738" kern="0" dirty="0">
                <a:solidFill>
                  <a:srgbClr val="FF0000"/>
                </a:solidFill>
                <a:latin typeface="+mj-lt"/>
              </a:endParaRPr>
            </a:p>
          </p:txBody>
        </p:sp>
      </p:grpSp>
      <p:grpSp>
        <p:nvGrpSpPr>
          <p:cNvPr id="119" name="Group 118"/>
          <p:cNvGrpSpPr/>
          <p:nvPr/>
        </p:nvGrpSpPr>
        <p:grpSpPr>
          <a:xfrm>
            <a:off x="6895745" y="5819122"/>
            <a:ext cx="1728000" cy="282984"/>
            <a:chOff x="2005610" y="3722114"/>
            <a:chExt cx="2777726" cy="282984"/>
          </a:xfrm>
        </p:grpSpPr>
        <p:sp>
          <p:nvSpPr>
            <p:cNvPr id="120" name="Pentagon 56"/>
            <p:cNvSpPr/>
            <p:nvPr/>
          </p:nvSpPr>
          <p:spPr>
            <a:xfrm>
              <a:off x="2005610" y="3722114"/>
              <a:ext cx="2777726" cy="141492"/>
            </a:xfrm>
            <a:prstGeom prst="rect">
              <a:avLst/>
            </a:prstGeom>
            <a:solidFill>
              <a:schemeClr val="tx2"/>
            </a:solidFill>
            <a:ln w="25400" cap="flat" cmpd="sng" algn="ctr">
              <a:solidFill>
                <a:schemeClr val="bg1"/>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21" name="Pentagon 56"/>
            <p:cNvSpPr/>
            <p:nvPr/>
          </p:nvSpPr>
          <p:spPr>
            <a:xfrm>
              <a:off x="2005612" y="3863606"/>
              <a:ext cx="1900928" cy="141492"/>
            </a:xfrm>
            <a:prstGeom prst="rect">
              <a:avLst/>
            </a:prstGeom>
            <a:solidFill>
              <a:srgbClr val="968C6D"/>
            </a:solidFill>
            <a:ln w="25400" cap="flat" cmpd="sng" algn="ctr">
              <a:solidFill>
                <a:schemeClr val="bg1"/>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22" name="Pentagon 56"/>
            <p:cNvSpPr/>
            <p:nvPr/>
          </p:nvSpPr>
          <p:spPr>
            <a:xfrm>
              <a:off x="3906540" y="3863606"/>
              <a:ext cx="876796" cy="141492"/>
            </a:xfrm>
            <a:prstGeom prst="rect">
              <a:avLst/>
            </a:prstGeom>
            <a:solidFill>
              <a:schemeClr val="accent4"/>
            </a:solidFill>
            <a:ln w="25400" cap="flat" cmpd="sng" algn="ctr">
              <a:solidFill>
                <a:schemeClr val="bg1"/>
              </a:solidFill>
              <a:prstDash val="solid"/>
              <a:miter lim="800000"/>
            </a:ln>
            <a:effectLst/>
          </p:spPr>
          <p:txBody>
            <a:bodyPr lIns="76797" tIns="38399" rIns="76797" bIns="38399" rtlCol="0" anchor="ctr"/>
            <a:lstStyle/>
            <a:p>
              <a:pPr algn="ctr" defTabSz="836195"/>
              <a:endParaRPr lang="en-GB" sz="1738" kern="0" dirty="0">
                <a:solidFill>
                  <a:srgbClr val="FF0000"/>
                </a:solidFill>
                <a:latin typeface="+mj-lt"/>
              </a:endParaRPr>
            </a:p>
          </p:txBody>
        </p:sp>
      </p:grpSp>
      <p:sp>
        <p:nvSpPr>
          <p:cNvPr id="124" name="Pentagon 56"/>
          <p:cNvSpPr/>
          <p:nvPr/>
        </p:nvSpPr>
        <p:spPr>
          <a:xfrm>
            <a:off x="8993110" y="6220520"/>
            <a:ext cx="1184400" cy="141492"/>
          </a:xfrm>
          <a:prstGeom prst="rect">
            <a:avLst/>
          </a:prstGeom>
          <a:gradFill>
            <a:gsLst>
              <a:gs pos="50000">
                <a:schemeClr val="tx2"/>
              </a:gs>
              <a:gs pos="0">
                <a:schemeClr val="tx2"/>
              </a:gs>
              <a:gs pos="75000">
                <a:schemeClr val="bg1"/>
              </a:gs>
            </a:gsLst>
            <a:lin ang="0" scaled="1"/>
          </a:gradFill>
          <a:ln w="25400" cap="flat" cmpd="sng" algn="ctr">
            <a:solidFill>
              <a:schemeClr val="bg1"/>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25" name="Pentagon 56"/>
          <p:cNvSpPr/>
          <p:nvPr/>
        </p:nvSpPr>
        <p:spPr>
          <a:xfrm>
            <a:off x="8993111" y="6362012"/>
            <a:ext cx="1182551" cy="141492"/>
          </a:xfrm>
          <a:prstGeom prst="rect">
            <a:avLst/>
          </a:prstGeom>
          <a:gradFill>
            <a:gsLst>
              <a:gs pos="50000">
                <a:srgbClr val="968C6D"/>
              </a:gs>
              <a:gs pos="0">
                <a:srgbClr val="968C6D"/>
              </a:gs>
              <a:gs pos="75000">
                <a:schemeClr val="bg1"/>
              </a:gs>
            </a:gsLst>
            <a:lin ang="0" scaled="1"/>
          </a:gradFill>
          <a:ln w="25400" cap="flat" cmpd="sng" algn="ctr">
            <a:solidFill>
              <a:schemeClr val="bg1"/>
            </a:solidFill>
            <a:prstDash val="solid"/>
            <a:miter lim="800000"/>
          </a:ln>
          <a:effectLst/>
        </p:spPr>
        <p:txBody>
          <a:bodyPr lIns="76797" tIns="38399" rIns="76797" bIns="38399" rtlCol="0" anchor="ctr"/>
          <a:lstStyle/>
          <a:p>
            <a:pPr algn="ctr" defTabSz="836195">
              <a:defRPr/>
            </a:pPr>
            <a:endParaRPr lang="en-GB" sz="1738" kern="0" dirty="0">
              <a:solidFill>
                <a:srgbClr val="FF0000"/>
              </a:solidFill>
              <a:latin typeface="+mj-lt"/>
            </a:endParaRPr>
          </a:p>
        </p:txBody>
      </p:sp>
      <p:sp>
        <p:nvSpPr>
          <p:cNvPr id="130" name="Rectangle 129"/>
          <p:cNvSpPr/>
          <p:nvPr/>
        </p:nvSpPr>
        <p:spPr bwMode="ltGray">
          <a:xfrm>
            <a:off x="8623744" y="3445842"/>
            <a:ext cx="367517" cy="3114528"/>
          </a:xfrm>
          <a:prstGeom prst="rect">
            <a:avLst/>
          </a:prstGeom>
          <a:pattFill prst="wdDnDiag">
            <a:fgClr>
              <a:schemeClr val="bg1">
                <a:lumMod val="75000"/>
              </a:schemeClr>
            </a:fgClr>
            <a:bgClr>
              <a:schemeClr val="bg1"/>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chemeClr val="bg1"/>
              </a:solidFill>
              <a:latin typeface="Georgia" pitchFamily="18" charset="0"/>
            </a:endParaRPr>
          </a:p>
        </p:txBody>
      </p:sp>
    </p:spTree>
    <p:extLst>
      <p:ext uri="{BB962C8B-B14F-4D97-AF65-F5344CB8AC3E}">
        <p14:creationId xmlns:p14="http://schemas.microsoft.com/office/powerpoint/2010/main" val="26508586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FEBD7F86-1881-4698-8703-FB80B0800997}" type="slidenum">
              <a:rPr lang="en-GB" smtClean="0"/>
              <a:pPr/>
              <a:t>9</a:t>
            </a:fld>
            <a:endParaRPr lang="en-GB" dirty="0"/>
          </a:p>
        </p:txBody>
      </p:sp>
      <p:sp>
        <p:nvSpPr>
          <p:cNvPr id="6" name="Date Placeholder 5"/>
          <p:cNvSpPr>
            <a:spLocks noGrp="1"/>
          </p:cNvSpPr>
          <p:nvPr>
            <p:ph type="dt" sz="half" idx="2"/>
          </p:nvPr>
        </p:nvSpPr>
        <p:spPr/>
        <p:txBody>
          <a:bodyPr/>
          <a:lstStyle/>
          <a:p>
            <a:r>
              <a:rPr lang="en-US" dirty="0" smtClean="0"/>
              <a:t>July 2016</a:t>
            </a:r>
            <a:endParaRPr lang="en-GB" dirty="0"/>
          </a:p>
        </p:txBody>
      </p:sp>
      <p:sp>
        <p:nvSpPr>
          <p:cNvPr id="7" name="Title 6"/>
          <p:cNvSpPr>
            <a:spLocks noGrp="1"/>
          </p:cNvSpPr>
          <p:nvPr>
            <p:ph type="title"/>
          </p:nvPr>
        </p:nvSpPr>
        <p:spPr/>
        <p:txBody>
          <a:bodyPr/>
          <a:lstStyle/>
          <a:p>
            <a:r>
              <a:rPr lang="en-GB" dirty="0" smtClean="0"/>
              <a:t>Detailed activities</a:t>
            </a:r>
            <a:endParaRPr lang="en-GB" dirty="0"/>
          </a:p>
        </p:txBody>
      </p:sp>
      <p:sp>
        <p:nvSpPr>
          <p:cNvPr id="4" name="Footer Placeholder 3"/>
          <p:cNvSpPr>
            <a:spLocks noGrp="1"/>
          </p:cNvSpPr>
          <p:nvPr>
            <p:ph type="ftr" sz="quarter" idx="3"/>
          </p:nvPr>
        </p:nvSpPr>
        <p:spPr/>
        <p:txBody>
          <a:bodyPr/>
          <a:lstStyle/>
          <a:p>
            <a:r>
              <a:rPr lang="en-US" dirty="0" smtClean="0"/>
              <a:t>Trade and transaction reporting review</a:t>
            </a:r>
            <a:endParaRPr lang="en-GB" dirty="0"/>
          </a:p>
        </p:txBody>
      </p:sp>
    </p:spTree>
    <p:extLst>
      <p:ext uri="{BB962C8B-B14F-4D97-AF65-F5344CB8AC3E}">
        <p14:creationId xmlns:p14="http://schemas.microsoft.com/office/powerpoint/2010/main" val="1389569895"/>
      </p:ext>
    </p:extLst>
  </p:cSld>
  <p:clrMapOvr>
    <a:masterClrMapping/>
  </p:clrMapOvr>
</p:sld>
</file>

<file path=ppt/theme/theme1.xml><?xml version="1.0" encoding="utf-8"?>
<a:theme xmlns:a="http://schemas.openxmlformats.org/drawingml/2006/main" name="~2997995">
  <a:themeElements>
    <a:clrScheme name="PwC Burgundy New">
      <a:dk1>
        <a:srgbClr val="000000"/>
      </a:dk1>
      <a:lt1>
        <a:srgbClr val="FFFFFF"/>
      </a:lt1>
      <a:dk2>
        <a:srgbClr val="A32020"/>
      </a:dk2>
      <a:lt2>
        <a:srgbClr val="FFFFFF"/>
      </a:lt2>
      <a:accent1>
        <a:srgbClr val="A32020"/>
      </a:accent1>
      <a:accent2>
        <a:srgbClr val="E0301E"/>
      </a:accent2>
      <a:accent3>
        <a:srgbClr val="602320"/>
      </a:accent3>
      <a:accent4>
        <a:srgbClr val="DB536A"/>
      </a:accent4>
      <a:accent5>
        <a:srgbClr val="DC6900"/>
      </a:accent5>
      <a:accent6>
        <a:srgbClr val="FFB600"/>
      </a:accent6>
      <a:hlink>
        <a:srgbClr val="A32020"/>
      </a:hlink>
      <a:folHlink>
        <a:srgbClr val="A32020"/>
      </a:folHlink>
    </a:clrScheme>
    <a:fontScheme name="PwC">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ltGray">
        <a:solidFill>
          <a:schemeClr val="tx2"/>
        </a:solidFill>
        <a:ln w="3175">
          <a:solidFill>
            <a:schemeClr val="tx2"/>
          </a:solidFill>
        </a:ln>
      </a:spPr>
      <a:bodyPr rtlCol="0" anchor="ctr"/>
      <a:lstStyle>
        <a:defPPr algn="ctr">
          <a:defRPr dirty="0" err="1" smtClean="0">
            <a:solidFill>
              <a:schemeClr val="bg1"/>
            </a:solidFill>
            <a:latin typeface="Georgia" pitchFamily="18"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noAutofit/>
      </a:bodyPr>
      <a:lstStyle>
        <a:defPPr>
          <a:spcAft>
            <a:spcPts val="900"/>
          </a:spcAft>
          <a:defRPr sz="2000" dirty="0" smtClean="0">
            <a:latin typeface="Georgia" pitchFamily="18"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1469</TotalTime>
  <Words>12947</Words>
  <Application>Microsoft Office PowerPoint</Application>
  <PresentationFormat>Custom</PresentationFormat>
  <Paragraphs>962</Paragraphs>
  <Slides>41</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Georgia</vt:lpstr>
      <vt:lpstr>Wingdings</vt:lpstr>
      <vt:lpstr>~2997995</vt:lpstr>
      <vt:lpstr>Regulatory Reporting</vt:lpstr>
      <vt:lpstr>PowerPoint Presentation</vt:lpstr>
      <vt:lpstr>Our understanding of your needs</vt:lpstr>
      <vt:lpstr>Why PwC to support you with your trade and transaction reporting review </vt:lpstr>
      <vt:lpstr>Our approach and plan</vt:lpstr>
      <vt:lpstr>Our approach – Phase 1a and Phase 1b  </vt:lpstr>
      <vt:lpstr>Our proposed timetable and checkpoints – Phase 1a and 1b </vt:lpstr>
      <vt:lpstr>Our estimated timetable – phases 1c and 1d</vt:lpstr>
      <vt:lpstr>Detailed activities</vt:lpstr>
      <vt:lpstr>Scoping and Diagnostics Detailed approach</vt:lpstr>
      <vt:lpstr>Scoping and Diagnostics (cont’d) Detailed approach</vt:lpstr>
      <vt:lpstr>Initial Trade Reporting Rule Assessment Detailed approach</vt:lpstr>
      <vt:lpstr>‘One day test’ Detailed approach</vt:lpstr>
      <vt:lpstr>‘One day test’ (cont’d) Detailed approach</vt:lpstr>
      <vt:lpstr>Deep Dive Trade Reporting Rule Assessment and Traceability Detailed approach</vt:lpstr>
      <vt:lpstr>Controls and Governance Review Detailed approach</vt:lpstr>
      <vt:lpstr>Our team and fees  For phases 1a and 1b</vt:lpstr>
      <vt:lpstr>Global engagement model for phase 1a and 1b Engagement team structure</vt:lpstr>
      <vt:lpstr>Global engagement model for phase 1a and 1b Proposed governance structure</vt:lpstr>
      <vt:lpstr>Fees Investing in our relationship </vt:lpstr>
      <vt:lpstr>Key Assumptions </vt:lpstr>
      <vt:lpstr>Appendix 1 – Team bios</vt:lpstr>
      <vt:lpstr>Your MS lead partners </vt:lpstr>
      <vt:lpstr>Your MS UK team</vt:lpstr>
      <vt:lpstr>Your MS UK team (cont’d)</vt:lpstr>
      <vt:lpstr>Your MS US team </vt:lpstr>
      <vt:lpstr>Your MS SME Advisory Council</vt:lpstr>
      <vt:lpstr>Your MS SME Advisory Council (cont’d)</vt:lpstr>
      <vt:lpstr>Your MS SME Advisory Council (cont’d)</vt:lpstr>
      <vt:lpstr>Additional global regulatory contacts</vt:lpstr>
      <vt:lpstr>Appendix 2 – Relevant experience</vt:lpstr>
      <vt:lpstr>Representative experience</vt:lpstr>
      <vt:lpstr>Representative experience (cont’d)</vt:lpstr>
      <vt:lpstr>Representative experience (cont’d)</vt:lpstr>
      <vt:lpstr>Representative experience (cont’d)</vt:lpstr>
      <vt:lpstr>Representative experience (cont’d)</vt:lpstr>
      <vt:lpstr>Representative experience (cont’d)</vt:lpstr>
      <vt:lpstr>Representative experience (cont’d)</vt:lpstr>
      <vt:lpstr>Recent Morgan Stanley related experience</vt:lpstr>
      <vt:lpstr>Recent Morgan Stanley related experience (cont’d)</vt:lpstr>
      <vt:lpstr>PowerPoint Presentation</vt:lpstr>
    </vt:vector>
  </TitlesOfParts>
  <Company>PricewaterhouseCoopers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160722-170508-JW-OS</dc:subject>
  <dc:creator>Sivaganth</dc:creator>
  <cp:lastModifiedBy>Wole Ogungbesan</cp:lastModifiedBy>
  <cp:revision>268</cp:revision>
  <cp:lastPrinted>2016-07-25T11:56:58Z</cp:lastPrinted>
  <dcterms:created xsi:type="dcterms:W3CDTF">2011-01-21T13:45:18Z</dcterms:created>
  <dcterms:modified xsi:type="dcterms:W3CDTF">2016-10-02T20:32:50Z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 create by">
    <vt:lpwstr>PwC</vt:lpwstr>
  </property>
  <property fmtid="{D5CDD505-2E9C-101B-9397-08002B2CF9AE}" pid="3" name="TB template version">
    <vt:lpwstr>6</vt:lpwstr>
  </property>
  <property fmtid="{D5CDD505-2E9C-101B-9397-08002B2CF9AE}" pid="4" name="TB template type">
    <vt:lpwstr>Report</vt:lpwstr>
  </property>
  <property fmtid="{D5CDD505-2E9C-101B-9397-08002B2CF9AE}" pid="5" name="Template version">
    <vt:lpwstr>1</vt:lpwstr>
  </property>
</Properties>
</file>